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handoutMasterIdLst>
    <p:handoutMasterId r:id="rId3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0058400" cy="7772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717" y="51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679183-3635-42CD-AA87-A699F90F99F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182880" tIns="45000" rIns="18288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329E6-994F-4035-9240-4AE24660C958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182880" tIns="45000" rIns="182880" bIns="4500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2374E-30DB-4C56-B4A9-CCBDBE4972E4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182880" tIns="45000" rIns="18288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37CEB9-16EC-43B7-90D8-AEC6B3C0B93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182880" tIns="45000" rIns="18288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85572055-46ED-4A89-A875-11EAC04A9844}" type="slidenum"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4047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D474EA-9104-4F1E-91F1-6DF21677E3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568BBE-4B7D-4E4E-9BBA-2238CC1D40E2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7564726-B24E-467C-8F59-BC2D9BE0E02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E422B-493D-48B9-B99D-B1A895DFC5C0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84785-BF93-456B-8269-EC8F6D5A571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FE5AC-03A2-40B3-8BF8-E70919EE6D4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669A42EC-B3FF-4EE6-9206-19FCBEBBE1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4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30197-5536-439A-A8AC-2C2E655DC26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D929A79-598B-4C7F-B5B4-9DE4459B819E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AB08E4-497B-48D4-90E6-642608F46EC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46213" y="763588"/>
            <a:ext cx="4879975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3DFDF2-BD65-46C2-8A58-4DED6F99903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00F4C-F104-43F9-85FF-65964608EFF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F85BD79-E596-440F-AEDF-F57FD203E96F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534BF2-CC80-4E59-A75E-8881604F54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46213" y="763588"/>
            <a:ext cx="4879975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691B92-87D0-4F8E-BBD3-B257EFAE35E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29D3E-3239-457B-9F54-21F5AE82DC2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B9D83B1-3BD2-40D3-B0D9-0F4D4395EFB3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0A29A7-BC23-4B7F-B207-F31D40302CF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46213" y="763588"/>
            <a:ext cx="4879975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134FFB-24ED-4256-9686-4EB2F83080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E15F7-BF77-41AB-AE35-D36AC302D58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2162E16-A84F-45D8-A5AD-E2FAB5D967FD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57AB40-CE5F-41AB-8E50-5BD26D56F81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46213" y="763588"/>
            <a:ext cx="4879975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61C9FA-456D-4CE1-B428-48E95DA29B2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1AD0A-94C1-4735-AE68-03BD2E6EF17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027C548-C29A-414B-AECB-1DA5DE3EE3CE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DC9B61-7831-4D59-897C-FD67579C11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46213" y="763588"/>
            <a:ext cx="4879975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4363DF-3233-4FA4-9205-019F4BB2214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FDAA3-B59F-453F-8042-673795E0BCC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E9FB2F7-BDF7-402A-8A03-1E07E0C90FDA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99100D-8C23-46FB-9205-1268812E2A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46213" y="763588"/>
            <a:ext cx="4879975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5C5FC4-4F9F-4482-90AF-98234BC8C7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B733E-0DBB-422D-86B8-B6682854F3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FC05DF2-329B-4A5D-AD91-28F36C502BD0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50B8D6-DB15-4CF0-9D3B-81E749AFF9D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46213" y="763588"/>
            <a:ext cx="4879975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2B612F-03A8-4832-AFFB-69402924B2E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077DB-0BDC-410C-A744-876F2A63A52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4FF33B2-BC07-4903-95EC-6E579F281599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766169-6FCC-4E8C-9406-E9A7AB1F4F4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46213" y="763588"/>
            <a:ext cx="4879975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51A98E-0790-45F4-882A-90973255BD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79552-4B2D-4FC5-A57F-8184C196E06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6D66C54-2B2F-4234-9A21-D5C5CB2309E7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F34F07-4913-4CBA-9F57-7018E360098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46213" y="763588"/>
            <a:ext cx="4879975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FC3514-D032-4837-9C5A-F16E8E1F177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5BE5B-F72A-46E5-A02E-7AA170E43B2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4FAC034-F209-4EC7-9A14-E326F337825D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A7BC89-FD47-48EE-8AA9-DF6AC686329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46213" y="763588"/>
            <a:ext cx="4879975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FBAD65-F32F-4665-BAC6-0EDDEC72513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C1E8D-950E-400D-B89E-9F80A7D2DAB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6236EF4-3A96-48C3-9377-AEA7A398331E}" type="slidenum"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C82ECF-7C10-4836-8A55-46E0BAF6F73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46213" y="763588"/>
            <a:ext cx="4879975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341D87-F32A-4A19-BCE4-06DEBE39188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3CE8C-1566-42AB-A952-18426B3B5CF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D07C53D-1221-4499-9392-106991492B6D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84D82E-87C1-452C-83DA-3BE0144C6CB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46213" y="763588"/>
            <a:ext cx="4879975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0FD4C8-588C-43FC-8D2D-08C075537A0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1999E-3E3A-42DF-A200-544ED753B3A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160E6AF-E0B5-4D48-A89C-6BA75DF8254D}" type="slidenum">
              <a:t>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880DC6-6E1F-4BA1-911B-13AFEE3F8F0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46213" y="763588"/>
            <a:ext cx="4879975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5574B4-1CA2-4C18-AA0A-8EADAFA3552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8AE9C-3FF4-4209-AE44-CB7F416D2A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292104B-78A6-4624-A9FD-98514C21E044}" type="slidenum">
              <a:t>21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28EF88-92A5-459D-AC46-95FEFDB47CF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46213" y="763588"/>
            <a:ext cx="4879975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A933D-AFE7-4A3F-B9FF-B02EF495E17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72C68-8373-4E41-B57E-58F3910F8B4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5ACD186-360F-4562-B837-F4355351267C}" type="slidenum">
              <a:t>22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A92099-36BA-4225-8BC9-02A6FE56414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46213" y="763588"/>
            <a:ext cx="4879975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CD2AA3-4C62-4164-A877-A6A1CCA30E9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FD01D-C8FB-4F28-9BCC-44B7FC8E19B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23D916B-3991-4DA1-A513-74E81AA13AEF}" type="slidenum">
              <a:t>23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C059F5-FE0C-4A11-8970-7A0B1E27B0A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46213" y="763588"/>
            <a:ext cx="4879975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39D2DD-B82E-4DCD-8229-00060D7810B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68299-94E2-4EA3-AE44-818C15701E7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7B077C2-30AC-44D4-ABC2-66FB00AD764E}" type="slidenum">
              <a:t>24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9ABF21-CC3C-4F1C-81FE-1A80B784BAB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46213" y="763588"/>
            <a:ext cx="4879975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A2905E-4C1C-4D0F-A97F-2F02BAD0BD2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D44DA-0DBC-4D4E-BC1F-46728327800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869F2A2-5433-4A50-8CE7-564EF1F5BA35}" type="slidenum">
              <a:t>25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7A9188-C515-4A27-BE26-FD78B8722F0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46213" y="763588"/>
            <a:ext cx="4879975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4BAF07-E47F-4B51-91AE-C03F1DA0955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E55DC-A24C-495D-9EFF-A6135F34BA3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3A006B1-77F3-4B94-A2B7-C315F9554DF1}" type="slidenum">
              <a:t>26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43F79F-32E7-4DCB-AFBF-4CDC13B401D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46213" y="763588"/>
            <a:ext cx="4879975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065C63-984D-439D-82AC-400A7F8056A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41FD8-B649-4AB4-AC50-B2CAB557C3B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2F1A0AE-3C97-44C8-A482-559F6D77CD32}" type="slidenum">
              <a:t>27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2BC93D-09AB-4EFE-BA3F-F5F2F1AFD72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46213" y="763588"/>
            <a:ext cx="4879975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811D28-DC7B-43D8-90A7-B889E572053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22ED4-7236-44E8-A347-DF5720ABFFE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AECA0D7-7C3B-443B-A557-1CF9CFF291C2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DB8044-A11C-4DCF-9970-D46257759E1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46213" y="763588"/>
            <a:ext cx="4879975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6DD411-D799-4B35-9127-44D7C0E936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DB9B0-6B35-4E77-A7E0-0D5D5E5643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C8B1E75-64AF-4F72-BF28-17F7440AC2DD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FAD05A-3664-484C-819F-6D73C33795E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46213" y="763588"/>
            <a:ext cx="4879975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7E11AA-21F6-42F3-BF65-36D97FF3F5A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1D015-E903-4D12-A42E-8EB1BFF1B3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29D7546-B17C-400D-AE60-0970EDD16836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98AE14-C33C-449E-BBCB-F3DE0065776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46213" y="763588"/>
            <a:ext cx="4879975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652767-B0A0-4CCD-8440-2C13E8C9DA2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0A633-7068-48F8-9CF4-83DC1AD42F0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C0FD824-27A8-48ED-9C89-5505AE2FFED6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C17E4F-3DF6-4875-BCE1-3E5CD35BCD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46213" y="763588"/>
            <a:ext cx="4879975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386ED7-8418-4DEC-B04F-61EE24BC203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94955-CAD7-4A32-A311-A518504FB93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17D0EDB-BA1E-4252-A549-BAC80C3DD0A8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F019EF-B2E3-4324-8EB3-7E685B1C6BC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46213" y="763588"/>
            <a:ext cx="4879975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B92308-A81E-4B98-9F6F-66B6B14619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E6C16-11C8-47FA-A092-ADF710F763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0456421-AB56-471C-8D7F-D4371A811928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9F1A34-6BEB-49F0-A8D0-B53634D6C72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46213" y="763588"/>
            <a:ext cx="4879975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0B9D60-FE31-4A51-9C48-0C63095527E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17642-1EB9-4A63-A9E9-89776B1936B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9CFEDA8-9393-47BC-9DC2-E296B6B5D074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83A85C-0FCF-413A-B08A-87FBD8C3957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46213" y="763588"/>
            <a:ext cx="4879975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2A007D-0B5E-4A48-B26E-EB67EFE504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68D8-DCD4-4B2F-9C89-6D1253BE5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1271588"/>
            <a:ext cx="7543800" cy="27066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06842-50BA-423E-B4A5-862320FAA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300" y="4083050"/>
            <a:ext cx="7543800" cy="1876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F6939-0086-4F53-B29A-0A9D176BB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46833-B10F-418C-9507-87727B980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A4D7-5678-4EE9-B7EE-9F6DE023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427BC1-4756-4280-A60F-DB3013E56A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5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34CF-75BD-491E-8F3E-E5DFBAB0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3BFEC-0FE0-4BD5-A9A3-586D1C240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BB1BD-3C46-444A-8881-20B66905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664B8-F0A3-48E3-97A9-E04188BA1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8B98C-A5D6-482F-92A8-30A5DACF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D4FCD4-9F4D-4D38-A864-BD31A100DD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8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3DFA5F-900A-49B1-9EDA-1DD4A2D7E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31050" y="641350"/>
            <a:ext cx="2100263" cy="6022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50C03-4BAA-49F4-AA40-4614DA55A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27088" y="641350"/>
            <a:ext cx="6151562" cy="60229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4C315-19E4-4FB8-BA01-6BC3F379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774BA-2557-4F63-BC59-406B4453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EC5AB-CF77-4573-9C35-73001AA8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0A6DAA-CE94-400E-A9FA-53EE7741AC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6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70815-1114-46B1-9AD3-3D99F4005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1271588"/>
            <a:ext cx="7543800" cy="27066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E2575-786E-4855-B486-7606045B5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300" y="4083050"/>
            <a:ext cx="7543800" cy="1876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A6DE-663B-48DF-8B73-D992F69FC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F9682-CF42-490E-BD40-906579FF1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FC676-ACF4-43CE-AD66-C1278826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786EFC-B942-46E7-9EDF-13355A05BAB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89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CA8DD-9430-4AD6-8A88-B400669A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AB015-3D9E-44C1-9E6C-019109CD2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5E93A-58B4-4FA5-B9F4-3D2C9E5A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7ED6E-2BDA-4672-8777-F8D15CEE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C0E8B-B61C-459D-A809-8F5E9314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728500-1358-41DD-9E76-799AAF7147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44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C091-8660-4306-B68B-66B58BFA0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38338"/>
            <a:ext cx="8675688" cy="32321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C45A9-48F9-467A-8F3B-46F2122CA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5200650"/>
            <a:ext cx="8675688" cy="170021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B36A0-3621-4920-8C15-E3B1112D5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7F38B-3539-4FFB-A1B1-2F2A7080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F76EC-1C0E-49A5-937C-511A08CD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49D033-891C-4B1B-A89C-1BD367F0A2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32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02C09-7EB3-4FAD-8A81-E09C4213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49B0-FD20-4C2D-84CC-D255A148E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7113" y="1920875"/>
            <a:ext cx="4025900" cy="35544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FC5EC-CFC0-4BAE-A769-A171F39EE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5413" y="1920875"/>
            <a:ext cx="4025900" cy="35544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45FDE-85A2-42FB-93FD-D2335437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9CC0E-4B98-402B-A67D-F491DBAE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62979-3EF0-4D18-AAF8-4B958FFD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C59CBE-9643-465F-A03B-60CBFD4D09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41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E750-9039-455B-8266-EF0D4D50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414338"/>
            <a:ext cx="8675688" cy="1501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7018E-6BC1-4156-9276-F879D65C8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150" y="1905000"/>
            <a:ext cx="4256088" cy="933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A0D6E-D3A2-4BC0-9772-BD4BBA7CE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150" y="2838450"/>
            <a:ext cx="4256088" cy="4176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DFD5BF-38D7-4078-9531-311A76F92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92700" y="1905000"/>
            <a:ext cx="4275138" cy="933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708AF9-4FAD-4EAF-93BC-8AA0C68B8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92700" y="2838450"/>
            <a:ext cx="4275138" cy="4176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6CD02A-6491-46C8-9A6A-DEC68DB7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7C6414-4A40-4BA8-BAF4-0A8CFD333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B95B78-2E74-44E8-B0EE-29A1F14C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2AB6E2-4251-4518-8405-749D9F080EB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37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5525-05D0-4263-91DA-E87160D8B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F4D01-E748-4C70-B8C5-AB53D915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49D3D8-0C95-468F-8C2C-B299DCAE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DDCB4-3AE1-436D-9AF1-0D2A8CA8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A92ED3-CB0A-4176-8E3E-0E17CD52662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959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923EE8-1501-46D4-842F-8C93BD0A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B9C76-C575-4A8A-9EED-CB0B50D93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C010E-E9DA-463E-957E-C4546921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9B9EF9-EBE5-483A-9825-5CE182C90D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55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34B3-6A11-40B1-A1C5-C8AE4F03A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517525"/>
            <a:ext cx="3244850" cy="18145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2E8E-49F4-4BCA-B2C4-0078282BA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725" y="1119188"/>
            <a:ext cx="5091113" cy="55229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5C8D-70D4-45CB-8937-389662947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150" y="2332038"/>
            <a:ext cx="3244850" cy="4319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6F171-88B8-4E86-A56E-A328759F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B2A2B-F145-4392-9478-15D85DADA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CFAB3-8B5F-4D06-8F57-36A352F98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24BFC6-77D3-4A2E-A90C-DC591EEBD0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3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542A-9C09-4CD0-AED5-3CC0D1F93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3E097-18AE-4780-A1D3-FA712842E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51FC0-F3A5-439F-A256-DE6056872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CBA9C-F093-49E0-8685-8F398068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B6BEF-03BC-438D-B55B-ADC566EC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AF0B5C-2449-4EF7-82CD-D5081FEE12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422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BEC65-7D4D-4972-9715-990EC5E5E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517525"/>
            <a:ext cx="3244850" cy="18145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A34C8-B46F-4126-BCA0-A09DDADE6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76725" y="1119188"/>
            <a:ext cx="5091113" cy="55229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208BB-1DD4-4AFB-9BD9-FCF22824D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150" y="2332038"/>
            <a:ext cx="3244850" cy="4319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3CC42-02FD-45C6-AD80-05A4A462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4C406-2ACD-4031-A700-7016C2FE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F6AB6-3D0B-4B9F-B6A1-D0BA44E76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EC5D7C-02E7-4A42-9C9B-2E7E0535DF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62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39A0-E6C9-4298-9A1E-1CC2297F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F25F2-BF8C-496C-AADE-D4E64A77D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B29DD-7258-48BE-B7FD-0FF2537AF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EDE89-0F14-4901-A65F-6C111A1B1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EC8BA-A91A-4DC3-9B43-DD81873B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FAD95F-9A51-4378-BAB7-5EB550B836C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818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693A61-4734-4EE3-BA78-04DD4C1B5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80263" y="998538"/>
            <a:ext cx="2051050" cy="447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C1A35-F4AC-4F79-A3BE-554DB767A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7113" y="998538"/>
            <a:ext cx="6000750" cy="447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72615-994E-4C84-9DA0-5FE972111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4D671-97F0-43C1-B7BA-C98C8A8E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8A328-1609-4B29-8FE7-7BD14AC2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5D2ACA-EBEC-4B06-B80F-5501579BAAF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5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A1607-B660-472A-99A8-D0365B2C3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38338"/>
            <a:ext cx="8675688" cy="32321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1CB8F-9DAB-4FDA-8752-A62FE4C84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5200650"/>
            <a:ext cx="8675688" cy="170021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82F60-897E-4C40-BB71-AB21BB788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7FA23-EBC8-4841-961C-5748F219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FA5EC-6117-4017-B16B-102EE27CC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7E8568-779A-4114-ABB4-DB006BF879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0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E13A-3B7A-453B-A9EC-2C4B845D9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0E520-EF37-493D-8D5C-2DE7F33A1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7088" y="2009775"/>
            <a:ext cx="4125912" cy="46545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A668C-0F98-4E5C-82F0-4B19D595A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5400" y="2009775"/>
            <a:ext cx="4125913" cy="46545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BDA5F-E15B-4F64-B4B8-610041E2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B2D79-BA72-4AC0-82D9-54DD4EDA5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4A372-0661-40B6-AB25-1A55B07E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180E3E-887B-4D3D-A37C-7D15B712DE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28B44-9FAE-49AF-B51F-86F5C39C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414338"/>
            <a:ext cx="8675688" cy="1501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B8F8E-6289-4DA0-95BC-62D451F5F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150" y="1905000"/>
            <a:ext cx="4256088" cy="933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F39A2-5CDE-4964-8A12-24DFF1BE4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150" y="2838450"/>
            <a:ext cx="4256088" cy="4176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F6178-D531-485A-BE48-46461C110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92700" y="1905000"/>
            <a:ext cx="4275138" cy="933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92DAA-A3B5-47AC-AEA2-B2A531229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92700" y="2838450"/>
            <a:ext cx="4275138" cy="4176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33001D-0B45-4A68-AE32-4A6BE629C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40F759-1E89-4701-B298-F7F6600BE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E53F35-0C7F-43FE-B57F-FAAE88FA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26D57A-C1E1-4693-84FD-4551549E92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4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9C3A-50E5-4088-A12E-8E93DB5A8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69C116-A797-4B42-8AB3-A90DBDB7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8C919-E18A-4989-88E5-0BE0CC0F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070FB-DE14-4D28-8198-FC5F02196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E110D9-BFCE-4F43-90FD-A5194A6D97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8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26B74-65AC-4058-856A-1A2A7CB0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9C109-1B68-4C91-A0E5-4F8968C2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CB885-0BE9-496B-98D4-C7229790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43E7BA-BBE7-4739-8FDC-B04CD1FABB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4970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D5DC-1E43-45FC-8312-46287691D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517525"/>
            <a:ext cx="3244850" cy="18145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249E4-005E-4B5A-9D92-1132C682A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725" y="1119188"/>
            <a:ext cx="5091113" cy="55229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A561C-85CC-4308-8399-984016B02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150" y="2332038"/>
            <a:ext cx="3244850" cy="4319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B5921-79DA-470A-A661-374DDF23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A3908-54EB-4A8B-9C45-926CE0F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CFCF8-A2D0-48A9-822D-D63832FAC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22656A-D37B-42D8-A890-4B722D46710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4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97F2-AB73-4505-BEFC-D420B22BD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50" y="517525"/>
            <a:ext cx="3244850" cy="18145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AB798-8397-4EC3-9E7E-BAE63AE31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76725" y="1119188"/>
            <a:ext cx="5091113" cy="55229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91F10-759E-4CF3-B6AE-992960A44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150" y="2332038"/>
            <a:ext cx="3244850" cy="4319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A9DB5-36D1-4BEA-9198-2AB3A47B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6F00D-A56C-46DC-82B2-4480131C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E4A37-2821-4774-BC8F-CB6D00C3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03DD67-BDA8-44AF-ABA1-C193C6496C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8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B019A9-E05D-49BC-801A-076AFFDD87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6920" y="640800"/>
            <a:ext cx="8404200" cy="117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572DD-6E09-4215-BCFC-2B2730FC5D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6920" y="2010239"/>
            <a:ext cx="8404200" cy="465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2028F-7C23-4FD4-98F9-CDE1832389A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26920" y="6784560"/>
            <a:ext cx="2175480" cy="486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9C5DD-704C-428A-BB0C-16F85580E36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553560" y="6784560"/>
            <a:ext cx="2959920" cy="486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770D8-6102-4C25-B70F-EC97CB36F4A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055640" y="6784560"/>
            <a:ext cx="2175480" cy="486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3182AE5F-2042-4059-ABFF-F3F6A0552B5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US" sz="4400" b="0" i="0" u="none" strike="noStrike" kern="1200">
          <a:ln>
            <a:noFill/>
          </a:ln>
          <a:latin typeface="Arial" pitchFamily="18"/>
          <a:cs typeface="Tahoma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4E56D-5D93-47DD-BC2D-40E6D81774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6719" y="997919"/>
            <a:ext cx="7837560" cy="9547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E2831-EF3A-4368-8EDA-F0A944204B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26719" y="1920960"/>
            <a:ext cx="8204039" cy="355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A42B5-F42A-486F-88A1-87AD37844B2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60039" y="6254280"/>
            <a:ext cx="2175480" cy="486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en-US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767D9-FF4A-4879-8FC0-70A0902FFB9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386880" y="6280920"/>
            <a:ext cx="2959920" cy="486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en-US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16689-C3C2-45B1-9AF6-92CE8E201C0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688440" y="6280920"/>
            <a:ext cx="2175480" cy="486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en-US" sz="14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3AD8977A-3194-4B54-942B-CB5A56570A7A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hangingPunct="0">
        <a:tabLst/>
        <a:defRPr lang="en-US" sz="4400" b="0" i="0" u="none" strike="noStrike">
          <a:ln>
            <a:noFill/>
          </a:ln>
          <a:latin typeface="Albany" pitchFamily="18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en-US" sz="3200" b="0" i="0" u="none" strike="noStrike">
          <a:ln>
            <a:noFill/>
          </a:ln>
          <a:latin typeface="Albany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E98A-5DA9-4405-ACBA-D9C5883345D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26920" y="685440"/>
            <a:ext cx="8404200" cy="588960"/>
          </a:xfrm>
        </p:spPr>
        <p:txBody>
          <a:bodyPr/>
          <a:lstStyle/>
          <a:p>
            <a:pPr lvl="0"/>
            <a:r>
              <a:rPr lang="en-US" sz="2800"/>
              <a:t>Crastinate-Pro Stage1.Scene1 #1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63002A-88A6-4FB5-926B-DE96E62E5B96}"/>
              </a:ext>
            </a:extLst>
          </p:cNvPr>
          <p:cNvSpPr/>
          <p:nvPr/>
        </p:nvSpPr>
        <p:spPr>
          <a:xfrm>
            <a:off x="817200" y="1274400"/>
            <a:ext cx="3200400" cy="434340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21D6EFD-4654-498D-93CB-C35D9F0896AF}"/>
              </a:ext>
            </a:extLst>
          </p:cNvPr>
          <p:cNvSpPr/>
          <p:nvPr/>
        </p:nvSpPr>
        <p:spPr>
          <a:xfrm>
            <a:off x="817200" y="1274400"/>
            <a:ext cx="32004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B7AFEE1-FD8A-4768-B003-F54B66265FC3}"/>
              </a:ext>
            </a:extLst>
          </p:cNvPr>
          <p:cNvSpPr/>
          <p:nvPr/>
        </p:nvSpPr>
        <p:spPr>
          <a:xfrm>
            <a:off x="961200" y="1454760"/>
            <a:ext cx="286380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Crastinate-Pro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E48ADF6-74DF-4782-9087-024E6E5D43A7}"/>
              </a:ext>
            </a:extLst>
          </p:cNvPr>
          <p:cNvSpPr/>
          <p:nvPr/>
        </p:nvSpPr>
        <p:spPr>
          <a:xfrm>
            <a:off x="817200" y="1958760"/>
            <a:ext cx="3200400" cy="6872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6E64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Welcome to Crastinate-Pro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1F9340-DB5F-41CC-A720-C9F001D4262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246200" y="1274400"/>
            <a:ext cx="5029200" cy="4343400"/>
          </a:xfrm>
        </p:spPr>
        <p:txBody>
          <a:bodyPr/>
          <a:lstStyle/>
          <a:p>
            <a:pPr lvl="0" algn="ctr"/>
            <a:r>
              <a:rPr lang="en-US" sz="2800"/>
              <a:t>Title Bar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/>
              <a:t>The title bar has fixed text - “Crastinate-Pro”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/>
              <a:t>In a future release, the title bar will be replaced with “recent” and “category” (or some other kind of navigational/organizational) buttons (see next slide).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B7996AD-C2B4-4273-831F-59E7B76102E1}"/>
              </a:ext>
            </a:extLst>
          </p:cNvPr>
          <p:cNvSpPr/>
          <p:nvPr/>
        </p:nvSpPr>
        <p:spPr>
          <a:xfrm>
            <a:off x="1405800" y="5004000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rPr>
              <a:t>+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B544B8D-D925-4CD0-ACB0-C74172EE11EE}"/>
              </a:ext>
            </a:extLst>
          </p:cNvPr>
          <p:cNvSpPr/>
          <p:nvPr/>
        </p:nvSpPr>
        <p:spPr>
          <a:xfrm>
            <a:off x="1956240" y="5091839"/>
            <a:ext cx="91440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Plan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DFE6D06-D741-47B0-A666-726DA136F3DF}"/>
              </a:ext>
            </a:extLst>
          </p:cNvPr>
          <p:cNvSpPr/>
          <p:nvPr/>
        </p:nvSpPr>
        <p:spPr>
          <a:xfrm>
            <a:off x="817200" y="2643120"/>
            <a:ext cx="3200400" cy="6872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6E64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   Take out the garbage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9B9A5DA-B06D-4698-B1BC-65E6A92A2554}"/>
              </a:ext>
            </a:extLst>
          </p:cNvPr>
          <p:cNvSpPr/>
          <p:nvPr/>
        </p:nvSpPr>
        <p:spPr>
          <a:xfrm>
            <a:off x="2964239" y="5092200"/>
            <a:ext cx="91440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Reminder</a:t>
            </a: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6E72B138-5328-49BE-9906-B10B6F693BAC}"/>
              </a:ext>
            </a:extLst>
          </p:cNvPr>
          <p:cNvSpPr/>
          <p:nvPr/>
        </p:nvSpPr>
        <p:spPr>
          <a:xfrm>
            <a:off x="817200" y="2296800"/>
            <a:ext cx="2285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lIns="182880" tIns="45000" rIns="182880" bIns="450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7130561-BE0F-4A1F-8B34-4B6DF9105A70}"/>
              </a:ext>
            </a:extLst>
          </p:cNvPr>
          <p:cNvSpPr/>
          <p:nvPr/>
        </p:nvSpPr>
        <p:spPr>
          <a:xfrm>
            <a:off x="901800" y="5004000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rPr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D40EA5-D126-47EE-8FE0-5C0DC8A7F8A5}"/>
              </a:ext>
            </a:extLst>
          </p:cNvPr>
          <p:cNvSpPr/>
          <p:nvPr/>
        </p:nvSpPr>
        <p:spPr>
          <a:xfrm>
            <a:off x="817560" y="2874960"/>
            <a:ext cx="228600" cy="228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</a:ln>
          <a:effectLst>
            <a:outerShdw dist="51930" dir="2700000" algn="tl">
              <a:srgbClr val="808080"/>
            </a:outerShdw>
          </a:effectLst>
        </p:spPr>
        <p:txBody>
          <a:bodyPr vert="horz" lIns="182880" tIns="45000" rIns="182880" bIns="450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711C36-A297-4463-9E76-B2A49427F5FA}"/>
              </a:ext>
            </a:extLst>
          </p:cNvPr>
          <p:cNvSpPr txBox="1"/>
          <p:nvPr/>
        </p:nvSpPr>
        <p:spPr>
          <a:xfrm>
            <a:off x="406080" y="5824800"/>
            <a:ext cx="9292680" cy="153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rtl="0" hangingPunct="0">
              <a:spcBef>
                <a:spcPts val="0"/>
              </a:spcBef>
              <a:spcAft>
                <a:spcPts val="1417"/>
              </a:spcAft>
              <a:buNone/>
              <a:tabLst/>
            </a:pPr>
            <a:r>
              <a:rPr lang="en-US" sz="26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Every screen will have a “?” to display help.  It's a principal of my design philosophy.  I should hope that my application is so intuitive that the user does not need to use it, but it will always be there in case the user wants more.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1EA1C-8E6B-4E32-B5D2-DB53AFD03D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26920" y="685440"/>
            <a:ext cx="8404200" cy="588960"/>
          </a:xfrm>
        </p:spPr>
        <p:txBody>
          <a:bodyPr/>
          <a:lstStyle/>
          <a:p>
            <a:pPr lvl="0"/>
            <a:r>
              <a:rPr lang="en-US" sz="3200"/>
              <a:t>Stage1.Scene2 (Plan Properties) #1.1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205E33-7D0A-4F6D-8B6A-DF7B93042B15}"/>
              </a:ext>
            </a:extLst>
          </p:cNvPr>
          <p:cNvSpPr/>
          <p:nvPr/>
        </p:nvSpPr>
        <p:spPr>
          <a:xfrm>
            <a:off x="817200" y="1274400"/>
            <a:ext cx="3200400" cy="5486399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6701F0A-A439-4D02-8E20-99ECA64FD556}"/>
              </a:ext>
            </a:extLst>
          </p:cNvPr>
          <p:cNvSpPr/>
          <p:nvPr/>
        </p:nvSpPr>
        <p:spPr>
          <a:xfrm>
            <a:off x="817200" y="1274760"/>
            <a:ext cx="3200400" cy="6872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Welcome to Crastinate-Pro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83FB7-2EB3-4D0E-BCD6-8E7CAF023FE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246200" y="1274400"/>
            <a:ext cx="5029200" cy="5298120"/>
          </a:xfrm>
        </p:spPr>
        <p:txBody>
          <a:bodyPr/>
          <a:lstStyle/>
          <a:p>
            <a:pPr lvl="0" algn="ctr"/>
            <a:r>
              <a:rPr lang="en-US" sz="2400"/>
              <a:t>Conditional Activation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400"/>
              <a:t>Conditional Activation is the unique characteristic of the application.  Need to come up with a more elegant way to present this.  Maybe there's a clever way to combine all three.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400"/>
              <a:t>If “Conditional Activation” is set to “yes” then “active” will be disabled, and determined based on conditions, and “Activation Conditions” will be enabled.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400"/>
              <a:t>“Activation Conditions” takes you to that dialog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40100B-AB09-4EA8-B3F3-001E503ED71D}"/>
              </a:ext>
            </a:extLst>
          </p:cNvPr>
          <p:cNvSpPr txBox="1"/>
          <p:nvPr/>
        </p:nvSpPr>
        <p:spPr>
          <a:xfrm>
            <a:off x="817200" y="1960200"/>
            <a:ext cx="3200400" cy="2008800"/>
          </a:xfrm>
          <a:prstGeom prst="rect">
            <a:avLst/>
          </a:prstGeom>
          <a:noFill/>
          <a:ln>
            <a:noFill/>
          </a:ln>
        </p:spPr>
        <p:txBody>
          <a:bodyPr vert="horz" lIns="182880" tIns="45000" rIns="182880" bIns="450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Conditional Activation	Yes/No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Active	Yes/No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endParaRPr lang="en-US" sz="16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5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This Plan is a Schedule	Yes/No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(icon) Notes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721EADF-1DA1-4611-BCDB-BDBAEF00DC7A}"/>
              </a:ext>
            </a:extLst>
          </p:cNvPr>
          <p:cNvSpPr/>
          <p:nvPr/>
        </p:nvSpPr>
        <p:spPr>
          <a:xfrm>
            <a:off x="1056240" y="2572200"/>
            <a:ext cx="273276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Activation Conditions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2D7B4C-5E32-427F-AAFA-F8A5875099A7}"/>
              </a:ext>
            </a:extLst>
          </p:cNvPr>
          <p:cNvSpPr/>
          <p:nvPr/>
        </p:nvSpPr>
        <p:spPr>
          <a:xfrm>
            <a:off x="902159" y="6192000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rPr>
              <a:t>?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B8E0B52-5DA1-47E4-9086-23805B2B5BCB}"/>
              </a:ext>
            </a:extLst>
          </p:cNvPr>
          <p:cNvSpPr/>
          <p:nvPr/>
        </p:nvSpPr>
        <p:spPr>
          <a:xfrm>
            <a:off x="1560600" y="6244200"/>
            <a:ext cx="91440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Cancel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A9E211-676E-4EA3-905C-DA61423EA861}"/>
              </a:ext>
            </a:extLst>
          </p:cNvPr>
          <p:cNvSpPr/>
          <p:nvPr/>
        </p:nvSpPr>
        <p:spPr>
          <a:xfrm>
            <a:off x="1056959" y="3256919"/>
            <a:ext cx="273276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Schedule Parameters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9352-42E4-4FE7-99B7-366DD564254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26920" y="685440"/>
            <a:ext cx="8404200" cy="588960"/>
          </a:xfrm>
        </p:spPr>
        <p:txBody>
          <a:bodyPr/>
          <a:lstStyle/>
          <a:p>
            <a:pPr lvl="0"/>
            <a:r>
              <a:rPr lang="en-US" sz="3200"/>
              <a:t>Stage1.Scene2 (Plan Properties) #1.2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022C25-2612-4C35-9226-C35D2CB58E0B}"/>
              </a:ext>
            </a:extLst>
          </p:cNvPr>
          <p:cNvSpPr/>
          <p:nvPr/>
        </p:nvSpPr>
        <p:spPr>
          <a:xfrm>
            <a:off x="817200" y="1274400"/>
            <a:ext cx="3200400" cy="5486399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BA24F72-9E73-4D6A-9F2E-147B7BCC2B45}"/>
              </a:ext>
            </a:extLst>
          </p:cNvPr>
          <p:cNvSpPr/>
          <p:nvPr/>
        </p:nvSpPr>
        <p:spPr>
          <a:xfrm>
            <a:off x="817200" y="1274760"/>
            <a:ext cx="3200400" cy="6872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Welcome to Crastinate-Pro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FBFFA-6F7A-4560-857F-5A607E1C6AF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246200" y="1274400"/>
            <a:ext cx="5029200" cy="5851080"/>
          </a:xfrm>
        </p:spPr>
        <p:txBody>
          <a:bodyPr/>
          <a:lstStyle/>
          <a:p>
            <a:pPr lvl="0" algn="ctr"/>
            <a:r>
              <a:rPr lang="en-US" sz="2000"/>
              <a:t>Schedule toggle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en-US" sz="2200"/>
              <a:t>The “Schedule” property is the juncture between “Morning Plans” and “Clock+ Reminders” (see notes)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en-US" sz="2200"/>
              <a:t>Controls how the start times for the reminders in the plan are determined.  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en-US" sz="2200"/>
              <a:t>Also here need a clever and elegant UI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en-US" sz="2200"/>
              <a:t>Another idea for this might be “Reminder times... calculated/entered”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en-US" sz="2200"/>
              <a:t>Not sure how to logically handle this switch in existing plans.  May need to try different approaches in alpha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21853C-19FC-45C9-B463-B296EDA753CF}"/>
              </a:ext>
            </a:extLst>
          </p:cNvPr>
          <p:cNvSpPr txBox="1"/>
          <p:nvPr/>
        </p:nvSpPr>
        <p:spPr>
          <a:xfrm>
            <a:off x="817200" y="1960200"/>
            <a:ext cx="3200400" cy="2008800"/>
          </a:xfrm>
          <a:prstGeom prst="rect">
            <a:avLst/>
          </a:prstGeom>
          <a:noFill/>
          <a:ln>
            <a:noFill/>
          </a:ln>
        </p:spPr>
        <p:txBody>
          <a:bodyPr vert="horz" lIns="182880" tIns="45000" rIns="182880" bIns="450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Conditional Activation	Yes/No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Active	Yes/No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endParaRPr lang="en-US" sz="16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5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This Plan is a Schedule	Yes/No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(icon) Notes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D0D2460-4329-404A-9D12-89F962DBEDCB}"/>
              </a:ext>
            </a:extLst>
          </p:cNvPr>
          <p:cNvSpPr/>
          <p:nvPr/>
        </p:nvSpPr>
        <p:spPr>
          <a:xfrm>
            <a:off x="1056240" y="2572200"/>
            <a:ext cx="273276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Activation Conditions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C7D283D-05C3-4D17-B470-A3C875B4A28A}"/>
              </a:ext>
            </a:extLst>
          </p:cNvPr>
          <p:cNvSpPr/>
          <p:nvPr/>
        </p:nvSpPr>
        <p:spPr>
          <a:xfrm>
            <a:off x="902159" y="6192000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rPr>
              <a:t>?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ABCA38E-1AC8-49A9-90D6-085348696907}"/>
              </a:ext>
            </a:extLst>
          </p:cNvPr>
          <p:cNvSpPr/>
          <p:nvPr/>
        </p:nvSpPr>
        <p:spPr>
          <a:xfrm>
            <a:off x="1056599" y="3256560"/>
            <a:ext cx="273276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Schedule Parameters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0BBF79D-775F-4A82-A7C7-55477C799964}"/>
              </a:ext>
            </a:extLst>
          </p:cNvPr>
          <p:cNvSpPr/>
          <p:nvPr/>
        </p:nvSpPr>
        <p:spPr>
          <a:xfrm>
            <a:off x="1560600" y="6244560"/>
            <a:ext cx="91440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Cancel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206F8-5CB8-4417-B086-6507B13CE6B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26920" y="685440"/>
            <a:ext cx="8404200" cy="588960"/>
          </a:xfrm>
        </p:spPr>
        <p:txBody>
          <a:bodyPr/>
          <a:lstStyle/>
          <a:p>
            <a:pPr lvl="0"/>
            <a:r>
              <a:rPr lang="en-US" sz="3200"/>
              <a:t>Stage1.Scene2 (Plan Properties) #1.3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7337DD-F0EC-4615-AED1-4ADBD4657CBB}"/>
              </a:ext>
            </a:extLst>
          </p:cNvPr>
          <p:cNvSpPr/>
          <p:nvPr/>
        </p:nvSpPr>
        <p:spPr>
          <a:xfrm>
            <a:off x="817200" y="1274400"/>
            <a:ext cx="3200400" cy="5486399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E79FE4E-0AFD-4A90-BEBA-295A86AEA999}"/>
              </a:ext>
            </a:extLst>
          </p:cNvPr>
          <p:cNvSpPr/>
          <p:nvPr/>
        </p:nvSpPr>
        <p:spPr>
          <a:xfrm>
            <a:off x="817200" y="1274760"/>
            <a:ext cx="3200400" cy="6872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Welcome to Crastinate-Pro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591AC-8917-43D0-A215-2849DEC8D7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246200" y="1274400"/>
            <a:ext cx="5029200" cy="4343400"/>
          </a:xfrm>
        </p:spPr>
        <p:txBody>
          <a:bodyPr/>
          <a:lstStyle/>
          <a:p>
            <a:pPr lvl="0" algn="l">
              <a:buSzPct val="45000"/>
              <a:buFont typeface="StarSymbol"/>
              <a:buChar char="●"/>
            </a:pPr>
            <a:r>
              <a:rPr lang="en-US" sz="2400"/>
              <a:t>The notes field is currently used for searching, but nothing else.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BDF67-F39D-4983-AEE1-DE36AAFEEE3A}"/>
              </a:ext>
            </a:extLst>
          </p:cNvPr>
          <p:cNvSpPr txBox="1"/>
          <p:nvPr/>
        </p:nvSpPr>
        <p:spPr>
          <a:xfrm>
            <a:off x="817200" y="1960200"/>
            <a:ext cx="3200400" cy="1964160"/>
          </a:xfrm>
          <a:prstGeom prst="rect">
            <a:avLst/>
          </a:prstGeom>
          <a:noFill/>
          <a:ln>
            <a:noFill/>
          </a:ln>
        </p:spPr>
        <p:txBody>
          <a:bodyPr vert="horz" lIns="182880" tIns="45000" rIns="182880" bIns="450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Conditional Activation	Yes/No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Active	Yes/No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endParaRPr lang="en-US" sz="16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5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This Plan is a Schedule	Yes/No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endParaRPr lang="en-US" sz="15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(icon) Notes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EE38071-7E5F-402C-A29A-AE613B9281ED}"/>
              </a:ext>
            </a:extLst>
          </p:cNvPr>
          <p:cNvSpPr/>
          <p:nvPr/>
        </p:nvSpPr>
        <p:spPr>
          <a:xfrm>
            <a:off x="1056240" y="2572200"/>
            <a:ext cx="273276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Activation Conditions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5A5581D-BF88-42A3-8793-D59BBF4E84C8}"/>
              </a:ext>
            </a:extLst>
          </p:cNvPr>
          <p:cNvSpPr/>
          <p:nvPr/>
        </p:nvSpPr>
        <p:spPr>
          <a:xfrm>
            <a:off x="902159" y="6192000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rPr>
              <a:t>?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E07265E-26F9-4253-B63D-EED0B0B6CDA7}"/>
              </a:ext>
            </a:extLst>
          </p:cNvPr>
          <p:cNvSpPr/>
          <p:nvPr/>
        </p:nvSpPr>
        <p:spPr>
          <a:xfrm>
            <a:off x="1056599" y="3256560"/>
            <a:ext cx="273276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Schedule Parameters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A72F796-13D2-4626-A7B2-E0E932BCFE53}"/>
              </a:ext>
            </a:extLst>
          </p:cNvPr>
          <p:cNvSpPr/>
          <p:nvPr/>
        </p:nvSpPr>
        <p:spPr>
          <a:xfrm>
            <a:off x="1560600" y="6244560"/>
            <a:ext cx="91440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Cancel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6A29-F86A-4849-BF10-8F6DB776ED2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26920" y="685440"/>
            <a:ext cx="8404200" cy="588960"/>
          </a:xfrm>
        </p:spPr>
        <p:txBody>
          <a:bodyPr/>
          <a:lstStyle/>
          <a:p>
            <a:pPr lvl="0"/>
            <a:r>
              <a:rPr lang="en-US" sz="3200"/>
              <a:t>Stage1.Scene2 (Plan Properties) #2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022E7B-9F02-462B-9D55-2F479F2B93FA}"/>
              </a:ext>
            </a:extLst>
          </p:cNvPr>
          <p:cNvSpPr/>
          <p:nvPr/>
        </p:nvSpPr>
        <p:spPr>
          <a:xfrm>
            <a:off x="817200" y="1274400"/>
            <a:ext cx="3200400" cy="5486399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10757E2-CB39-471C-9470-91EA5A91F1FF}"/>
              </a:ext>
            </a:extLst>
          </p:cNvPr>
          <p:cNvSpPr/>
          <p:nvPr/>
        </p:nvSpPr>
        <p:spPr>
          <a:xfrm>
            <a:off x="817200" y="1274760"/>
            <a:ext cx="3200400" cy="6872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Welcome to Crastinate-Pro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E3BA00-78FB-447A-88C4-B45780943FE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246200" y="1274400"/>
            <a:ext cx="5029200" cy="4343400"/>
          </a:xfrm>
        </p:spPr>
        <p:txBody>
          <a:bodyPr/>
          <a:lstStyle/>
          <a:p>
            <a:pPr lvl="0" algn="ctr"/>
            <a:r>
              <a:rPr lang="en-US" sz="2400"/>
              <a:t>Plan Name dialog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en-US" sz="2400"/>
              <a:t>This dialog pops up if the user uses back gesture without entering a name.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en-US" sz="2400"/>
              <a:t>OK (disabled until a Plan Name is entered) saves properties and returns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en-US" sz="2400"/>
              <a:t>Cancel returns to properties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FCEE2B-128E-44BC-B370-51872C39599F}"/>
              </a:ext>
            </a:extLst>
          </p:cNvPr>
          <p:cNvSpPr txBox="1"/>
          <p:nvPr/>
        </p:nvSpPr>
        <p:spPr>
          <a:xfrm>
            <a:off x="817200" y="1960200"/>
            <a:ext cx="3200400" cy="2008800"/>
          </a:xfrm>
          <a:prstGeom prst="rect">
            <a:avLst/>
          </a:prstGeom>
          <a:noFill/>
          <a:ln>
            <a:noFill/>
          </a:ln>
        </p:spPr>
        <p:txBody>
          <a:bodyPr vert="horz" lIns="182880" tIns="45000" rIns="182880" bIns="450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Conditional Activation	Yes/No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Active	Yes/No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endParaRPr lang="en-US" sz="16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5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This Plan is a Schedule	Yes/No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(icon) Notes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6209164-8C57-4235-A292-892E1A3782E2}"/>
              </a:ext>
            </a:extLst>
          </p:cNvPr>
          <p:cNvSpPr/>
          <p:nvPr/>
        </p:nvSpPr>
        <p:spPr>
          <a:xfrm>
            <a:off x="1056240" y="2572200"/>
            <a:ext cx="273276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Activation Conditions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90E9A7F-911E-4016-95B4-2E0C294B57FC}"/>
              </a:ext>
            </a:extLst>
          </p:cNvPr>
          <p:cNvSpPr/>
          <p:nvPr/>
        </p:nvSpPr>
        <p:spPr>
          <a:xfrm>
            <a:off x="902159" y="6192000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rPr>
              <a:t>?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E1B34B5-68D3-41D3-8A83-8D1522A2B10D}"/>
              </a:ext>
            </a:extLst>
          </p:cNvPr>
          <p:cNvSpPr/>
          <p:nvPr/>
        </p:nvSpPr>
        <p:spPr>
          <a:xfrm>
            <a:off x="1560600" y="6244200"/>
            <a:ext cx="91440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Cancel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599975-1807-4D87-ACCE-C87DCCC5B7B9}"/>
              </a:ext>
            </a:extLst>
          </p:cNvPr>
          <p:cNvSpPr/>
          <p:nvPr/>
        </p:nvSpPr>
        <p:spPr>
          <a:xfrm>
            <a:off x="817200" y="5627159"/>
            <a:ext cx="3200400" cy="1143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lIns="91440" tIns="45000" rIns="182880" bIns="450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Please enter plan name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___________________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OK Cancel Help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B1F53DD-5635-4ADA-8271-193038B935AD}"/>
              </a:ext>
            </a:extLst>
          </p:cNvPr>
          <p:cNvSpPr/>
          <p:nvPr/>
        </p:nvSpPr>
        <p:spPr>
          <a:xfrm>
            <a:off x="1057320" y="3257279"/>
            <a:ext cx="273276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Schedule Parameters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D3F95-3F6A-4D61-86E3-EA355050C05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26920" y="685440"/>
            <a:ext cx="8404200" cy="588960"/>
          </a:xfrm>
        </p:spPr>
        <p:txBody>
          <a:bodyPr/>
          <a:lstStyle/>
          <a:p>
            <a:pPr lvl="0"/>
            <a:r>
              <a:rPr lang="en-US" sz="3200"/>
              <a:t>Stage1.Scene2a (Activation Conditions)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7E8ACC-446D-4FE6-BB54-4FE6D96B5D2E}"/>
              </a:ext>
            </a:extLst>
          </p:cNvPr>
          <p:cNvSpPr/>
          <p:nvPr/>
        </p:nvSpPr>
        <p:spPr>
          <a:xfrm>
            <a:off x="817200" y="1274400"/>
            <a:ext cx="3200400" cy="5486399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1482A2B-BBF4-47F8-B3E8-6BD56E1EF8E5}"/>
              </a:ext>
            </a:extLst>
          </p:cNvPr>
          <p:cNvSpPr/>
          <p:nvPr/>
        </p:nvSpPr>
        <p:spPr>
          <a:xfrm>
            <a:off x="817200" y="1274760"/>
            <a:ext cx="3200400" cy="6872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Activation Conditions for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Welcome to Crastinate-Pro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91DEE-3389-4DF7-836B-C9C69D15AC9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246200" y="1274400"/>
            <a:ext cx="5029200" cy="4343400"/>
          </a:xfrm>
        </p:spPr>
        <p:txBody>
          <a:bodyPr/>
          <a:lstStyle/>
          <a:p>
            <a:pPr lvl="0" algn="l">
              <a:buSzPct val="45000"/>
              <a:buFont typeface="StarSymbol"/>
              <a:buChar char="●"/>
            </a:pPr>
            <a:r>
              <a:rPr lang="en-US" sz="2400"/>
              <a:t>In the initial release, activation conditions will be strictly time based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en-US" sz="2400"/>
              <a:t>There will be many enhancements in this dialog in future releases (see notes)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808852-4654-4DB0-9925-E805A4CCA503}"/>
              </a:ext>
            </a:extLst>
          </p:cNvPr>
          <p:cNvSpPr txBox="1"/>
          <p:nvPr/>
        </p:nvSpPr>
        <p:spPr>
          <a:xfrm>
            <a:off x="817200" y="1960200"/>
            <a:ext cx="3200400" cy="1453320"/>
          </a:xfrm>
          <a:prstGeom prst="rect">
            <a:avLst/>
          </a:prstGeom>
          <a:noFill/>
          <a:ln>
            <a:noFill/>
          </a:ln>
        </p:spPr>
        <p:txBody>
          <a:bodyPr vert="horz" lIns="182880" tIns="45000" rIns="182880" bIns="450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Date: (picker-today, tomorrow, choose)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Recurrence: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Daily/weekday/weekly (on day)/monthly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Until: (further notice)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985745F-1A73-4572-A98E-757E0E9F9EEB}"/>
              </a:ext>
            </a:extLst>
          </p:cNvPr>
          <p:cNvSpPr/>
          <p:nvPr/>
        </p:nvSpPr>
        <p:spPr>
          <a:xfrm>
            <a:off x="902159" y="6192000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rPr>
              <a:t>?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5AD7361-787B-4333-BACA-BCE1A88B0D36}"/>
              </a:ext>
            </a:extLst>
          </p:cNvPr>
          <p:cNvSpPr/>
          <p:nvPr/>
        </p:nvSpPr>
        <p:spPr>
          <a:xfrm>
            <a:off x="1560600" y="6244560"/>
            <a:ext cx="91440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Cancel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65BC4-C22F-465A-A02A-FECE48394E6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26920" y="685440"/>
            <a:ext cx="8404200" cy="588960"/>
          </a:xfrm>
        </p:spPr>
        <p:txBody>
          <a:bodyPr/>
          <a:lstStyle/>
          <a:p>
            <a:pPr lvl="0"/>
            <a:r>
              <a:rPr lang="en-US" sz="3200"/>
              <a:t>Stage1.Scene2b (Schedule Parameters)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82F0FF-263E-4CF6-B8E1-F8DC7FC1EAFE}"/>
              </a:ext>
            </a:extLst>
          </p:cNvPr>
          <p:cNvSpPr/>
          <p:nvPr/>
        </p:nvSpPr>
        <p:spPr>
          <a:xfrm>
            <a:off x="817200" y="1166400"/>
            <a:ext cx="3200400" cy="5486399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806A183-BD06-4492-9BE7-3EAE02727C45}"/>
              </a:ext>
            </a:extLst>
          </p:cNvPr>
          <p:cNvSpPr/>
          <p:nvPr/>
        </p:nvSpPr>
        <p:spPr>
          <a:xfrm>
            <a:off x="817200" y="1274760"/>
            <a:ext cx="3200400" cy="6872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Schedule Parameters for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Welcome to Crastinate-Pro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86B42-7786-439F-91FA-3DE2E164DB7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246200" y="1274400"/>
            <a:ext cx="5029200" cy="4343400"/>
          </a:xfrm>
        </p:spPr>
        <p:txBody>
          <a:bodyPr/>
          <a:lstStyle/>
          <a:p>
            <a:pPr lvl="0" algn="l">
              <a:buSzPct val="45000"/>
              <a:buFont typeface="StarSymbol"/>
              <a:buChar char="●"/>
            </a:pPr>
            <a:r>
              <a:rPr lang="en-US" sz="2400"/>
              <a:t>The base time is the time used to calculate the start/end times for all of the reminders in the plan.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en-US" sz="2400"/>
              <a:t>The start time for the other reminders is calculated based on the end time of the previous reminder and the duration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en-US" sz="2400"/>
              <a:t>Start/End is a toggle that controls whether the base time is the start of the schedule or ending.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25004E-AC0C-4510-8FF0-7DB6BADBC691}"/>
              </a:ext>
            </a:extLst>
          </p:cNvPr>
          <p:cNvSpPr txBox="1"/>
          <p:nvPr/>
        </p:nvSpPr>
        <p:spPr>
          <a:xfrm>
            <a:off x="817200" y="1960200"/>
            <a:ext cx="3200400" cy="544680"/>
          </a:xfrm>
          <a:prstGeom prst="rect">
            <a:avLst/>
          </a:prstGeom>
          <a:noFill/>
          <a:ln>
            <a:noFill/>
          </a:ln>
        </p:spPr>
        <p:txBody>
          <a:bodyPr vert="horz" lIns="182880" tIns="45000" rIns="182880" bIns="450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Base Time: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Base Time is: Start/End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E5E555-5837-4234-9BE1-67764A1AC953}"/>
              </a:ext>
            </a:extLst>
          </p:cNvPr>
          <p:cNvSpPr/>
          <p:nvPr/>
        </p:nvSpPr>
        <p:spPr>
          <a:xfrm>
            <a:off x="902159" y="6192000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rPr>
              <a:t>?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314A06B-4420-4B3E-BA5F-97ADF6D150C2}"/>
              </a:ext>
            </a:extLst>
          </p:cNvPr>
          <p:cNvSpPr/>
          <p:nvPr/>
        </p:nvSpPr>
        <p:spPr>
          <a:xfrm>
            <a:off x="1560600" y="6244560"/>
            <a:ext cx="91440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Cancel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D2171-F905-46D1-B8C0-F9E95454DE0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26920" y="685440"/>
            <a:ext cx="8404200" cy="588960"/>
          </a:xfrm>
        </p:spPr>
        <p:txBody>
          <a:bodyPr/>
          <a:lstStyle/>
          <a:p>
            <a:pPr lvl="0"/>
            <a:r>
              <a:rPr lang="en-US" sz="3200"/>
              <a:t>Stage1.Scene3 (Edit view, portrait) #1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486933-2DC3-4981-988A-DC0B7B0F8BF8}"/>
              </a:ext>
            </a:extLst>
          </p:cNvPr>
          <p:cNvSpPr/>
          <p:nvPr/>
        </p:nvSpPr>
        <p:spPr>
          <a:xfrm>
            <a:off x="817200" y="1274400"/>
            <a:ext cx="3200400" cy="434340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83442E1-A990-4934-BF0B-56FCD031960B}"/>
              </a:ext>
            </a:extLst>
          </p:cNvPr>
          <p:cNvSpPr/>
          <p:nvPr/>
        </p:nvSpPr>
        <p:spPr>
          <a:xfrm>
            <a:off x="817200" y="1274760"/>
            <a:ext cx="3200400" cy="6872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Welcome to Crastinate-Pro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CE06E-3AAD-4D42-8600-0DA109F54D9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246200" y="1274400"/>
            <a:ext cx="5029200" cy="4704480"/>
          </a:xfrm>
        </p:spPr>
        <p:txBody>
          <a:bodyPr/>
          <a:lstStyle/>
          <a:p>
            <a:pPr lvl="0" algn="ctr"/>
            <a:r>
              <a:rPr lang="en-US" sz="2800"/>
              <a:t>Title Bar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/>
              <a:t>The title bar shows the name of the plan.  If the title doesn't fit in the title bar, there will be ellipses on the right.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/>
              <a:t>Tapping in the title bar expands the title into a wrapping field showing the entire title.  Tapping it again will collapse it.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90AA3F-9186-40CA-86CB-6363C56290B8}"/>
              </a:ext>
            </a:extLst>
          </p:cNvPr>
          <p:cNvSpPr/>
          <p:nvPr/>
        </p:nvSpPr>
        <p:spPr>
          <a:xfrm>
            <a:off x="831599" y="1959120"/>
            <a:ext cx="3200400" cy="36586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6E64C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18360" tIns="45000" rIns="18360" bIns="450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-</a:t>
            </a: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9:00 Arrive at Office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8:20-9:00 Drive to Office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8:15-8:20 Get to car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8:15-8:20 Get dressed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-</a:t>
            </a: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8:10-8:15 Brush teeth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36240" algn="l"/>
              </a:tabLst>
            </a:pPr>
            <a:r>
              <a:rPr lang="en-US" sz="18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	</a:t>
            </a: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8:10-8:00 Warm-up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3520" algn="l"/>
              </a:tabLst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	car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7:30-8:00 Get ready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6:25-7:30 Work-out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6:00-6:25 Breakfast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6:00-6:00 Get up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3710062-BE3F-40C1-A998-954D7C1799D3}"/>
              </a:ext>
            </a:extLst>
          </p:cNvPr>
          <p:cNvSpPr/>
          <p:nvPr/>
        </p:nvSpPr>
        <p:spPr>
          <a:xfrm>
            <a:off x="1477799" y="5040000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rPr>
              <a:t>+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A527BC2-64EB-4504-8E10-26CFE5398495}"/>
              </a:ext>
            </a:extLst>
          </p:cNvPr>
          <p:cNvSpPr/>
          <p:nvPr/>
        </p:nvSpPr>
        <p:spPr>
          <a:xfrm>
            <a:off x="2964239" y="5091120"/>
            <a:ext cx="91440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Use Plan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84569B7-1EE0-473D-8F53-74944F699CD5}"/>
              </a:ext>
            </a:extLst>
          </p:cNvPr>
          <p:cNvSpPr/>
          <p:nvPr/>
        </p:nvSpPr>
        <p:spPr>
          <a:xfrm>
            <a:off x="1992240" y="5091480"/>
            <a:ext cx="91440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Reminder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B683B53-C8BC-4E0B-A9B6-F88C3D6CB3EB}"/>
              </a:ext>
            </a:extLst>
          </p:cNvPr>
          <p:cNvSpPr/>
          <p:nvPr/>
        </p:nvSpPr>
        <p:spPr>
          <a:xfrm>
            <a:off x="938160" y="5040000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rPr>
              <a:t>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04A45-583C-4566-B0B7-519D2329BC0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26920" y="685440"/>
            <a:ext cx="8404200" cy="588960"/>
          </a:xfrm>
        </p:spPr>
        <p:txBody>
          <a:bodyPr/>
          <a:lstStyle/>
          <a:p>
            <a:pPr lvl="0"/>
            <a:r>
              <a:rPr lang="en-US" sz="3200"/>
              <a:t>Stage1.Scene3 (Edit view, portrait) #2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1C3B01-F018-495E-8B31-C6601E95536F}"/>
              </a:ext>
            </a:extLst>
          </p:cNvPr>
          <p:cNvSpPr/>
          <p:nvPr/>
        </p:nvSpPr>
        <p:spPr>
          <a:xfrm>
            <a:off x="817200" y="1274400"/>
            <a:ext cx="3200400" cy="434340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180A2EE-0D7D-4F48-BFF1-6CEB18B66465}"/>
              </a:ext>
            </a:extLst>
          </p:cNvPr>
          <p:cNvSpPr/>
          <p:nvPr/>
        </p:nvSpPr>
        <p:spPr>
          <a:xfrm>
            <a:off x="817200" y="1274760"/>
            <a:ext cx="3200400" cy="6872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Welcome to Crastinate-Pro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856987-9743-4026-A7AB-A26D073C0BF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246200" y="1274400"/>
            <a:ext cx="5029200" cy="5189400"/>
          </a:xfrm>
        </p:spPr>
        <p:txBody>
          <a:bodyPr/>
          <a:lstStyle/>
          <a:p>
            <a:pPr lvl="0" algn="ctr"/>
            <a:r>
              <a:rPr lang="en-US" sz="2200"/>
              <a:t>Existing Reminders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600"/>
              <a:t>Tapping a reminder selects it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600"/>
              <a:t>Tap and hold takes you to properties.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600"/>
              <a:t>Swipe right reveals delete/cancel.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600"/>
              <a:t>Tap and drag moves the item.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2600">
                <a:latin typeface="Arial" pitchFamily="18"/>
                <a:cs typeface="Tahoma" pitchFamily="2"/>
              </a:rPr>
              <a:t>up/down in the list.  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2600">
                <a:latin typeface="Arial" pitchFamily="18"/>
                <a:cs typeface="Tahoma" pitchFamily="2"/>
              </a:rPr>
              <a:t>Left/right changes the level.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2600">
                <a:latin typeface="Arial" pitchFamily="18"/>
                <a:cs typeface="Tahoma" pitchFamily="2"/>
              </a:rPr>
              <a:t>Crastinate re-calculates the start/end times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26D8CFA-1ED9-4449-90F6-39495E57A974}"/>
              </a:ext>
            </a:extLst>
          </p:cNvPr>
          <p:cNvSpPr/>
          <p:nvPr/>
        </p:nvSpPr>
        <p:spPr>
          <a:xfrm>
            <a:off x="831599" y="1959120"/>
            <a:ext cx="3200400" cy="36586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6E64C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18360" tIns="45000" rIns="18360" bIns="450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-</a:t>
            </a: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9:00 Arrive at Office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8:20-9:00 Drive to Office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8:15-8:20 Get to car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8:15-8:20 Get dressed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-</a:t>
            </a: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8:10-8:15 Brush teeth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36240" algn="l"/>
              </a:tabLst>
            </a:pPr>
            <a:r>
              <a:rPr lang="en-US" sz="18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	</a:t>
            </a: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8:10-8:00 Warm-up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3520" algn="l"/>
              </a:tabLst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	car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7:30-8:00 Get ready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6:25-7:30 Work-out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6:00-6:25 Breakfast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6:00-6:00 Get up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288D685-9CA3-4E27-8F33-7CF46241BC5D}"/>
              </a:ext>
            </a:extLst>
          </p:cNvPr>
          <p:cNvSpPr/>
          <p:nvPr/>
        </p:nvSpPr>
        <p:spPr>
          <a:xfrm>
            <a:off x="1477799" y="5040000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rPr>
              <a:t>+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4735F71-0313-47F2-9D64-4E515B518F03}"/>
              </a:ext>
            </a:extLst>
          </p:cNvPr>
          <p:cNvSpPr/>
          <p:nvPr/>
        </p:nvSpPr>
        <p:spPr>
          <a:xfrm>
            <a:off x="2964239" y="5091120"/>
            <a:ext cx="91440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Use Plan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ECB6DAC-AD28-40F8-B7CD-BD7C4B5956CE}"/>
              </a:ext>
            </a:extLst>
          </p:cNvPr>
          <p:cNvSpPr/>
          <p:nvPr/>
        </p:nvSpPr>
        <p:spPr>
          <a:xfrm>
            <a:off x="1992240" y="5091480"/>
            <a:ext cx="91440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Reminder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BF04D9E-9241-4491-9A63-E8C176E39FDB}"/>
              </a:ext>
            </a:extLst>
          </p:cNvPr>
          <p:cNvSpPr/>
          <p:nvPr/>
        </p:nvSpPr>
        <p:spPr>
          <a:xfrm>
            <a:off x="938160" y="5040000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rPr>
              <a:t>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85A1F-2BD4-401F-A331-73A544298A9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26920" y="685440"/>
            <a:ext cx="8404200" cy="588960"/>
          </a:xfrm>
        </p:spPr>
        <p:txBody>
          <a:bodyPr/>
          <a:lstStyle/>
          <a:p>
            <a:pPr lvl="0"/>
            <a:r>
              <a:rPr lang="en-US" sz="3200"/>
              <a:t>Stage1.Scene3 (Edit view, portrait) #3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746AAB-47B4-44B6-AE39-C533B5B82E60}"/>
              </a:ext>
            </a:extLst>
          </p:cNvPr>
          <p:cNvSpPr/>
          <p:nvPr/>
        </p:nvSpPr>
        <p:spPr>
          <a:xfrm>
            <a:off x="817200" y="1274400"/>
            <a:ext cx="3200400" cy="434340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8985976-DB5B-4A88-98BE-90C4CD2FE8AF}"/>
              </a:ext>
            </a:extLst>
          </p:cNvPr>
          <p:cNvSpPr/>
          <p:nvPr/>
        </p:nvSpPr>
        <p:spPr>
          <a:xfrm>
            <a:off x="817200" y="1274760"/>
            <a:ext cx="3200400" cy="6872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Welcome to Crastinate-Pro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C235F-EC4A-4D34-98C5-B916DCC73BF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246200" y="1274400"/>
            <a:ext cx="5029200" cy="5570640"/>
          </a:xfrm>
        </p:spPr>
        <p:txBody>
          <a:bodyPr/>
          <a:lstStyle/>
          <a:p>
            <a:pPr lvl="0" algn="ctr"/>
            <a:r>
              <a:rPr lang="en-US" sz="2800"/>
              <a:t>Buttons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/>
              <a:t>“+” (or keyboard return) adds a new reminder.  Where it is added depends on what is selected (described on another slide).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/>
              <a:t>“Reminder” pops up a menu of actions that can be done against it (described </a:t>
            </a:r>
            <a:r>
              <a:rPr lang="en-US" sz="2600"/>
              <a:t>on another slide).  Disabled if nothing is selected.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600"/>
              <a:t>“Use Plan” switches to use view.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9ADDC1F-EA39-4AA3-8EC6-4F0B7565E777}"/>
              </a:ext>
            </a:extLst>
          </p:cNvPr>
          <p:cNvSpPr/>
          <p:nvPr/>
        </p:nvSpPr>
        <p:spPr>
          <a:xfrm>
            <a:off x="831599" y="1959120"/>
            <a:ext cx="3200400" cy="36586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6E64C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18360" tIns="45000" rIns="18360" bIns="450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-</a:t>
            </a: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9:00 Arrive at Office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8:20-9:00 Drive to Office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8:15-8:20 Get to car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8:15-8:20 Get dressed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-</a:t>
            </a: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8:10-8:15 Brush teeth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36240" algn="l"/>
              </a:tabLst>
            </a:pPr>
            <a:r>
              <a:rPr lang="en-US" sz="18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	</a:t>
            </a: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8:10-8:00 Warm-up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3520" algn="l"/>
              </a:tabLst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	car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7:30-8:00 Get ready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6:25-7:30 Work-out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6:00-6:25 Breakfast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6:00-6:00 Get up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E4F8965-9F36-4499-A428-DE9BCFAB22F7}"/>
              </a:ext>
            </a:extLst>
          </p:cNvPr>
          <p:cNvSpPr/>
          <p:nvPr/>
        </p:nvSpPr>
        <p:spPr>
          <a:xfrm>
            <a:off x="1477799" y="5040000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rPr>
              <a:t>+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D080806-1085-4742-9D66-0B3BDBD4FF25}"/>
              </a:ext>
            </a:extLst>
          </p:cNvPr>
          <p:cNvSpPr/>
          <p:nvPr/>
        </p:nvSpPr>
        <p:spPr>
          <a:xfrm>
            <a:off x="2964239" y="5091120"/>
            <a:ext cx="91440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Use Plan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E87F424-3CA3-4172-90DE-512846C893AC}"/>
              </a:ext>
            </a:extLst>
          </p:cNvPr>
          <p:cNvSpPr/>
          <p:nvPr/>
        </p:nvSpPr>
        <p:spPr>
          <a:xfrm>
            <a:off x="1992240" y="5091480"/>
            <a:ext cx="91440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Reminder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8189DD8-E4D6-4047-9088-22188BD621D7}"/>
              </a:ext>
            </a:extLst>
          </p:cNvPr>
          <p:cNvSpPr/>
          <p:nvPr/>
        </p:nvSpPr>
        <p:spPr>
          <a:xfrm>
            <a:off x="938160" y="5040000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rPr>
              <a:t>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7F29-A613-433C-8CA9-9B503A33465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26920" y="685440"/>
            <a:ext cx="8404200" cy="588960"/>
          </a:xfrm>
        </p:spPr>
        <p:txBody>
          <a:bodyPr/>
          <a:lstStyle/>
          <a:p>
            <a:pPr lvl="0"/>
            <a:r>
              <a:rPr lang="en-US" sz="3200"/>
              <a:t>Stage1.Scene3 (Edit view, portrait) #4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84AE7A-40C5-4FBB-BBBF-51B143D117F6}"/>
              </a:ext>
            </a:extLst>
          </p:cNvPr>
          <p:cNvSpPr/>
          <p:nvPr/>
        </p:nvSpPr>
        <p:spPr>
          <a:xfrm>
            <a:off x="817200" y="1274400"/>
            <a:ext cx="3200400" cy="434340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354D795-6408-4A19-A112-0D778068CDB3}"/>
              </a:ext>
            </a:extLst>
          </p:cNvPr>
          <p:cNvSpPr/>
          <p:nvPr/>
        </p:nvSpPr>
        <p:spPr>
          <a:xfrm>
            <a:off x="817200" y="1274760"/>
            <a:ext cx="3200400" cy="6872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Welcome to Crastinate-Pro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C50D2-369B-4BB5-BA4D-AFF44F36574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246200" y="1274400"/>
            <a:ext cx="5029200" cy="560232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2800"/>
              <a:t>“+” (or return key) new item placement depends on what was selected: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2800">
                <a:latin typeface="Arial" pitchFamily="18"/>
                <a:cs typeface="Tahoma" pitchFamily="2"/>
              </a:rPr>
              <a:t>If nothing, bottom of the plan, at first level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2800">
                <a:latin typeface="Arial" pitchFamily="18"/>
                <a:cs typeface="Tahoma" pitchFamily="2"/>
              </a:rPr>
              <a:t>If the top reminder, or an item with sub-items, and expanded, directly below it at next level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2800">
                <a:latin typeface="Arial" pitchFamily="18"/>
                <a:cs typeface="Tahoma" pitchFamily="2"/>
              </a:rPr>
              <a:t>If an item with no sub-items, or sub-items collapsed, below the at same level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EAB7AC-FCAB-4E0D-B0E5-492A982FB254}"/>
              </a:ext>
            </a:extLst>
          </p:cNvPr>
          <p:cNvSpPr/>
          <p:nvPr/>
        </p:nvSpPr>
        <p:spPr>
          <a:xfrm>
            <a:off x="831599" y="1959120"/>
            <a:ext cx="3200400" cy="36586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6E64C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18360" tIns="45000" rIns="18360" bIns="450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-</a:t>
            </a: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9:00 Arrive at Office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8:20-9:00 Drive to Office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8:15-8:20 Get to car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8:15-8:20 Get dressed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-</a:t>
            </a: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8:10-8:15 Brush teeth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36240" algn="l"/>
              </a:tabLst>
            </a:pPr>
            <a:r>
              <a:rPr lang="en-US" sz="18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	</a:t>
            </a: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8:10-8:00 Warm-up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3520" algn="l"/>
              </a:tabLst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	car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7:30-8:00 Get ready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6:25-7:30 Work-out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6:00-6:25 Breakfast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6:00-6:00 Get up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3769E61-6294-4EAA-B687-DE51E70BC45D}"/>
              </a:ext>
            </a:extLst>
          </p:cNvPr>
          <p:cNvSpPr/>
          <p:nvPr/>
        </p:nvSpPr>
        <p:spPr>
          <a:xfrm>
            <a:off x="1477799" y="5040000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rPr>
              <a:t>+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D8E6328-6800-477B-8319-76FF101F6535}"/>
              </a:ext>
            </a:extLst>
          </p:cNvPr>
          <p:cNvSpPr/>
          <p:nvPr/>
        </p:nvSpPr>
        <p:spPr>
          <a:xfrm>
            <a:off x="2964239" y="5091120"/>
            <a:ext cx="91440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Use Plan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F99F779-9A72-406A-B752-CCFE0384C8C6}"/>
              </a:ext>
            </a:extLst>
          </p:cNvPr>
          <p:cNvSpPr/>
          <p:nvPr/>
        </p:nvSpPr>
        <p:spPr>
          <a:xfrm>
            <a:off x="1992240" y="5091480"/>
            <a:ext cx="91440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Reminder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AA0F937-23D0-44E1-AF0E-DD3E277E620B}"/>
              </a:ext>
            </a:extLst>
          </p:cNvPr>
          <p:cNvSpPr/>
          <p:nvPr/>
        </p:nvSpPr>
        <p:spPr>
          <a:xfrm>
            <a:off x="938160" y="5040000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rPr>
              <a:t>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44674-DF20-492A-A68B-98E3383DE22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26920" y="685440"/>
            <a:ext cx="8404200" cy="588960"/>
          </a:xfrm>
        </p:spPr>
        <p:txBody>
          <a:bodyPr/>
          <a:lstStyle/>
          <a:p>
            <a:pPr lvl="0"/>
            <a:r>
              <a:rPr lang="en-US" sz="2800"/>
              <a:t>Crastinate-Pro Stage1.Scene1 (future release)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DE8537-66DB-4F71-86CD-A03D5B110747}"/>
              </a:ext>
            </a:extLst>
          </p:cNvPr>
          <p:cNvSpPr/>
          <p:nvPr/>
        </p:nvSpPr>
        <p:spPr>
          <a:xfrm>
            <a:off x="817200" y="1274400"/>
            <a:ext cx="3200400" cy="434340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395F5C7-DE76-4301-BEBA-DCC0752597F1}"/>
              </a:ext>
            </a:extLst>
          </p:cNvPr>
          <p:cNvSpPr/>
          <p:nvPr/>
        </p:nvSpPr>
        <p:spPr>
          <a:xfrm>
            <a:off x="817200" y="1274400"/>
            <a:ext cx="32004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AF15949-DD5B-48B0-AE54-46B01AB17837}"/>
              </a:ext>
            </a:extLst>
          </p:cNvPr>
          <p:cNvSpPr/>
          <p:nvPr/>
        </p:nvSpPr>
        <p:spPr>
          <a:xfrm>
            <a:off x="925200" y="1382760"/>
            <a:ext cx="91440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Recent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E8FDD24-3B84-4061-BD21-8CB58FD1CFDD}"/>
              </a:ext>
            </a:extLst>
          </p:cNvPr>
          <p:cNvSpPr/>
          <p:nvPr/>
        </p:nvSpPr>
        <p:spPr>
          <a:xfrm>
            <a:off x="2417400" y="1383119"/>
            <a:ext cx="1402199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5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All Categories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B27B7C-CF69-45BA-87F6-98AC3A4911A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246200" y="1274400"/>
            <a:ext cx="5029200" cy="5410440"/>
          </a:xfrm>
        </p:spPr>
        <p:txBody>
          <a:bodyPr/>
          <a:lstStyle/>
          <a:p>
            <a:pPr lvl="0" algn="ctr"/>
            <a:r>
              <a:rPr lang="en-US" sz="2200"/>
              <a:t>Title Bar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/>
              <a:t>In a future release, the title bar will be enhanced with functional buttons, for example...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/>
              <a:t>“Recent” and “All Categories” are drop-down buttons.  “All Categories” sizes to fit the number of characters in the category name, or the amount of space in the bar, whichever is less.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6B9180-11B8-450B-9437-EBE082818C33}"/>
              </a:ext>
            </a:extLst>
          </p:cNvPr>
          <p:cNvSpPr/>
          <p:nvPr/>
        </p:nvSpPr>
        <p:spPr>
          <a:xfrm>
            <a:off x="817200" y="1959120"/>
            <a:ext cx="3200400" cy="6872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6E64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Welcome to Crastinate-Pro</a:t>
            </a: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1127864B-210C-4937-940A-0B07183B6EF8}"/>
              </a:ext>
            </a:extLst>
          </p:cNvPr>
          <p:cNvSpPr/>
          <p:nvPr/>
        </p:nvSpPr>
        <p:spPr>
          <a:xfrm>
            <a:off x="817560" y="2296800"/>
            <a:ext cx="2285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lIns="182880" tIns="45000" rIns="182880" bIns="450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153E27E-A1F8-4EB3-A293-103229C9D962}"/>
              </a:ext>
            </a:extLst>
          </p:cNvPr>
          <p:cNvSpPr/>
          <p:nvPr/>
        </p:nvSpPr>
        <p:spPr>
          <a:xfrm>
            <a:off x="1406160" y="5004000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rPr>
              <a:t>+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1AF7845-989B-47B4-866A-C8B2904EC040}"/>
              </a:ext>
            </a:extLst>
          </p:cNvPr>
          <p:cNvSpPr/>
          <p:nvPr/>
        </p:nvSpPr>
        <p:spPr>
          <a:xfrm>
            <a:off x="1956600" y="5091839"/>
            <a:ext cx="91440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Plan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80B6533-30D4-4ACC-9ADA-652E09BD4839}"/>
              </a:ext>
            </a:extLst>
          </p:cNvPr>
          <p:cNvSpPr/>
          <p:nvPr/>
        </p:nvSpPr>
        <p:spPr>
          <a:xfrm>
            <a:off x="2964600" y="5092200"/>
            <a:ext cx="91440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Reminder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79DBE27-B227-4D65-ADC4-D84A60102330}"/>
              </a:ext>
            </a:extLst>
          </p:cNvPr>
          <p:cNvSpPr/>
          <p:nvPr/>
        </p:nvSpPr>
        <p:spPr>
          <a:xfrm>
            <a:off x="902159" y="5004000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rPr>
              <a:t>?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3548D8-4809-441F-93E3-695D4A1FA267}"/>
              </a:ext>
            </a:extLst>
          </p:cNvPr>
          <p:cNvSpPr/>
          <p:nvPr/>
        </p:nvSpPr>
        <p:spPr>
          <a:xfrm>
            <a:off x="817200" y="2643480"/>
            <a:ext cx="3200400" cy="6872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6E64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   Take out the garbage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A85348-D116-4642-B8B6-DF7C1A7320A4}"/>
              </a:ext>
            </a:extLst>
          </p:cNvPr>
          <p:cNvSpPr/>
          <p:nvPr/>
        </p:nvSpPr>
        <p:spPr>
          <a:xfrm>
            <a:off x="817560" y="2874960"/>
            <a:ext cx="228600" cy="228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</a:ln>
          <a:effectLst>
            <a:outerShdw dist="51930" dir="2700000" algn="tl">
              <a:srgbClr val="808080"/>
            </a:outerShdw>
          </a:effectLst>
        </p:spPr>
        <p:txBody>
          <a:bodyPr vert="horz" lIns="182880" tIns="45000" rIns="182880" bIns="450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9621-4588-4679-83A0-A5224425014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26920" y="685440"/>
            <a:ext cx="8404200" cy="588960"/>
          </a:xfrm>
        </p:spPr>
        <p:txBody>
          <a:bodyPr/>
          <a:lstStyle/>
          <a:p>
            <a:pPr lvl="0"/>
            <a:r>
              <a:rPr lang="en-US" sz="3200"/>
              <a:t>Stage1.Scene3 (Edit view, portrait) #5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4E36A1-7FF3-47CB-9F28-81706F147B1A}"/>
              </a:ext>
            </a:extLst>
          </p:cNvPr>
          <p:cNvSpPr/>
          <p:nvPr/>
        </p:nvSpPr>
        <p:spPr>
          <a:xfrm>
            <a:off x="817200" y="1274400"/>
            <a:ext cx="3200400" cy="434340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4553629-ABA6-48E2-B19B-71A470A4EAAE}"/>
              </a:ext>
            </a:extLst>
          </p:cNvPr>
          <p:cNvSpPr/>
          <p:nvPr/>
        </p:nvSpPr>
        <p:spPr>
          <a:xfrm>
            <a:off x="817200" y="1274760"/>
            <a:ext cx="3200400" cy="6872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Welcome to Crastinate-Pro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83B48-C8E4-4422-B345-1F7C2813698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246200" y="1274400"/>
            <a:ext cx="5029200" cy="4343400"/>
          </a:xfrm>
        </p:spPr>
        <p:txBody>
          <a:bodyPr/>
          <a:lstStyle/>
          <a:p>
            <a:pPr lvl="0" algn="ctr"/>
            <a:r>
              <a:rPr lang="en-US" sz="2800"/>
              <a:t>Reminder Menu.  Takes you to additional dialogs for the selected item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en-US" sz="2800"/>
              <a:t>Most actions are self-explanatory, except Activate...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en-US" sz="2800"/>
              <a:t>If the schedule plan property is on, “Activate” will not appear.  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BEF5368-CE3B-40FA-B6A3-F16DC54E2402}"/>
              </a:ext>
            </a:extLst>
          </p:cNvPr>
          <p:cNvSpPr/>
          <p:nvPr/>
        </p:nvSpPr>
        <p:spPr>
          <a:xfrm>
            <a:off x="831599" y="1959120"/>
            <a:ext cx="3200400" cy="36586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6E64C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18360" tIns="45000" rIns="18360" bIns="450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-</a:t>
            </a: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9:00 Arrive at Office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8:20-9:00 Drive to Office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8:15-8:20 Get to car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8:15-8:20 Get dressed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-</a:t>
            </a: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8:10-8:15 Brush teeth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36240" algn="l"/>
              </a:tabLst>
            </a:pPr>
            <a:r>
              <a:rPr lang="en-US" sz="18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	</a:t>
            </a: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8:10-8:00 Warm-up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3520" algn="l"/>
              </a:tabLst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	car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7:30-8:00 Get ready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6:25-7:30 Work-out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6:00-6:25 Breakfast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6:00-6:00 Get 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D33B3-5B1C-4718-A4F2-75655FF90B80}"/>
              </a:ext>
            </a:extLst>
          </p:cNvPr>
          <p:cNvSpPr/>
          <p:nvPr/>
        </p:nvSpPr>
        <p:spPr>
          <a:xfrm>
            <a:off x="973800" y="2417400"/>
            <a:ext cx="2971800" cy="22860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8:20-9:00 Drive to Office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829BEDD-EC34-4623-9C2F-F99DA3587847}"/>
              </a:ext>
            </a:extLst>
          </p:cNvPr>
          <p:cNvSpPr/>
          <p:nvPr/>
        </p:nvSpPr>
        <p:spPr>
          <a:xfrm>
            <a:off x="1477799" y="5040000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rPr>
              <a:t>+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3FEE620-3D0F-40D7-867C-F6F94DC294C3}"/>
              </a:ext>
            </a:extLst>
          </p:cNvPr>
          <p:cNvSpPr/>
          <p:nvPr/>
        </p:nvSpPr>
        <p:spPr>
          <a:xfrm>
            <a:off x="2964239" y="5091120"/>
            <a:ext cx="91440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Use Plan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ED14205-267E-454E-8D5C-6BA36CA7457C}"/>
              </a:ext>
            </a:extLst>
          </p:cNvPr>
          <p:cNvSpPr/>
          <p:nvPr/>
        </p:nvSpPr>
        <p:spPr>
          <a:xfrm>
            <a:off x="1992240" y="5091480"/>
            <a:ext cx="91440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Reminder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E672C66-8C54-4E02-8F78-52F237B22E99}"/>
              </a:ext>
            </a:extLst>
          </p:cNvPr>
          <p:cNvSpPr/>
          <p:nvPr/>
        </p:nvSpPr>
        <p:spPr>
          <a:xfrm>
            <a:off x="938160" y="5040000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rPr>
              <a:t>?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36D0F4D-C963-452E-A0C7-C0941D10DF75}"/>
              </a:ext>
            </a:extLst>
          </p:cNvPr>
          <p:cNvSpPr/>
          <p:nvPr/>
        </p:nvSpPr>
        <p:spPr>
          <a:xfrm>
            <a:off x="2028239" y="3801600"/>
            <a:ext cx="1303560" cy="1359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lIns="91440" tIns="45000" rIns="182880" bIns="450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Activate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Clone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Delete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New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Properties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8F217-3380-4A08-A158-9AED47C9DBB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26920" y="685440"/>
            <a:ext cx="8404200" cy="588960"/>
          </a:xfrm>
        </p:spPr>
        <p:txBody>
          <a:bodyPr/>
          <a:lstStyle/>
          <a:p>
            <a:pPr lvl="0"/>
            <a:r>
              <a:rPr lang="en-US" sz="3200"/>
              <a:t>Stage1.Scene3 (Edit view, portrait) #6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6CFC09-30FF-4E90-A414-C36F232A1878}"/>
              </a:ext>
            </a:extLst>
          </p:cNvPr>
          <p:cNvSpPr/>
          <p:nvPr/>
        </p:nvSpPr>
        <p:spPr>
          <a:xfrm>
            <a:off x="817200" y="1274400"/>
            <a:ext cx="3200400" cy="434340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81D4585-CC7E-4802-AB21-96B077721E95}"/>
              </a:ext>
            </a:extLst>
          </p:cNvPr>
          <p:cNvSpPr/>
          <p:nvPr/>
        </p:nvSpPr>
        <p:spPr>
          <a:xfrm>
            <a:off x="817200" y="1274760"/>
            <a:ext cx="3200400" cy="6872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Welcome to Crastinate-Pro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D33A1-A01C-40CA-95DB-8CB0324F50C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246200" y="1274400"/>
            <a:ext cx="5029200" cy="4343400"/>
          </a:xfrm>
        </p:spPr>
        <p:txBody>
          <a:bodyPr/>
          <a:lstStyle/>
          <a:p>
            <a:pPr lvl="0" algn="ctr"/>
            <a:r>
              <a:rPr lang="en-US" sz="2800"/>
              <a:t>Clone dialog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/>
              <a:t>Asks you how many times you want to replicate the selected item.  Defaults to 1.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/>
              <a:t>The number field is a 2-digit selector that slides, and allows you to type a number.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/>
              <a:t>The return key selects the OK button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EC20366-C940-4558-B476-93BD95835533}"/>
              </a:ext>
            </a:extLst>
          </p:cNvPr>
          <p:cNvSpPr/>
          <p:nvPr/>
        </p:nvSpPr>
        <p:spPr>
          <a:xfrm>
            <a:off x="831599" y="1959120"/>
            <a:ext cx="3200400" cy="36586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6E64C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18360" tIns="45000" rIns="18360" bIns="450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-</a:t>
            </a: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9:00 Arrive at Office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8:20-9:00 Drive to Office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8:15-8:20 Get to car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8:15-8:20 Get dressed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-</a:t>
            </a: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8:10-8:15 Brush teeth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36240" algn="l"/>
              </a:tabLst>
            </a:pPr>
            <a:r>
              <a:rPr lang="en-US" sz="18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	</a:t>
            </a: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8:10-8:00 Warm-up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3520" algn="l"/>
              </a:tabLst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	car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7:30-8:00 Get ready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6:25-7:30 Work-out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6:00-6:25 Breakfast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6:00-6:00 Get up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FC88118-4E96-4C04-B63C-ACCDDB955671}"/>
              </a:ext>
            </a:extLst>
          </p:cNvPr>
          <p:cNvSpPr/>
          <p:nvPr/>
        </p:nvSpPr>
        <p:spPr>
          <a:xfrm>
            <a:off x="1045799" y="5040000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rPr>
              <a:t>+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0256C95-6C3C-4B5C-87A5-1A146D62ECD6}"/>
              </a:ext>
            </a:extLst>
          </p:cNvPr>
          <p:cNvSpPr/>
          <p:nvPr/>
        </p:nvSpPr>
        <p:spPr>
          <a:xfrm>
            <a:off x="2892239" y="5091120"/>
            <a:ext cx="91440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Use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6EE71C5-AAA2-474F-BFB2-9B74F98FDEB7}"/>
              </a:ext>
            </a:extLst>
          </p:cNvPr>
          <p:cNvSpPr/>
          <p:nvPr/>
        </p:nvSpPr>
        <p:spPr>
          <a:xfrm>
            <a:off x="1776240" y="5091480"/>
            <a:ext cx="91440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Reminder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280296A-AB43-40DF-B0EE-AF7AD747D1F1}"/>
              </a:ext>
            </a:extLst>
          </p:cNvPr>
          <p:cNvSpPr/>
          <p:nvPr/>
        </p:nvSpPr>
        <p:spPr>
          <a:xfrm>
            <a:off x="817200" y="4474800"/>
            <a:ext cx="3200400" cy="1143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lIns="91440" tIns="45000" rIns="182880" bIns="450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Clone Reminder?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Times?			1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Cancel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OK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268044-BAD2-4516-BE48-071C03249761}"/>
              </a:ext>
            </a:extLst>
          </p:cNvPr>
          <p:cNvSpPr/>
          <p:nvPr/>
        </p:nvSpPr>
        <p:spPr>
          <a:xfrm>
            <a:off x="973800" y="2417400"/>
            <a:ext cx="2971800" cy="22860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8:20-9:00 Drive to Office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8C7F3-A2D7-47F1-9F81-5B839521A0E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26920" y="685440"/>
            <a:ext cx="8404200" cy="588960"/>
          </a:xfrm>
        </p:spPr>
        <p:txBody>
          <a:bodyPr/>
          <a:lstStyle/>
          <a:p>
            <a:pPr lvl="0"/>
            <a:r>
              <a:rPr lang="en-US" sz="3200"/>
              <a:t>Stage1.Scene3 (Edit view, portrait) #7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A4B1DE-0F1E-412F-ACE9-3BF405CFCAB4}"/>
              </a:ext>
            </a:extLst>
          </p:cNvPr>
          <p:cNvSpPr/>
          <p:nvPr/>
        </p:nvSpPr>
        <p:spPr>
          <a:xfrm>
            <a:off x="817200" y="1274400"/>
            <a:ext cx="3200400" cy="434340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3D85A0E-A2AD-4D27-9D8C-21A21E2CC49A}"/>
              </a:ext>
            </a:extLst>
          </p:cNvPr>
          <p:cNvSpPr/>
          <p:nvPr/>
        </p:nvSpPr>
        <p:spPr>
          <a:xfrm>
            <a:off x="817200" y="1274760"/>
            <a:ext cx="3200400" cy="6872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Welcome to Crastinate-Pro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624C4-3272-4D2B-9E78-1818DC1A34F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246200" y="1274400"/>
            <a:ext cx="5029200" cy="4418640"/>
          </a:xfrm>
        </p:spPr>
        <p:txBody>
          <a:bodyPr/>
          <a:lstStyle/>
          <a:p>
            <a:pPr lvl="0" algn="ctr"/>
            <a:r>
              <a:rPr lang="en-US" sz="2800"/>
              <a:t>Delete dialog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/>
              <a:t>Confirms delete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/>
              <a:t>The return key selects the cancel button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/>
              <a:t>Futures: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2800">
                <a:latin typeface="Arial" pitchFamily="18"/>
                <a:cs typeface="Tahoma" pitchFamily="2"/>
              </a:rPr>
              <a:t>A way to toggle the delete confirmation</a:t>
            </a:r>
          </a:p>
          <a:p>
            <a:pPr lvl="1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</a:pPr>
            <a:r>
              <a:rPr lang="en-US" sz="2800">
                <a:latin typeface="Arial" pitchFamily="18"/>
                <a:cs typeface="Tahoma" pitchFamily="2"/>
              </a:rPr>
              <a:t>A way to delete multiple items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3D7DEE2-B55E-47CB-9A44-492CBC4F3429}"/>
              </a:ext>
            </a:extLst>
          </p:cNvPr>
          <p:cNvSpPr/>
          <p:nvPr/>
        </p:nvSpPr>
        <p:spPr>
          <a:xfrm>
            <a:off x="831599" y="1959120"/>
            <a:ext cx="3200400" cy="36586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6E64C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18360" tIns="45000" rIns="18360" bIns="450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-</a:t>
            </a: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9:00 Arrive at Office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8:20-9:00 Drive to Office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8:15-8:20 Get to car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8:15-8:20 Get dressed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-</a:t>
            </a: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8:10-8:15 Brush teeth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36240" algn="l"/>
              </a:tabLst>
            </a:pPr>
            <a:r>
              <a:rPr lang="en-US" sz="18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	</a:t>
            </a: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8:10-8:00 Warm-up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3520" algn="l"/>
              </a:tabLst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	car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7:30-8:00 Get ready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6:25-7:30 Work-out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6:00-6:25 Breakfast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6:00-6:00 Get up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CE07370-6C7F-438E-9697-DD5827915871}"/>
              </a:ext>
            </a:extLst>
          </p:cNvPr>
          <p:cNvSpPr/>
          <p:nvPr/>
        </p:nvSpPr>
        <p:spPr>
          <a:xfrm>
            <a:off x="1045799" y="5040000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rPr>
              <a:t>+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1CFE7AB-91DB-4AE3-BB03-56D7E40B711C}"/>
              </a:ext>
            </a:extLst>
          </p:cNvPr>
          <p:cNvSpPr/>
          <p:nvPr/>
        </p:nvSpPr>
        <p:spPr>
          <a:xfrm>
            <a:off x="2892239" y="5091120"/>
            <a:ext cx="91440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Use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4600705-DB4B-447E-8683-82FC60D60530}"/>
              </a:ext>
            </a:extLst>
          </p:cNvPr>
          <p:cNvSpPr/>
          <p:nvPr/>
        </p:nvSpPr>
        <p:spPr>
          <a:xfrm>
            <a:off x="1776240" y="5091480"/>
            <a:ext cx="91440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Reminder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EB95607-C1D5-4803-816C-9E0C2743523A}"/>
              </a:ext>
            </a:extLst>
          </p:cNvPr>
          <p:cNvSpPr/>
          <p:nvPr/>
        </p:nvSpPr>
        <p:spPr>
          <a:xfrm>
            <a:off x="817200" y="4474800"/>
            <a:ext cx="3200400" cy="1143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lIns="91440" tIns="45000" rIns="182880" bIns="45000" anchor="ctr" anchorCtr="1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Delete Reminder?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Delete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Cancel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F3E216-4B5D-4D2C-B4DE-72CC527A72D5}"/>
              </a:ext>
            </a:extLst>
          </p:cNvPr>
          <p:cNvSpPr/>
          <p:nvPr/>
        </p:nvSpPr>
        <p:spPr>
          <a:xfrm>
            <a:off x="973800" y="2417400"/>
            <a:ext cx="2971800" cy="22860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t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8:20-9:00 Drive to Office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79E3-8B62-4703-A361-560BD0A5445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26920" y="685440"/>
            <a:ext cx="8404200" cy="588960"/>
          </a:xfrm>
        </p:spPr>
        <p:txBody>
          <a:bodyPr/>
          <a:lstStyle/>
          <a:p>
            <a:pPr lvl="0"/>
            <a:r>
              <a:rPr lang="en-US" sz="3200"/>
              <a:t>Stage1.Scene4 (Reminder Properties) #1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DB9FBA-E38C-408B-B1B8-D238BE0A1FBD}"/>
              </a:ext>
            </a:extLst>
          </p:cNvPr>
          <p:cNvSpPr/>
          <p:nvPr/>
        </p:nvSpPr>
        <p:spPr>
          <a:xfrm>
            <a:off x="817200" y="1274400"/>
            <a:ext cx="3200400" cy="5486399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6B59B14-FD33-42F0-A9DA-184FA602BD7F}"/>
              </a:ext>
            </a:extLst>
          </p:cNvPr>
          <p:cNvSpPr/>
          <p:nvPr/>
        </p:nvSpPr>
        <p:spPr>
          <a:xfrm>
            <a:off x="817200" y="1274760"/>
            <a:ext cx="3200400" cy="6872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Drive to office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56FAD-FAA3-4AD4-BD53-4F1BDDE5D05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246200" y="1274400"/>
            <a:ext cx="5029200" cy="4343400"/>
          </a:xfrm>
        </p:spPr>
        <p:txBody>
          <a:bodyPr/>
          <a:lstStyle/>
          <a:p>
            <a:pPr lvl="0" algn="l">
              <a:buSzPct val="45000"/>
              <a:buFont typeface="StarSymbol"/>
              <a:buChar char="●"/>
            </a:pPr>
            <a:r>
              <a:rPr lang="en-US" sz="2800"/>
              <a:t>The title bar is the name of the reminder.  For a new reminder, it says, “Enter Reminder name...”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/>
              <a:t>These properties are kind of a mess.  I may need to break them up depending on the “Schedule” flag in the plan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/>
              <a:t>Details on these properties are in the notes document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5CDF2-17D2-4736-B770-E1D68CD6B35B}"/>
              </a:ext>
            </a:extLst>
          </p:cNvPr>
          <p:cNvSpPr txBox="1"/>
          <p:nvPr/>
        </p:nvSpPr>
        <p:spPr>
          <a:xfrm>
            <a:off x="817200" y="1960200"/>
            <a:ext cx="3200400" cy="4010399"/>
          </a:xfrm>
          <a:prstGeom prst="rect">
            <a:avLst/>
          </a:prstGeom>
          <a:noFill/>
          <a:ln>
            <a:noFill/>
          </a:ln>
        </p:spPr>
        <p:txBody>
          <a:bodyPr vert="horz" lIns="182880" tIns="45000" rIns="182880" bIns="450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Start:	00:00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End:	00:00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Duration:	00:00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Alarm: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    Type:	Popup/notification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    Sound: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    Vibrate (yes/no)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    Remind x times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    At x minute intervals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    Initial Snooze x minutes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Recurrence Pattern: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Daily, Weekly (on day), monthly, until date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Plan(s):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(icon) Notes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DCF2263-9507-4AB6-839E-7C4797A585AC}"/>
              </a:ext>
            </a:extLst>
          </p:cNvPr>
          <p:cNvSpPr/>
          <p:nvPr/>
        </p:nvSpPr>
        <p:spPr>
          <a:xfrm>
            <a:off x="902159" y="6192000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rPr>
              <a:t>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B7CB6-3B32-4FE8-B39A-0E87F44A43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26920" y="685440"/>
            <a:ext cx="8404200" cy="588960"/>
          </a:xfrm>
        </p:spPr>
        <p:txBody>
          <a:bodyPr/>
          <a:lstStyle/>
          <a:p>
            <a:pPr lvl="0"/>
            <a:r>
              <a:rPr lang="en-US" sz="3200"/>
              <a:t>Stage1.Scene4 (Reminder Properties) #2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89306A-7BE2-4467-AAEF-B0835929479D}"/>
              </a:ext>
            </a:extLst>
          </p:cNvPr>
          <p:cNvSpPr/>
          <p:nvPr/>
        </p:nvSpPr>
        <p:spPr>
          <a:xfrm>
            <a:off x="817200" y="1274400"/>
            <a:ext cx="3200400" cy="5486399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57C8411-9E1B-453A-B2CD-4F3893B7867A}"/>
              </a:ext>
            </a:extLst>
          </p:cNvPr>
          <p:cNvSpPr/>
          <p:nvPr/>
        </p:nvSpPr>
        <p:spPr>
          <a:xfrm>
            <a:off x="817200" y="1274760"/>
            <a:ext cx="3200400" cy="6872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Drive to office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8EE630-ABBF-4799-A8B6-C5DC9FB9A17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246200" y="1274400"/>
            <a:ext cx="5029200" cy="4343400"/>
          </a:xfrm>
        </p:spPr>
        <p:txBody>
          <a:bodyPr/>
          <a:lstStyle/>
          <a:p>
            <a:pPr lvl="0" algn="l">
              <a:buSzPct val="45000"/>
              <a:buFont typeface="StarSymbol"/>
              <a:buChar char="●"/>
            </a:pPr>
            <a:r>
              <a:rPr lang="en-US" sz="2800"/>
              <a:t>The notes field for the user to make notes about the reminder, and also used for search, unless I think of something else.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E4A75B-427D-4EBC-BACB-E38E82FADBC1}"/>
              </a:ext>
            </a:extLst>
          </p:cNvPr>
          <p:cNvSpPr txBox="1"/>
          <p:nvPr/>
        </p:nvSpPr>
        <p:spPr>
          <a:xfrm>
            <a:off x="817200" y="1960200"/>
            <a:ext cx="3200400" cy="4010399"/>
          </a:xfrm>
          <a:prstGeom prst="rect">
            <a:avLst/>
          </a:prstGeom>
          <a:noFill/>
          <a:ln>
            <a:noFill/>
          </a:ln>
        </p:spPr>
        <p:txBody>
          <a:bodyPr vert="horz" lIns="182880" tIns="45000" rIns="182880" bIns="450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Start:	00:00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End:	00:00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Duration:	00:00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Alarm: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    Type:	Popup/notification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    Sound: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    Vibrate (yes/no)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    Remind x times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    At x minute intervals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    Initial Snooze x minutes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Recurrence Pattern: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Daily, Weekly (on day), monthly, until date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Plan(s):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(icon) Notes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223429-7387-4CB1-880C-7710A9D0B32F}"/>
              </a:ext>
            </a:extLst>
          </p:cNvPr>
          <p:cNvSpPr/>
          <p:nvPr/>
        </p:nvSpPr>
        <p:spPr>
          <a:xfrm>
            <a:off x="902159" y="6192000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rPr>
              <a:t>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922F6-D455-4CE5-96F2-6FD782E264A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26920" y="685440"/>
            <a:ext cx="8404200" cy="588960"/>
          </a:xfrm>
        </p:spPr>
        <p:txBody>
          <a:bodyPr/>
          <a:lstStyle/>
          <a:p>
            <a:pPr lvl="0"/>
            <a:r>
              <a:rPr lang="en-US" sz="3200"/>
              <a:t>Stage2.Scene1 (Use view, portrait) #1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BAFA44-741C-4DE6-A7DC-0C2C293EEAAF}"/>
              </a:ext>
            </a:extLst>
          </p:cNvPr>
          <p:cNvSpPr/>
          <p:nvPr/>
        </p:nvSpPr>
        <p:spPr>
          <a:xfrm>
            <a:off x="817200" y="1274400"/>
            <a:ext cx="3200400" cy="434340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CD1AAE4-7825-4153-A4C6-FC9978F916C6}"/>
              </a:ext>
            </a:extLst>
          </p:cNvPr>
          <p:cNvSpPr/>
          <p:nvPr/>
        </p:nvSpPr>
        <p:spPr>
          <a:xfrm>
            <a:off x="817200" y="1274760"/>
            <a:ext cx="3200400" cy="6872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Welcome to Crastinate-Pro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9BDD9-A73E-491F-9A76-7D7029E8A22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246200" y="1274400"/>
            <a:ext cx="5029200" cy="495828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2400"/>
              <a:t>This will be a new stage, so you can use multiple plans simultaneously.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400"/>
              <a:t>This is the Use View for a schedule plan.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400"/>
              <a:t>For non-schedule plans, all of the items are on the same level, and the start/end times are specified in the reminder properties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400"/>
              <a:t>The start and end times are calculated based on the schedule parameters for the plan, and the duration of each reminder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10BF9F-4A89-4271-9D3C-94B1120DE639}"/>
              </a:ext>
            </a:extLst>
          </p:cNvPr>
          <p:cNvSpPr/>
          <p:nvPr/>
        </p:nvSpPr>
        <p:spPr>
          <a:xfrm>
            <a:off x="831599" y="1959120"/>
            <a:ext cx="3200400" cy="36586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6E64C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18360" tIns="45000" rIns="18360" bIns="450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□</a:t>
            </a: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6:00-9:00 Arrive at Office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□</a:t>
            </a: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8:20-9:00 Drive to Office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□</a:t>
            </a: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8:15-8:20 Get to car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□</a:t>
            </a: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8:15-8:20 Get dressed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□</a:t>
            </a: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8:10-8:15 Brush teeth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□</a:t>
            </a: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8:10-8:00 Warm-up car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□</a:t>
            </a: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7:30-8:00 Get ready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□</a:t>
            </a: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6:25-7:30 Work-out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□</a:t>
            </a: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6:00-6:25 Breakfast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□</a:t>
            </a: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6:00-6:00 Get up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D37A7AE-DF76-4BEA-81FA-842824193FBC}"/>
              </a:ext>
            </a:extLst>
          </p:cNvPr>
          <p:cNvSpPr/>
          <p:nvPr/>
        </p:nvSpPr>
        <p:spPr>
          <a:xfrm>
            <a:off x="1452600" y="5091839"/>
            <a:ext cx="91440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View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0B49C7A-C2E2-4000-9CB8-524E6B8CB989}"/>
              </a:ext>
            </a:extLst>
          </p:cNvPr>
          <p:cNvSpPr/>
          <p:nvPr/>
        </p:nvSpPr>
        <p:spPr>
          <a:xfrm>
            <a:off x="2640600" y="5092200"/>
            <a:ext cx="91440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Edit Plan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630CFA2-1F24-4777-BFE9-76D8CE654D3C}"/>
              </a:ext>
            </a:extLst>
          </p:cNvPr>
          <p:cNvSpPr/>
          <p:nvPr/>
        </p:nvSpPr>
        <p:spPr>
          <a:xfrm>
            <a:off x="902159" y="5004000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rPr>
              <a:t>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9952-2353-49D9-B6E5-8B3858113B7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26920" y="685440"/>
            <a:ext cx="8404200" cy="588960"/>
          </a:xfrm>
        </p:spPr>
        <p:txBody>
          <a:bodyPr/>
          <a:lstStyle/>
          <a:p>
            <a:pPr lvl="0"/>
            <a:r>
              <a:rPr lang="en-US" sz="3200"/>
              <a:t>Stage2.Scene1 (Use view, portrait) #1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974AE-CFE0-46C4-BB55-3DFD175E072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71200" y="5912279"/>
            <a:ext cx="84042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13460B-C35B-41EB-81E6-5B3F12BFB66B}"/>
              </a:ext>
            </a:extLst>
          </p:cNvPr>
          <p:cNvSpPr/>
          <p:nvPr/>
        </p:nvSpPr>
        <p:spPr>
          <a:xfrm>
            <a:off x="817200" y="1274400"/>
            <a:ext cx="3200400" cy="434340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F7BFEA1-3646-4CF1-B81E-5483F56DCCEA}"/>
              </a:ext>
            </a:extLst>
          </p:cNvPr>
          <p:cNvSpPr/>
          <p:nvPr/>
        </p:nvSpPr>
        <p:spPr>
          <a:xfrm>
            <a:off x="817200" y="1274760"/>
            <a:ext cx="3200400" cy="6872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Welcome to Crastinate-Pro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9767A6-1F9D-48F9-AFEE-3AF2CE5DDD9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246200" y="1274400"/>
            <a:ext cx="5029200" cy="43434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2400"/>
              <a:t>There are two ways to mark a reminder complete: 1) Tap on it once to select it, then press the space bar 2) Tap on the check-box.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400"/>
              <a:t>If you use the select/space bar method, the next item is selected after you press the space bar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100098-97B5-4EE5-85C3-FB447F04C457}"/>
              </a:ext>
            </a:extLst>
          </p:cNvPr>
          <p:cNvSpPr/>
          <p:nvPr/>
        </p:nvSpPr>
        <p:spPr>
          <a:xfrm>
            <a:off x="831599" y="1959120"/>
            <a:ext cx="3200400" cy="36586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6E64C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18360" tIns="45000" rIns="18360" bIns="450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□</a:t>
            </a: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6:00-9:00 Arrive at Office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□</a:t>
            </a: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8:20-9:00 Drive to Office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□</a:t>
            </a: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8:15-8:20 Get to car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□</a:t>
            </a: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8:15-8:20 Get dressed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□</a:t>
            </a: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8:10-8:15 Brush teeth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□</a:t>
            </a: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8:10-8:00 Warm-up car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□</a:t>
            </a: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7:30-8:00 Get ready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□</a:t>
            </a: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6:25-7:30 Work-out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□</a:t>
            </a: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6:00-6:25 Breakfast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□</a:t>
            </a: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6:00-6:00 Get up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121DA7D-9A46-43D0-A18B-BA77BA9E36E2}"/>
              </a:ext>
            </a:extLst>
          </p:cNvPr>
          <p:cNvSpPr/>
          <p:nvPr/>
        </p:nvSpPr>
        <p:spPr>
          <a:xfrm>
            <a:off x="1452600" y="5091839"/>
            <a:ext cx="91440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View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8B035B-FF44-4AFB-98BE-49BD55B22F34}"/>
              </a:ext>
            </a:extLst>
          </p:cNvPr>
          <p:cNvSpPr/>
          <p:nvPr/>
        </p:nvSpPr>
        <p:spPr>
          <a:xfrm>
            <a:off x="2640600" y="5092200"/>
            <a:ext cx="91440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Edit Plan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0DA5F2-C415-4E7A-9BB0-080511F306DB}"/>
              </a:ext>
            </a:extLst>
          </p:cNvPr>
          <p:cNvSpPr/>
          <p:nvPr/>
        </p:nvSpPr>
        <p:spPr>
          <a:xfrm>
            <a:off x="902159" y="5004000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rPr>
              <a:t>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2E63-A478-4AA0-98B5-071D50A5BFE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26920" y="685440"/>
            <a:ext cx="8404200" cy="588960"/>
          </a:xfrm>
        </p:spPr>
        <p:txBody>
          <a:bodyPr/>
          <a:lstStyle/>
          <a:p>
            <a:pPr lvl="0"/>
            <a:r>
              <a:rPr lang="en-US" sz="3200"/>
              <a:t>Stage2.Scene1 (Use view, portrait) #1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8193CB-23EF-4AF5-9235-3A0102FDF19B}"/>
              </a:ext>
            </a:extLst>
          </p:cNvPr>
          <p:cNvSpPr/>
          <p:nvPr/>
        </p:nvSpPr>
        <p:spPr>
          <a:xfrm>
            <a:off x="817200" y="1274400"/>
            <a:ext cx="3200400" cy="434340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5D325D5-9DB9-4D5D-8916-2FAA5B7EED4D}"/>
              </a:ext>
            </a:extLst>
          </p:cNvPr>
          <p:cNvSpPr/>
          <p:nvPr/>
        </p:nvSpPr>
        <p:spPr>
          <a:xfrm>
            <a:off x="817200" y="1274760"/>
            <a:ext cx="3200400" cy="6872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Welcome to Crastinate-Pro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5096BF-3A4A-45BE-AA72-6744D0DD848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246200" y="1274400"/>
            <a:ext cx="5029200" cy="4343400"/>
          </a:xfrm>
        </p:spPr>
        <p:txBody>
          <a:bodyPr/>
          <a:lstStyle/>
          <a:p>
            <a:pPr lvl="0" algn="ctr"/>
            <a:r>
              <a:rPr lang="en-US" sz="2400"/>
              <a:t>View Menu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400"/>
              <a:t>“Hide” will toggle between “Hide” and “show”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2B36356-6C60-4A24-A321-D43CABD5BF9A}"/>
              </a:ext>
            </a:extLst>
          </p:cNvPr>
          <p:cNvSpPr/>
          <p:nvPr/>
        </p:nvSpPr>
        <p:spPr>
          <a:xfrm>
            <a:off x="831599" y="1959120"/>
            <a:ext cx="3200400" cy="36586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6E64C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18360" tIns="45000" rIns="18360" bIns="450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□</a:t>
            </a: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6:00-9:00 Arrive at Office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□</a:t>
            </a: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8:20-9:00 Drive to Office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□</a:t>
            </a: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8:15-8:20 Get to car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□</a:t>
            </a: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8:15-8:20 Get dressed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□</a:t>
            </a: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8:10-8:15 Brush teeth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□</a:t>
            </a: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8:10-8:00 Warm-up car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□</a:t>
            </a: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7:30-8:00 Get ready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□</a:t>
            </a: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6:25-7:30 Work-out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□</a:t>
            </a: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6:00-6:25 Breakfast</a:t>
            </a:r>
          </a:p>
          <a:p>
            <a:pPr marL="375480" marR="0" lvl="0" indent="-18792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xx-none" sz="1800" b="0" i="0" u="none" strike="noStrike" kern="120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□</a:t>
            </a: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Arial" pitchFamily="34"/>
                <a:cs typeface="Arial" pitchFamily="34"/>
              </a:rPr>
              <a:t> 6:00-6:00 Get up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0B0DDE6-FB9C-4D72-9F5A-AC1C03318920}"/>
              </a:ext>
            </a:extLst>
          </p:cNvPr>
          <p:cNvSpPr/>
          <p:nvPr/>
        </p:nvSpPr>
        <p:spPr>
          <a:xfrm>
            <a:off x="1452600" y="5091839"/>
            <a:ext cx="91440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View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836F2E-91BF-4FD7-8454-993D88C81AAE}"/>
              </a:ext>
            </a:extLst>
          </p:cNvPr>
          <p:cNvSpPr/>
          <p:nvPr/>
        </p:nvSpPr>
        <p:spPr>
          <a:xfrm>
            <a:off x="2640600" y="5092200"/>
            <a:ext cx="91440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Edit Plan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55163C-5C0B-42C9-BCA3-C5DEF22EC61F}"/>
              </a:ext>
            </a:extLst>
          </p:cNvPr>
          <p:cNvSpPr/>
          <p:nvPr/>
        </p:nvSpPr>
        <p:spPr>
          <a:xfrm>
            <a:off x="902159" y="5004000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rPr>
              <a:t>?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DE6BC0-9B4F-4298-B1C8-C0626A9C4FEB}"/>
              </a:ext>
            </a:extLst>
          </p:cNvPr>
          <p:cNvSpPr/>
          <p:nvPr/>
        </p:nvSpPr>
        <p:spPr>
          <a:xfrm>
            <a:off x="1416599" y="4474800"/>
            <a:ext cx="1915199" cy="6861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lIns="91440" tIns="45000" rIns="182880" bIns="450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Hide Completed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Hide Time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3D55-CCB8-4131-9B48-35A4CD4EB4D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26920" y="685440"/>
            <a:ext cx="8404200" cy="588960"/>
          </a:xfrm>
        </p:spPr>
        <p:txBody>
          <a:bodyPr/>
          <a:lstStyle/>
          <a:p>
            <a:pPr lvl="0"/>
            <a:r>
              <a:rPr lang="en-US" sz="2800"/>
              <a:t>Crastinate-Pro Stage1.Scene1 #1.1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E18255-F887-463C-AE83-AB2249201477}"/>
              </a:ext>
            </a:extLst>
          </p:cNvPr>
          <p:cNvSpPr/>
          <p:nvPr/>
        </p:nvSpPr>
        <p:spPr>
          <a:xfrm>
            <a:off x="817200" y="1274400"/>
            <a:ext cx="3200400" cy="434340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90C8F52-E4D9-4639-8226-59A3C11DF473}"/>
              </a:ext>
            </a:extLst>
          </p:cNvPr>
          <p:cNvSpPr/>
          <p:nvPr/>
        </p:nvSpPr>
        <p:spPr>
          <a:xfrm>
            <a:off x="817200" y="1274400"/>
            <a:ext cx="32004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BC40FE1-61C0-4E1D-AA4F-27733BE774D9}"/>
              </a:ext>
            </a:extLst>
          </p:cNvPr>
          <p:cNvSpPr/>
          <p:nvPr/>
        </p:nvSpPr>
        <p:spPr>
          <a:xfrm>
            <a:off x="961200" y="1454760"/>
            <a:ext cx="286380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Crastinate-Pro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FE0C587-AE42-48C5-AA19-E55CC4EB4B20}"/>
              </a:ext>
            </a:extLst>
          </p:cNvPr>
          <p:cNvSpPr/>
          <p:nvPr/>
        </p:nvSpPr>
        <p:spPr>
          <a:xfrm>
            <a:off x="817200" y="1958760"/>
            <a:ext cx="3200400" cy="6872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6E64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Welcome to Crastinate-Pro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7D2FB2-F7BF-42F6-8191-F8D34676FFE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246200" y="1274400"/>
            <a:ext cx="5029200" cy="4343400"/>
          </a:xfrm>
        </p:spPr>
        <p:txBody>
          <a:bodyPr/>
          <a:lstStyle/>
          <a:p>
            <a:pPr lvl="0" algn="ctr"/>
            <a:r>
              <a:rPr lang="en-US" sz="2200"/>
              <a:t>Existing Plans and reminders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/>
              <a:t>Typing searches in title and notes fields for plans and reminders.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/>
              <a:t>Plans have an “arrow” icon, reminders have a check-box.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/>
              <a:t>Reminders are only shown if they are not in any plan.</a:t>
            </a:r>
          </a:p>
          <a:p>
            <a:pPr lvl="0">
              <a:buSzPct val="45000"/>
              <a:buFont typeface="StarSymbol"/>
              <a:buChar char="●"/>
            </a:pPr>
            <a:endParaRPr lang="en-US" sz="2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208A0A-CE76-4679-92FA-0A6BDA2F79BF}"/>
              </a:ext>
            </a:extLst>
          </p:cNvPr>
          <p:cNvSpPr txBox="1"/>
          <p:nvPr/>
        </p:nvSpPr>
        <p:spPr>
          <a:xfrm>
            <a:off x="405720" y="5824800"/>
            <a:ext cx="9292680" cy="153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 rtl="0" hangingPunct="0">
              <a:spcBef>
                <a:spcPts val="0"/>
              </a:spcBef>
              <a:spcAft>
                <a:spcPts val="1417"/>
              </a:spcAft>
              <a:buNone/>
              <a:tabLst/>
            </a:pPr>
            <a:r>
              <a:rPr lang="en-US" sz="2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The initial view shows the list of plans and reminders.  When first installed, the only plan shown will be the sample plan, called “Welcome to Crastinate-Pro,” and the sample reminder, “Take out the garbage.”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5F286B8-A12F-4323-9121-144320D90B4F}"/>
              </a:ext>
            </a:extLst>
          </p:cNvPr>
          <p:cNvSpPr/>
          <p:nvPr/>
        </p:nvSpPr>
        <p:spPr>
          <a:xfrm>
            <a:off x="817200" y="2643120"/>
            <a:ext cx="3200400" cy="6872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6E64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   Take out the garbage</a:t>
            </a: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AA164CA6-C48A-452F-8E7D-0119148EDFA1}"/>
              </a:ext>
            </a:extLst>
          </p:cNvPr>
          <p:cNvSpPr/>
          <p:nvPr/>
        </p:nvSpPr>
        <p:spPr>
          <a:xfrm>
            <a:off x="817200" y="2296800"/>
            <a:ext cx="2285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lIns="182880" tIns="45000" rIns="182880" bIns="450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64984D2-1D71-494D-AF0B-820F825CA51D}"/>
              </a:ext>
            </a:extLst>
          </p:cNvPr>
          <p:cNvSpPr/>
          <p:nvPr/>
        </p:nvSpPr>
        <p:spPr>
          <a:xfrm>
            <a:off x="1406160" y="5004000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rPr>
              <a:t>+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60797FB-4F9D-42BD-9E4E-7E8B4A4B2EEC}"/>
              </a:ext>
            </a:extLst>
          </p:cNvPr>
          <p:cNvSpPr/>
          <p:nvPr/>
        </p:nvSpPr>
        <p:spPr>
          <a:xfrm>
            <a:off x="1956600" y="5091839"/>
            <a:ext cx="91440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Plan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BC4C97D-A74D-468B-8E4C-2BD6FEF4B162}"/>
              </a:ext>
            </a:extLst>
          </p:cNvPr>
          <p:cNvSpPr/>
          <p:nvPr/>
        </p:nvSpPr>
        <p:spPr>
          <a:xfrm>
            <a:off x="2964600" y="5092200"/>
            <a:ext cx="91440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Reminder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C69E80C-7599-41FF-80E4-DB1395407C5A}"/>
              </a:ext>
            </a:extLst>
          </p:cNvPr>
          <p:cNvSpPr/>
          <p:nvPr/>
        </p:nvSpPr>
        <p:spPr>
          <a:xfrm>
            <a:off x="902159" y="5004000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rPr>
              <a:t>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E3F2EF-409C-46C7-8E5C-A67ADB3893CB}"/>
              </a:ext>
            </a:extLst>
          </p:cNvPr>
          <p:cNvSpPr/>
          <p:nvPr/>
        </p:nvSpPr>
        <p:spPr>
          <a:xfrm>
            <a:off x="817560" y="2874960"/>
            <a:ext cx="228600" cy="228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</a:ln>
          <a:effectLst>
            <a:outerShdw dist="51930" dir="2700000" algn="tl">
              <a:srgbClr val="808080"/>
            </a:outerShdw>
          </a:effectLst>
        </p:spPr>
        <p:txBody>
          <a:bodyPr vert="horz" lIns="182880" tIns="45000" rIns="182880" bIns="450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6DA1-9495-4EFD-A3E5-9B6569EA4FE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26920" y="685440"/>
            <a:ext cx="8404200" cy="588960"/>
          </a:xfrm>
        </p:spPr>
        <p:txBody>
          <a:bodyPr/>
          <a:lstStyle/>
          <a:p>
            <a:pPr lvl="0"/>
            <a:r>
              <a:rPr lang="en-US" sz="2800"/>
              <a:t>Crastinate-Pro Stage1.Scene1 #1.2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F9B1DD-4189-4A05-B97A-0D74B86A4E3D}"/>
              </a:ext>
            </a:extLst>
          </p:cNvPr>
          <p:cNvSpPr/>
          <p:nvPr/>
        </p:nvSpPr>
        <p:spPr>
          <a:xfrm>
            <a:off x="817200" y="1274400"/>
            <a:ext cx="3200400" cy="434340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8557574-6490-42AC-BF35-E60575119C2F}"/>
              </a:ext>
            </a:extLst>
          </p:cNvPr>
          <p:cNvSpPr/>
          <p:nvPr/>
        </p:nvSpPr>
        <p:spPr>
          <a:xfrm>
            <a:off x="817200" y="1274400"/>
            <a:ext cx="32004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7BE7BE2-FD44-4E49-B969-40B7402898A2}"/>
              </a:ext>
            </a:extLst>
          </p:cNvPr>
          <p:cNvSpPr/>
          <p:nvPr/>
        </p:nvSpPr>
        <p:spPr>
          <a:xfrm>
            <a:off x="961200" y="1454760"/>
            <a:ext cx="286380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Crastinate-Pro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73CAAFA-5DE1-49E2-9851-176E3E3F5370}"/>
              </a:ext>
            </a:extLst>
          </p:cNvPr>
          <p:cNvSpPr/>
          <p:nvPr/>
        </p:nvSpPr>
        <p:spPr>
          <a:xfrm>
            <a:off x="817200" y="1958760"/>
            <a:ext cx="3200400" cy="6872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6E64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Welcome to Crastinate-Pro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50E15C-7BEA-4686-A6F1-43BD5CAF4ED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246200" y="1274400"/>
            <a:ext cx="5029200" cy="5590440"/>
          </a:xfrm>
        </p:spPr>
        <p:txBody>
          <a:bodyPr/>
          <a:lstStyle/>
          <a:p>
            <a:pPr lvl="0" algn="ctr"/>
            <a:r>
              <a:rPr lang="en-US" sz="2200"/>
              <a:t>Existing Plans and reminders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/>
              <a:t>In a future release, reminders and plans will be color-coded (black, green, yellow, red), according to their status, based on their time.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/>
              <a:t>See “Crastinate-Pro Notes” for full description of status (-?-)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/>
              <a:t>Not sure how I'm going to code that.  Ali suggests sub-typing.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E40669C-4939-4070-9B4A-85032A223ECE}"/>
              </a:ext>
            </a:extLst>
          </p:cNvPr>
          <p:cNvSpPr/>
          <p:nvPr/>
        </p:nvSpPr>
        <p:spPr>
          <a:xfrm>
            <a:off x="817200" y="2643120"/>
            <a:ext cx="3200400" cy="6872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6E64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   Take out the garbage</a:t>
            </a: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364BEA42-0458-4F34-9A5C-6FF24521BA1F}"/>
              </a:ext>
            </a:extLst>
          </p:cNvPr>
          <p:cNvSpPr/>
          <p:nvPr/>
        </p:nvSpPr>
        <p:spPr>
          <a:xfrm>
            <a:off x="817200" y="2296800"/>
            <a:ext cx="2285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lIns="182880" tIns="45000" rIns="182880" bIns="450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24D602B-713E-4E54-B5F2-E0A8F1A2163A}"/>
              </a:ext>
            </a:extLst>
          </p:cNvPr>
          <p:cNvSpPr/>
          <p:nvPr/>
        </p:nvSpPr>
        <p:spPr>
          <a:xfrm>
            <a:off x="1406160" y="5004000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rPr>
              <a:t>+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432BF1F-DF01-4E86-82D5-7867F762DCB1}"/>
              </a:ext>
            </a:extLst>
          </p:cNvPr>
          <p:cNvSpPr/>
          <p:nvPr/>
        </p:nvSpPr>
        <p:spPr>
          <a:xfrm>
            <a:off x="1956600" y="5091839"/>
            <a:ext cx="91440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Plan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AC40C3-6EAE-44E0-B2B7-AC788FA69DCC}"/>
              </a:ext>
            </a:extLst>
          </p:cNvPr>
          <p:cNvSpPr/>
          <p:nvPr/>
        </p:nvSpPr>
        <p:spPr>
          <a:xfrm>
            <a:off x="2964600" y="5092200"/>
            <a:ext cx="91440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Reminder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9AB620A-270B-48A7-8287-A876D7A1CC1C}"/>
              </a:ext>
            </a:extLst>
          </p:cNvPr>
          <p:cNvSpPr/>
          <p:nvPr/>
        </p:nvSpPr>
        <p:spPr>
          <a:xfrm>
            <a:off x="902159" y="5004000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rPr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9E9A59-1A2C-4A90-BBCA-934F323ADC3E}"/>
              </a:ext>
            </a:extLst>
          </p:cNvPr>
          <p:cNvSpPr/>
          <p:nvPr/>
        </p:nvSpPr>
        <p:spPr>
          <a:xfrm>
            <a:off x="817560" y="2874960"/>
            <a:ext cx="228600" cy="228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</a:ln>
          <a:effectLst>
            <a:outerShdw dist="51930" dir="2700000" algn="tl">
              <a:srgbClr val="808080"/>
            </a:outerShdw>
          </a:effectLst>
        </p:spPr>
        <p:txBody>
          <a:bodyPr vert="horz" lIns="182880" tIns="45000" rIns="182880" bIns="450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E2426-4FA6-4C33-A72B-DE077F8207A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26920" y="685440"/>
            <a:ext cx="8404200" cy="588960"/>
          </a:xfrm>
        </p:spPr>
        <p:txBody>
          <a:bodyPr/>
          <a:lstStyle/>
          <a:p>
            <a:pPr lvl="0"/>
            <a:r>
              <a:rPr lang="en-US" sz="2800"/>
              <a:t>Crastinate-Pro Stage1.Scene1 #2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B50B85-2E57-489B-A04E-2456158DC19E}"/>
              </a:ext>
            </a:extLst>
          </p:cNvPr>
          <p:cNvSpPr/>
          <p:nvPr/>
        </p:nvSpPr>
        <p:spPr>
          <a:xfrm>
            <a:off x="817200" y="1274400"/>
            <a:ext cx="3200400" cy="434340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CA714F1-6000-4636-9FFC-95E93B2701CE}"/>
              </a:ext>
            </a:extLst>
          </p:cNvPr>
          <p:cNvSpPr/>
          <p:nvPr/>
        </p:nvSpPr>
        <p:spPr>
          <a:xfrm>
            <a:off x="817200" y="1274400"/>
            <a:ext cx="32004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130FCD7-F4EB-441C-BD1E-56C7F00F7D26}"/>
              </a:ext>
            </a:extLst>
          </p:cNvPr>
          <p:cNvSpPr/>
          <p:nvPr/>
        </p:nvSpPr>
        <p:spPr>
          <a:xfrm>
            <a:off x="961200" y="1454760"/>
            <a:ext cx="286380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Crastinate-Pro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BEFB54B-4402-4930-88D9-23F4BB875F0F}"/>
              </a:ext>
            </a:extLst>
          </p:cNvPr>
          <p:cNvSpPr/>
          <p:nvPr/>
        </p:nvSpPr>
        <p:spPr>
          <a:xfrm>
            <a:off x="817200" y="1958760"/>
            <a:ext cx="3200400" cy="6872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6E64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Welcome to Crastinate-Pro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347CEE-426E-4E2B-AE13-DB8E4DEC0DE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246200" y="1274400"/>
            <a:ext cx="5029200" cy="4343400"/>
          </a:xfrm>
        </p:spPr>
        <p:txBody>
          <a:bodyPr/>
          <a:lstStyle/>
          <a:p>
            <a:pPr lvl="0" algn="ctr"/>
            <a:r>
              <a:rPr lang="en-US" sz="2200"/>
              <a:t>Existing Plans and reminders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/>
              <a:t>The “arrow” icon takes you to “Use” view for a plan.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/>
              <a:t>The “check-box” icon activates or de-activates a reminder.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D665DE8-388A-4734-A4C2-3A9273250DC4}"/>
              </a:ext>
            </a:extLst>
          </p:cNvPr>
          <p:cNvSpPr/>
          <p:nvPr/>
        </p:nvSpPr>
        <p:spPr>
          <a:xfrm>
            <a:off x="817200" y="2643120"/>
            <a:ext cx="3200400" cy="6872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6E64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   Take out the garbage</a:t>
            </a: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8CE17E0A-D1DB-4D3F-B89B-77A557DF00C1}"/>
              </a:ext>
            </a:extLst>
          </p:cNvPr>
          <p:cNvSpPr/>
          <p:nvPr/>
        </p:nvSpPr>
        <p:spPr>
          <a:xfrm>
            <a:off x="817200" y="2296800"/>
            <a:ext cx="2285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lIns="182880" tIns="45000" rIns="182880" bIns="450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BB8C66-8859-4617-BFD7-CF1EC4F8AC6E}"/>
              </a:ext>
            </a:extLst>
          </p:cNvPr>
          <p:cNvSpPr/>
          <p:nvPr/>
        </p:nvSpPr>
        <p:spPr>
          <a:xfrm>
            <a:off x="817200" y="2874600"/>
            <a:ext cx="228600" cy="228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</a:ln>
          <a:effectLst>
            <a:outerShdw dist="51930" dir="2700000" algn="tl">
              <a:srgbClr val="808080"/>
            </a:outerShdw>
          </a:effectLst>
        </p:spPr>
        <p:txBody>
          <a:bodyPr vert="horz" lIns="182880" tIns="45000" rIns="182880" bIns="450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5FB4A1A-E719-4F29-A9FD-AF11EBF2F711}"/>
              </a:ext>
            </a:extLst>
          </p:cNvPr>
          <p:cNvSpPr/>
          <p:nvPr/>
        </p:nvSpPr>
        <p:spPr>
          <a:xfrm>
            <a:off x="1406160" y="5004000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rPr>
              <a:t>+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31A39C8-806F-4604-ADFF-DCA6A5428B2B}"/>
              </a:ext>
            </a:extLst>
          </p:cNvPr>
          <p:cNvSpPr/>
          <p:nvPr/>
        </p:nvSpPr>
        <p:spPr>
          <a:xfrm>
            <a:off x="1956600" y="5091839"/>
            <a:ext cx="91440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Plan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937A52A-ACF1-48AA-9B07-E016DECB2685}"/>
              </a:ext>
            </a:extLst>
          </p:cNvPr>
          <p:cNvSpPr/>
          <p:nvPr/>
        </p:nvSpPr>
        <p:spPr>
          <a:xfrm>
            <a:off x="2964600" y="5092200"/>
            <a:ext cx="91440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Reminder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E9819D0-6ACC-4B2D-BB7C-990604094918}"/>
              </a:ext>
            </a:extLst>
          </p:cNvPr>
          <p:cNvSpPr/>
          <p:nvPr/>
        </p:nvSpPr>
        <p:spPr>
          <a:xfrm>
            <a:off x="902159" y="5004000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rPr>
              <a:t>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DA779-C778-4A42-B65E-F04E1E563A0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26920" y="685440"/>
            <a:ext cx="8404200" cy="588960"/>
          </a:xfrm>
        </p:spPr>
        <p:txBody>
          <a:bodyPr/>
          <a:lstStyle/>
          <a:p>
            <a:pPr lvl="0"/>
            <a:r>
              <a:rPr lang="en-US" sz="2800"/>
              <a:t>Crastinate-Pro Stage1.Scene1 #2.1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F2BB6E-E710-4670-B2A4-F256383F97AD}"/>
              </a:ext>
            </a:extLst>
          </p:cNvPr>
          <p:cNvSpPr/>
          <p:nvPr/>
        </p:nvSpPr>
        <p:spPr>
          <a:xfrm>
            <a:off x="817200" y="1274400"/>
            <a:ext cx="3200400" cy="434340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F7979A8-B80B-481E-A6C8-7A77EFDC3600}"/>
              </a:ext>
            </a:extLst>
          </p:cNvPr>
          <p:cNvSpPr/>
          <p:nvPr/>
        </p:nvSpPr>
        <p:spPr>
          <a:xfrm>
            <a:off x="817200" y="1274400"/>
            <a:ext cx="32004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2EFB62C-8BF9-4485-A84E-FD2603CA6585}"/>
              </a:ext>
            </a:extLst>
          </p:cNvPr>
          <p:cNvSpPr/>
          <p:nvPr/>
        </p:nvSpPr>
        <p:spPr>
          <a:xfrm>
            <a:off x="961200" y="1454760"/>
            <a:ext cx="286380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Crastinate-Pro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43A41AA-3D45-45F7-A1CA-8FA1553C375A}"/>
              </a:ext>
            </a:extLst>
          </p:cNvPr>
          <p:cNvSpPr/>
          <p:nvPr/>
        </p:nvSpPr>
        <p:spPr>
          <a:xfrm>
            <a:off x="817200" y="1958760"/>
            <a:ext cx="3200400" cy="6872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6E64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Welcome to Crastinate-Pro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D44264-D727-4E67-863D-4BC36BE768D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246200" y="1274400"/>
            <a:ext cx="5029200" cy="4585679"/>
          </a:xfrm>
        </p:spPr>
        <p:txBody>
          <a:bodyPr/>
          <a:lstStyle/>
          <a:p>
            <a:pPr lvl="0" algn="ctr"/>
            <a:r>
              <a:rPr lang="en-US" sz="2200"/>
              <a:t>Existing Plans and reminders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/>
              <a:t>Tapping a plan or reminder selects it.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/>
              <a:t>Tap and hold on a plan takes you to use view (same as tapping the “arrow” icon)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/>
              <a:t>Tap and hold a reminder takes you to properties.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/>
              <a:t>Swipe right reveals delete/cancel.</a:t>
            </a: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1C2F7B48-6668-482D-8BE2-2B1D752117DE}"/>
              </a:ext>
            </a:extLst>
          </p:cNvPr>
          <p:cNvSpPr/>
          <p:nvPr/>
        </p:nvSpPr>
        <p:spPr>
          <a:xfrm>
            <a:off x="817560" y="2296800"/>
            <a:ext cx="2285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lIns="182880" tIns="45000" rIns="182880" bIns="450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97162B1-6618-431A-887C-2DBF34ED349F}"/>
              </a:ext>
            </a:extLst>
          </p:cNvPr>
          <p:cNvSpPr/>
          <p:nvPr/>
        </p:nvSpPr>
        <p:spPr>
          <a:xfrm>
            <a:off x="817200" y="2643480"/>
            <a:ext cx="3200400" cy="6872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6E64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   Take out the garbage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0548E2-E075-453D-8FFC-2484E1EF2899}"/>
              </a:ext>
            </a:extLst>
          </p:cNvPr>
          <p:cNvSpPr/>
          <p:nvPr/>
        </p:nvSpPr>
        <p:spPr>
          <a:xfrm>
            <a:off x="817560" y="2874960"/>
            <a:ext cx="228600" cy="228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</a:ln>
          <a:effectLst>
            <a:outerShdw dist="51930" dir="2700000" algn="tl">
              <a:srgbClr val="808080"/>
            </a:outerShdw>
          </a:effectLst>
        </p:spPr>
        <p:txBody>
          <a:bodyPr vert="horz" lIns="182880" tIns="45000" rIns="182880" bIns="450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207B8A7-7BF1-4361-89BF-F9D5109A2353}"/>
              </a:ext>
            </a:extLst>
          </p:cNvPr>
          <p:cNvSpPr/>
          <p:nvPr/>
        </p:nvSpPr>
        <p:spPr>
          <a:xfrm>
            <a:off x="1406160" y="5004000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rPr>
              <a:t>+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6B48B4-2932-4D1C-A2F5-8A3FC665587B}"/>
              </a:ext>
            </a:extLst>
          </p:cNvPr>
          <p:cNvSpPr/>
          <p:nvPr/>
        </p:nvSpPr>
        <p:spPr>
          <a:xfrm>
            <a:off x="1956600" y="5091839"/>
            <a:ext cx="91440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Plan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22BBA0-8EE2-43AA-9F3C-2001AEEBFB82}"/>
              </a:ext>
            </a:extLst>
          </p:cNvPr>
          <p:cNvSpPr/>
          <p:nvPr/>
        </p:nvSpPr>
        <p:spPr>
          <a:xfrm>
            <a:off x="2964600" y="5092200"/>
            <a:ext cx="91440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Reminder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46C752E-C35A-4D92-BAA4-B45A6C41FD2E}"/>
              </a:ext>
            </a:extLst>
          </p:cNvPr>
          <p:cNvSpPr/>
          <p:nvPr/>
        </p:nvSpPr>
        <p:spPr>
          <a:xfrm>
            <a:off x="902159" y="5004000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rPr>
              <a:t>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7F4F8-1EB2-4AAD-983B-93C09456900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26920" y="685440"/>
            <a:ext cx="8404200" cy="588960"/>
          </a:xfrm>
        </p:spPr>
        <p:txBody>
          <a:bodyPr/>
          <a:lstStyle/>
          <a:p>
            <a:pPr lvl="0"/>
            <a:r>
              <a:rPr lang="en-US" sz="2800"/>
              <a:t>Crastinate-Pro Stage1.Scene1 #3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C691A3-BAA0-4633-A3C9-72AE19462B63}"/>
              </a:ext>
            </a:extLst>
          </p:cNvPr>
          <p:cNvSpPr/>
          <p:nvPr/>
        </p:nvSpPr>
        <p:spPr>
          <a:xfrm>
            <a:off x="817200" y="1274400"/>
            <a:ext cx="3200400" cy="434340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25487F9-E9FB-4A03-9509-7164C0343133}"/>
              </a:ext>
            </a:extLst>
          </p:cNvPr>
          <p:cNvSpPr/>
          <p:nvPr/>
        </p:nvSpPr>
        <p:spPr>
          <a:xfrm>
            <a:off x="817200" y="1274400"/>
            <a:ext cx="32004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033569F-878E-47DC-BB78-372A58596531}"/>
              </a:ext>
            </a:extLst>
          </p:cNvPr>
          <p:cNvSpPr/>
          <p:nvPr/>
        </p:nvSpPr>
        <p:spPr>
          <a:xfrm>
            <a:off x="961200" y="1454760"/>
            <a:ext cx="286380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Crastinate-Pro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A39E545-C9C4-4AF4-AD75-16E501AA44EF}"/>
              </a:ext>
            </a:extLst>
          </p:cNvPr>
          <p:cNvSpPr/>
          <p:nvPr/>
        </p:nvSpPr>
        <p:spPr>
          <a:xfrm>
            <a:off x="817200" y="1958760"/>
            <a:ext cx="3200400" cy="6872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6E64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Welcome to Crastinate-Pro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F1D3B9-4BB8-4B5C-B129-3E74CABE27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246200" y="1274400"/>
            <a:ext cx="5029200" cy="5674320"/>
          </a:xfrm>
        </p:spPr>
        <p:txBody>
          <a:bodyPr/>
          <a:lstStyle/>
          <a:p>
            <a:pPr lvl="0" algn="ctr"/>
            <a:r>
              <a:rPr lang="en-US" sz="2800"/>
              <a:t>Buttons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/>
              <a:t>“+” (or keyboard return) pops up a choice of either plan or reminder, which takes you to properties.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/>
              <a:t>“Plan” pops up a menu of actions that can be done against the selected plan.  Disabled if no plan is selected.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800"/>
              <a:t>“Reminder” does the same thing it does within the Plan Edit view.</a:t>
            </a: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08921A83-D0C8-47CA-9FF7-67CDA1043944}"/>
              </a:ext>
            </a:extLst>
          </p:cNvPr>
          <p:cNvSpPr/>
          <p:nvPr/>
        </p:nvSpPr>
        <p:spPr>
          <a:xfrm>
            <a:off x="817560" y="2296800"/>
            <a:ext cx="2285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lIns="182880" tIns="45000" rIns="182880" bIns="450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B1B5C0B-700A-4668-AFD2-6DFF7AA2AC52}"/>
              </a:ext>
            </a:extLst>
          </p:cNvPr>
          <p:cNvSpPr/>
          <p:nvPr/>
        </p:nvSpPr>
        <p:spPr>
          <a:xfrm>
            <a:off x="817200" y="2643480"/>
            <a:ext cx="3200400" cy="6872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6E64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   Take out the garbage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D7B77C-2CC2-4C52-B834-63283360E5DE}"/>
              </a:ext>
            </a:extLst>
          </p:cNvPr>
          <p:cNvSpPr/>
          <p:nvPr/>
        </p:nvSpPr>
        <p:spPr>
          <a:xfrm>
            <a:off x="817560" y="2874960"/>
            <a:ext cx="228600" cy="228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</a:ln>
          <a:effectLst>
            <a:outerShdw dist="51930" dir="2700000" algn="tl">
              <a:srgbClr val="808080"/>
            </a:outerShdw>
          </a:effectLst>
        </p:spPr>
        <p:txBody>
          <a:bodyPr vert="horz" lIns="182880" tIns="45000" rIns="182880" bIns="450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E92DF57-B734-41ED-9D32-8EE7292C30AA}"/>
              </a:ext>
            </a:extLst>
          </p:cNvPr>
          <p:cNvSpPr/>
          <p:nvPr/>
        </p:nvSpPr>
        <p:spPr>
          <a:xfrm>
            <a:off x="1406160" y="5004000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rPr>
              <a:t>+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569E9BC-4BAE-48FD-88A2-C56B997B879F}"/>
              </a:ext>
            </a:extLst>
          </p:cNvPr>
          <p:cNvSpPr/>
          <p:nvPr/>
        </p:nvSpPr>
        <p:spPr>
          <a:xfrm>
            <a:off x="1956600" y="5091839"/>
            <a:ext cx="91440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Plan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A821FB0-FAD9-43F1-A498-C61F412ADCBF}"/>
              </a:ext>
            </a:extLst>
          </p:cNvPr>
          <p:cNvSpPr/>
          <p:nvPr/>
        </p:nvSpPr>
        <p:spPr>
          <a:xfrm>
            <a:off x="2964600" y="5092200"/>
            <a:ext cx="91440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Reminder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E51283-047D-441C-A99B-EFEE9CD3432B}"/>
              </a:ext>
            </a:extLst>
          </p:cNvPr>
          <p:cNvSpPr/>
          <p:nvPr/>
        </p:nvSpPr>
        <p:spPr>
          <a:xfrm>
            <a:off x="902159" y="5004000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rPr>
              <a:t>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A9A7-9024-404B-9D38-A0BFB1837A6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26920" y="685440"/>
            <a:ext cx="8404200" cy="588960"/>
          </a:xfrm>
        </p:spPr>
        <p:txBody>
          <a:bodyPr/>
          <a:lstStyle/>
          <a:p>
            <a:pPr lvl="0"/>
            <a:r>
              <a:rPr lang="en-US" sz="2800"/>
              <a:t>Crastinate-Pro Stage1.Scene1 #4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81239B-5922-4A09-814B-555AFAD0326C}"/>
              </a:ext>
            </a:extLst>
          </p:cNvPr>
          <p:cNvSpPr/>
          <p:nvPr/>
        </p:nvSpPr>
        <p:spPr>
          <a:xfrm>
            <a:off x="817200" y="1274400"/>
            <a:ext cx="3200400" cy="4343400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7DE4F25-369E-4BC3-B2E9-80B393D6C387}"/>
              </a:ext>
            </a:extLst>
          </p:cNvPr>
          <p:cNvSpPr/>
          <p:nvPr/>
        </p:nvSpPr>
        <p:spPr>
          <a:xfrm>
            <a:off x="817200" y="1274400"/>
            <a:ext cx="32004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493370D-2099-43A5-9C08-1A5047577E03}"/>
              </a:ext>
            </a:extLst>
          </p:cNvPr>
          <p:cNvSpPr/>
          <p:nvPr/>
        </p:nvSpPr>
        <p:spPr>
          <a:xfrm>
            <a:off x="961200" y="1454760"/>
            <a:ext cx="286380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Crastinate-Pro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DC6C55F-4034-46DE-9836-A120D30AF65D}"/>
              </a:ext>
            </a:extLst>
          </p:cNvPr>
          <p:cNvSpPr/>
          <p:nvPr/>
        </p:nvSpPr>
        <p:spPr>
          <a:xfrm>
            <a:off x="817200" y="1958760"/>
            <a:ext cx="3200400" cy="6872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6E64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Welcome to Crastinate-Pro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12E24C-A66B-4E08-A315-1901FE3642F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246200" y="1274400"/>
            <a:ext cx="5029200" cy="5459400"/>
          </a:xfrm>
        </p:spPr>
        <p:txBody>
          <a:bodyPr/>
          <a:lstStyle/>
          <a:p>
            <a:pPr lvl="0" algn="ctr"/>
            <a:r>
              <a:rPr lang="en-US" sz="2800"/>
              <a:t>Plan Menu.  Does actions against the selected plans.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en-US" sz="2800"/>
              <a:t>Most actions are self-explanatory, except Activate...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en-US" sz="2800"/>
              <a:t>If the plan has conditional activation, this item will go to activation conditions.  Otherwise it will simply toggle the activate flag.</a:t>
            </a:r>
          </a:p>
          <a:p>
            <a:pPr lvl="0" algn="l">
              <a:buSzPct val="45000"/>
              <a:buFont typeface="StarSymbol"/>
              <a:buChar char="●"/>
            </a:pPr>
            <a:endParaRPr lang="en-US" sz="2800"/>
          </a:p>
          <a:p>
            <a:pPr lvl="0">
              <a:buSzPct val="45000"/>
              <a:buFont typeface="StarSymbol"/>
              <a:buChar char="●"/>
            </a:pPr>
            <a:endParaRPr lang="en-US" sz="2800"/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64F2B88D-B28A-4898-8268-D4469AC20F51}"/>
              </a:ext>
            </a:extLst>
          </p:cNvPr>
          <p:cNvSpPr/>
          <p:nvPr/>
        </p:nvSpPr>
        <p:spPr>
          <a:xfrm>
            <a:off x="817560" y="2296800"/>
            <a:ext cx="2285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lIns="182880" tIns="45000" rIns="182880" bIns="450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4B993EF-A9F1-407D-A448-FB1B9EDC6AB2}"/>
              </a:ext>
            </a:extLst>
          </p:cNvPr>
          <p:cNvSpPr/>
          <p:nvPr/>
        </p:nvSpPr>
        <p:spPr>
          <a:xfrm>
            <a:off x="1406160" y="5004000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rPr>
              <a:t>+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467DFB-EB28-44E9-8B34-C129F9E07F05}"/>
              </a:ext>
            </a:extLst>
          </p:cNvPr>
          <p:cNvSpPr/>
          <p:nvPr/>
        </p:nvSpPr>
        <p:spPr>
          <a:xfrm>
            <a:off x="1956600" y="5091839"/>
            <a:ext cx="91440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Plan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9EEA1B-2E45-492F-A3FA-490553E022D8}"/>
              </a:ext>
            </a:extLst>
          </p:cNvPr>
          <p:cNvSpPr/>
          <p:nvPr/>
        </p:nvSpPr>
        <p:spPr>
          <a:xfrm>
            <a:off x="2964600" y="5092200"/>
            <a:ext cx="91440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Reminder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CAFC0D7-3E37-47E0-A579-F667FEBFE2F5}"/>
              </a:ext>
            </a:extLst>
          </p:cNvPr>
          <p:cNvSpPr/>
          <p:nvPr/>
        </p:nvSpPr>
        <p:spPr>
          <a:xfrm>
            <a:off x="902159" y="5004000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rPr>
              <a:t>?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790B64-E665-4EE6-9A0B-9A5A3606CCB7}"/>
              </a:ext>
            </a:extLst>
          </p:cNvPr>
          <p:cNvSpPr/>
          <p:nvPr/>
        </p:nvSpPr>
        <p:spPr>
          <a:xfrm>
            <a:off x="2028600" y="3308400"/>
            <a:ext cx="1303560" cy="18521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lIns="91440" tIns="45000" rIns="182880" bIns="450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Activate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Clone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Delete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Edit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New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Properties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Use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8D8D0F9-5075-43C0-875B-F901A26DF202}"/>
              </a:ext>
            </a:extLst>
          </p:cNvPr>
          <p:cNvSpPr/>
          <p:nvPr/>
        </p:nvSpPr>
        <p:spPr>
          <a:xfrm>
            <a:off x="817200" y="2643480"/>
            <a:ext cx="3200400" cy="6872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6E64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   Take out the garbage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C2814C-51AD-4C6B-BE40-E3A862FF5B03}"/>
              </a:ext>
            </a:extLst>
          </p:cNvPr>
          <p:cNvSpPr/>
          <p:nvPr/>
        </p:nvSpPr>
        <p:spPr>
          <a:xfrm>
            <a:off x="817560" y="2874960"/>
            <a:ext cx="228600" cy="228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</a:ln>
          <a:effectLst>
            <a:outerShdw dist="51930" dir="2700000" algn="tl">
              <a:srgbClr val="808080"/>
            </a:outerShdw>
          </a:effectLst>
        </p:spPr>
        <p:txBody>
          <a:bodyPr vert="horz" lIns="182880" tIns="45000" rIns="182880" bIns="450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B5E9-5D23-47E5-82F7-927C40C841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26920" y="685440"/>
            <a:ext cx="8404200" cy="588960"/>
          </a:xfrm>
        </p:spPr>
        <p:txBody>
          <a:bodyPr/>
          <a:lstStyle/>
          <a:p>
            <a:pPr lvl="0"/>
            <a:r>
              <a:rPr lang="en-US" sz="3200"/>
              <a:t>Stage1.Scene2 (Plan Properties) #1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742620-D0A2-468D-965F-DECF532DCA21}"/>
              </a:ext>
            </a:extLst>
          </p:cNvPr>
          <p:cNvSpPr/>
          <p:nvPr/>
        </p:nvSpPr>
        <p:spPr>
          <a:xfrm>
            <a:off x="817200" y="1274400"/>
            <a:ext cx="3200400" cy="5486399"/>
          </a:xfrm>
          <a:prstGeom prst="rect">
            <a:avLst/>
          </a:prstGeom>
          <a:solidFill>
            <a:srgbClr val="C0C0C0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5C10A1D-77C1-4A47-89FF-717378DE9D4E}"/>
              </a:ext>
            </a:extLst>
          </p:cNvPr>
          <p:cNvSpPr/>
          <p:nvPr/>
        </p:nvSpPr>
        <p:spPr>
          <a:xfrm>
            <a:off x="817200" y="1274760"/>
            <a:ext cx="3200400" cy="6872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Welcome to Crastinate-Pro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AC29B-E6A0-4FCF-9F84-02C8D330C41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246200" y="1274400"/>
            <a:ext cx="5029200" cy="4343400"/>
          </a:xfrm>
        </p:spPr>
        <p:txBody>
          <a:bodyPr/>
          <a:lstStyle/>
          <a:p>
            <a:pPr lvl="0" algn="ctr"/>
            <a:r>
              <a:rPr lang="en-US" sz="2400"/>
              <a:t>Title Bar and Navigation</a:t>
            </a:r>
          </a:p>
          <a:p>
            <a:pPr lvl="0" algn="l">
              <a:buSzPct val="45000"/>
              <a:buFont typeface="StarSymbol"/>
              <a:buChar char="●"/>
            </a:pPr>
            <a:r>
              <a:rPr lang="en-US" sz="2400"/>
              <a:t>The title bar is the name of the plan.  For a new plan, it says, “Enter Plan name...”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400"/>
              <a:t>Cancel returns without saving changes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400"/>
              <a:t>Back gesture saves and returns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2400"/>
              <a:t>A plan name is required to save changes.  If it's not entered, a pop-up dialog appears.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58089F-D0F0-4460-A780-74DA65336EE3}"/>
              </a:ext>
            </a:extLst>
          </p:cNvPr>
          <p:cNvSpPr txBox="1"/>
          <p:nvPr/>
        </p:nvSpPr>
        <p:spPr>
          <a:xfrm>
            <a:off x="817200" y="1960200"/>
            <a:ext cx="3200400" cy="2008800"/>
          </a:xfrm>
          <a:prstGeom prst="rect">
            <a:avLst/>
          </a:prstGeom>
          <a:noFill/>
          <a:ln>
            <a:noFill/>
          </a:ln>
        </p:spPr>
        <p:txBody>
          <a:bodyPr vert="horz" lIns="182880" tIns="45000" rIns="182880" bIns="450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Conditional Activation	Yes/No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Active	Yes/No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endParaRPr lang="en-US" sz="16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5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This Plan is a Schedule	Yes/No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Lucida Sans Unicode" pitchFamily="2"/>
              <a:cs typeface="Tahoma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831399" algn="r"/>
              </a:tabLst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(icon) Notes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1284DC0-EF89-4431-8B25-0F52B180E6BD}"/>
              </a:ext>
            </a:extLst>
          </p:cNvPr>
          <p:cNvSpPr/>
          <p:nvPr/>
        </p:nvSpPr>
        <p:spPr>
          <a:xfrm>
            <a:off x="1056240" y="2572200"/>
            <a:ext cx="273276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Activation Conditions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3063F7E-EC40-4A52-A06E-8AD696455000}"/>
              </a:ext>
            </a:extLst>
          </p:cNvPr>
          <p:cNvSpPr/>
          <p:nvPr/>
        </p:nvSpPr>
        <p:spPr>
          <a:xfrm>
            <a:off x="902159" y="6192000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rPr>
              <a:t>?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8051667-BC3A-4825-AC1C-D21B1F43A827}"/>
              </a:ext>
            </a:extLst>
          </p:cNvPr>
          <p:cNvSpPr/>
          <p:nvPr/>
        </p:nvSpPr>
        <p:spPr>
          <a:xfrm>
            <a:off x="1560600" y="6244200"/>
            <a:ext cx="91440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Cancel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BE5E89E-7885-4065-8ABD-6DB45CD820D9}"/>
              </a:ext>
            </a:extLst>
          </p:cNvPr>
          <p:cNvSpPr/>
          <p:nvPr/>
        </p:nvSpPr>
        <p:spPr>
          <a:xfrm>
            <a:off x="1057320" y="3257279"/>
            <a:ext cx="2732760" cy="327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66CC"/>
          </a:solidFill>
          <a:ln w="0">
            <a:solidFill>
              <a:srgbClr val="000000"/>
            </a:solidFill>
            <a:prstDash val="solid"/>
          </a:ln>
        </p:spPr>
        <p:txBody>
          <a:bodyPr vert="horz" lIns="182880" tIns="45000" rIns="18288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>
                <a:ln>
                  <a:noFill/>
                </a:ln>
                <a:latin typeface="Arial" pitchFamily="18"/>
                <a:ea typeface="Lucida Sans Unicode" pitchFamily="2"/>
                <a:cs typeface="Tahoma" pitchFamily="2"/>
              </a:rPr>
              <a:t>Schedule Parameters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yt-blackand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6399</TotalTime>
  <Words>2293</Words>
  <Application>Microsoft Office PowerPoint</Application>
  <PresentationFormat>Widescreen</PresentationFormat>
  <Paragraphs>505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Albany</vt:lpstr>
      <vt:lpstr>Arial</vt:lpstr>
      <vt:lpstr>Calibri</vt:lpstr>
      <vt:lpstr>Lucida Sans Unicode</vt:lpstr>
      <vt:lpstr>StarSymbol</vt:lpstr>
      <vt:lpstr>Tahoma</vt:lpstr>
      <vt:lpstr>Times New Roman</vt:lpstr>
      <vt:lpstr>Default</vt:lpstr>
      <vt:lpstr>lyt-blackandwhite</vt:lpstr>
      <vt:lpstr>Crastinate-Pro Stage1.Scene1 #1</vt:lpstr>
      <vt:lpstr>Crastinate-Pro Stage1.Scene1 (future release)</vt:lpstr>
      <vt:lpstr>Crastinate-Pro Stage1.Scene1 #1.1</vt:lpstr>
      <vt:lpstr>Crastinate-Pro Stage1.Scene1 #1.2</vt:lpstr>
      <vt:lpstr>Crastinate-Pro Stage1.Scene1 #2</vt:lpstr>
      <vt:lpstr>Crastinate-Pro Stage1.Scene1 #2.1</vt:lpstr>
      <vt:lpstr>Crastinate-Pro Stage1.Scene1 #3</vt:lpstr>
      <vt:lpstr>Crastinate-Pro Stage1.Scene1 #4</vt:lpstr>
      <vt:lpstr>Stage1.Scene2 (Plan Properties) #1</vt:lpstr>
      <vt:lpstr>Stage1.Scene2 (Plan Properties) #1.1</vt:lpstr>
      <vt:lpstr>Stage1.Scene2 (Plan Properties) #1.2</vt:lpstr>
      <vt:lpstr>Stage1.Scene2 (Plan Properties) #1.3</vt:lpstr>
      <vt:lpstr>Stage1.Scene2 (Plan Properties) #2</vt:lpstr>
      <vt:lpstr>Stage1.Scene2a (Activation Conditions)</vt:lpstr>
      <vt:lpstr>Stage1.Scene2b (Schedule Parameters)</vt:lpstr>
      <vt:lpstr>Stage1.Scene3 (Edit view, portrait) #1</vt:lpstr>
      <vt:lpstr>Stage1.Scene3 (Edit view, portrait) #2</vt:lpstr>
      <vt:lpstr>Stage1.Scene3 (Edit view, portrait) #3</vt:lpstr>
      <vt:lpstr>Stage1.Scene3 (Edit view, portrait) #4</vt:lpstr>
      <vt:lpstr>Stage1.Scene3 (Edit view, portrait) #5</vt:lpstr>
      <vt:lpstr>Stage1.Scene3 (Edit view, portrait) #6</vt:lpstr>
      <vt:lpstr>Stage1.Scene3 (Edit view, portrait) #7</vt:lpstr>
      <vt:lpstr>Stage1.Scene4 (Reminder Properties) #1</vt:lpstr>
      <vt:lpstr>Stage1.Scene4 (Reminder Properties) #2</vt:lpstr>
      <vt:lpstr>Stage2.Scene1 (Use view, portrait) #1</vt:lpstr>
      <vt:lpstr>Stage2.Scene1 (Use view, portrait) #1</vt:lpstr>
      <vt:lpstr>Stage2.Scene1 (Use view, portrait) #1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Crastinate-Pro Stage1.Scene1 #1</dc:title>
  <dc:creator>Rolan Kinsman</dc:creator>
  <cp:lastModifiedBy>Roland Kinsman</cp:lastModifiedBy>
  <cp:revision>118</cp:revision>
  <cp:lastPrinted>2010-01-01T15:46:13Z</cp:lastPrinted>
  <dcterms:created xsi:type="dcterms:W3CDTF">2009-12-27T18:30:14Z</dcterms:created>
  <dcterms:modified xsi:type="dcterms:W3CDTF">2019-01-26T01:02:31Z</dcterms:modified>
</cp:coreProperties>
</file>