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8" r:id="rId4"/>
    <p:sldId id="276" r:id="rId5"/>
    <p:sldId id="259" r:id="rId6"/>
    <p:sldId id="264" r:id="rId7"/>
    <p:sldId id="265" r:id="rId8"/>
    <p:sldId id="277" r:id="rId9"/>
    <p:sldId id="260" r:id="rId10"/>
    <p:sldId id="280" r:id="rId11"/>
    <p:sldId id="278" r:id="rId12"/>
    <p:sldId id="281" r:id="rId13"/>
    <p:sldId id="266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/>
            <a:r>
              <a:rPr lang="en-US" smtClean="0"/>
              <a:t>ระดับที่สอง</a:t>
            </a:r>
          </a:p>
          <a:p>
            <a:pPr lvl="2"/>
            <a:r>
              <a:rPr lang="en-US" smtClean="0"/>
              <a:t>ระดับที่สาม</a:t>
            </a:r>
          </a:p>
          <a:p>
            <a:pPr lvl="3"/>
            <a:r>
              <a:rPr lang="en-US" smtClean="0"/>
              <a:t>ระดับที่สี่</a:t>
            </a:r>
          </a:p>
          <a:p>
            <a:pPr lvl="4"/>
            <a:r>
              <a:rPr lang="en-US" smtClean="0"/>
              <a:t>ระดับที่ห้า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fld id="{9A87D2D5-1DB4-4CE2-A9AE-A24D8B69F2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คลิกเพื่อแก้ไขลักษณะต้นแบบชื่อเรื่อง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คลิกเพื่อแก้ไขลักษณะต้นแบบหัวข้อย่อย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A422E42-E9B9-4775-B52E-D9518E478CE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524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C5EAE-5F91-4B7A-AFBF-262F0863A7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E8D96-6399-4067-A1EF-6C0013294D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83398-25DD-4765-A36B-728530398B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5557D-0688-411D-9C8A-D09187D284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D7185-B11F-4D6E-9D9F-B545811BDB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FF9AB-E2EF-4113-AE73-98AAC8E2DD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81175-7D9E-4FE9-B609-4FD12FE168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53450-C9BE-4305-A652-36653AE2B9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14279-6A75-484B-803A-984F5486EF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0E110-BD73-42CD-973D-395CEC6E65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คลิกเพื่อแก้ไขลักษณะต้นแบบชื่อเรื่อง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คลิกเพื่อแก้ไขลักษณะของข้อความต้นแบบ</a:t>
            </a:r>
          </a:p>
          <a:p>
            <a:pPr lvl="1"/>
            <a:r>
              <a:rPr lang="en-US" altLang="en-US" smtClean="0"/>
              <a:t>ระดับที่สอง</a:t>
            </a:r>
          </a:p>
          <a:p>
            <a:pPr lvl="2"/>
            <a:r>
              <a:rPr lang="en-US" altLang="en-US" smtClean="0"/>
              <a:t>ระดับที่สาม</a:t>
            </a:r>
          </a:p>
          <a:p>
            <a:pPr lvl="3"/>
            <a:r>
              <a:rPr lang="en-US" altLang="en-US" smtClean="0"/>
              <a:t>ระดับที่สี่</a:t>
            </a:r>
          </a:p>
          <a:p>
            <a:pPr lvl="4"/>
            <a:r>
              <a:rPr lang="en-US" altLang="en-US" smtClean="0"/>
              <a:t>ระดับที่ห้า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cs typeface="+mn-cs"/>
              </a:defRPr>
            </a:lvl1pPr>
          </a:lstStyle>
          <a:p>
            <a:fld id="{0CD97859-91EC-4ED1-B8BA-ED1FA5745F2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421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A5294A2-32C0-4658-B4CD-7C6738DB8B2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>
                <a:latin typeface="Angsana New" pitchFamily="18" charset="-34"/>
                <a:cs typeface="Angsana New" pitchFamily="18" charset="-34"/>
              </a:rPr>
              <a:t>Cataloging Module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sz="6000" b="1">
                <a:latin typeface="Angsana New" pitchFamily="18" charset="-34"/>
                <a:cs typeface="Angsana New" pitchFamily="18" charset="-34"/>
              </a:rPr>
              <a:t>ระบบงานทำรายการ</a:t>
            </a:r>
          </a:p>
          <a:p>
            <a:r>
              <a:rPr lang="th-TH" sz="6000" b="1">
                <a:latin typeface="Angsana New" pitchFamily="18" charset="-34"/>
                <a:cs typeface="Angsana New" pitchFamily="18" charset="-34"/>
              </a:rPr>
              <a:t>ทรัพยากรสารสนเทศ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EE5D-9CB3-4E2D-9C7F-A25240557FD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ลักษณะสำคัญของระบบงานทำรายการ</a:t>
            </a:r>
            <a:endParaRPr lang="en-US" sz="4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411662"/>
          </a:xfrm>
        </p:spPr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รายการฉบับ ฉบับซ้ำ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(Item or copy level record)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  <a:p>
            <a:pPr marL="571500" indent="-571500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ตรวจสอบรายการชื่อผู้แต่งของไฟล์ควบคุมได้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(Validation of name from authority file)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  <a:p>
            <a:pPr marL="571500" indent="-571500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ตรวจสอบรายการหัวเรื่องของไฟล์ควบคุมได้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(Validation of subjects from authority file)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  <a:p>
            <a:pPr marL="571500" indent="-571500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การอ้างถึง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(Cross reference)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BE0C-5962-44AF-8986-0A267283E09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  <a:noFill/>
          <a:ln/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ลักษณะสำคัญของระบบงาน</a:t>
            </a:r>
            <a:endParaRPr lang="en-US" sz="4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411663"/>
          </a:xfrm>
        </p:spPr>
        <p:txBody>
          <a:bodyPr/>
          <a:lstStyle/>
          <a:p>
            <a:pPr marL="571500" indent="-571500"/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การปรับปรุงแก้ไข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(Full screen editing)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  <a:p>
            <a:pPr marL="571500" indent="-571500"/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คำอธิบายแท็ก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(Descriptive labels for numeric tags)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  <a:p>
            <a:pPr marL="571500" indent="-571500"/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คำอธิบายตัวบ่งชี้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(Descriptive labels for indicators)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  <a:p>
            <a:pPr marL="571500" indent="-571500"/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คำอธิบายเขตข้อมูลย่อย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(Descriptive labels for subfields)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B1B5-C0F3-4F61-8FCF-E0CC3564BBB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  <a:noFill/>
          <a:ln/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ลักษณะสำคัญของระบบงาน</a:t>
            </a:r>
            <a:endParaRPr lang="en-US" sz="4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411663"/>
          </a:xfrm>
        </p:spPr>
        <p:txBody>
          <a:bodyPr/>
          <a:lstStyle/>
          <a:p>
            <a:pPr marL="571500" indent="-571500"/>
            <a:r>
              <a:rPr lang="th-TH" altLang="zh-CN" sz="3600" b="1">
                <a:latin typeface="Angsana New" pitchFamily="18" charset="-34"/>
                <a:cs typeface="Angsana New" pitchFamily="18" charset="-34"/>
              </a:rPr>
              <a:t>เรียกใช้ </a:t>
            </a:r>
            <a:r>
              <a:rPr lang="en-US" altLang="zh-CN" sz="3600" b="1">
                <a:latin typeface="Angsana New" pitchFamily="18" charset="-34"/>
                <a:ea typeface="SimSun" pitchFamily="2" charset="-122"/>
              </a:rPr>
              <a:t>MARC </a:t>
            </a:r>
            <a:r>
              <a:rPr lang="th-TH" altLang="zh-CN" sz="3600" b="1">
                <a:latin typeface="Angsana New" pitchFamily="18" charset="-34"/>
                <a:cs typeface="Angsana New" pitchFamily="18" charset="-34"/>
              </a:rPr>
              <a:t>ได้โดยอัตโนมัติ </a:t>
            </a:r>
            <a:r>
              <a:rPr lang="en-US" altLang="zh-CN" sz="3600" b="1">
                <a:latin typeface="Angsana New" pitchFamily="18" charset="-34"/>
                <a:ea typeface="SimSun" pitchFamily="2" charset="-122"/>
              </a:rPr>
              <a:t>(Automatic ordering of MARC field)</a:t>
            </a:r>
            <a:endParaRPr lang="th-TH" altLang="zh-CN" sz="3600" b="1">
              <a:latin typeface="Angsana New" pitchFamily="18" charset="-34"/>
              <a:cs typeface="Angsana New" pitchFamily="18" charset="-34"/>
            </a:endParaRPr>
          </a:p>
          <a:p>
            <a:pPr marL="571500" indent="-571500"/>
            <a:r>
              <a:rPr lang="th-TH" altLang="zh-CN" sz="3600" b="1">
                <a:latin typeface="Angsana New" pitchFamily="18" charset="-34"/>
                <a:cs typeface="Angsana New" pitchFamily="18" charset="-34"/>
              </a:rPr>
              <a:t>นำเข้าข้อมูล</a:t>
            </a:r>
            <a:r>
              <a:rPr lang="en-US" altLang="zh-CN" sz="3600" b="1">
                <a:latin typeface="Angsana New" pitchFamily="18" charset="-34"/>
                <a:ea typeface="SimSun" pitchFamily="2" charset="-122"/>
              </a:rPr>
              <a:t>MARC (Import of MARC records)</a:t>
            </a:r>
            <a:endParaRPr lang="th-TH" altLang="zh-CN" sz="3600" b="1">
              <a:latin typeface="Angsana New" pitchFamily="18" charset="-34"/>
              <a:cs typeface="Angsana New" pitchFamily="18" charset="-34"/>
            </a:endParaRPr>
          </a:p>
          <a:p>
            <a:pPr marL="571500" indent="-571500"/>
            <a:r>
              <a:rPr lang="th-TH" altLang="zh-CN" sz="3600" b="1">
                <a:latin typeface="Angsana New" pitchFamily="18" charset="-34"/>
                <a:cs typeface="Angsana New" pitchFamily="18" charset="-34"/>
              </a:rPr>
              <a:t>ส่งออกข้อมูล </a:t>
            </a:r>
            <a:r>
              <a:rPr lang="en-US" altLang="zh-CN" sz="3600" b="1">
                <a:latin typeface="Angsana New" pitchFamily="18" charset="-34"/>
                <a:ea typeface="SimSun" pitchFamily="2" charset="-122"/>
              </a:rPr>
              <a:t>MARC (Export of MARC records)</a:t>
            </a:r>
            <a:endParaRPr lang="th-TH" altLang="zh-CN" sz="3600" b="1">
              <a:latin typeface="Angsana New" pitchFamily="18" charset="-34"/>
              <a:cs typeface="Angsana New" pitchFamily="18" charset="-34"/>
            </a:endParaRPr>
          </a:p>
          <a:p>
            <a:pPr marL="571500" indent="-571500"/>
            <a:r>
              <a:rPr lang="th-TH" altLang="zh-CN" sz="3600" b="1">
                <a:latin typeface="Angsana New" pitchFamily="18" charset="-34"/>
                <a:cs typeface="Angsana New" pitchFamily="18" charset="-34"/>
              </a:rPr>
              <a:t>จัดระบบดัชนีสืบค้น </a:t>
            </a:r>
            <a:r>
              <a:rPr lang="en-US" altLang="zh-CN" sz="3600" b="1">
                <a:latin typeface="Angsana New" pitchFamily="18" charset="-34"/>
                <a:ea typeface="SimSun" pitchFamily="2" charset="-122"/>
              </a:rPr>
              <a:t>(Dynamic indexing)</a:t>
            </a:r>
            <a:endParaRPr lang="th-TH" altLang="zh-CN" sz="3600" b="1">
              <a:latin typeface="Angsana New" pitchFamily="18" charset="-34"/>
              <a:cs typeface="Angsana New" pitchFamily="18" charset="-34"/>
            </a:endParaRPr>
          </a:p>
          <a:p>
            <a:pPr marL="571500" indent="-571500"/>
            <a:r>
              <a:rPr lang="th-TH" altLang="zh-CN" sz="3600" b="1">
                <a:latin typeface="Angsana New" pitchFamily="18" charset="-34"/>
                <a:cs typeface="Angsana New" pitchFamily="18" charset="-34"/>
              </a:rPr>
              <a:t>สืบค้นได้จากระบบสืบค้นออนไลน์ </a:t>
            </a:r>
            <a:r>
              <a:rPr lang="en-US" altLang="zh-CN" sz="3600" b="1">
                <a:latin typeface="Angsana New" pitchFamily="18" charset="-34"/>
                <a:ea typeface="SimSun" pitchFamily="2" charset="-122"/>
              </a:rPr>
              <a:t>(Immediate changes in OPAC)</a:t>
            </a:r>
            <a:endParaRPr lang="en-US" sz="3600" b="1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5E6B-9E4F-48F1-8AC3-2127D74A44A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275"/>
          </a:xfrm>
          <a:noFill/>
          <a:ln/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ส่วนประกอบของระบบงาน</a:t>
            </a:r>
            <a:endParaRPr lang="en-US" sz="4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thaiDist"/>
            <a:r>
              <a:rPr lang="th-TH" altLang="zh-CN" sz="3600" b="1">
                <a:latin typeface="Angsana New" pitchFamily="18" charset="-34"/>
                <a:cs typeface="Angsana New" pitchFamily="18" charset="-34"/>
              </a:rPr>
              <a:t>ฐานข้อมูลบรรณานุกรม</a:t>
            </a:r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altLang="zh-CN" sz="3600">
                <a:latin typeface="Angsana New" pitchFamily="18" charset="-34"/>
                <a:ea typeface="SimSun" pitchFamily="2" charset="-122"/>
                <a:cs typeface="Angsana New" pitchFamily="18" charset="-34"/>
              </a:rPr>
              <a:t>(Bibliographic database) </a:t>
            </a:r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คือ ฐานข้อมูลที่จัดเก็บ และรวบรวมบรรณานุกรมของทรัพยากรสารสนเทศในห้องสมุด ซึ่งโดยทั่วไปจะอยู่ในรูปแบบของ </a:t>
            </a:r>
            <a:r>
              <a:rPr lang="en-US" altLang="zh-CN" sz="3600">
                <a:latin typeface="Angsana New" pitchFamily="18" charset="-34"/>
                <a:ea typeface="SimSun" pitchFamily="2" charset="-122"/>
              </a:rPr>
              <a:t>MARC</a:t>
            </a:r>
            <a:endParaRPr lang="th-TH" altLang="zh-CN" sz="3600">
              <a:latin typeface="Angsana New" pitchFamily="18" charset="-34"/>
              <a:cs typeface="Angsana New" pitchFamily="18" charset="-34"/>
            </a:endParaRPr>
          </a:p>
          <a:p>
            <a:pPr marL="571500" indent="-571500" algn="thaiDist"/>
            <a:r>
              <a:rPr lang="th-TH" altLang="zh-CN" sz="3600" b="1">
                <a:latin typeface="Angsana New" pitchFamily="18" charset="-34"/>
                <a:cs typeface="Angsana New" pitchFamily="18" charset="-34"/>
              </a:rPr>
              <a:t>ฉบับ/ระเบียน</a:t>
            </a:r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altLang="zh-CN" sz="3600">
                <a:latin typeface="Angsana New" pitchFamily="18" charset="-34"/>
                <a:ea typeface="SimSun" pitchFamily="2" charset="-122"/>
              </a:rPr>
              <a:t>(Copy and Record) </a:t>
            </a:r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แสดงฉบับ เล่ม ของทรัพยากรสารสนเทศแต่ละระเบียนในรายการบรรณานุกรม</a:t>
            </a:r>
            <a:endParaRPr lang="en-US" sz="360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53B3-0D18-4B86-BF76-FC5DA87873D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  <a:noFill/>
          <a:ln/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ส่วนประกอบของระบบงาน</a:t>
            </a:r>
            <a:endParaRPr lang="en-US" sz="4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thaiDist"/>
            <a:r>
              <a:rPr lang="th-TH" altLang="zh-CN" sz="3600" b="1">
                <a:latin typeface="Angsana New" pitchFamily="18" charset="-34"/>
                <a:cs typeface="Angsana New" pitchFamily="18" charset="-34"/>
              </a:rPr>
              <a:t>รายการควบคุม</a:t>
            </a:r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altLang="zh-CN" sz="3600">
                <a:latin typeface="Angsana New" pitchFamily="18" charset="-34"/>
                <a:ea typeface="SimSun" pitchFamily="2" charset="-122"/>
                <a:cs typeface="Angsana New" pitchFamily="18" charset="-34"/>
              </a:rPr>
              <a:t>(Authority Control) </a:t>
            </a:r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คือ รายการที่ต้องมีการควบคุมในส่วนของการทำรายการบรรณานุกรม เพื่อไม่ให้เกิดความซ้ำซ้อนของข้อมูล โดยรายการควบคุมส่วนใหญ่จะเป็นรายการของ ชื่อผู้แต่ง หัวเรื่อง เป็นต้น </a:t>
            </a:r>
          </a:p>
          <a:p>
            <a:pPr marL="571500" indent="-571500" algn="thaiDist"/>
            <a:r>
              <a:rPr lang="th-TH" altLang="zh-CN" sz="3600" b="1">
                <a:latin typeface="Angsana New" pitchFamily="18" charset="-34"/>
                <a:cs typeface="Angsana New" pitchFamily="18" charset="-34"/>
              </a:rPr>
              <a:t>การกำหนดหัวเรื่อง</a:t>
            </a:r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altLang="zh-CN" sz="3600">
                <a:latin typeface="Angsana New" pitchFamily="18" charset="-34"/>
                <a:ea typeface="SimSun" pitchFamily="2" charset="-122"/>
              </a:rPr>
              <a:t>(Assignment of Subject Heading) </a:t>
            </a:r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คือ การกำหนดหัวเรื่องสำหรับรายการทรัพยากรสารสนเทศรายการหนึ่งๆ เพื่อระบุถึงลักษณะเนื้อหาของรายการนั้นๆ ว่าจัดอยู่ในเนื้อหาทางด้านใด</a:t>
            </a:r>
            <a:endParaRPr lang="en-US" sz="360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23F6-FA55-4B35-8F22-E5D647EA573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275"/>
          </a:xfrm>
          <a:noFill/>
          <a:ln/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ส่วนประกอบของระบบงาน</a:t>
            </a:r>
            <a:endParaRPr lang="en-US" sz="4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marL="571500" indent="-571500" algn="thaiDist"/>
            <a:r>
              <a:rPr lang="th-TH" altLang="zh-CN" sz="3200" b="1">
                <a:latin typeface="Angsana New" pitchFamily="18" charset="-34"/>
                <a:cs typeface="Angsana New" pitchFamily="18" charset="-34"/>
              </a:rPr>
              <a:t>การปรับปรุงระเบียน</a:t>
            </a:r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altLang="zh-CN" sz="3200">
                <a:latin typeface="Angsana New" pitchFamily="18" charset="-34"/>
                <a:ea typeface="SimSun" pitchFamily="2" charset="-122"/>
                <a:cs typeface="Angsana New" pitchFamily="18" charset="-34"/>
              </a:rPr>
              <a:t>(Record Editing) </a:t>
            </a:r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คือ การปรับปรุงรายการระเบียนบรรณานุกรมที่ได้มีการจัดทำแล้ว หรือเป็นการปรับปรุงระเบียนที่ได้มาจากการนำเข้ามาจากฐานข้อมูลอื่น ซึ่งมีส่วนประกอบสำคัญคือ </a:t>
            </a:r>
          </a:p>
          <a:p>
            <a:pPr marL="839788" lvl="1" indent="-495300" algn="thaiDist"/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หน้าจอการปรับปรุงแก้ไข </a:t>
            </a:r>
            <a:r>
              <a:rPr lang="en-US" altLang="zh-CN" sz="3200">
                <a:latin typeface="Angsana New" pitchFamily="18" charset="-34"/>
                <a:ea typeface="SimSun" pitchFamily="2" charset="-122"/>
              </a:rPr>
              <a:t>(The Screen Editor) </a:t>
            </a:r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แสดงรายการข้อมูลพร้อมเมนูคำสั่งในการปรับปรุงข้อมูล</a:t>
            </a:r>
          </a:p>
          <a:p>
            <a:pPr marL="839788" lvl="1" indent="-495300" algn="thaiDist"/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การแก้ไขรายการ </a:t>
            </a:r>
            <a:r>
              <a:rPr lang="en-US" altLang="zh-CN" sz="3200">
                <a:latin typeface="Angsana New" pitchFamily="18" charset="-34"/>
                <a:ea typeface="SimSun" pitchFamily="2" charset="-122"/>
              </a:rPr>
              <a:t>MARC (Editing MARC Record) </a:t>
            </a:r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คือ ระบบการจัดการและแก้ไขเกี่ยวกับการลงรายการ </a:t>
            </a:r>
            <a:r>
              <a:rPr lang="en-US" altLang="zh-CN" sz="3200">
                <a:latin typeface="Angsana New" pitchFamily="18" charset="-34"/>
                <a:ea typeface="SimSun" pitchFamily="2" charset="-122"/>
              </a:rPr>
              <a:t>MARC </a:t>
            </a:r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ซึ่งในการลงรายการลักษณะนี้ระบบจะต้องสามารถตรวจสอบความถูกต้องต่างๆ ได้คือ </a:t>
            </a:r>
            <a:endParaRPr lang="en-US" sz="320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3481-A0FD-49A0-9834-A43782EE751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  <a:noFill/>
          <a:ln/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ส่วนประกอบของระบบงาน</a:t>
            </a:r>
            <a:endParaRPr lang="en-US" sz="4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411662"/>
          </a:xfrm>
        </p:spPr>
        <p:txBody>
          <a:bodyPr/>
          <a:lstStyle/>
          <a:p>
            <a:pPr marL="1131888" lvl="2" indent="-438150" algn="thaiDist"/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ตรวจสอบความถูกต้องของข้อมูล </a:t>
            </a:r>
            <a:r>
              <a:rPr lang="en-US" altLang="zh-CN" sz="3200">
                <a:latin typeface="Angsana New" pitchFamily="18" charset="-34"/>
                <a:ea typeface="SimSun" pitchFamily="2" charset="-122"/>
                <a:cs typeface="Angsana New" pitchFamily="18" charset="-34"/>
              </a:rPr>
              <a:t>(Automatic Validation of Data Element) </a:t>
            </a:r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สามารถตรวจสอบความผิดพลาดที่เกิดขึ้นกับระเบียนได้ เช่น การใส่เขตข้อมูล </a:t>
            </a:r>
            <a:r>
              <a:rPr lang="en-US" altLang="zh-CN" sz="3200">
                <a:latin typeface="Angsana New" pitchFamily="18" charset="-34"/>
                <a:ea typeface="SimSun" pitchFamily="2" charset="-122"/>
              </a:rPr>
              <a:t>(tag)</a:t>
            </a:r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ผิด</a:t>
            </a:r>
          </a:p>
          <a:p>
            <a:pPr marL="1131888" lvl="2" indent="-438150" algn="thaiDist"/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ตรวจสอบการลงรายการในแท็ก </a:t>
            </a:r>
            <a:r>
              <a:rPr lang="en-US" altLang="zh-CN" sz="3200">
                <a:latin typeface="Angsana New" pitchFamily="18" charset="-34"/>
                <a:ea typeface="SimSun" pitchFamily="2" charset="-122"/>
              </a:rPr>
              <a:t>(Help with Syntactical Error in Tagged Fields) </a:t>
            </a:r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ตรวจสอบการลงรายการในเท็กให้ถูกต้องได้</a:t>
            </a:r>
          </a:p>
          <a:p>
            <a:pPr marL="1131888" lvl="2" indent="-438150" algn="thaiDist"/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คำแนะนำการลงรายการ </a:t>
            </a:r>
            <a:r>
              <a:rPr lang="en-US" altLang="zh-CN" sz="3200">
                <a:latin typeface="Angsana New" pitchFamily="18" charset="-34"/>
                <a:ea typeface="SimSun" pitchFamily="2" charset="-122"/>
              </a:rPr>
              <a:t>MARC (Assistant with the Content of MARC Fields) </a:t>
            </a:r>
            <a:r>
              <a:rPr lang="th-TH" altLang="zh-CN" sz="3200">
                <a:latin typeface="Angsana New" pitchFamily="18" charset="-34"/>
                <a:cs typeface="Angsana New" pitchFamily="18" charset="-34"/>
              </a:rPr>
              <a:t>มีคำอธิบายการลงรายการแต่ละแท็ก</a:t>
            </a:r>
            <a:endParaRPr lang="en-US" sz="320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A14-12E8-463A-A4AA-7208DDF3468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275"/>
          </a:xfrm>
          <a:noFill/>
          <a:ln/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ส่วนประกอบของระบบงาน</a:t>
            </a:r>
            <a:endParaRPr lang="en-US" sz="4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411663"/>
          </a:xfrm>
        </p:spPr>
        <p:txBody>
          <a:bodyPr/>
          <a:lstStyle/>
          <a:p>
            <a:pPr marL="571500" indent="-571500" algn="thaiDist"/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การนำเข้าและส่งออกระเบียน </a:t>
            </a:r>
            <a:r>
              <a:rPr lang="en-US" altLang="zh-CN" sz="3600">
                <a:latin typeface="Angsana New" pitchFamily="18" charset="-34"/>
                <a:ea typeface="SimSun" pitchFamily="2" charset="-122"/>
                <a:cs typeface="Angsana New" pitchFamily="18" charset="-34"/>
              </a:rPr>
              <a:t>(Record import/Export) </a:t>
            </a:r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เป็นการนำเข้าและส่งออกระเบียนบรรณานุกรมของระบบ ซึ่งในส่วนนี้จะเกี่ยวข้องกับมาตรฐานการลงรายการแบบ </a:t>
            </a:r>
            <a:r>
              <a:rPr lang="en-US" altLang="zh-CN" sz="3600">
                <a:latin typeface="Angsana New" pitchFamily="18" charset="-34"/>
                <a:ea typeface="SimSun" pitchFamily="2" charset="-122"/>
              </a:rPr>
              <a:t>MARC</a:t>
            </a:r>
            <a:endParaRPr lang="th-TH" altLang="zh-CN" sz="3600">
              <a:latin typeface="Angsana New" pitchFamily="18" charset="-34"/>
              <a:cs typeface="Angsana New" pitchFamily="18" charset="-34"/>
            </a:endParaRPr>
          </a:p>
          <a:p>
            <a:pPr marL="571500" indent="-571500" algn="thaiDist"/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รูปแบบของดัชนี </a:t>
            </a:r>
            <a:r>
              <a:rPr lang="en-US" altLang="zh-CN" sz="3600">
                <a:latin typeface="Angsana New" pitchFamily="18" charset="-34"/>
                <a:ea typeface="SimSun" pitchFamily="2" charset="-122"/>
              </a:rPr>
              <a:t>(Indexing Features) </a:t>
            </a:r>
            <a:r>
              <a:rPr lang="th-TH" altLang="zh-CN" sz="3600">
                <a:latin typeface="Angsana New" pitchFamily="18" charset="-34"/>
                <a:cs typeface="Angsana New" pitchFamily="18" charset="-34"/>
              </a:rPr>
              <a:t>ในระบบของงานทำรายการทรัพยากรสารสนเทศต้องสามารถจัดทำดัชนีได้อย่างรวดเร็วและถูกต้อง</a:t>
            </a:r>
            <a:endParaRPr lang="en-US" sz="360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1DE-EEF6-444E-A2EE-B13EBA0F9C5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ระบบงานทำรายการทรัพยากรสารสนเทศ</a:t>
            </a:r>
            <a:endParaRPr lang="en-US" sz="4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thaiDist"/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การทำรายการทรัพยากรสารสนเทศ</a:t>
            </a:r>
            <a:r>
              <a:rPr lang="th-TH" altLang="zh-CN" sz="4000">
                <a:latin typeface="Angsana New" pitchFamily="18" charset="-34"/>
                <a:cs typeface="Angsana New" pitchFamily="18" charset="-34"/>
              </a:rPr>
              <a:t> หมายถึง การลงรายการทางบรรณานุกรมของทรัพยากรสารสนเทศประเภทต่างๆ ตามกฎเกณฑ์การลงรายการ ซึ่งในปัจจุบันคือ </a:t>
            </a:r>
            <a:r>
              <a:rPr lang="en-US" altLang="zh-CN" sz="4000">
                <a:latin typeface="Angsana New" pitchFamily="18" charset="-34"/>
                <a:ea typeface="SimSun" pitchFamily="2" charset="-122"/>
                <a:cs typeface="Angsana New" pitchFamily="18" charset="-34"/>
              </a:rPr>
              <a:t>AACR2 </a:t>
            </a:r>
            <a:r>
              <a:rPr lang="th-TH" altLang="zh-CN" sz="4000">
                <a:latin typeface="Angsana New" pitchFamily="18" charset="-34"/>
                <a:ea typeface="SimSun" pitchFamily="2" charset="-122"/>
                <a:cs typeface="Angsana New" pitchFamily="18" charset="-34"/>
              </a:rPr>
              <a:t>และ </a:t>
            </a:r>
            <a:r>
              <a:rPr lang="en-US" altLang="zh-CN" sz="4000">
                <a:latin typeface="Angsana New" pitchFamily="18" charset="-34"/>
                <a:ea typeface="SimSun" pitchFamily="2" charset="-122"/>
                <a:cs typeface="Angsana New" pitchFamily="18" charset="-34"/>
              </a:rPr>
              <a:t>MARC</a:t>
            </a:r>
            <a:endParaRPr lang="en-US" sz="400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9FB4-E06C-4DD9-9A20-5AACF972192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ขั้นตอนการทำงาน </a:t>
            </a:r>
            <a:r>
              <a:rPr lang="en-US" sz="4400">
                <a:latin typeface="Angsana New" pitchFamily="18" charset="-34"/>
                <a:cs typeface="Angsana New" pitchFamily="18" charset="-34"/>
              </a:rPr>
              <a:t>Catalog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thaiDist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รับทรัพยากรสารสนเทศจากงานพัฒนาทรัพยากรสารสนเทศ ประทับตรา และดำเนินการซ่อมหนังสือ (แล้วแต่นโยบายของแต่ละห้องสมุด)</a:t>
            </a:r>
          </a:p>
          <a:p>
            <a:pPr marL="571500" indent="-571500" algn="thaiDist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ทำรายการทรัพยากรสารสนเทศตามกฎเกณฑ์ที่กำหนด</a:t>
            </a:r>
          </a:p>
          <a:p>
            <a:pPr marL="571500" indent="-571500" algn="thaiDist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วิเคราะห์หมวดหมู่และกำหนดหัวเรื่อง</a:t>
            </a:r>
          </a:p>
          <a:p>
            <a:pPr marL="571500" indent="-571500" algn="thaiDist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บันทึกเข้าสู่ระบบงานห้องสมุดอัตโนมัติ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B02-2572-4E47-A417-8EF472E038B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ขั้นตอนการทำงาน </a:t>
            </a:r>
            <a:r>
              <a:rPr lang="en-US" sz="4400">
                <a:latin typeface="Angsana New" pitchFamily="18" charset="-34"/>
                <a:cs typeface="Angsana New" pitchFamily="18" charset="-34"/>
              </a:rPr>
              <a:t>Catalog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thaiDist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พิมพ์บาร์โค้ด เลขเรียกหนังสือ (บางแห่งใช้การเขียน)</a:t>
            </a:r>
          </a:p>
          <a:p>
            <a:pPr marL="571500" indent="-571500" algn="thaiDist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ติดบาร์โค้ด เลขเรียกหนังสือ ติดแถบแม่เหล็ก และกำหนดส่ง</a:t>
            </a:r>
          </a:p>
          <a:p>
            <a:pPr marL="571500" indent="-571500" algn="thaiDist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ตรวจสอบความเรียบร้อย และเปลี่ยนสถานะให้เป็น    </a:t>
            </a:r>
            <a:r>
              <a:rPr lang="th-TH" altLang="zh-CN" sz="4000" b="1" u="sng">
                <a:latin typeface="Angsana New" pitchFamily="18" charset="-34"/>
                <a:cs typeface="Angsana New" pitchFamily="18" charset="-34"/>
              </a:rPr>
              <a:t>อยู่ที่ชั้น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 และนำส่งงานบริการ </a:t>
            </a:r>
            <a:endParaRPr lang="en-US" sz="4000" b="1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BEF2-30DB-4071-A2C0-4403E2E7A4E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งานที่เกี่ยวข้อง</a:t>
            </a:r>
            <a:endParaRPr lang="en-US" sz="4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751387"/>
          </a:xfrm>
        </p:spPr>
        <p:txBody>
          <a:bodyPr/>
          <a:lstStyle/>
          <a:p>
            <a:pPr algn="thaiDist"/>
            <a:r>
              <a:rPr lang="th-TH" altLang="zh-CN" sz="3400" b="1">
                <a:cs typeface="Angsana New" pitchFamily="18" charset="-34"/>
              </a:rPr>
              <a:t>1. การวิเคราะห์หมวดหมู่</a:t>
            </a:r>
            <a:r>
              <a:rPr lang="th-TH" altLang="zh-CN" sz="3400">
                <a:cs typeface="Angsana New" pitchFamily="18" charset="-34"/>
              </a:rPr>
              <a:t> คือ การจัดทรัพยากรสารสนเทศแยกตามประเภทของเนื้อหา โดยมีระบบของการจัดหมู่ที่สำคัญคือ ระบบทศนิยมดิวอี้ และ ระบบหอสมุดรัฐสภาอเมริกัน ซึ่งในแต่ละห้องสมุดจะมีการวิเคราะห์หมวดหมู่แตกต่างกันไป</a:t>
            </a:r>
            <a:endParaRPr lang="th-TH" altLang="zh-CN" sz="3400" b="1">
              <a:cs typeface="Angsana New" pitchFamily="18" charset="-34"/>
            </a:endParaRPr>
          </a:p>
          <a:p>
            <a:pPr algn="thaiDist"/>
            <a:r>
              <a:rPr lang="th-TH" altLang="zh-CN" sz="3400" b="1">
                <a:cs typeface="Angsana New" pitchFamily="18" charset="-34"/>
              </a:rPr>
              <a:t>2. การทำรายการทรัพยากรสารสนเทศ</a:t>
            </a:r>
            <a:r>
              <a:rPr lang="th-TH" altLang="zh-CN" sz="3400">
                <a:cs typeface="Angsana New" pitchFamily="18" charset="-34"/>
              </a:rPr>
              <a:t> คือ การลงรายการทางบรรณานุกรมของทรัพยากรสารสนเทศ ตามรูปแบบที่ได้มีการกำหนดไว้ของแต่ละห้องสมุด ซึ่งปัจจุบันได้ใช้การลงรายการแบบเครื่องอ่านได้หรือ </a:t>
            </a:r>
            <a:r>
              <a:rPr lang="en-US" altLang="zh-CN" sz="3400">
                <a:ea typeface="SimSun" pitchFamily="2" charset="-122"/>
                <a:cs typeface="Angsana New" pitchFamily="18" charset="-34"/>
              </a:rPr>
              <a:t>MARC </a:t>
            </a:r>
            <a:r>
              <a:rPr lang="th-TH" altLang="zh-CN" sz="3400">
                <a:cs typeface="Angsana New" pitchFamily="18" charset="-34"/>
              </a:rPr>
              <a:t>เพื่อให้ระบบการลงรายการมีมาตรฐานตามรูปแบบสากล</a:t>
            </a:r>
            <a:endParaRPr lang="en-US" sz="3400"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9DEF-E092-4D46-B821-C9B806D16DD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>
                <a:latin typeface="Angsana New" pitchFamily="18" charset="-34"/>
                <a:cs typeface="Angsana New" pitchFamily="18" charset="-34"/>
              </a:rPr>
              <a:t>MARC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thaiDist"/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MARC 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เป็นคำย่อที่มาจาก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Machine Readable Cataloging 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คือ การลงรายการให้เครื่องคอมพิวเตอร์อ่านได้ ซึ่งมีส่วนสำคัญที่ควรทราบ ได้แก่ เขตข้อมูลสำหรับการลงรายการต่างๆ ดังนี้</a:t>
            </a:r>
            <a:endParaRPr lang="en-US" sz="4000" b="1">
              <a:latin typeface="Angsana New" pitchFamily="18" charset="-34"/>
              <a:ea typeface="SimSun" pitchFamily="2" charset="-122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375A-A0E4-40F8-901A-9F710DE8B87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/>
              <a:t>MARC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(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05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X-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08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X) 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Classification and Call Number Fields </a:t>
            </a:r>
          </a:p>
          <a:p>
            <a:pPr>
              <a:lnSpc>
                <a:spcPct val="80000"/>
              </a:lnSpc>
            </a:pP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(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1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XX) 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Main Entry Fields </a:t>
            </a:r>
          </a:p>
          <a:p>
            <a:pPr>
              <a:lnSpc>
                <a:spcPct val="80000"/>
              </a:lnSpc>
            </a:pP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(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20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X-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24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X) 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Title and Title-Related Fields </a:t>
            </a:r>
          </a:p>
          <a:p>
            <a:pPr>
              <a:lnSpc>
                <a:spcPct val="80000"/>
              </a:lnSpc>
            </a:pP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(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250-270)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Edition, Imprint, etc.Fields </a:t>
            </a:r>
          </a:p>
          <a:p>
            <a:pPr>
              <a:lnSpc>
                <a:spcPct val="80000"/>
              </a:lnSpc>
            </a:pP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(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3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XX) Physical Description, etc. Fields </a:t>
            </a:r>
          </a:p>
          <a:p>
            <a:pPr>
              <a:lnSpc>
                <a:spcPct val="80000"/>
              </a:lnSpc>
            </a:pP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(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4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XX) Series Statement Fields </a:t>
            </a:r>
            <a:endParaRPr lang="th-TH" altLang="zh-CN" sz="4000" b="1">
              <a:latin typeface="Angsana New" pitchFamily="18" charset="-34"/>
              <a:ea typeface="SimSun" pitchFamily="2" charset="-122"/>
              <a:cs typeface="Angsana New" pitchFamily="18" charset="-34"/>
            </a:endParaRPr>
          </a:p>
          <a:p>
            <a:pPr>
              <a:lnSpc>
                <a:spcPct val="80000"/>
              </a:lnSpc>
            </a:pP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(50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X-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53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X) 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Note Fields: Part </a:t>
            </a:r>
            <a:r>
              <a:rPr lang="th-TH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1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2C90-3AB5-4CAF-998D-917A5E5700F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/>
              <a:t>MARC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(53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X-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58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X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)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 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Note Fields: Part 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2 </a:t>
            </a:r>
            <a:endParaRPr lang="en-US" altLang="zh-CN" sz="4000" b="1">
              <a:latin typeface="Angsana New" pitchFamily="18" charset="-34"/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(6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XX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) 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Subject Access Fields </a:t>
            </a:r>
          </a:p>
          <a:p>
            <a:pPr>
              <a:lnSpc>
                <a:spcPct val="8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(70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X-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75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X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)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 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Added Entry Fields </a:t>
            </a:r>
          </a:p>
          <a:p>
            <a:pPr>
              <a:lnSpc>
                <a:spcPct val="8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(76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X-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78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X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)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 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Linking Entry Fields </a:t>
            </a:r>
          </a:p>
          <a:p>
            <a:pPr>
              <a:lnSpc>
                <a:spcPct val="8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(80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X-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830) 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Series Added Entry Fields </a:t>
            </a:r>
          </a:p>
          <a:p>
            <a:pPr>
              <a:lnSpc>
                <a:spcPct val="8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(841-88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X</a:t>
            </a: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)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Holdings, Location, Alternate Graphics, etc. Fields </a:t>
            </a:r>
            <a:endParaRPr lang="en-US" sz="4000" b="1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อ.จุฑาทิพย์  จันทร์ลุน ภาควิชาบรรณารักษศาสตร์ คณะอักษรศาสตร์ มหาวิทยาลัยศิลปากร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FEBD-D3A7-40F1-8F51-F933FDDA706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th-TH" sz="4400">
                <a:latin typeface="Angsana New" pitchFamily="18" charset="-34"/>
                <a:cs typeface="Angsana New" pitchFamily="18" charset="-34"/>
              </a:rPr>
              <a:t>ลักษณะสำคัญของระบบงานทำรายการ</a:t>
            </a:r>
            <a:endParaRPr lang="en-US" sz="4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411662"/>
          </a:xfrm>
        </p:spPr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แสดงรายการบรรณานุกรม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  <a:cs typeface="Angsana New" pitchFamily="18" charset="-34"/>
              </a:rPr>
              <a:t>(Bibliographic Record)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  <a:p>
            <a:pPr marL="571500" indent="-571500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แสดงรายการบรรณานุกรมในรูปแบบของ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MARC (Bibliographic Record in MARC format)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  <a:p>
            <a:pPr marL="571500" indent="-571500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รายการที่มีอยู่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(Holding record)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  <a:p>
            <a:pPr marL="571500" indent="-571500">
              <a:lnSpc>
                <a:spcPct val="90000"/>
              </a:lnSpc>
            </a:pPr>
            <a:r>
              <a:rPr lang="th-TH" altLang="zh-CN" sz="4000" b="1">
                <a:latin typeface="Angsana New" pitchFamily="18" charset="-34"/>
                <a:cs typeface="Angsana New" pitchFamily="18" charset="-34"/>
              </a:rPr>
              <a:t>รายการที่มีอยู่ในรูปแบบ </a:t>
            </a:r>
            <a:r>
              <a:rPr lang="en-US" altLang="zh-CN" sz="4000" b="1">
                <a:latin typeface="Angsana New" pitchFamily="18" charset="-34"/>
                <a:ea typeface="SimSun" pitchFamily="2" charset="-122"/>
              </a:rPr>
              <a:t>MARC ((Holding record in MARC format)</a:t>
            </a:r>
            <a:endParaRPr lang="th-TH" altLang="zh-CN" sz="4000" b="1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159</TotalTime>
  <Words>1170</Words>
  <Application>Microsoft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Wingdings</vt:lpstr>
      <vt:lpstr>Angsana New</vt:lpstr>
      <vt:lpstr>SimSun</vt:lpstr>
      <vt:lpstr>Network</vt:lpstr>
      <vt:lpstr>Cataloging Module</vt:lpstr>
      <vt:lpstr>ระบบงานทำรายการทรัพยากรสารสนเทศ</vt:lpstr>
      <vt:lpstr>ขั้นตอนการทำงาน Catalog</vt:lpstr>
      <vt:lpstr>ขั้นตอนการทำงาน Catalog</vt:lpstr>
      <vt:lpstr>งานที่เกี่ยวข้อง</vt:lpstr>
      <vt:lpstr>MARC</vt:lpstr>
      <vt:lpstr>MARC</vt:lpstr>
      <vt:lpstr>MARC</vt:lpstr>
      <vt:lpstr>ลักษณะสำคัญของระบบงานทำรายการ</vt:lpstr>
      <vt:lpstr>ลักษณะสำคัญของระบบงานทำรายการ</vt:lpstr>
      <vt:lpstr>ลักษณะสำคัญของระบบงาน</vt:lpstr>
      <vt:lpstr>ลักษณะสำคัญของระบบงาน</vt:lpstr>
      <vt:lpstr>ส่วนประกอบของระบบงาน</vt:lpstr>
      <vt:lpstr>ส่วนประกอบของระบบงาน</vt:lpstr>
      <vt:lpstr>ส่วนประกอบของระบบงาน</vt:lpstr>
      <vt:lpstr>ส่วนประกอบของระบบงาน</vt:lpstr>
      <vt:lpstr>ส่วนประกอบของระบบงาน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Cataloging Module</dc:title>
  <dc:creator>paibool</dc:creator>
  <cp:lastModifiedBy>COMPAQ</cp:lastModifiedBy>
  <cp:revision>40</cp:revision>
  <dcterms:created xsi:type="dcterms:W3CDTF">2007-06-21T18:15:32Z</dcterms:created>
  <dcterms:modified xsi:type="dcterms:W3CDTF">2011-06-20T15:20:07Z</dcterms:modified>
</cp:coreProperties>
</file>