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4" r:id="rId6"/>
    <p:sldId id="262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612" autoAdjust="0"/>
  </p:normalViewPr>
  <p:slideViewPr>
    <p:cSldViewPr snapToGrid="0">
      <p:cViewPr varScale="1">
        <p:scale>
          <a:sx n="44" d="100"/>
          <a:sy n="44" d="100"/>
        </p:scale>
        <p:origin x="17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EAC72-3142-4B89-A3EA-048F1027DFB3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FC642-518E-40E7-A460-0A146183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96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Добрый день, уважаемые члены комиссии!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Меня зовут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Нужин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Андрей. Я студент группы 4ИС2.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 хочу представить вашему вниманию свою дипломную работу «Клиент-серверное приложение по ведению региональных проектов субъектом РФ».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Данная тема была выбрана мной потому, что не имела большого количества аналогов, а также многие из тех, что есть, являют собой более урезанные версии по предоставлению всей необходимой информации.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FC642-518E-40E7-A460-0A1461830D9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57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работы над дипломным проектом мною была проанализирована предметная область, после чего были поставлены следующие цели: (читать с слайда).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FC642-518E-40E7-A460-0A1461830D9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035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 как было решено программный продукт строить по принципам клиент-серверного приложения, не маловажную роль необходимо было уделить самой базе данных. Учитывая огромный объём входных данных – их упорядочивание первостепенная цель данного этапа. В результате проведенной нормализации была получена следующая реляционная схема базы данных(показываешь на второй плакат).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FC642-518E-40E7-A460-0A1461830D9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691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 выглядит модульная схема клиентской части приложения. Большая часть взаимодействий происходит непосредственно с подробной информацией об региональных проектах. Для работы приложения требуется частичный доступ к сети интернет, т.к. он используется лишь для закачки данных в базу данных, а вывод самой информации происходит уже напрямую из базы, без привлеченная к работе данных из </a:t>
            </a:r>
            <a:r>
              <a:rPr lang="en-US" dirty="0" err="1"/>
              <a:t>api</a:t>
            </a:r>
            <a:r>
              <a:rPr lang="ru-RU" dirty="0"/>
              <a:t>-</a:t>
            </a:r>
            <a:r>
              <a:rPr lang="ru-RU" dirty="0" err="1"/>
              <a:t>овтета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FC642-518E-40E7-A460-0A1461830D9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026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Вот и сам </a:t>
            </a:r>
            <a:r>
              <a:rPr lang="en-US" dirty="0" err="1"/>
              <a:t>api</a:t>
            </a:r>
            <a:r>
              <a:rPr lang="ru-RU" dirty="0"/>
              <a:t>-ответ с запроса к порталу ЕБПС(</a:t>
            </a:r>
            <a:r>
              <a:rPr lang="ru-RU" b="1" dirty="0"/>
              <a:t>Единый портал бюджетной системы Россий- </a:t>
            </a:r>
            <a:r>
              <a:rPr lang="ru-RU" b="1" dirty="0" err="1"/>
              <a:t>ской</a:t>
            </a:r>
            <a:r>
              <a:rPr lang="ru-RU" b="1" dirty="0"/>
              <a:t> Федерации</a:t>
            </a:r>
            <a:r>
              <a:rPr lang="ru-RU" dirty="0"/>
              <a:t>). Он представляет собой многоуровневый и упорядоченный набор данных. Доступ ко многим разделам находится на более нижних уровнях, чем представлено на рисунке.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FC642-518E-40E7-A460-0A1461830D9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656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Главной задачей приложения является показ информации об региональных проектах, поэтому на последнем плакате я показал работу модуля «Загрузки» (показываешь на второй плакат). Непосредственно саму работу модуля «Загрузки» и всего приложения я сейчас продемонстрирую. (Схема загрузки данных разнится)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FC642-518E-40E7-A460-0A1461830D9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232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итогу работы было разработано приложение, </a:t>
            </a:r>
            <a:r>
              <a:rPr lang="ru-R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позволяющее пользователю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просматривать и отслеживать сводку региональных проектов их цели и задачи.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Главным достоинством можно выделить простоту в использовании приложения. Все действия выполняются на интуитивно понятном уровне.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FC642-518E-40E7-A460-0A1461830D9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85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dirty="0">
                    <a:effectLst/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Также при работе над проектом мною была рассчитана конечная стоимость продукта, которая оказалась значительно ниже аналогов.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400" i="1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59 387,65 </m:t>
                    </m:r>
                  </m:oMath>
                </a14:m>
                <a:r>
                  <a:rPr lang="ru-RU" sz="1400" dirty="0">
                    <a:effectLst/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рублей</a:t>
                </a:r>
                <a:r>
                  <a:rPr lang="ru-RU" sz="1200" dirty="0">
                    <a:effectLst/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ru-RU" dirty="0">
                  <a:latin typeface="+mn-lt"/>
                </a:endParaRPr>
              </a:p>
            </p:txBody>
          </p:sp>
        </mc:Choice>
        <mc:Fallback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dirty="0">
                    <a:effectLst/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Также при работе над проектом мною была рассчитана конечная стоимость продукта, которая оказалась значительно ниже аналогов. (</a:t>
                </a:r>
                <a:r>
                  <a:rPr lang="ru-RU" sz="14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"59 387,65 </a:t>
                </a:r>
                <a:r>
                  <a:rPr lang="ru-RU" sz="1400" i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"</a:t>
                </a:r>
                <a:r>
                  <a:rPr lang="ru-RU" sz="1400" dirty="0">
                    <a:effectLst/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рублей</a:t>
                </a:r>
                <a:r>
                  <a:rPr lang="ru-RU" sz="1200" dirty="0">
                    <a:effectLst/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ru-RU" dirty="0">
                  <a:latin typeface="+mn-lt"/>
                </a:endParaRP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FC642-518E-40E7-A460-0A1461830D9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88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22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35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3808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930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368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55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237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9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4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50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07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83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7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9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76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18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F8EE-0843-4213-8C8B-EF9333213A6C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30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72D40-2F80-45A2-9FFE-22AD0A186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114" y="2550059"/>
            <a:ext cx="8168014" cy="1962229"/>
          </a:xfrm>
        </p:spPr>
        <p:txBody>
          <a:bodyPr/>
          <a:lstStyle/>
          <a:p>
            <a:r>
              <a:rPr lang="ru-RU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клиент-серверного приложения по ведению региональных проектов субъектом РФ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6298EA-7168-40A7-B8D0-EDFB019FA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348" y="4690913"/>
            <a:ext cx="7928780" cy="1096899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4 курса, группы ИС-2,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Нужин Андрей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29216-ABFD-4C6E-BEB9-1ADF172CEDD7}"/>
              </a:ext>
            </a:extLst>
          </p:cNvPr>
          <p:cNvSpPr txBox="1"/>
          <p:nvPr/>
        </p:nvSpPr>
        <p:spPr>
          <a:xfrm>
            <a:off x="2470958" y="586330"/>
            <a:ext cx="610688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+mj-lt"/>
              </a:rPr>
              <a:t>ДЕПАРТАМЕНТ ОБРАЗОВАНИЯ ЯРОСЛАВСКОЙ ОБЛАСТИ</a:t>
            </a:r>
            <a:endParaRPr lang="ru-RU" dirty="0">
              <a:latin typeface="+mj-lt"/>
            </a:endParaRPr>
          </a:p>
          <a:p>
            <a:pPr algn="ctr"/>
            <a:r>
              <a:rPr lang="ru-RU" dirty="0">
                <a:latin typeface="+mj-lt"/>
              </a:rPr>
              <a:t>государственное профессиональное образовательное учреждение </a:t>
            </a:r>
            <a:br>
              <a:rPr lang="ru-RU" dirty="0">
                <a:latin typeface="+mj-lt"/>
              </a:rPr>
            </a:br>
            <a:r>
              <a:rPr lang="ru-RU" dirty="0">
                <a:latin typeface="+mj-lt"/>
              </a:rPr>
              <a:t>Ярославской области</a:t>
            </a:r>
          </a:p>
          <a:p>
            <a:pPr algn="ctr"/>
            <a:r>
              <a:rPr lang="ru-RU" sz="2000" b="1" dirty="0">
                <a:latin typeface="+mj-lt"/>
              </a:rPr>
              <a:t>Рыбинский полиграфический колледж</a:t>
            </a:r>
          </a:p>
        </p:txBody>
      </p:sp>
    </p:spTree>
    <p:extLst>
      <p:ext uri="{BB962C8B-B14F-4D97-AF65-F5344CB8AC3E}">
        <p14:creationId xmlns:p14="http://schemas.microsoft.com/office/powerpoint/2010/main" val="298967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A998A-44B3-42E2-834D-3AF3CC03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0053C5-7B2D-4F69-B098-BE2B4F4A1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Разработать клиент-серверное приложение</a:t>
            </a:r>
          </a:p>
          <a:p>
            <a:r>
              <a:rPr lang="ru-RU" sz="2800" dirty="0">
                <a:solidFill>
                  <a:schemeClr val="tx1"/>
                </a:solidFill>
              </a:rPr>
              <a:t>Разработать модель базы данных</a:t>
            </a:r>
          </a:p>
          <a:p>
            <a:r>
              <a:rPr lang="ru-RU" sz="2800" dirty="0">
                <a:solidFill>
                  <a:schemeClr val="tx1"/>
                </a:solidFill>
              </a:rPr>
              <a:t>Разработать интуитивно-понятный интерфейс</a:t>
            </a:r>
          </a:p>
          <a:p>
            <a:r>
              <a:rPr lang="ru-RU" sz="2800" dirty="0">
                <a:solidFill>
                  <a:schemeClr val="tx1"/>
                </a:solidFill>
              </a:rPr>
              <a:t>Реализовать процесс загрузка и отображения данных</a:t>
            </a:r>
          </a:p>
          <a:p>
            <a:r>
              <a:rPr lang="ru-RU" sz="2800" dirty="0">
                <a:solidFill>
                  <a:schemeClr val="tx1"/>
                </a:solidFill>
              </a:rPr>
              <a:t>Составить документацию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52165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CEC06-7386-4AFE-AB0B-DDB99DC4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52" y="124516"/>
            <a:ext cx="9085231" cy="1200727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Физическая модель базы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34D597-E6A4-4D84-B6DE-B70BE964C5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3051" y="1193618"/>
            <a:ext cx="9067033" cy="50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9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885B5-FC44-4DEB-A9F2-D57ED144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2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Модульная схема клиентской части 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108DC2-AB54-4C1F-BFC9-17928FEA03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940" y="1826351"/>
            <a:ext cx="6613979" cy="4317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525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885B5-FC44-4DEB-A9F2-D57ED144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63" y="0"/>
            <a:ext cx="9067557" cy="1320800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Результат ответа в </a:t>
            </a:r>
            <a:r>
              <a:rPr lang="en-US" sz="5400" dirty="0">
                <a:solidFill>
                  <a:schemeClr val="tx1"/>
                </a:solidFill>
              </a:rPr>
              <a:t>JSON </a:t>
            </a:r>
            <a:r>
              <a:rPr lang="ru-RU" sz="5400" dirty="0">
                <a:solidFill>
                  <a:schemeClr val="tx1"/>
                </a:solidFill>
              </a:rPr>
              <a:t>формате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F45045-82B6-4A67-AF06-0B5B205936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60628" y="1641383"/>
            <a:ext cx="4258629" cy="483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6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885B5-FC44-4DEB-A9F2-D57ED144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" y="210906"/>
            <a:ext cx="12021671" cy="147642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Алгоритм загрузки данных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D84E80-0020-4B4C-8924-EBE71277F27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835" y="1554434"/>
            <a:ext cx="3365886" cy="4950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54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F02EB-084B-48EB-9F56-651014E4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Результаты и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0FA31-238B-42D5-8D11-C4135317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6400"/>
            <a:ext cx="8596668" cy="4985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</a:rPr>
              <a:t>Результаты:</a:t>
            </a:r>
          </a:p>
          <a:p>
            <a:r>
              <a:rPr lang="ru-RU" sz="2800" dirty="0">
                <a:solidFill>
                  <a:schemeClr val="tx1"/>
                </a:solidFill>
              </a:rPr>
              <a:t>Загрузка и отображение данных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Просмотр информации о каждом региональном проекте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ru-RU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</a:rPr>
              <a:t>Развитие:</a:t>
            </a:r>
          </a:p>
          <a:p>
            <a:r>
              <a:rPr lang="ru-RU" sz="2800" dirty="0">
                <a:solidFill>
                  <a:schemeClr val="tx1"/>
                </a:solidFill>
              </a:rPr>
              <a:t>Загрузка данных по составленному расписанию, вызываемое на стороне сервера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r>
              <a:rPr lang="ru-RU" sz="2800" dirty="0">
                <a:solidFill>
                  <a:schemeClr val="tx1"/>
                </a:solidFill>
              </a:rPr>
              <a:t>Добавление и редактирование локальных региональных проектов, а также их отслеживание </a:t>
            </a:r>
          </a:p>
          <a:p>
            <a:endParaRPr lang="ru-RU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4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C1E66-0C77-4E3F-9000-7421B294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981" y="2831013"/>
            <a:ext cx="8585914" cy="2476261"/>
          </a:xfrm>
        </p:spPr>
        <p:txBody>
          <a:bodyPr>
            <a:noAutofit/>
          </a:bodyPr>
          <a:lstStyle/>
          <a:p>
            <a:r>
              <a:rPr lang="ru-RU" sz="6600" dirty="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2731916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Основной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496</TotalTime>
  <Words>484</Words>
  <Application>Microsoft Office PowerPoint</Application>
  <PresentationFormat>Широкоэкранный</PresentationFormat>
  <Paragraphs>45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 3</vt:lpstr>
      <vt:lpstr>Аспект</vt:lpstr>
      <vt:lpstr>Разработка клиент-серверного приложения по ведению региональных проектов субъектом РФ </vt:lpstr>
      <vt:lpstr>Цели и задачи</vt:lpstr>
      <vt:lpstr>Физическая модель базы данных</vt:lpstr>
      <vt:lpstr>Модульная схема клиентской части приложения</vt:lpstr>
      <vt:lpstr>Результат ответа в JSON формате</vt:lpstr>
      <vt:lpstr>Алгоритм загрузки данных</vt:lpstr>
      <vt:lpstr>Результаты и развитие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Компонент для управления элементами списка</dc:title>
  <dc:creator>Роман Тимофеев</dc:creator>
  <cp:lastModifiedBy>Andrew Nuzhin</cp:lastModifiedBy>
  <cp:revision>85</cp:revision>
  <dcterms:created xsi:type="dcterms:W3CDTF">2022-07-01T15:02:02Z</dcterms:created>
  <dcterms:modified xsi:type="dcterms:W3CDTF">2023-06-23T14:38:49Z</dcterms:modified>
</cp:coreProperties>
</file>