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85" r:id="rId4"/>
  </p:sldMasterIdLst>
  <p:notesMasterIdLst>
    <p:notesMasterId r:id="rId14"/>
  </p:notesMasterIdLst>
  <p:handoutMasterIdLst>
    <p:handoutMasterId r:id="rId15"/>
  </p:handoutMasterIdLst>
  <p:sldIdLst>
    <p:sldId id="348" r:id="rId5"/>
    <p:sldId id="340" r:id="rId6"/>
    <p:sldId id="385" r:id="rId7"/>
    <p:sldId id="396" r:id="rId8"/>
    <p:sldId id="397" r:id="rId9"/>
    <p:sldId id="398" r:id="rId10"/>
    <p:sldId id="399" r:id="rId11"/>
    <p:sldId id="401" r:id="rId12"/>
    <p:sldId id="40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3507"/>
  </p:normalViewPr>
  <p:slideViewPr>
    <p:cSldViewPr snapToGrid="0">
      <p:cViewPr varScale="1">
        <p:scale>
          <a:sx n="81" d="100"/>
          <a:sy n="81" d="100"/>
        </p:scale>
        <p:origin x="70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60" d="100"/>
          <a:sy n="60" d="100"/>
        </p:scale>
        <p:origin x="2438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B08916B-8145-4DD4-A4F0-4944307B25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868C6-14E0-456B-8627-6ED3D5EA25F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7BDEB-D08A-4BCC-82C3-65677B6346BB}" type="datetimeFigureOut">
              <a:rPr lang="en-US" smtClean="0"/>
              <a:t>03/03/2025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B6480-DE26-42CA-B861-D6EFA45FC7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DDB9B3-0030-40C0-AFA9-FACA7EA5136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F12C2-4DB0-4437-81E7-A0C89F24A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92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182BB-4E27-4552-8EE4-33C8EF731305}" type="datetimeFigureOut">
              <a:rPr lang="en-US" smtClean="0"/>
              <a:t>03/03/2025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8442E7-1E35-4707-8504-AE37222ED5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414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600" b="1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คืออะไร</a:t>
            </a:r>
            <a:r>
              <a:rPr lang="en-US" sz="1600" b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คืออะไร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เป็นแบบจำลองภาษาขั้นสูงที่ถูกพัฒนาโดย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OpenAI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ไม่ใช่แค่โปรแกรมแชทบอทธรรมดา แต่เป็น "แบบจำลองภาษา"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Language Model)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ที่ซับซ้อนและล้ำสมัย พัฒนาโดย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OpenAI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องค์กรวิจัยด้าน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AI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ชั้นนำระดับโลก "แบบจำลองภาษา" หมายถึง โปรแกรมคอมพิวเตอร์ที่ถูกฝึกฝนมาให้ เข้าใจและสร้างภาษาของมนุษย์ ได้อย่างเป็นธรรมชาติ คำว่า "ขั้นสูง" หมายถึง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มีความสามารถในการเรียนรู้และประมวลผลภาษาที่ซับซ้อน เหนือกว่าแบบจำลองภาษาในยุคก่อนๆ ทำให้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เข้าใจคำถาม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สร้างบทสนทนา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และสร้างสรรค์ข้อความได้หลากหลายรูปแบบอย่างน่าทึ่ง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จุดเด่นอยู่ที่การสนทนา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ตอบคำถาม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สร้างข้อความหลากหลายรูปแบบคล้ายกับการโต้ตอบของมนุษย์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คือ ความสามารถในการ "สนทนา"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ไม่ได้แค่ตอบคำถามแบบหุ่นยนต์ แต่สามารถ โต้ตอบกับคุณได้อย่างเป็นธรรมชาติ เหมือนคุยกับเพื่อนหรือผู้ช่วยที่เป็นมนุษย์จริงๆ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สามารถ "ตอบคำถาม" ได้หลากหลายหัวข้อ ไม่ว่าจะเป็นเรื่องทั่วไป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ความรู้รอบตัว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หรือคำถามเฉพาะทาง และยังสามารถ "สร้างข้อความหลากหลายรูปแบบ" ได้ เช่น บทกวี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เรื่องสั้น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อีเมล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โค้ดโปรแกรม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หรือบทสนทนา ทั้งหมดนี้ คล้ายกับการโต้ตอบของมนุษย์ ทำให้การใช้งาน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เป็นเรื่องง่ายและเป็นธรรมชาติ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เปรียบเสมือนผู้ช่วยอัจฉริยะส่วนตัว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เมื่อใช้งาน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คุณจะรู้สึกเหมือนมี "ผู้ช่วยอัจฉริยะส่วนตัว" ที่พร้อมช่วยเหลือคุณในทุกเรื่องที่เกี่ยวกับภาษาและการสื่อสาร ไม่ว่าจะเป็นการหาข้อมูล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สรุปเนื้อหา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สร้างสรรค์งานเขียน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หรือแม้แต่การพูดคุยเพื่อผ่อนคลาย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พร้อม "รับคำสั่ง"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ตอบคำถาม"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 "ทำงาน" ให้คุณได้ตลอด 24 ชั่วโมง ช่วยให้คุณประหยัดเวลา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เพิ่มประสิทธิภาพ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และปลดล็อกศักยภาพในการทำงานและเรียนรู้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255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ความสามารถหลักของ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ทำอะไรได้บ้าง</a:t>
            </a:r>
            <a:r>
              <a:rPr lang="en-US" sz="1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1. สนทนา: โต้ตอบได้ทั้งข้อความและเสียง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ไม่ใช่แค่ตอบคำถาม แต่สามารถ "คุย" กับคุณได้เหมือนเพื่อน ไม่ว่าจะเป็นการพิมพ์ข้อความ หรือพูดคุยด้วยเสียง (ในบางแพลตฟอร์ม) เหมาะสำหรับการพูดคุยทั่วไป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ขอคำแนะนำ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หรือระบายความรู้สึก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วันนี้ฉันรู้สึกไม่ค่อยดีเลย"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ช่วยแนะนำร้านอาหารอร่อยๆ แถวนี้หน่อย"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2. ตอบคำถาม: ครอบคลุมหลากหลายหัวข้อ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มีความรู้รอบด้าน ไม่ว่าคุณจะถามเรื่องอะไร ตั้งแต่วิทยาศาสตร์ ประวัติศาสตร์ ศิลปะ ไปจนถึงเรื่องทั่วไปในชีวิตประจำวัน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ก็พร้อมตอบคำถามของคุณอย่างละเอียดและครอบคลุม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ทฤษฎีสัมพัทธภาพคืออะไร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?",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ใครเป็นประธานาธิบดีคนแรกของสหรัฐอเมริกา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?",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วิธีทำอาหารคลีนง่ายๆ"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3. สร้างสรรค์ข้อความ: บทกวี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บล็อกโพสต์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อีเมล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ฯลฯ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ไม่ได้เก่งแค่ตอบคำถาม แต่ยังสามารถสร้างสรรค์งานเขียนได้หลากหลายรูปแบบ ไม่ว่าจะเป็นบทกวีซึ้งๆ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บล็อกโพสต์ให้ข้อมูล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อีเมลธุรกิจ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หรือแม้แต่สคริปต์วิดีโอ ช่วยให้คุณประหยัดเวลาและได้งานเขียนที่มีคุณภาพ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ช่วยแต่งบทกวีเกี่ยวกับความรัก"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เขียนบล็อกโพสต์เกี่ยวกับประโยชน์ของการออกกำลังกาย"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ร่างอีเมลแจ้งลูกค้าเรื่องโปรโมชั่นใหม่"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4. ระดมสมอง: ช่วยคิดไอเดีย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สร้างภาพ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ต้องการไอเดียใหม่ๆ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ช่วยคุณได้ ไม่ว่าจะเป็นไอเดียธุรกิจ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ไอเดียโปรเจกต์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หรือแม้แต่ไอเดียของขวัญ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ยังสามารถช่วย "สร้างภาพ" หรืออธิบายแนวคิดต่างๆ ให้คุณเห็นภาพชัดเจนขึ้นได้ด้วย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ช่วยระดมไอเดียธุรกิจออนไลน์ที่กำลังมาแรง"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ขอไอเดียโปรเจกต์วิทยาศาสตร์สำหรับนักเรียนมัธยม"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ช่วยอธิบาย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concept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ของ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Metaverse"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5. ค้นหาข้อมูล: สืบค้นข้อมูลปัจจุบันจากอินเทอร์เน็ต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สามารถเข้าถึงข้อมูลล่าสุดบนอินเทอร์เน็ต ทำให้คุณสามารถถามคำถามเกี่ยวกับข่าวสาร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เหตุการณ์ปัจจุบัน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หรือข้อมูลที่เปลี่ยนแปลงอยู่เสมอได้ เหมือนมีผู้ช่วยที่คอยอัปเดตข้อมูลให้คุณตลอดเวลา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ข่าวล่าสุดเกี่ยวกับสถานการณ์เศรษฐกิจโลก"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ผลการเลือกตั้งประธานาธิบดีล่าสุดของประเทศ..."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ราคาน้ำมันวันนี้เป็นเท่าไหร่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6. วิเคราะห์ข้อมูล: วิเคราะห์ภาพและข้อมูล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ไม่ได้จำกัดอยู่แค่ข้อความ แต่ยังสามารถวิเคราะห์ข้อมูลจากภาพและข้อมูลอื่นๆ ได้ด้วย (ในบางแพลตฟอร์ม) ช่วยให้คุณเข้าใจข้อมูลเชิงลึก และนำไปใช้ประโยชน์ได้หลากหลาย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ช่วยวิเคราะห์ภาพถ่ายนี้ว่าเป็นภาพอะไร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?",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ช่วยสรุปข้อมูลจากตารางนี้"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ช่วยวิเคราะห์แนวโน้มตลาดจากข้อมูลเหล่านี้"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7. แปลภาษา: แปลภาษาต่างๆ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เป็นนักแปลภาษาที่ยอดเยี่ยม สามารถแปลภาษาต่างๆ ได้มากมาย ช่วยให้คุณสื่อสารกับชาวต่างชาติ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อ่านเอกสารภาษาต่างประเทศ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หรือเรียนรู้ภาษาใหม่ๆ ได้ง่ายขึ้น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ช่วยแปลประโยคนี้เป็นภาษาอังกฤษ: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สวัสดีประเทศไทย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'",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แปลเอกสารนี้จากภาษาอังกฤษเป็นภาษาไทย"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สอนคำศัพท์ภาษาญี่ปุ่นพื้นฐาน"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  <a:t/>
            </a:r>
            <a:br>
              <a:rPr lang="th-TH" sz="1400" dirty="0"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</a:b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 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8. แปลงดีไซน์เป็นโค้ด: เปลี่ยนงานออกแบบเป็นโค้ด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สำหรับนักออกแบบและนักพัฒนา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สามารถช่วยแปลงงานออกแบบ (เช่น จาก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Figma)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ให้เป็นโค้ดโปรแกรมได้ ช่วยลดขั้นตอนการทำงาน และประหยัดเวลาในการเขียนโค้ด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แปลงดีไซน์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Figma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นี้เป็นโค้ด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HTML/CSS",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สร้างโค้ด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React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จากภาพ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Mockup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นี้"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9. สั่งงานคอมพิวเตอร์: โต้ตอบกับคอมพิวเตอร์เพื่อทำงาน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สามารถโต้ตอบกับคอมพิวเตอร์เพื่อสั่งงานต่างๆ ได้ (ในบางแพลตฟอร์ม) ช่วยให้คุณควบคุมคอมพิวเตอร์ด้วยภาษาธรรมชาติ เช่น สั่งเปิดโปรแกรม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ค้นหาไฟล์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หรือควบคุมอุปกรณ์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เปิดโปรแกรม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Photoshop",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ค้นหาไฟล์ชื่อ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รายงานการประชุม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'",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ปิดไฟในห้องนั่งเล่น"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10. สรุปเนื้อหา: สรุปเอกสาร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อธิบายเรื่องซับซ้อน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สามารถสรุปเนื้อหาจากเอกสารยาวๆ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บทความ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หรือวิดีโอ ให้คุณได้ใจความสำคัญอย่างรวดเร็ว และยังสามารถอธิบายเรื่องที่ซับซ้อนให้เข้าใจง่ายขึ้นได้ด้วย เหมาะสำหรับการเรียนรู้และจัดการข้อมูลจำนวนมาก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สรุปเนื้อหาจากบทความวิจัยนี้"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สรุปประเด็นสำคัญจากการประชุมวันนี้"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อธิบาย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Quantum Physics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แบบง่ายๆ"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11. สร้างคำหลัก: สร้าง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Keyword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Prompt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ช่วยคุณคิดคำหลัก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Keyword)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สำหรับการค้นหาข้อมูล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การทำ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SEO,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หรือการสร้างโฆษณา และยังช่วยสร้าง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Prompt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ที่มีประสิทธิภาพสำหรับการใช้งาน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AI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อื่นๆ ช่วยให้คุณสื่อสารและค้นหาข้อมูลได้อย่างแม่นยำยิ่งขึ้น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ช่วยคิด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Keyword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สำหรับเว็บไซต์ขายเสื้อผ้าแฟชั่น"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สร้าง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Prompt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สำหรับ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Midjourney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เพื่อสร้างภาพสไตล์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Impressionism"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7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เทคโนโลยีเบื้องหลัง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ทำงานอย่างไร</a:t>
            </a:r>
            <a:r>
              <a:rPr lang="en-US" sz="1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Natural Language Processing (NLP):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ประมวลผลภาษาธรรมชาติ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มีความเข้าใจและใช้การประมวลผลภาษาของมนุษย์ เพื่อให้คอมพิวเตอร์เข้าใจสิ่งที่เราสื่อสาร  มีการเรียนรู้จากข้อมูลที่ผ่านการฝึกฝนเพื่อเข้าใจคำถามและให้คำตอบที่เหมาะสม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Transformer Model: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สถาปัตยกรรมโครงข่ายประสาท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เลียนแบบการทำงานของสมองมนุษย์ในการเรียนรู้และสร้างภาษา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Reinforcement Learning from Human Feedback (RLHF):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เรียนรู้จากการป้อนข้อมูลของมนุษย์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พัฒนาการตอบสนองให้ฉลาดและเป็นประโยชน์ยิ่งขึ้น โดยเรียนรู้จากข้อมูลและการประเมินผลจากมนุษย์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ฝึกฝนจากข้อมูลมหาศาล: ข้อความและโค้ดจำนวนมาก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เรียนรู้จากชุดข้อมูลขนาดใหญ่ ทั้งข้อความและโค้ดจากทั่วโลก เพื่อให้มีความรู้และความเข้าใจภาษาที่กว้างขวาง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เป้าหมาย: สร้างคำตอบที่ปลอดภัย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น่าเชื่อถือ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และเป็นประโยชน์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4076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ตัวอย่างการใช้งาน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b="1" dirty="0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b="1" dirty="0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ในชีวิตประจำวัน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ใช้ทำอะไรได้บ้างในชีวิตเรา</a:t>
            </a:r>
            <a:r>
              <a:rPr lang="en-US" sz="1400" b="1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การศึกษา: ถามคำถาม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ช่วยเขียนงาน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หาไอเดีย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เป็นเหมือนเพื่อนคู่คิดสำหรับนักเรียน นักศึกษา และผู้ที่ต้องการเรียนรู้ตลอดชีวิต สามารถช่วยในการเรียนรู้และพัฒนาตนเองได้หลากหลายด้าน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ถามคำถาม: ไม่เข้าใจบทเรียน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มีข้อสงสัยในเนื้อหา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ถาม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ได้เลย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พร้อมตอบคำถามในหลากหลายวิชา ไม่ว่าจะเป็นวิทยาศาสตร์ คณิตศาสตร์ ประวัติศาสตร์ หรือวรรณกรรม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ช่วยอธิบายเรื่องการสังเคราะห์แสงแบบง่ายๆ"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สมการเคมีนี้ดุลสมการอย่างไร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?",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ช่วยสรุปวรรณคดีเรื่องรามเกียรติ์"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ช่วยเขียนงาน: มีรายงานที่ต้องส่ง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การบ้านเรียงความที่ยังคิดไม่ออก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ช่วยคุณได้ ไม่ว่าจะเป็นการหาข้อมูล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วางโครงร่าง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หรือแม้แต่ช่วยร่างเนื้อหาเบื้องต้น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ช่วยหาข้อมูลเกี่ยวกับผลกระทบของภาวะโลกร้อน"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ช่วยวางโครงร่างรายงานเรื่อง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เทคโนโลยี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AI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ในปัจจุบัน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'",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ช่วยร่างบทนำสำหรับเรียงความเรื่อง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ความสำคัญของการอ่านหนังสือ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หาไอเดีย: ต้องการไอเดียสำหรับโครงงาน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กิจกรรมกลุ่ม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หรือหัวข้อการนำเสนอ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ช่วยระดมสมองและจุดประกายความคิดสร้างสรรค์ให้คุณได้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ช่วยคิดไอเดียโครงงานวิทยาศาสตร์เกี่ยวกับพลังงานทดแทน"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ขอไอเดียกิจกรรมกลุ่มสำหรับวิชาสังคมศึกษา"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ช่วยคิดหัวข้อการนำเสนอที่น่าสนใจเกี่ยวกับ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อนาคตของโลกหลังยุคโควิด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การทำงาน: ร่างอีเมล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สรุปเอกสาร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สร้างไอเดีย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ค้นหาข้อมูล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แปลภาษา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เป็นผู้ช่วยสำหรับคนทำงาน ช่วยเพิ่มประสิทธิภาพในการทำงาน ลดภาระงานที่จำเจ และสร้างสรรค์ผลงานให้ดียิ่งขึ้น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ร่างอีเมล: ต้องเขียนอีเมลธุรกิจที่สุภาพ เป็นทางการ หรืออีเมลแจ้งข่าวสารจำนวนมาก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ช่วยคุณร่างอีเมลได้อย่างรวดเร็วและมีประสิทธิภาพ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ร่างอีเมลแจ้งลูกค้าเรื่องการเปลี่ยนแปลงเวลาทำการ"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เขียนอีเมลขอบคุณลูกค้าที่ใช้บริการ"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ร่างอีเมลสมัครงานตำแหน่ง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Marketing Manager"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สรุปเอกสาร: มีเอกสาร รายงาน หรือบทความยาวๆ ที่ต้องอ่าน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ช่วยสรุปใจความสำคัญให้คุณประหยัดเวลาในการอ่าน และเข้าใจเนื้อหาหลักได้อย่างรวดเร็ว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สรุปรายงานการประชุมครั้งล่าสุด"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สรุปบทความวิจัยเรื่อง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ผลกระทบของ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AI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ต่อตลาดแรงงาน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'",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สรุปข่าวเศรษฐกิจวันนี้"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  <a:t/>
            </a:r>
            <a:br>
              <a:rPr lang="th-TH" sz="1400" dirty="0"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</a:b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 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สร้างไอเดีย: ต้องการไอเดียใหม่ๆ สำหรับแคมเปญการตลาด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โปรเจกต์ใหม่ๆ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หรือการแก้ปัญหาในงาน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ช่วยระดมสมองและเสนอแนวคิดที่หลากหลายให้คุณได้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ช่วยคิดไอเดียแคมเปญการตลาดออนไลน์สำหรับสินค้าใหม่"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ขอไอเดียโปรเจกต์พัฒนาแอปพลิเคชัน"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ช่วยคิดแนวทางการแก้ปัญหา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traffic jam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ในกรุงเทพฯ"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ค้นหาข้อมูล: ต้องการข้อมูลเพื่อประกอบการตัดสินใจ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ทำรายงาน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หรือนำเสนอ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ช่วยค้นหาข้อมูลจากอินเทอร์เน็ตได้อย่างรวดเร็วและแม่นยำ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ค้นหาข้อมูลสถิติผู้ใช้งานอินเทอร์เน็ตในประเทศไทย"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หาข้อมูลเกี่ยวกับบริษัทคู่แข่ง"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ค้นหาเทรนด์เทคโนโลยีล่าสุด"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แปลภาษา: ต้องทำงานกับเอกสารภาษาต่างประเทศ หรือสื่อสารกับชาวต่างชาติ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ช่วยแปลภาษาได้อย่างรวดเร็วและถูกต้อง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แปลเอกสารสัญญาจากภาษาอังกฤษเป็นภาษาไทย"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ช่วยแปลข้อความนี้เป็นภาษาจีน"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สนทนาภาษาญี่ปุ่นเบื้องต้น"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ชีวิตประจำวัน: ถามคำถามทั่วไป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ขอคำแนะนำ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สร้างความบันเทิง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วางแผนกิจกรรม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เป็นผู้ช่วยส่วนตัวที่ทำให้ชีวิตประจำวันของคุณง่ายและสนุกขึ้นได้อีกด้วย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ถามคำถามทั่วไป: มีคำถามคาใจในชีวิตประจำวัน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อยากรู้เรื่องอะไรเพิ่มเติม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ถาม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ได้ทุกเรื่อง ไม่ว่าจะเป็นเรื่องดินฟ้าอากาศ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เกร็ดความรู้รอบตัว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หรือเรื่องทั่วไปที่คุณสงสัย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วันนี้อากาศเป็นอย่างไรบ้าง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?",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เกร็ดความรู้เรื่องแมว"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สูตรทำขนมเค้กง่ายๆ"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ขอคำแนะนำ: ต้องการคำแนะนำในการเลือกซื้อสินค้า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วางแผนการเดินทาง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หรือแก้ปัญหาต่างๆ ในชีวิตประจำวัน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พร้อมให้คำแนะนำที่เป็นประโยชน์และรอบด้าน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แนะนำร้านอาหารอร่อยๆ ในเชียงใหม่"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ช่วยวางแผนเที่ยวญี่ปุ่น 5 วัน"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วิธีแก้ปัญหาโทรศัพท์มือถือแบตหมดเร็ว"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สร้างความบันเทิง: อยากหาอะไรสนุกๆ ทำ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ช่วยสร้างความบันเทิงให้คุณได้ ไม่ว่าจะเป็นการเล่าเรื่องตลก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แต่งนิทาน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เล่นเกม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หรือแนะนำหนัง/เพลง/หนังสือที่น่าสนใจ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เล่าเรื่องตลกให้ฟังหน่อย"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แต่งนิทานสั้นๆ ให้เด็กฟัง"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เล่นเกมทายคำกับฉันหน่อย"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แนะนำหนังตลกน่าดู"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600200" lvl="3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8288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วางแผนกิจกรรม: ต้องการวางแผนปาร์ตี้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นัดเจอเพื่อน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หรือจัดกิจกรรมต่างๆ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ช่วยวางแผนและจัดการรายละเอียดต่างๆ ให้คุณได้อย่างครบถ้วน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3716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ช่วยวางแผนจัดงานเลี้ยงวันเกิด"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แนะนำสถานที่นัดเจอเพื่อนเดินทางสะดวก"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ช่วยคิดกิจกรรมสำหรับวันหยุดสุดสัปดาห์"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760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b="1" dirty="0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b="1" dirty="0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กับการทำงาน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เพื่อนคู่คิด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AI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ที่ช่วยคุณได้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ช่วยร่างอีเมล หรือข้อความต่างๆ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ไม่ต้องเสียเวลาคิดคำพูด หรือกังวลเรื่องภาษาอีกต่อไป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ช่วยคุณร่างอีเมลและข้อความต่างๆ ได้อย่างรวดเร็ว ไม่ว่าจะเป็นอีเมลธุรกิจที่เป็นทางการ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อีเมลแจ้งข่าวสาร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ข้อความโปรโมทสินค้า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หรือแม้แต่ข้อความตอบลูกค้า ช่วยให้คุณสื่อสารได้อย่างมืออาชีพและมีประสิทธิภาพ 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ตัวอย่างการใช้งาน: 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ร่างอีเมลธุรกิจ: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ช่วยร่างอีเมลแจ้งลูกค้าเรื่องการเปลี่ยนแปลงนโยบายความเป็นส่วนตัว โดยเน้นย้ำถึงความปลอดภัยของข้อมูลลูกค้า"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เขียนอีเมลติดตามงาน: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เขียนอีเมลติดตามความคืบหน้าโปรเจกต์ [ชื่อโปรเจกต์] ถึงทีมงาน โดยเน้นย้ำ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deadline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และสิ่งที่ต้องส่งมอบ"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สร้างข้อความโปรโมท: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สร้างข้อความสั้นๆ สำหรับโปรโมทสินค้าใหม่ [ชื่อสินค้า] บน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Facebook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Instagram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โดยเน้นจุดเด่นเรื่อง [จุดเด่นสินค้า]"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b="1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ตอบอีเมลลูกค้า: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ช่วยร่างข้อความตอบอีเมลลูกค้าที่สอบถามเรื่อง [หัวข้อ] โดยให้ข้อมูล [ข้อมูล] และเสนอ [ข้อเสนอ]"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สรุปเอกสาร หรือบทความยาวๆ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ไม่ต้องอ่านเอกสาร รายงาน หรือบทความยาวๆ ทั้งหมด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ช่วยสรุปเนื้อหาสำคัญให้คุณได้อย่างรวดเร็ว ไม่ว่าจะเป็นเอกสารการประชุม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รายงานวิจัย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บทความข่าว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หรือแม้แต่หนังสือ ช่วยให้คุณประหยัดเวลาในการอ่าน และเข้าใจประเด็นหลักได้อย่างครบถ้วน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ตัวอย่างการใช้งาน: 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สรุปรายงานการประชุม: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สรุปรายงานการประชุมทีมการตลาดเมื่อวานนี้ โดยเน้นประเด็นสำคัญและ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Action Items"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จับใจความบทความวิจัย: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สรุปบทความวิจัยเรื่อง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ผลกระทบของ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AI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ต่ออุตสาหกรรม [ชื่ออุตสาหกรรม]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โดยเน้นข้อค้นพบหลักและข้อเสนอแนะ"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สรุปข่าวสาร: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สรุปข่าวเศรษฐกิจวันนี้จาก [แหล่งข่าว] โดยเน้นประเด็นเรื่อง [ประเด็น]"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ย่อยหนังสือ: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สรุปหนังสือ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'Sapiens: A Brief History of Humankind'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โดย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Yuval Noah Harari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ในรูปแบบ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bullet points"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ช่วยสร้างไอเดีย หรือแนวคิดใหม่ๆ สำหรับโครงการ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เมื่อต้องการไอเดียใหม่ๆ สำหรับโครงการ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แคมเปญ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หรือการแก้ปัญหา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เป็นเหมือน "ห้องสมุดไอเดีย" ที่พร้อมให้คุณค้นหา ไม่ว่าจะเป็นไอเดียการตลาด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ไอเดียผลิตภัณฑ์ใหม่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ไอเดียการจัดกิจกรรม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หรือแนวทางการแก้ปัญหาที่ซับซ้อน ช่วยกระตุ้นความคิดสร้างสรรค์ และเปิดมุมมองใหม่ๆ ให้กับคุณ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ตัวอย่างการใช้งาน: 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ระดมไอเดียการตลาด: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ช่วยระดมไอเดียแคมเปญการตลาดออนไลน์สำหรับเปิดตัวสินค้าใหม่ [ชื่อสินค้า] โดยเน้นกลุ่มเป้าหมาย [กลุ่มเป้าหมาย]"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คิดค้นผลิตภัณฑ์ใหม่: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ขอไอเดียผลิตภัณฑ์ใหม่ๆ ที่ตอบโจทย์ความต้องการของคน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Gen Z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ในด้าน [ด้าน]"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หาแนวทางการแก้ปัญหา: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ช่วยคิดแนวทางการแก้ปัญหา [ปัญหา] ในองค์กร โดยเน้นการใช้เทคโนโลยี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AI"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สร้างสรรค์กิจกรรม: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ขอไอเดียกิจกรรม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Team Building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สำหรับทีมงาน 20 คน โดยเน้นความสนุกสนานและส่งเสริมการทำงานร่วมกัน"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ค้นหาข้อมูล หรือข้อเท็จจริงต่างๆ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ไม่ต้องเสียเวลาค้นหาข้อมูลจากหลายแหล่ง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ช่วยค้นหาข้อมูลและข้อเท็จจริงต่างๆ ที่คุณต้องการได้อย่างรวดเร็วและแม่นยำ ไม่ว่าจะเป็นข้อมูลสถิติ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ข้อมูลตลาด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ข้อมูลบริษัทคู่แข่ง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หรือข้อมูลเชิงลึกในอุตสาหกรรมต่างๆ ช่วยให้คุณมีข้อมูลประกอบการตัดสินใจที่ครบถ้วนและทันสมัย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ตัวอย่างการใช้งาน: 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ค้นหาข้อมูลสถิติ: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หาข้อมูลสถิติการเติบโตของตลาด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e-commerce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ในประเทศไทยปีล่าสุด"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วิเคราะห์ข้อมูลตลาด: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วิเคราะห์แนวโน้มตลาด [ชื่อตลาด] ในอีก 5 ปีข้างหน้า โดยเน้นปัจจัยที่มีผลกระทบ"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สืบค้นข้อมูลบริษัทคู่แข่ง: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หาข้อมูลเกี่ยวกับบริษัทคู่แข่ง [ชื่อบริษัท] โดยเน้นจุดแข็ง จุดอ่อน และกลยุทธ์ทางการตลาด"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เจาะลึกข้อมูลอุตสาหกรรม: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ค้นหาข้อมูลเชิงลึกเกี่ยวกับอุตสาหกรรม [ชื่ออุตสาหกรรม] โดยเน้นเทคโนโลยีใหม่ๆ และแนวโน้มในอนาคต"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แปลภาษา หรือแปลงโค้ด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ไม่ต้องกังวลเรื่องอุปสรรคทางภาษาอีกต่อไป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ช่วยแปลภาษาได้อย่างรวดเร็วและเป็นธรรมชาติ ไม่ว่าจะเป็นเอกสารธุรกิจ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อีเมล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บทความ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หรือแม้แต่โค้ดโปรแกรม และยังสามารถแปลงโค้ดจากภาษาหนึ่งไปอีกภาษาหนึ่งได้ด้วย ช่วยให้คุณทำงานร่วมกับทีมต่างชาติ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เข้าถึงข้อมูลจากทั่วโลก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และพัฒนาโปรแกรมได้อย่างคล่องตัว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ตัวอย่างการใช้งาน: 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แปลเอกสารธุรกิจ: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แปลเอกสารสัญญาจากภาษาอังกฤษเป็นภาษาไทย โดยเน้นความถูกต้องของศัพท์เฉพาะทาง"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แปลอีเมล: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ช่วยแปลอีเมลจากลูกค้าชาวญี่ปุ่นเป็นภาษาไทย"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แปลงโค้ด: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แปลงโค้ด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Python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เป็น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Javascript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r>
              <a:rPr lang="th-TH" sz="1400" dirty="0"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  <a:t>เรียนรู้ภาษาใหม่: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</a:rPr>
              <a:t>ช่วยสอนคำศัพท์ภาษาจีนที่ใช้บ่อยในการทำงาน"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694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ข้อจำกัดที่ควรรู้ของ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สิ่งที่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ยังทำไม่ได้ (หรือไม่ควรเชื่อใจทั้งหมด)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ขาด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Common Sense Reasoning: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การใช้เหตุผลเชิงสามัญสำนึกอาจจำกัด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เก่งเรื่องภาษา แต่บางครั้งอาจพลาดเรื่อง "สามัญสำนึก" หรือ 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sense"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ที่มนุษย์ทั่วไปรู้กัน เช่น อาจตอบคำถามแบบตรงตัวเกินไป หรือไม่เข้าใจบริบทที่ซับซ้อนในชีวิตจริง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ถาม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ว่า "ฉันหิว ควรทำอย่างไร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?"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อาจตอบว่า "คุณควรทานอาหาร" ซึ่งเป็นคำตอบที่ถูกต้อง แต่ขาดความเข้าใจบริบท เช่น "ฉันควรทานอะไร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ร้านอาหารใกล้ๆ อยู่ตรงไหน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?"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ความซับซ้อนและอารมณ์: เข้าใจเรื่องซับซ้อน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อารมณ์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คุณค่า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แนวคิดนามธรรมได้ไม่ดีเท่ามนุษย์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ยังไม่สามารถเข้าใจเรื่องที่ต้องใช้ "ความรู้สึก"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"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คุณค่าทางศีลธรรม"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"แนวคิดที่นามธรรมมากๆ" ได้ดีเท่ามนุษย์ เช่น อาจไม่เข้าใจมุกตลก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ประชดประชัน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หรือเรื่องที่ละเอียดอ่อนทางอารมณ์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วิเคราะห์บทกวีที่ซับซ้อน หรืออธิบายความหมายของ "ความรัก" คำตอบอาจยังขาดมิติทางอารมณ์และความลึกซึ้งแบบมนุษย์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ความถูกต้องของข้อมูล: ข้อมูลอาจไม่ถูกต้องหรือไม่ทันสมัย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ควรตรวจสอบเสมอ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เรียนรู้จากข้อมูลจำนวนมาก แต่ข้อมูลเหล่านั้นอาจมีข้อมูลที่ผิดพลาด หรือไม่ทันสมัย ดังนั้น อย่าเชื่อข้อมูลจาก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โดยไม่ตรวจสอบ ควรเช็คข้อมูลจากแหล่งอื่นเสมอ โดยเฉพาะข้อมูลสำคัญ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ถาม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เกี่ยวกับ "จำนวนประชากรล่าสุดของกรุงเทพฯ" คำตอบอาจไม่ตรงกับข้อมูลล่าสุดจากหน่วยงานราชการ ควรตรวจสอบข้อมูลจากเว็บไซต์ทางการอีกครั้ง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ไม่ใช่ผู้เชี่ยวชาญ: ไม่เหมาะกับงานที่ต้องการความเข้าใจเชิงลึกหรือวิจารณญาณสูง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เป็นเครื่องมืออัจฉริยะ แต่ไม่ใช่ "ผู้เชี่ยวชาญ" ในทุกสาขา ไม่ควรใช้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แทนที่ผู้เชี่ยวชาญจริง ในงานที่ต้องการความรู้เฉพาะทาง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การตัดสินใจที่ซับซ้อน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หรือวิจารณญาณขั้นสูง เช่น การวินิจฉัยโรค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การให้คำปรึกษาด้านกฎหมาย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หรือการตัดสินใจทางการเงินที่สำคัญ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r>
              <a:rPr lang="th-TH" sz="1400" dirty="0">
                <a:effectLst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ไม่ควรใช้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</a:rPr>
              <a:t>ถามเรื่อง "อาการป่วยของฉัน" แต่ควรปรึกษาแพทย์ หรือ ไม่ควรใช้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</a:rPr>
              <a:t>ในการ "ตัดสินใจลงทุนในตลาดหุ้น" แต่ควรปรึกษาผู้เชี่ยวชาญด้านการลงทุน</a:t>
            </a:r>
            <a:endParaRPr lang="th-T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233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th-TH" sz="1400" b="1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การเข้าถึง 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เริ่มต้นใช้งาน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ง่ายๆ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Web Browser: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เข้าใช้งานผ่านเว็บไซต์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ช่องทางที่ง่ายและสะดวกที่สุด! เพียงแค่คุณมีคอมพิวเตอร์หรืออุปกรณ์ที่เชื่อมต่ออินเทอร์เน็ตได้ ก็สามารถเข้าใช้งาน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ได้ทันทีผ่าน เว็บเบราว์เซอร์ (เช่น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Chrome, Safari, Firefox, Edge)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ไม่ต้องติดตั้งโปรแกรม หรือแอปพลิเคชันใดๆ ให้ยุ่งยาก เข้าใช้งานได้ทุกที่ ทุกเวลา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เปิดเว็บเบราว์เซอร์ พิมพ์ "</a:t>
            </a:r>
            <a:r>
              <a:rPr lang="en-US" sz="1400" u="sng" dirty="0">
                <a:solidFill>
                  <a:srgbClr val="0563C1"/>
                </a:solidFill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  <a:hlinkClick r:id="rId3"/>
              </a:rPr>
              <a:t>https://chat.openai.com/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ในช่อง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address bar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แล้วกด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Enter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ก็เข้าสู่หน้าใช้งาน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ได้เลย แล้วทำการลงทะเบียนหรือเข้าสู่ระบบ หากคุณยังไม่มีบัญชี สามารถสมัครได้ฟรีโดยใช้อีเมล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บัญชี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Google, Microsoft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Apple ID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Desktop &amp; Mobile Apps: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แอปพลิเคชันบนคอมพิวเตอร์และมือถือ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เป็นแอปพลิเคชันที่ให้ดาวน์โหลดและติดตั้ง ทั้งบน คอมพิวเตอร์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และ มือถือ (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Mobile)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ทำให้คุณเข้าถึง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ได้ง่ายขึ้น โดยไม่ต้องเปิดเว็บเบราว์เซอร์ทุกครั้ง เหมาะสำหรับผู้ที่ใช้งาน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เป็นประจำ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ดาวน์โหลดแอปพลิเคชัน "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App Store (iOS)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Google Play Store (Android)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หรือดาวน์โหลดแอปพลิเคชันสำหรับ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Desktop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จากเว็บไซต์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OpenAI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ฟีเจอร์เพิ่มเติม: 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Voice Interaction, 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imes New Roman" panose="02020603050405020304" pitchFamily="18" charset="0"/>
              </a:rPr>
              <a:t>ในบางแพลตฟอร์ม)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ไม่ได้มีแค่การพิมพ์ข้อความเท่านั้น แต่ยังมี ฟีเจอร์เพิ่มเติม ที่ช่วยให้การใช้งานสะดวกและหลากหลายยิ่งขึ้น (ฟีเจอร์เหล่านี้อาจมีในบางแพลตฟอร์ม หรือบางรุ่นของ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)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Voice Interaction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สั่งงานด้วยเสียง): พูดคุยกับ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ได้เหมือนคุยกับผู้ช่วยส่วนตัว ไม่ต้องพิมพ์ข้อความ เหมาะสำหรับการใช้งานขณะขับรถ ทำอาหาร หรือทำงานอื่นๆ ที่ไม่สะดวกพิมพ์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 lvl="2" indent="-228600">
              <a:lnSpc>
                <a:spcPct val="107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"/>
              <a:tabLst>
                <a:tab pos="1371600" algn="l"/>
              </a:tabLst>
            </a:pP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File Uploads (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อัปโหลดไฟล์): อัปโหลดไฟล์เอกสาร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รูปภาพ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,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หรือข้อมูลอื่นๆ 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วิเคราะห์ หรือสรุปเนื้อหา ช่วยให้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เข้าใจบริบทและตอบคำถามได้แม่นยำยิ่งขึ้น</a:t>
            </a:r>
            <a:endParaRPr lang="en-US" sz="1000" dirty="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pPr marL="1143000">
              <a:lnSpc>
                <a:spcPct val="107000"/>
              </a:lnSpc>
              <a:spcAft>
                <a:spcPts val="800"/>
              </a:spcAft>
            </a:pPr>
            <a:r>
              <a:rPr lang="th-TH" sz="1400" dirty="0"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Angsana New" panose="02020603050405020304" pitchFamily="18" charset="-34"/>
              </a:rPr>
              <a:t>ตัวอย่าง: กดปุ่มไมโครโฟนในแอปพลิเคชัน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เพื่อเริ่มสั่งงานด้วยเสียง หรือ เลือกฟังก์ชัน "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Upload File"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เพื่ออัปโหลดเอกสารให้ </a:t>
            </a:r>
            <a:r>
              <a:rPr lang="en-US" sz="1400" dirty="0" err="1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ChatGPT</a:t>
            </a:r>
            <a:r>
              <a:rPr lang="en-US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 </a:t>
            </a:r>
            <a:r>
              <a:rPr lang="th-TH" sz="1400" dirty="0">
                <a:effectLst/>
                <a:latin typeface="Angsana New" panose="02020603050405020304" pitchFamily="18" charset="-34"/>
                <a:ea typeface="Times New Roman" panose="02020603050405020304" pitchFamily="18" charset="0"/>
                <a:cs typeface="Tahoma" panose="020B0604030504040204" pitchFamily="34" charset="0"/>
              </a:rPr>
              <a:t>สรุปเนื้อหา</a:t>
            </a:r>
            <a:endParaRPr lang="en-US" sz="1000">
              <a:effectLst/>
              <a:latin typeface="Consolas" panose="020B0609020204030204" pitchFamily="49" charset="0"/>
              <a:ea typeface="Calibri" panose="020F0502020204030204" pitchFamily="34" charset="0"/>
              <a:cs typeface="Tahoma" panose="020B0604030504040204" pitchFamily="34" charset="0"/>
            </a:endParaRPr>
          </a:p>
          <a:p>
            <a:endParaRPr lang="th-T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8442E7-1E35-4707-8504-AE37222ED57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9338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1190" y="3085764"/>
            <a:ext cx="10993550" cy="3338149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03/03/2025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688E5B1-4139-AD48-BA45-9CE6A55A1ED0}"/>
              </a:ext>
            </a:extLst>
          </p:cNvPr>
          <p:cNvSpPr/>
          <p:nvPr userDrawn="1"/>
        </p:nvSpPr>
        <p:spPr>
          <a:xfrm>
            <a:off x="109259" y="456433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20804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03/03/2025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0596E6-4DE9-A746-9D39-94401D2B4645}"/>
              </a:ext>
            </a:extLst>
          </p:cNvPr>
          <p:cNvSpPr/>
          <p:nvPr userDrawn="1"/>
        </p:nvSpPr>
        <p:spPr>
          <a:xfrm rot="16200000">
            <a:off x="3619401" y="2402840"/>
            <a:ext cx="1270001" cy="12701"/>
          </a:xfrm>
          <a:prstGeom prst="rect">
            <a:avLst/>
          </a:prstGeom>
          <a:solidFill>
            <a:srgbClr val="11111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14FCD294-AF1C-5E4C-A4DA-80CFCFA430D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73138" y="917461"/>
            <a:ext cx="2205037" cy="4989627"/>
          </a:xfrm>
          <a:custGeom>
            <a:avLst/>
            <a:gdLst>
              <a:gd name="connsiteX0" fmla="*/ 0 w 2205037"/>
              <a:gd name="connsiteY0" fmla="*/ 0 h 4989627"/>
              <a:gd name="connsiteX1" fmla="*/ 2205037 w 2205037"/>
              <a:gd name="connsiteY1" fmla="*/ 0 h 4989627"/>
              <a:gd name="connsiteX2" fmla="*/ 2205037 w 2205037"/>
              <a:gd name="connsiteY2" fmla="*/ 4989627 h 4989627"/>
              <a:gd name="connsiteX3" fmla="*/ 0 w 2205037"/>
              <a:gd name="connsiteY3" fmla="*/ 4989627 h 4989627"/>
              <a:gd name="connsiteX4" fmla="*/ 0 w 2205037"/>
              <a:gd name="connsiteY4" fmla="*/ 4286290 h 4989627"/>
              <a:gd name="connsiteX5" fmla="*/ 809319 w 2205037"/>
              <a:gd name="connsiteY5" fmla="*/ 4286290 h 4989627"/>
              <a:gd name="connsiteX6" fmla="*/ 809319 w 2205037"/>
              <a:gd name="connsiteY6" fmla="*/ 3905289 h 4989627"/>
              <a:gd name="connsiteX7" fmla="*/ 0 w 2205037"/>
              <a:gd name="connsiteY7" fmla="*/ 3905289 h 498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05037" h="4989627">
                <a:moveTo>
                  <a:pt x="0" y="0"/>
                </a:moveTo>
                <a:lnTo>
                  <a:pt x="2205037" y="0"/>
                </a:lnTo>
                <a:lnTo>
                  <a:pt x="2205037" y="4989627"/>
                </a:lnTo>
                <a:lnTo>
                  <a:pt x="0" y="4989627"/>
                </a:lnTo>
                <a:lnTo>
                  <a:pt x="0" y="4286290"/>
                </a:lnTo>
                <a:lnTo>
                  <a:pt x="809319" y="4286290"/>
                </a:lnTo>
                <a:lnTo>
                  <a:pt x="809319" y="3905289"/>
                </a:lnTo>
                <a:lnTo>
                  <a:pt x="0" y="3905289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EDF2123-85B2-F547-8D7A-F0273E1E9E85}"/>
              </a:ext>
            </a:extLst>
          </p:cNvPr>
          <p:cNvSpPr/>
          <p:nvPr userDrawn="1"/>
        </p:nvSpPr>
        <p:spPr>
          <a:xfrm>
            <a:off x="764089" y="482459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1DA15C9-6722-0B47-897A-7DC9AED35B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48051" y="2945525"/>
            <a:ext cx="294549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5FFB748F-E999-9A4B-B9D8-B6E1C2AE013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405688" y="2005013"/>
            <a:ext cx="4510087" cy="40274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821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ll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03/03/2025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placeholder.jpg">
            <a:extLst>
              <a:ext uri="{FF2B5EF4-FFF2-40B4-BE49-F238E27FC236}">
                <a16:creationId xmlns:a16="http://schemas.microsoft.com/office/drawing/2014/main" id="{D447DA2F-5DA0-834C-9AFA-DC4F7B4ECCD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28308" y="717550"/>
            <a:ext cx="2063601" cy="4953001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292654E-1088-3C42-A573-2CBF48FA332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74457" y="3168650"/>
            <a:ext cx="3367194" cy="3689350"/>
          </a:xfrm>
          <a:custGeom>
            <a:avLst/>
            <a:gdLst>
              <a:gd name="connsiteX0" fmla="*/ 0 w 3367194"/>
              <a:gd name="connsiteY0" fmla="*/ 0 h 3689350"/>
              <a:gd name="connsiteX1" fmla="*/ 3367194 w 3367194"/>
              <a:gd name="connsiteY1" fmla="*/ 0 h 3689350"/>
              <a:gd name="connsiteX2" fmla="*/ 3367194 w 3367194"/>
              <a:gd name="connsiteY2" fmla="*/ 3689350 h 3689350"/>
              <a:gd name="connsiteX3" fmla="*/ 0 w 3367194"/>
              <a:gd name="connsiteY3" fmla="*/ 3689350 h 3689350"/>
              <a:gd name="connsiteX4" fmla="*/ 0 w 3367194"/>
              <a:gd name="connsiteY4" fmla="*/ 2035101 h 3689350"/>
              <a:gd name="connsiteX5" fmla="*/ 508000 w 3367194"/>
              <a:gd name="connsiteY5" fmla="*/ 2035101 h 3689350"/>
              <a:gd name="connsiteX6" fmla="*/ 508000 w 3367194"/>
              <a:gd name="connsiteY6" fmla="*/ 1654100 h 3689350"/>
              <a:gd name="connsiteX7" fmla="*/ 0 w 3367194"/>
              <a:gd name="connsiteY7" fmla="*/ 1654100 h 3689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67194" h="3689350">
                <a:moveTo>
                  <a:pt x="0" y="0"/>
                </a:moveTo>
                <a:lnTo>
                  <a:pt x="3367194" y="0"/>
                </a:lnTo>
                <a:lnTo>
                  <a:pt x="3367194" y="3689350"/>
                </a:lnTo>
                <a:lnTo>
                  <a:pt x="0" y="3689350"/>
                </a:lnTo>
                <a:lnTo>
                  <a:pt x="0" y="2035101"/>
                </a:lnTo>
                <a:lnTo>
                  <a:pt x="508000" y="2035101"/>
                </a:lnTo>
                <a:lnTo>
                  <a:pt x="508000" y="1654100"/>
                </a:lnTo>
                <a:lnTo>
                  <a:pt x="0" y="16541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7" name="placeholder.jpg">
            <a:extLst>
              <a:ext uri="{FF2B5EF4-FFF2-40B4-BE49-F238E27FC236}">
                <a16:creationId xmlns:a16="http://schemas.microsoft.com/office/drawing/2014/main" id="{098C8554-580A-2442-9906-28A71B624A6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274457" y="0"/>
            <a:ext cx="3367194" cy="2667000"/>
          </a:xfrm>
          <a:prstGeom prst="rect">
            <a:avLst/>
          </a:prstGeom>
          <a:solidFill>
            <a:schemeClr val="tx2"/>
          </a:solidFill>
        </p:spPr>
        <p:txBody>
          <a:bodyPr lIns="91439" tIns="45719" rIns="91439" bIns="45719">
            <a:noAutofit/>
          </a:bodyPr>
          <a:lstStyle/>
          <a:p>
            <a:r>
              <a:rPr lang="en-US" noProof="0"/>
              <a:t>Click icon to add picture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DD41584-4B5C-2B41-B712-6810C565BC56}"/>
              </a:ext>
            </a:extLst>
          </p:cNvPr>
          <p:cNvSpPr/>
          <p:nvPr userDrawn="1"/>
        </p:nvSpPr>
        <p:spPr>
          <a:xfrm>
            <a:off x="766456" y="4822750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BCFE255A-D792-824C-B7BD-0F53CCBE9393}"/>
              </a:ext>
            </a:extLst>
          </p:cNvPr>
          <p:cNvSpPr/>
          <p:nvPr userDrawn="1"/>
        </p:nvSpPr>
        <p:spPr>
          <a:xfrm>
            <a:off x="9493307" y="29019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5F7BCC5-255A-E040-9CB6-55FC42CEBF16}"/>
              </a:ext>
            </a:extLst>
          </p:cNvPr>
          <p:cNvSpPr/>
          <p:nvPr userDrawn="1"/>
        </p:nvSpPr>
        <p:spPr>
          <a:xfrm rot="16200000">
            <a:off x="3519629" y="227330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A015DDBE-BC7A-D046-BEA1-79A44722B1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2484" y="3486000"/>
            <a:ext cx="3658324" cy="1613201"/>
          </a:xfrm>
        </p:spPr>
        <p:txBody>
          <a:bodyPr lIns="0" tIns="0" rIns="0" bIns="0" anchor="ctr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926791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03/03/2025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BDBD8F-0811-E743-8D29-95FBA6111DCA}"/>
              </a:ext>
            </a:extLst>
          </p:cNvPr>
          <p:cNvSpPr/>
          <p:nvPr userDrawn="1"/>
        </p:nvSpPr>
        <p:spPr>
          <a:xfrm>
            <a:off x="5216208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97983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4673599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16689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04942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9E887ACE-210F-4A8A-A033-E24FD239D1BB}"/>
              </a:ext>
            </a:extLst>
          </p:cNvPr>
          <p:cNvSpPr/>
          <p:nvPr userDrawn="1"/>
        </p:nvSpPr>
        <p:spPr>
          <a:xfrm>
            <a:off x="0" y="-1"/>
            <a:ext cx="6975793" cy="6858001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5663095-8E7E-6049-8528-84CCDFA93AF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4225" y="878177"/>
            <a:ext cx="5341775" cy="525181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03/03/2025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D8F780B-398B-314B-87F1-35307B42F72E}"/>
              </a:ext>
            </a:extLst>
          </p:cNvPr>
          <p:cNvSpPr/>
          <p:nvPr userDrawn="1"/>
        </p:nvSpPr>
        <p:spPr>
          <a:xfrm rot="16200000">
            <a:off x="7326450" y="2940050"/>
            <a:ext cx="1270001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noProof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D1EE7A36-F988-7C4A-A854-1D7E6E70D021}"/>
              </a:ext>
            </a:extLst>
          </p:cNvPr>
          <p:cNvSpPr/>
          <p:nvPr userDrawn="1"/>
        </p:nvSpPr>
        <p:spPr>
          <a:xfrm>
            <a:off x="6482401" y="604043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9BAFF7-5B8A-F446-87E9-6B4851CCF1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55099" y="4035869"/>
            <a:ext cx="3658324" cy="1613201"/>
          </a:xfrm>
        </p:spPr>
        <p:txBody>
          <a:bodyPr lIns="0" tIns="0" rIns="0" bIns="0" anchor="b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5180098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03/03/2025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5C4D9A4-C8E3-4644-9D63-86142FA59A02}"/>
              </a:ext>
            </a:extLst>
          </p:cNvPr>
          <p:cNvSpPr/>
          <p:nvPr userDrawn="1"/>
        </p:nvSpPr>
        <p:spPr>
          <a:xfrm>
            <a:off x="952500" y="952500"/>
            <a:ext cx="10287000" cy="4953000"/>
          </a:xfrm>
          <a:prstGeom prst="rect">
            <a:avLst/>
          </a:prstGeom>
          <a:solidFill>
            <a:schemeClr val="tx2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047AEE3-4D24-FE4F-BC8C-1050F33A970F}"/>
              </a:ext>
            </a:extLst>
          </p:cNvPr>
          <p:cNvSpPr/>
          <p:nvPr userDrawn="1"/>
        </p:nvSpPr>
        <p:spPr>
          <a:xfrm rot="16200000">
            <a:off x="5454650" y="1104900"/>
            <a:ext cx="1270000" cy="127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B45386C-7F1B-4D47-959C-DE1A73B407E7}"/>
              </a:ext>
            </a:extLst>
          </p:cNvPr>
          <p:cNvSpPr/>
          <p:nvPr userDrawn="1"/>
        </p:nvSpPr>
        <p:spPr>
          <a:xfrm>
            <a:off x="431799" y="136524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1C5AC5-B8E6-EC4F-8CB9-43E091C422EF}"/>
              </a:ext>
            </a:extLst>
          </p:cNvPr>
          <p:cNvSpPr/>
          <p:nvPr userDrawn="1"/>
        </p:nvSpPr>
        <p:spPr>
          <a:xfrm>
            <a:off x="10731499" y="506537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3ACFFFD-2D44-B943-8B58-CC9B7641E7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43567" y="3019274"/>
            <a:ext cx="9304867" cy="1613201"/>
          </a:xfrm>
        </p:spPr>
        <p:txBody>
          <a:bodyPr lIns="0" tIns="0" rIns="0" bIns="0" anchor="ctr">
            <a:normAutofit/>
          </a:bodyPr>
          <a:lstStyle>
            <a:lvl1pPr algn="ctr">
              <a:defRPr sz="34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3" name="Content Placeholder 13">
            <a:extLst>
              <a:ext uri="{FF2B5EF4-FFF2-40B4-BE49-F238E27FC236}">
                <a16:creationId xmlns:a16="http://schemas.microsoft.com/office/drawing/2014/main" id="{8E96E8CE-45C0-D643-B7F3-08C20CF5F76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4437501" y="2348318"/>
            <a:ext cx="3316999" cy="269370"/>
          </a:xfrm>
        </p:spPr>
        <p:txBody>
          <a:bodyPr>
            <a:noAutofit/>
          </a:bodyPr>
          <a:lstStyle>
            <a:lvl1pPr marL="0" indent="0" algn="ctr">
              <a:lnSpc>
                <a:spcPct val="80000"/>
              </a:lnSpc>
              <a:buNone/>
              <a:defRPr sz="1600" cap="all" baseline="0">
                <a:solidFill>
                  <a:schemeClr val="bg1"/>
                </a:solidFill>
                <a:latin typeface="+mj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0" indent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None/>
              <a:defRPr sz="1200" i="1"/>
            </a:lvl2pPr>
            <a:lvl3pPr marL="0" indent="0">
              <a:buNone/>
              <a:defRPr sz="1200"/>
            </a:lvl3pPr>
            <a:lvl4pPr marL="514350" indent="-171450"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/>
              <a:t>SUBTITLE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952632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F70F810B-4DED-A045-A1D2-7605E821997B}"/>
              </a:ext>
            </a:extLst>
          </p:cNvPr>
          <p:cNvSpPr/>
          <p:nvPr userDrawn="1"/>
        </p:nvSpPr>
        <p:spPr>
          <a:xfrm>
            <a:off x="0" y="4735651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194DD3B-943C-8740-A545-0DA0E5FD25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26632" y="4651968"/>
            <a:ext cx="3658324" cy="997102"/>
          </a:xfrm>
        </p:spPr>
        <p:txBody>
          <a:bodyPr lIns="0" tIns="0" rIns="0" bIns="0"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93D5DD3F-FCDF-5945-9321-0FABA0771516}"/>
              </a:ext>
            </a:extLst>
          </p:cNvPr>
          <p:cNvSpPr/>
          <p:nvPr userDrawn="1"/>
        </p:nvSpPr>
        <p:spPr>
          <a:xfrm rot="16200000">
            <a:off x="5467350" y="2065417"/>
            <a:ext cx="1270000" cy="12701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0433FF"/>
              </a:solidFill>
              <a:latin typeface="Helvetica Light"/>
              <a:sym typeface="Helvetica Light"/>
            </a:endParaRPr>
          </a:p>
        </p:txBody>
      </p:sp>
      <p:sp>
        <p:nvSpPr>
          <p:cNvPr id="22" name="Text Placeholder 20">
            <a:extLst>
              <a:ext uri="{FF2B5EF4-FFF2-40B4-BE49-F238E27FC236}">
                <a16:creationId xmlns:a16="http://schemas.microsoft.com/office/drawing/2014/main" id="{B8877488-477F-0041-88BE-F780F1C66A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16172" y="0"/>
            <a:ext cx="4994803" cy="6858000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51314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03/03/2025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2873204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noProof="0" smtClean="0"/>
              <a:t>03/03/2025</a:t>
            </a:fld>
            <a:endParaRPr lang="en-US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noProof="0" smtClean="0"/>
              <a:t>‹#›</a:t>
            </a:fld>
            <a:endParaRPr lang="en-US" noProof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640E59D-783A-C149-B212-716E0C4FE00D}"/>
              </a:ext>
            </a:extLst>
          </p:cNvPr>
          <p:cNvSpPr/>
          <p:nvPr userDrawn="1"/>
        </p:nvSpPr>
        <p:spPr>
          <a:xfrm rot="5400000">
            <a:off x="1660484" y="1257302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E9C988F-F5FE-BA4D-BDC5-02CCC5D68FF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6100" y="520700"/>
            <a:ext cx="4743450" cy="5816600"/>
          </a:xfrm>
          <a:custGeom>
            <a:avLst/>
            <a:gdLst>
              <a:gd name="connsiteX0" fmla="*/ 0 w 4743450"/>
              <a:gd name="connsiteY0" fmla="*/ 0 h 5816600"/>
              <a:gd name="connsiteX1" fmla="*/ 4743450 w 4743450"/>
              <a:gd name="connsiteY1" fmla="*/ 0 h 5816600"/>
              <a:gd name="connsiteX2" fmla="*/ 4743450 w 4743450"/>
              <a:gd name="connsiteY2" fmla="*/ 285838 h 5816600"/>
              <a:gd name="connsiteX3" fmla="*/ 4406308 w 4743450"/>
              <a:gd name="connsiteY3" fmla="*/ 285838 h 5816600"/>
              <a:gd name="connsiteX4" fmla="*/ 4406308 w 4743450"/>
              <a:gd name="connsiteY4" fmla="*/ 666839 h 5816600"/>
              <a:gd name="connsiteX5" fmla="*/ 4743450 w 4743450"/>
              <a:gd name="connsiteY5" fmla="*/ 666839 h 5816600"/>
              <a:gd name="connsiteX6" fmla="*/ 4743450 w 4743450"/>
              <a:gd name="connsiteY6" fmla="*/ 5816600 h 5816600"/>
              <a:gd name="connsiteX7" fmla="*/ 0 w 4743450"/>
              <a:gd name="connsiteY7" fmla="*/ 5816600 h 5816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43450" h="5816600">
                <a:moveTo>
                  <a:pt x="0" y="0"/>
                </a:moveTo>
                <a:lnTo>
                  <a:pt x="4743450" y="0"/>
                </a:lnTo>
                <a:lnTo>
                  <a:pt x="4743450" y="285838"/>
                </a:lnTo>
                <a:lnTo>
                  <a:pt x="4406308" y="285838"/>
                </a:lnTo>
                <a:lnTo>
                  <a:pt x="4406308" y="666839"/>
                </a:lnTo>
                <a:lnTo>
                  <a:pt x="4743450" y="666839"/>
                </a:lnTo>
                <a:lnTo>
                  <a:pt x="4743450" y="5816600"/>
                </a:lnTo>
                <a:lnTo>
                  <a:pt x="0" y="58166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4E3F3D93-DB12-4C41-A747-8781702C120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6C315ED-F22B-A649-80D5-44A63CE740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2156"/>
            <a:ext cx="6096000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noProof="0"/>
              <a:t>TITLE GOES HERE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EE6C881-74AA-8944-AD6A-BA0821ECDCA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1443038"/>
            <a:ext cx="5514975" cy="4894262"/>
          </a:xfrm>
        </p:spPr>
        <p:txBody>
          <a:bodyPr/>
          <a:lstStyle>
            <a:lvl1pPr>
              <a:spcBef>
                <a:spcPts val="1000"/>
              </a:spcBef>
              <a:spcAft>
                <a:spcPts val="1500"/>
              </a:spcAft>
              <a:defRPr/>
            </a:lvl1pPr>
            <a:lvl2pPr>
              <a:spcBef>
                <a:spcPts val="1000"/>
              </a:spcBef>
              <a:spcAft>
                <a:spcPts val="1500"/>
              </a:spcAft>
              <a:defRPr/>
            </a:lvl2pPr>
            <a:lvl3pPr>
              <a:spcBef>
                <a:spcPts val="1000"/>
              </a:spcBef>
              <a:spcAft>
                <a:spcPts val="1500"/>
              </a:spcAft>
              <a:defRPr/>
            </a:lvl3pPr>
            <a:lvl4pPr>
              <a:spcBef>
                <a:spcPts val="1000"/>
              </a:spcBef>
              <a:spcAft>
                <a:spcPts val="1500"/>
              </a:spcAft>
              <a:defRPr/>
            </a:lvl4pPr>
            <a:lvl5pPr>
              <a:spcBef>
                <a:spcPts val="1000"/>
              </a:spcBef>
              <a:spcAft>
                <a:spcPts val="1500"/>
              </a:spcAft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7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90876"/>
            <a:ext cx="11029615" cy="4084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03/03/2025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C8660979-B6F8-480C-AAC7-48903CC3ECFC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1648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390CC524-3900-1041-BDBF-D0ABD37D8E8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5524500" cy="6858000"/>
          </a:xfrm>
          <a:custGeom>
            <a:avLst/>
            <a:gdLst>
              <a:gd name="connsiteX0" fmla="*/ 0 w 5524500"/>
              <a:gd name="connsiteY0" fmla="*/ 0 h 6858000"/>
              <a:gd name="connsiteX1" fmla="*/ 5524500 w 5524500"/>
              <a:gd name="connsiteY1" fmla="*/ 0 h 6858000"/>
              <a:gd name="connsiteX2" fmla="*/ 5524500 w 5524500"/>
              <a:gd name="connsiteY2" fmla="*/ 806538 h 6858000"/>
              <a:gd name="connsiteX3" fmla="*/ 4952408 w 5524500"/>
              <a:gd name="connsiteY3" fmla="*/ 806538 h 6858000"/>
              <a:gd name="connsiteX4" fmla="*/ 4952408 w 5524500"/>
              <a:gd name="connsiteY4" fmla="*/ 1187539 h 6858000"/>
              <a:gd name="connsiteX5" fmla="*/ 5524500 w 5524500"/>
              <a:gd name="connsiteY5" fmla="*/ 1187539 h 6858000"/>
              <a:gd name="connsiteX6" fmla="*/ 5524500 w 5524500"/>
              <a:gd name="connsiteY6" fmla="*/ 6858000 h 6858000"/>
              <a:gd name="connsiteX7" fmla="*/ 0 w 55245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524500" h="6858000">
                <a:moveTo>
                  <a:pt x="0" y="0"/>
                </a:moveTo>
                <a:lnTo>
                  <a:pt x="5524500" y="0"/>
                </a:lnTo>
                <a:lnTo>
                  <a:pt x="5524500" y="806538"/>
                </a:lnTo>
                <a:lnTo>
                  <a:pt x="4952408" y="806538"/>
                </a:lnTo>
                <a:lnTo>
                  <a:pt x="4952408" y="1187539"/>
                </a:lnTo>
                <a:lnTo>
                  <a:pt x="5524500" y="1187539"/>
                </a:lnTo>
                <a:lnTo>
                  <a:pt x="55245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592" y="1890876"/>
            <a:ext cx="5387215" cy="408447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03/03/2025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1D49B377-6CF8-9E4B-8973-3F8057D7DF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3592" y="702156"/>
            <a:ext cx="5387215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E11F091D-EBC7-D743-82DA-0E177FD421D4}"/>
              </a:ext>
            </a:extLst>
          </p:cNvPr>
          <p:cNvSpPr/>
          <p:nvPr userDrawn="1"/>
        </p:nvSpPr>
        <p:spPr>
          <a:xfrm>
            <a:off x="4952408" y="806538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11834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581191" y="5141974"/>
            <a:ext cx="11029615" cy="125882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03/03/2025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5DC1E635-F6E7-F248-9B85-120581E81180}"/>
              </a:ext>
            </a:extLst>
          </p:cNvPr>
          <p:cNvSpPr/>
          <p:nvPr userDrawn="1"/>
        </p:nvSpPr>
        <p:spPr>
          <a:xfrm>
            <a:off x="109259" y="5552029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661439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4" y="1956391"/>
            <a:ext cx="3863216" cy="4467523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93599" y="1956391"/>
            <a:ext cx="6917210" cy="446752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03/03/2025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C75DA6C-B626-714A-8BBC-6FDDB6BE4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2B4D55A-70C8-E04B-B7E3-3355A1131891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301660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81192" y="2847885"/>
            <a:ext cx="4757482" cy="557784"/>
          </a:xfrm>
        </p:spPr>
        <p:txBody>
          <a:bodyPr anchor="ctr">
            <a:noAutofit/>
          </a:bodyPr>
          <a:lstStyle>
            <a:lvl1pPr marL="0" indent="0" algn="ctr">
              <a:buNone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3523046"/>
            <a:ext cx="4757479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604002" y="2847886"/>
            <a:ext cx="4757483" cy="553373"/>
          </a:xfrm>
        </p:spPr>
        <p:txBody>
          <a:bodyPr anchor="ctr">
            <a:no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8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4001" y="3523046"/>
            <a:ext cx="4757484" cy="2131499"/>
          </a:xfrm>
        </p:spPr>
        <p:txBody>
          <a:bodyPr anchor="t">
            <a:normAutofit/>
          </a:bodyPr>
          <a:lstStyle>
            <a:lvl1pPr algn="ctr">
              <a:defRPr/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03/03/2025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3CA278B-C101-7F4E-B11A-7B91B0C8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E5F6035-AACE-6847-8AF4-EB3C4D79EE95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D914FC0-3771-6041-9E7C-1C624C85A803}"/>
              </a:ext>
            </a:extLst>
          </p:cNvPr>
          <p:cNvGrpSpPr/>
          <p:nvPr userDrawn="1"/>
        </p:nvGrpSpPr>
        <p:grpSpPr>
          <a:xfrm>
            <a:off x="5463336" y="2250891"/>
            <a:ext cx="1016001" cy="3839220"/>
            <a:chOff x="5510085" y="2250891"/>
            <a:chExt cx="1016001" cy="383922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AED3128-974C-7F4B-BF36-A3836D1725F6}"/>
                </a:ext>
              </a:extLst>
            </p:cNvPr>
            <p:cNvCxnSpPr/>
            <p:nvPr/>
          </p:nvCxnSpPr>
          <p:spPr>
            <a:xfrm>
              <a:off x="6018085" y="2340176"/>
              <a:ext cx="0" cy="374993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2224CB-5DFF-3D4B-816B-1A44228A23EE}"/>
                </a:ext>
              </a:extLst>
            </p:cNvPr>
            <p:cNvSpPr/>
            <p:nvPr/>
          </p:nvSpPr>
          <p:spPr>
            <a:xfrm>
              <a:off x="5510085" y="2250891"/>
              <a:ext cx="1016001" cy="381001"/>
            </a:xfrm>
            <a:prstGeom prst="rect">
              <a:avLst/>
            </a:prstGeom>
            <a:solidFill>
              <a:schemeClr val="accent1"/>
            </a:solidFill>
            <a:ln w="12700">
              <a:miter lim="400000"/>
            </a:ln>
          </p:spPr>
          <p:txBody>
            <a:bodyPr lIns="25400" tIns="25400" rIns="25400" bIns="25400" anchor="ctr"/>
            <a:lstStyle/>
            <a:p>
              <a:pPr algn="ctr" defTabSz="412750" hangingPunct="0">
                <a:defRPr sz="3200" spc="0">
                  <a:solidFill>
                    <a:srgbClr val="FFFFFF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r>
                <a:rPr lang="en-US" sz="1600" kern="0" noProof="0">
                  <a:solidFill>
                    <a:srgbClr val="FFFFFF"/>
                  </a:solidFill>
                  <a:latin typeface="Helvetica Light"/>
                  <a:sym typeface="Helvetica Light"/>
                </a:rPr>
                <a:t>VS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8255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03/03/2025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2F4516B-8A37-894B-82AE-60204E676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4015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C16CE43-CB3C-7544-B05B-0A9F706D6FD8}"/>
              </a:ext>
            </a:extLst>
          </p:cNvPr>
          <p:cNvSpPr/>
          <p:nvPr userDrawn="1"/>
        </p:nvSpPr>
        <p:spPr>
          <a:xfrm>
            <a:off x="0" y="806538"/>
            <a:ext cx="453601" cy="363044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0103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03/03/2025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1450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rrow Content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9EEDEA7C-D9D3-5E4A-A0E6-B7A0ED5E0F8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81599" y="0"/>
            <a:ext cx="7010400" cy="6858000"/>
          </a:xfrm>
          <a:custGeom>
            <a:avLst/>
            <a:gdLst>
              <a:gd name="connsiteX0" fmla="*/ 0 w 7010400"/>
              <a:gd name="connsiteY0" fmla="*/ 0 h 6858000"/>
              <a:gd name="connsiteX1" fmla="*/ 7010400 w 7010400"/>
              <a:gd name="connsiteY1" fmla="*/ 0 h 6858000"/>
              <a:gd name="connsiteX2" fmla="*/ 7010400 w 7010400"/>
              <a:gd name="connsiteY2" fmla="*/ 6858000 h 6858000"/>
              <a:gd name="connsiteX3" fmla="*/ 0 w 7010400"/>
              <a:gd name="connsiteY3" fmla="*/ 6858000 h 6858000"/>
              <a:gd name="connsiteX4" fmla="*/ 0 w 7010400"/>
              <a:gd name="connsiteY4" fmla="*/ 2620396 h 6858000"/>
              <a:gd name="connsiteX5" fmla="*/ 508001 w 7010400"/>
              <a:gd name="connsiteY5" fmla="*/ 2620396 h 6858000"/>
              <a:gd name="connsiteX6" fmla="*/ 508001 w 7010400"/>
              <a:gd name="connsiteY6" fmla="*/ 2239395 h 6858000"/>
              <a:gd name="connsiteX7" fmla="*/ 0 w 7010400"/>
              <a:gd name="connsiteY7" fmla="*/ 223939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010400" h="6858000">
                <a:moveTo>
                  <a:pt x="0" y="0"/>
                </a:moveTo>
                <a:lnTo>
                  <a:pt x="7010400" y="0"/>
                </a:lnTo>
                <a:lnTo>
                  <a:pt x="7010400" y="6858000"/>
                </a:lnTo>
                <a:lnTo>
                  <a:pt x="0" y="6858000"/>
                </a:lnTo>
                <a:lnTo>
                  <a:pt x="0" y="2620396"/>
                </a:lnTo>
                <a:lnTo>
                  <a:pt x="508001" y="2620396"/>
                </a:lnTo>
                <a:lnTo>
                  <a:pt x="508001" y="2239395"/>
                </a:lnTo>
                <a:lnTo>
                  <a:pt x="0" y="2239395"/>
                </a:ln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03/03/2025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EF358276-528D-1F4E-804A-4F9FDE93568A}"/>
              </a:ext>
            </a:extLst>
          </p:cNvPr>
          <p:cNvSpPr/>
          <p:nvPr userDrawn="1"/>
        </p:nvSpPr>
        <p:spPr>
          <a:xfrm>
            <a:off x="4673599" y="2239395"/>
            <a:ext cx="1016001" cy="381001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 spc="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sz="1600" kern="0" noProof="0" dirty="0">
              <a:solidFill>
                <a:srgbClr val="FFFFFF"/>
              </a:solidFill>
              <a:latin typeface="Helvetica Light"/>
              <a:sym typeface="Helvetica Light"/>
            </a:endParaRP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A6817E56-9BF4-B245-9536-10F7E163D7D9}"/>
              </a:ext>
            </a:extLst>
          </p:cNvPr>
          <p:cNvSpPr/>
          <p:nvPr userDrawn="1"/>
        </p:nvSpPr>
        <p:spPr>
          <a:xfrm>
            <a:off x="581192" y="875830"/>
            <a:ext cx="2540001" cy="25400"/>
          </a:xfrm>
          <a:prstGeom prst="rect">
            <a:avLst/>
          </a:prstGeom>
          <a:solidFill>
            <a:srgbClr val="24282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defRPr sz="3200" spc="0">
                <a:solidFill>
                  <a:srgbClr val="0433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lang="en-US" noProof="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A2F758DC-4792-1D42-83A8-ED4E6CD5F7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4" y="2720636"/>
            <a:ext cx="3863216" cy="3634317"/>
          </a:xfrm>
        </p:spPr>
        <p:txBody>
          <a:bodyPr anchor="t"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2859246A-0674-144E-84D6-29D5891C06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1192" y="1304660"/>
            <a:ext cx="3863216" cy="1415976"/>
          </a:xfrm>
        </p:spPr>
        <p:txBody>
          <a:bodyPr anchor="t">
            <a:normAutofit/>
          </a:bodyPr>
          <a:lstStyle>
            <a:lvl1pPr>
              <a:defRPr sz="34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71828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03/03/2025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8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95" r:id="rId3"/>
    <p:sldLayoutId id="2147483676" r:id="rId4"/>
    <p:sldLayoutId id="2147483677" r:id="rId5"/>
    <p:sldLayoutId id="2147483684" r:id="rId6"/>
    <p:sldLayoutId id="2147483678" r:id="rId7"/>
    <p:sldLayoutId id="2147483679" r:id="rId8"/>
    <p:sldLayoutId id="2147483698" r:id="rId9"/>
    <p:sldLayoutId id="2147483697" r:id="rId10"/>
    <p:sldLayoutId id="2147483696" r:id="rId11"/>
    <p:sldLayoutId id="2147483693" r:id="rId12"/>
    <p:sldLayoutId id="2147483694" r:id="rId13"/>
    <p:sldLayoutId id="2147483692" r:id="rId14"/>
    <p:sldLayoutId id="2147483691" r:id="rId15"/>
    <p:sldLayoutId id="2147483689" r:id="rId16"/>
    <p:sldLayoutId id="2147483690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.openai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8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ChatGpt</a:t>
            </a:r>
            <a:r>
              <a:rPr lang="en-US" sz="8000" dirty="0"/>
              <a:t>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3</a:t>
            </a:r>
            <a:r>
              <a:rPr lang="en-US" sz="2400" dirty="0" smtClean="0"/>
              <a:t> </a:t>
            </a:r>
            <a:r>
              <a:rPr lang="th-TH" sz="2400" dirty="0"/>
              <a:t>มีนาคม </a:t>
            </a:r>
            <a:r>
              <a:rPr lang="en-US" sz="2400" dirty="0"/>
              <a:t>2568</a:t>
            </a:r>
          </a:p>
        </p:txBody>
      </p:sp>
    </p:spTree>
    <p:extLst>
      <p:ext uri="{BB962C8B-B14F-4D97-AF65-F5344CB8AC3E}">
        <p14:creationId xmlns:p14="http://schemas.microsoft.com/office/powerpoint/2010/main" val="2880033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D2F327-0A45-7949-9B67-5AD386771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400AF68-FBA7-2C44-BB48-77A539765ED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2400" dirty="0" err="1"/>
              <a:t>ChatGPT</a:t>
            </a:r>
            <a:r>
              <a:rPr lang="en-US" sz="2400" dirty="0"/>
              <a:t> </a:t>
            </a:r>
            <a:r>
              <a:rPr lang="th-TH" sz="2400" dirty="0"/>
              <a:t>คืออะไร</a:t>
            </a:r>
            <a:r>
              <a:rPr lang="en-US" sz="2400" dirty="0"/>
              <a:t>?</a:t>
            </a:r>
          </a:p>
          <a:p>
            <a:r>
              <a:rPr lang="th-TH" sz="2400" dirty="0"/>
              <a:t>ความสามารถหลักของ </a:t>
            </a:r>
            <a:r>
              <a:rPr lang="en-US" sz="2400" dirty="0" err="1"/>
              <a:t>ChatGPT</a:t>
            </a:r>
            <a:r>
              <a:rPr lang="en-US" sz="2400" dirty="0"/>
              <a:t> </a:t>
            </a:r>
          </a:p>
          <a:p>
            <a:r>
              <a:rPr lang="th-TH" sz="2400" dirty="0"/>
              <a:t>เทคโนโลยีเบื้องหลัง </a:t>
            </a:r>
            <a:r>
              <a:rPr lang="en-US" sz="2400" dirty="0" err="1"/>
              <a:t>ChatGPT</a:t>
            </a:r>
            <a:endParaRPr lang="en-US" sz="2400" dirty="0"/>
          </a:p>
          <a:p>
            <a:r>
              <a:rPr lang="th-TH" sz="2400" dirty="0"/>
              <a:t>ตัวอย่างการใช้งาน </a:t>
            </a:r>
            <a:r>
              <a:rPr lang="en-US" sz="2400" dirty="0" err="1"/>
              <a:t>ChatGPT</a:t>
            </a:r>
            <a:r>
              <a:rPr lang="en-US" sz="2400" dirty="0"/>
              <a:t> </a:t>
            </a:r>
            <a:r>
              <a:rPr lang="th-TH" sz="2400" dirty="0"/>
              <a:t>ในชีวิตประจำวัน</a:t>
            </a:r>
          </a:p>
          <a:p>
            <a:r>
              <a:rPr lang="en-US" sz="2400" dirty="0" err="1"/>
              <a:t>ChatGPT</a:t>
            </a:r>
            <a:r>
              <a:rPr lang="en-US" sz="2400" dirty="0"/>
              <a:t> </a:t>
            </a:r>
            <a:r>
              <a:rPr lang="th-TH" sz="2400" dirty="0"/>
              <a:t>กับการทำงาน</a:t>
            </a:r>
          </a:p>
          <a:p>
            <a:r>
              <a:rPr lang="th-TH" sz="2400" dirty="0"/>
              <a:t>ข้อจำกัดที่ควรรู้ของ </a:t>
            </a:r>
            <a:r>
              <a:rPr lang="en-US" sz="2400" dirty="0" err="1"/>
              <a:t>ChatGPT</a:t>
            </a:r>
            <a:endParaRPr lang="en-US" sz="2400" dirty="0"/>
          </a:p>
          <a:p>
            <a:r>
              <a:rPr lang="th-TH" sz="2400" dirty="0"/>
              <a:t>การเข้าถึง </a:t>
            </a:r>
            <a:r>
              <a:rPr lang="en-US" sz="2400" dirty="0" err="1"/>
              <a:t>ChatGPT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108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</a:t>
            </a:r>
            <a:r>
              <a:rPr lang="th-TH" dirty="0"/>
              <a:t>คืออะไร?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b="1" u="sng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คืออะไร?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เป็นแบบจำลองภาษาขั้นสูงที่ถูกพัฒนาโดย </a:t>
            </a: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OpenAI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จุดเด่นอยู่ที่การสนทนา, ตอบคำถาม, สร้างข้อความหลากหลายรูปแบบคล้ายกับการโต้ตอบของมนุษย์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เปรียบเสมือนผู้ช่วยอัจฉริยะส่วนตัว</a:t>
            </a:r>
          </a:p>
        </p:txBody>
      </p:sp>
    </p:spTree>
    <p:extLst>
      <p:ext uri="{BB962C8B-B14F-4D97-AF65-F5344CB8AC3E}">
        <p14:creationId xmlns:p14="http://schemas.microsoft.com/office/powerpoint/2010/main" val="3942527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ความสามารถหลักของ 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2600" b="1" u="sng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ทำอะไรได้บ้าง?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สนทนา: โต้ตอบได้ทั้งข้อความและเสียง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ตอบคำถาม: ครอบคลุมหลากหลายหัวข้อ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สร้างสรรค์ข้อความ: บทกวี, บล็อกโพสต์, อีเมล, ฯลฯ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ระดมสมอง: ช่วยคิดไอเดีย, สร้างภาพ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ค้นหาข้อมูล: สืบค้นข้อมูลปัจจุบันจากอินเทอร์เน็ต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วิเคราะห์ข้อมูล: วิเคราะห์ภาพและข้อมูล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แปลภาษา: แปลภาษาต่างๆ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แปลงดีไซน์เป็นโค้ด: เปลี่ยนงานออกแบบเป็นโค้ด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สั่งงานคอมพิวเตอร์: โต้ตอบกับคอมพิวเตอร์เพื่อทำงาน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สรุปเนื้อหา: สรุปเอกสาร, อธิบายเรื่องซับซ้อน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สร้างคำหลัก: สร้าง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Keyword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และ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Prompt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744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เทคโนโลยีเบื้องหลัง 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b="1" u="sng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ทำงานอย่างไร?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Natural Language Processing (NLP):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ประมวลผลภาษาธรรมชาติ</a:t>
            </a: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Transformer Model: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สถาปัตยกรรมโครงข่ายประสาท</a:t>
            </a: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Reinforcement Learning from Human Feedback (RLHF):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เรียนรู้จากการป้อนข้อมูลของมนุษย์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ฝึกฝนจากข้อมูลมหาศาล: ข้อความและโค้ดจำนวนมาก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เป้าหมาย: สร้างคำตอบที่ปลอดภัย, น่าเชื่อถือ, และเป็นประโยชน์</a:t>
            </a:r>
          </a:p>
        </p:txBody>
      </p:sp>
    </p:spTree>
    <p:extLst>
      <p:ext uri="{BB962C8B-B14F-4D97-AF65-F5344CB8AC3E}">
        <p14:creationId xmlns:p14="http://schemas.microsoft.com/office/powerpoint/2010/main" val="2485304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ตัวอย่างการใช้งาน </a:t>
            </a:r>
            <a:r>
              <a:rPr lang="en-US" dirty="0" err="1"/>
              <a:t>ChatGPT</a:t>
            </a:r>
            <a:r>
              <a:rPr lang="en-US" dirty="0"/>
              <a:t> </a:t>
            </a:r>
            <a:r>
              <a:rPr lang="th-TH" dirty="0"/>
              <a:t>ในชีวิตประจำวัน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b="1" u="sng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ใช้ทำอะไรได้บ้างในชีวิตเรา?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การศึกษา: ถามคำถาม, ช่วยเขียนงาน, หาไอเดีย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การทำงาน: ร่างอีเมล, สรุปเอกสาร, สร้างไอเดีย, ค้นหาข้อมูล, แปลภาษา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ชีวิตประจำวัน: ถามคำถามทั่วไป, ขอคำแนะนำ, สร้างความบันเทิง, วางแผนกิจกรรม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17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ChatGPT</a:t>
            </a:r>
            <a:r>
              <a:rPr lang="en-US" dirty="0"/>
              <a:t> </a:t>
            </a:r>
            <a:r>
              <a:rPr lang="th-TH" dirty="0"/>
              <a:t>กับการทำงาน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600" b="1" u="sng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: </a:t>
            </a: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เพื่อนคู่คิดในการทำงาน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ช่วยร่างอีเมล หรือข้อความต่างๆ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สรุปเอกสาร หรือบทความยาวๆ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ช่วยสร้างไอเดีย หรือแนวคิดใหม่ๆ สำหรับโครงการ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ค้นหาข้อมูล หรือข้อเท็จจริงต่างๆ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แปลภาษา หรือแปลงโค้ด</a:t>
            </a:r>
            <a:endParaRPr lang="en-US" dirty="0">
              <a:latin typeface="Cordia New" panose="020B0304020202020204" pitchFamily="34" charset="-34"/>
              <a:cs typeface="Cordia New" panose="020B03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34690529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ข้อจำกัดที่ควรรู้ของ 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สิ่งที่ </a:t>
            </a:r>
            <a:r>
              <a:rPr lang="en-US" sz="2600" b="1" u="sng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ยังทำไม่ได้ (หรือไม่ควรเชื่อใจทั้งหมด)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ขาด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Common Sense Reasoning: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การใช้เหตุผลเชิงสามัญสำนึกอาจจำกัด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ความซับซ้อนและอารมณ์: เข้าใจเรื่องซับซ้อน, อารมณ์, คุณค่า, แนวคิดนามธรรมได้ไม่ดีเท่ามนุษย์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ความถูกต้องของข้อมูล: ข้อมูลอาจไม่ถูกต้องหรือไม่ทันสมัย, ควรตรวจสอบเสมอ</a:t>
            </a: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ไม่ใช่ผู้เชี่ยวชาญ: ไม่เหมาะกับงานที่ต้องการความเข้าใจเชิงลึกหรือวิจารณญาณสูง</a:t>
            </a:r>
          </a:p>
        </p:txBody>
      </p:sp>
    </p:spTree>
    <p:extLst>
      <p:ext uri="{BB962C8B-B14F-4D97-AF65-F5344CB8AC3E}">
        <p14:creationId xmlns:p14="http://schemas.microsoft.com/office/powerpoint/2010/main" val="4205050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การเข้าถึง </a:t>
            </a:r>
            <a:r>
              <a:rPr lang="en-US" dirty="0" err="1"/>
              <a:t>ChatGPT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581192" y="1538654"/>
            <a:ext cx="11029615" cy="450166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เริ่มต้นใช้งาน </a:t>
            </a:r>
            <a:r>
              <a:rPr lang="en-US" sz="2600" b="1" u="sng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sz="2600" b="1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ง่ายๆ</a:t>
            </a:r>
            <a:endParaRPr lang="en-US" b="1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Web Browser: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เข้าใช้งานผ่านเว็บไซต์ </a:t>
            </a:r>
            <a:r>
              <a:rPr lang="en-US" u="sng" dirty="0">
                <a:latin typeface="Cordia New" panose="020B0304020202020204" pitchFamily="34" charset="-34"/>
                <a:cs typeface="Cordia New" panose="020B0304020202020204" pitchFamily="34" charset="-34"/>
                <a:hlinkClick r:id="rId3"/>
              </a:rPr>
              <a:t>https://chat.openai.com</a:t>
            </a:r>
            <a:r>
              <a:rPr lang="en-US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 </a:t>
            </a:r>
            <a:r>
              <a:rPr lang="th-TH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แล้วทำการลงทะเบียนหรือเข้าสู่ระบบ หากคุณยังไม่มีบัญชี สามารถสมัครได้ฟรีโดยใช้อีเมล, บัญชี </a:t>
            </a:r>
            <a:r>
              <a:rPr lang="en-US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Google, Microsoft </a:t>
            </a:r>
            <a:r>
              <a:rPr lang="th-TH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หรือ </a:t>
            </a:r>
            <a:r>
              <a:rPr lang="en-US" u="sng" dirty="0">
                <a:latin typeface="Cordia New" panose="020B0304020202020204" pitchFamily="34" charset="-34"/>
                <a:cs typeface="Cordia New" panose="020B0304020202020204" pitchFamily="34" charset="-34"/>
              </a:rPr>
              <a:t>Apple ID</a:t>
            </a:r>
            <a:endParaRPr lang="th-TH" u="sng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Desktop &amp; Mobile Apps: 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แอปพลิเคชันบนคอมพิวเตอร์และมือถือ เช่น ดาวน์โหลดแอปพลิเคชัน "</a:t>
            </a:r>
            <a:r>
              <a:rPr lang="en-US" dirty="0" err="1">
                <a:latin typeface="Cordia New" panose="020B0304020202020204" pitchFamily="34" charset="-34"/>
                <a:cs typeface="Cordia New" panose="020B0304020202020204" pitchFamily="34" charset="-34"/>
              </a:rPr>
              <a:t>ChatGPT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“ </a:t>
            </a:r>
            <a:endParaRPr lang="th-TH" dirty="0">
              <a:latin typeface="Cordia New" panose="020B0304020202020204" pitchFamily="34" charset="-34"/>
              <a:cs typeface="Cordia New" panose="020B0304020202020204" pitchFamily="34" charset="-34"/>
            </a:endParaRPr>
          </a:p>
          <a:p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ฟีเจอร์เพิ่มเติม: </a:t>
            </a:r>
            <a:r>
              <a:rPr lang="en-US" dirty="0">
                <a:latin typeface="Cordia New" panose="020B0304020202020204" pitchFamily="34" charset="-34"/>
                <a:cs typeface="Cordia New" panose="020B0304020202020204" pitchFamily="34" charset="-34"/>
              </a:rPr>
              <a:t>Voice Interaction, File Uploads (</a:t>
            </a:r>
            <a:r>
              <a:rPr lang="th-TH" dirty="0">
                <a:latin typeface="Cordia New" panose="020B0304020202020204" pitchFamily="34" charset="-34"/>
                <a:cs typeface="Cordia New" panose="020B0304020202020204" pitchFamily="34" charset="-34"/>
              </a:rPr>
              <a:t>ในบางแพลตฟอร์ม) </a:t>
            </a:r>
          </a:p>
        </p:txBody>
      </p:sp>
    </p:spTree>
    <p:extLst>
      <p:ext uri="{BB962C8B-B14F-4D97-AF65-F5344CB8AC3E}">
        <p14:creationId xmlns:p14="http://schemas.microsoft.com/office/powerpoint/2010/main" val="153775244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_Light_Sales Pitch_01_Win32_AS_v4" id="{AE3810B2-EB50-490A-9B4E-9FA07A4550C3}" vid="{D5F0F717-C359-4A2D-BDB0-CA99CA6877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fa6e671f1cd7e4d96ff9652be322dd5e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e2496f70b101db0b8013f30a071bbf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8435A0B9-5F49-415F-9BEE-591FDACE9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76AEDE5-E9AF-4E9F-97C3-19B848D35AB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DC43B05-D266-4257-98DE-FF9D8CEDAE76}">
  <ds:schemaRefs>
    <ds:schemaRef ds:uri="http://schemas.microsoft.com/office/2006/documentManagement/types"/>
    <ds:schemaRef ds:uri="71af3243-3dd4-4a8d-8c0d-dd76da1f02a5"/>
    <ds:schemaRef ds:uri="http://purl.org/dc/dcmitype/"/>
    <ds:schemaRef ds:uri="16c05727-aa75-4e4a-9b5f-8a80a1165891"/>
    <ds:schemaRef ds:uri="http://purl.org/dc/terms/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Minimalist light sales pitch</Template>
  <TotalTime>0</TotalTime>
  <Words>4352</Words>
  <Application>Microsoft Office PowerPoint</Application>
  <PresentationFormat>Widescreen</PresentationFormat>
  <Paragraphs>218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7" baseType="lpstr">
      <vt:lpstr>Angsana New</vt:lpstr>
      <vt:lpstr>Arial</vt:lpstr>
      <vt:lpstr>Calibri</vt:lpstr>
      <vt:lpstr>Consolas</vt:lpstr>
      <vt:lpstr>Cordia New</vt:lpstr>
      <vt:lpstr>Courier New</vt:lpstr>
      <vt:lpstr>FreesiaUPC</vt:lpstr>
      <vt:lpstr>Helvetica Light</vt:lpstr>
      <vt:lpstr>JasmineUPC</vt:lpstr>
      <vt:lpstr>Open Sans</vt:lpstr>
      <vt:lpstr>Rockwell</vt:lpstr>
      <vt:lpstr>Symbol</vt:lpstr>
      <vt:lpstr>Tahoma</vt:lpstr>
      <vt:lpstr>Times New Roman</vt:lpstr>
      <vt:lpstr>Tw Cen MT</vt:lpstr>
      <vt:lpstr>Wingdings</vt:lpstr>
      <vt:lpstr>Wingdings 2</vt:lpstr>
      <vt:lpstr>DividendVTI</vt:lpstr>
      <vt:lpstr>ChatGpt </vt:lpstr>
      <vt:lpstr>Agenda</vt:lpstr>
      <vt:lpstr>ChatGPT คืออะไร?</vt:lpstr>
      <vt:lpstr>ความสามารถหลักของ ChatGPT</vt:lpstr>
      <vt:lpstr>เทคโนโลยีเบื้องหลัง ChatGPT</vt:lpstr>
      <vt:lpstr>ตัวอย่างการใช้งาน ChatGPT ในชีวิตประจำวัน</vt:lpstr>
      <vt:lpstr>ChatGPT กับการทำงาน</vt:lpstr>
      <vt:lpstr>ข้อจำกัดที่ควรรู้ของ ChatGPT</vt:lpstr>
      <vt:lpstr>การเข้าถึง ChatGPT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2024-07-02T03:23:39Z</dcterms:created>
  <dcterms:modified xsi:type="dcterms:W3CDTF">2025-03-03T08:47:55Z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