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5"/>
  </p:notesMasterIdLst>
  <p:handoutMasterIdLst>
    <p:handoutMasterId r:id="rId26"/>
  </p:handoutMasterIdLst>
  <p:sldIdLst>
    <p:sldId id="348" r:id="rId5"/>
    <p:sldId id="340" r:id="rId6"/>
    <p:sldId id="394" r:id="rId7"/>
    <p:sldId id="395" r:id="rId8"/>
    <p:sldId id="373" r:id="rId9"/>
    <p:sldId id="386" r:id="rId10"/>
    <p:sldId id="390" r:id="rId11"/>
    <p:sldId id="391" r:id="rId12"/>
    <p:sldId id="400" r:id="rId13"/>
    <p:sldId id="397" r:id="rId14"/>
    <p:sldId id="387" r:id="rId15"/>
    <p:sldId id="398" r:id="rId16"/>
    <p:sldId id="399" r:id="rId17"/>
    <p:sldId id="385" r:id="rId18"/>
    <p:sldId id="367" r:id="rId19"/>
    <p:sldId id="368" r:id="rId20"/>
    <p:sldId id="369" r:id="rId21"/>
    <p:sldId id="366" r:id="rId22"/>
    <p:sldId id="365" r:id="rId23"/>
    <p:sldId id="35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3507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Within 3 days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0.69</c:v>
                </c:pt>
                <c:pt idx="1">
                  <c:v>0.62</c:v>
                </c:pt>
                <c:pt idx="2">
                  <c:v>0.65</c:v>
                </c:pt>
                <c:pt idx="3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6-4358-8C3F-2061CDE07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4-7 days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0.21</c:v>
                </c:pt>
                <c:pt idx="1">
                  <c:v>0.28000000000000003</c:v>
                </c:pt>
                <c:pt idx="2">
                  <c:v>0.27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06-4358-8C3F-2061CDE07A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8-15 days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0.05</c:v>
                </c:pt>
                <c:pt idx="1">
                  <c:v>7.0000000000000007E-2</c:v>
                </c:pt>
                <c:pt idx="2">
                  <c:v>0.06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06-4358-8C3F-2061CDE07A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Over 15 days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0.04</c:v>
                </c:pt>
                <c:pt idx="1">
                  <c:v>0.03</c:v>
                </c:pt>
                <c:pt idx="2">
                  <c:v>0.03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06-4358-8C3F-2061CDE07A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90981456"/>
        <c:axId val="513916112"/>
      </c:barChart>
      <c:catAx>
        <c:axId val="49098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13916112"/>
        <c:crosses val="autoZero"/>
        <c:auto val="1"/>
        <c:lblAlgn val="ctr"/>
        <c:lblOffset val="100"/>
        <c:noMultiLvlLbl val="0"/>
      </c:catAx>
      <c:valAx>
        <c:axId val="5139161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9098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US" sz="8000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</a:t>
            </a:r>
            <a:r>
              <a:rPr lang="th-TH" sz="2400" dirty="0"/>
              <a:t>มีนาคม </a:t>
            </a:r>
            <a:r>
              <a:rPr lang="en-US" sz="2400" dirty="0"/>
              <a:t>2568</a:t>
            </a:r>
          </a:p>
        </p:txBody>
      </p:sp>
    </p:spTree>
    <p:extLst>
      <p:ext uri="{BB962C8B-B14F-4D97-AF65-F5344CB8AC3E}">
        <p14:creationId xmlns:p14="http://schemas.microsoft.com/office/powerpoint/2010/main" val="288003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Delivery Receipt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2140"/>
            <a:ext cx="11044982" cy="4541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F&amp;B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แจ้งไม่สามารถใส่ข้อมูล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BQF, BQS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Order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ได้ ตรวจสอบพบว่า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Setup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Event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ผิดช่องทำให้ฟิลด์นั้นไม่ขึ้น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20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List 2025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81" y="1900968"/>
            <a:ext cx="8591638" cy="4577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Update price list 2025  , within 13 Dec 2024 </a:t>
            </a:r>
          </a:p>
        </p:txBody>
      </p:sp>
    </p:spTree>
    <p:extLst>
      <p:ext uri="{BB962C8B-B14F-4D97-AF65-F5344CB8AC3E}">
        <p14:creationId xmlns:p14="http://schemas.microsoft.com/office/powerpoint/2010/main" val="399940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7289863"/>
              </p:ext>
            </p:extLst>
          </p:nvPr>
        </p:nvGraphicFramePr>
        <p:xfrm>
          <a:off x="581192" y="1956391"/>
          <a:ext cx="3744000" cy="31481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425312">
                  <a:extLst>
                    <a:ext uri="{9D8B030D-6E8A-4147-A177-3AD203B41FA5}">
                      <a16:colId xmlns:a16="http://schemas.microsoft.com/office/drawing/2014/main" val="1443125134"/>
                    </a:ext>
                  </a:extLst>
                </a:gridCol>
                <a:gridCol w="1318688">
                  <a:extLst>
                    <a:ext uri="{9D8B030D-6E8A-4147-A177-3AD203B41FA5}">
                      <a16:colId xmlns:a16="http://schemas.microsoft.com/office/drawing/2014/main" val="2229785615"/>
                    </a:ext>
                  </a:extLst>
                </a:gridCol>
              </a:tblGrid>
              <a:tr h="556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Account</a:t>
                      </a:r>
                      <a:r>
                        <a:rPr lang="en-US" sz="1600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Rep </a:t>
                      </a:r>
                      <a:endParaRPr lang="en-US" sz="16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 of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Order</a:t>
                      </a:r>
                      <a:endParaRPr lang="en-US" sz="16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422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FB Banquet1 (FBDPRO01)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45176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FM Engineer (FMDPRO01)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75596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Restaurant Professional (TRDPRO01)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7111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Operation10 (OPDSOP10)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58932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Operation11 (OPDSOP11)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93315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Operation4 (OPDSOP04)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3707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Operation6 (OPDSOP06)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6455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7787558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จำนวน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Service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ที่ไม่ได้ทำการแก้ไข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Account rep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โดยยังคงใช้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Account rep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ที่เป็น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User group </a:t>
            </a:r>
          </a:p>
          <a:p>
            <a:pPr marL="0" indent="0">
              <a:buNone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อ้างอิงวันที่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Add service order 31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สิงหาคม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2024 -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ปัจจุบัน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rep on Service Order </a:t>
            </a:r>
          </a:p>
        </p:txBody>
      </p:sp>
    </p:spTree>
    <p:extLst>
      <p:ext uri="{BB962C8B-B14F-4D97-AF65-F5344CB8AC3E}">
        <p14:creationId xmlns:p14="http://schemas.microsoft.com/office/powerpoint/2010/main" val="305140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4931864"/>
              </p:ext>
            </p:extLst>
          </p:nvPr>
        </p:nvGraphicFramePr>
        <p:xfrm>
          <a:off x="664319" y="1956391"/>
          <a:ext cx="3744000" cy="170579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723117">
                  <a:extLst>
                    <a:ext uri="{9D8B030D-6E8A-4147-A177-3AD203B41FA5}">
                      <a16:colId xmlns:a16="http://schemas.microsoft.com/office/drawing/2014/main" val="1443125134"/>
                    </a:ext>
                  </a:extLst>
                </a:gridCol>
                <a:gridCol w="1020883">
                  <a:extLst>
                    <a:ext uri="{9D8B030D-6E8A-4147-A177-3AD203B41FA5}">
                      <a16:colId xmlns:a16="http://schemas.microsoft.com/office/drawing/2014/main" val="2229785615"/>
                    </a:ext>
                  </a:extLst>
                </a:gridCol>
              </a:tblGrid>
              <a:tr h="625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Contract</a:t>
                      </a:r>
                      <a:r>
                        <a:rPr lang="en-US" sz="1800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Rep </a:t>
                      </a:r>
                      <a:endParaRPr lang="en-US" sz="18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 of 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Contracts</a:t>
                      </a:r>
                      <a:endParaRPr lang="en-US" sz="18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422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FM Engineer (FMDPRO01)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45176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Loss Prevention Control Pro (OPDPRO05)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75596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7787558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จำนวน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Contracts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ที่ไม่ได้ทำการแก้ไข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Account rep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โดยยังคงใช้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Account rep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ที่เป็น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user group </a:t>
            </a:r>
          </a:p>
          <a:p>
            <a:pPr marL="0" indent="0">
              <a:buNone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อ้างอิงวันที่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Add Contract  31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สิงหาคม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2024 -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ปัจจุบัน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rep on Contracts</a:t>
            </a:r>
          </a:p>
        </p:txBody>
      </p:sp>
    </p:spTree>
    <p:extLst>
      <p:ext uri="{BB962C8B-B14F-4D97-AF65-F5344CB8AC3E}">
        <p14:creationId xmlns:p14="http://schemas.microsoft.com/office/powerpoint/2010/main" val="10318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Order / Service Order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 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ทุกส่วนงานต้องทำการ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วันต่อวัน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ทุกส่วนงานต้องไม่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ก่อนงาน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ทุกส่วนงานต้องไม่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ข้ามหน่วยงาน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ทุกส่วนงานต้องตรวจสอบยอดก่อน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ทุกครั้ง*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หากถูก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ติดตามให้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ให้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ตอบกลับหากดำเนินการแล้วเสร็จ หรือถ้าติดขัดปัญหาไม่สามารถ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ได้ ให้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แจ้งระบุสาเหตุ</a:t>
            </a:r>
            <a:endParaRPr lang="th-TH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 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Close Service Order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Project Manager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ของงานนั้นๆ ต้องรับผิดชอบในการติดตามการ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จากทุกส่วนงาน (ยกเว้น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Sales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Booking Space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Damage Guarantee )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Project Manager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ของงานนั้นๆ จะต้อง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Close service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หลังจากจบงาน (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last show day)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ภายใน 3 วัน และแจ้งกลับทาง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System Admin Team (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คุณอมร และ คุณสุวณี) เพื่อทำการเปลี่ยน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Event Status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Final Invoice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394425"/>
            <a:ext cx="11029616" cy="1021136"/>
          </a:xfrm>
        </p:spPr>
        <p:txBody>
          <a:bodyPr>
            <a:normAutofit/>
          </a:bodyPr>
          <a:lstStyle/>
          <a:p>
            <a:r>
              <a:rPr lang="en-US" dirty="0"/>
              <a:t>Closing Events status</a:t>
            </a:r>
            <a:br>
              <a:rPr lang="en-US" dirty="0"/>
            </a:br>
            <a:r>
              <a:rPr lang="en-US" sz="1400" dirty="0"/>
              <a:t>during Sep 1, 2024 –  Oct 31, 2024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6005"/>
              </p:ext>
            </p:extLst>
          </p:nvPr>
        </p:nvGraphicFramePr>
        <p:xfrm>
          <a:off x="183167" y="1257303"/>
          <a:ext cx="11825663" cy="5293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9958">
                  <a:extLst>
                    <a:ext uri="{9D8B030D-6E8A-4147-A177-3AD203B41FA5}">
                      <a16:colId xmlns:a16="http://schemas.microsoft.com/office/drawing/2014/main" val="2774003913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3010659139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606376803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3623673795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077152935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860298709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34087190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931645810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053149938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739531583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047817332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810890392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664441516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700213509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33828805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665080738"/>
                    </a:ext>
                  </a:extLst>
                </a:gridCol>
              </a:tblGrid>
              <a:tr h="3187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 Type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Over Due &gt; 15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Over Due 8 - 15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Over Due</a:t>
                      </a:r>
                      <a:r>
                        <a:rPr lang="en-US" sz="14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4 - 7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With in</a:t>
                      </a:r>
                      <a:r>
                        <a:rPr lang="en-US" sz="14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1 - 3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205"/>
                  </a:ext>
                </a:extLst>
              </a:tr>
              <a:tr h="461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55421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Complimentary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99999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Commencement / Graduation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933959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Competition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75415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Concert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24492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Convention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89964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Examination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93317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Engagement Ceremony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271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(Public)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15467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(Trade)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33915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Film Shooting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58700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Family Show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29632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Food Tasting / Pre Meeting (Charge)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03946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Incentive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22982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Meeting / Seminar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34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37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18354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Party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25473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Product Launch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66399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Special Event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62408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Wedding / Engagement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56651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Wedding Party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1380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95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93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961434"/>
                  </a:ext>
                </a:extLst>
              </a:tr>
              <a:tr h="2370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Sport Event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21263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64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54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151</a:t>
                      </a: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177</a:t>
                      </a: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3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F8BDAA-469A-E824-09DD-EC07C562C212}"/>
              </a:ext>
            </a:extLst>
          </p:cNvPr>
          <p:cNvSpPr txBox="1"/>
          <p:nvPr/>
        </p:nvSpPr>
        <p:spPr>
          <a:xfrm>
            <a:off x="10633308" y="980304"/>
            <a:ext cx="13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as of Oct 31, 2024</a:t>
            </a:r>
          </a:p>
        </p:txBody>
      </p:sp>
    </p:spTree>
    <p:extLst>
      <p:ext uri="{BB962C8B-B14F-4D97-AF65-F5344CB8AC3E}">
        <p14:creationId xmlns:p14="http://schemas.microsoft.com/office/powerpoint/2010/main" val="179268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8FBB8C-FB60-A71F-F458-4B984DF98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492481"/>
              </p:ext>
            </p:extLst>
          </p:nvPr>
        </p:nvGraphicFramePr>
        <p:xfrm>
          <a:off x="1276927" y="1635918"/>
          <a:ext cx="9239770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Events status</a:t>
            </a:r>
            <a:br>
              <a:rPr lang="en-US" dirty="0"/>
            </a:br>
            <a:r>
              <a:rPr lang="en-US" sz="1400" dirty="0"/>
              <a:t>during Sep 1, 2024 –  Oct 31, 2024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01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of Overdue closing events</a:t>
            </a:r>
            <a:br>
              <a:rPr lang="en-US" dirty="0"/>
            </a:br>
            <a:r>
              <a:rPr lang="en-US" sz="1300" dirty="0"/>
              <a:t>during Sep 1, 2024 –  Oct 31, 2024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461285"/>
              </p:ext>
            </p:extLst>
          </p:nvPr>
        </p:nvGraphicFramePr>
        <p:xfrm>
          <a:off x="254978" y="1890713"/>
          <a:ext cx="11491798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10">
                  <a:extLst>
                    <a:ext uri="{9D8B030D-6E8A-4147-A177-3AD203B41FA5}">
                      <a16:colId xmlns:a16="http://schemas.microsoft.com/office/drawing/2014/main" val="112191196"/>
                    </a:ext>
                  </a:extLst>
                </a:gridCol>
                <a:gridCol w="1030790">
                  <a:extLst>
                    <a:ext uri="{9D8B030D-6E8A-4147-A177-3AD203B41FA5}">
                      <a16:colId xmlns:a16="http://schemas.microsoft.com/office/drawing/2014/main" val="1252920227"/>
                    </a:ext>
                  </a:extLst>
                </a:gridCol>
                <a:gridCol w="2396284">
                  <a:extLst>
                    <a:ext uri="{9D8B030D-6E8A-4147-A177-3AD203B41FA5}">
                      <a16:colId xmlns:a16="http://schemas.microsoft.com/office/drawing/2014/main" val="362956744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5303001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1348174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660483157"/>
                    </a:ext>
                  </a:extLst>
                </a:gridCol>
                <a:gridCol w="3601014">
                  <a:extLst>
                    <a:ext uri="{9D8B030D-6E8A-4147-A177-3AD203B41FA5}">
                      <a16:colId xmlns:a16="http://schemas.microsoft.com/office/drawing/2014/main" val="187855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</a:t>
                      </a:r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 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Start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End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Last Closed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Findings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2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(Trade)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64632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LED Expo Thailand &amp; SMART Living Expo 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05/09/2024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07/09/2024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07/10/2024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ฝ่ายขายแก้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Items IT 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เนื่องจากไปเลือก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Order 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หน้างาน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Meeting / Seminar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70681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งานประชุมโดยกองทุนเพื่อความเสมอภาคทางศึกษา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02/10/2024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2/10/2024 : 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ฝ่ายขาย </a:t>
                      </a:r>
                      <a:r>
                        <a:rPr lang="en-US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Add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Order Standard room Novotel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(Public)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68100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Foodism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Show 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10/10/2024 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แจ้งให้เปิด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Order 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เพิ่อแก้ไขยอดเงิน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13/10/2024 closed service order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4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Examination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70574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ดำเนินการประเมินบุคคลเพื่อเลื่อนขึ้นแต่งตั้งให้ดำรงตำแหน่งประเภทวิชาการ ระดับชำนาญการพิเศษ ตำแหน่งเจ้าพนักงานปกครองปี พ.ศ. ๒๕๖๗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21/10/2024 closed service order gift voucher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8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Meeting / Seminar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70790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งานประชุมโดยกองทุนเพื่อความเสมอภาคทางศึกษา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10/10/2024 : 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ฝ่ายขาย </a:t>
                      </a:r>
                      <a:r>
                        <a:rPr lang="en-US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Add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Order Standard room Novotel &amp; ibis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7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Food Delivery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71296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- Food Delivery Progress Training (18 Oct 24)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ยังไม่มีการปิด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Order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5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Food Delivery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71298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- Food Delivery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Lumentum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International Company (18 Oct 24)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ยังไม่มีการปิด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Order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5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Food Delivery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71323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- Food Delivery Ericsson HES Induction Training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ยังไม่มีการปิด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Order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Complimentary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69302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MICE Logistics 101 Course </a:t>
                      </a:r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รุ่นที่ 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ไม่แจ้งฝ่ายขายปิดงาน ( </a:t>
                      </a:r>
                      <a:r>
                        <a:rPr lang="en-US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Final Invoice </a:t>
                      </a:r>
                      <a:r>
                        <a:rPr lang="th-TH" sz="1400" baseline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052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F8BDAA-469A-E824-09DD-EC07C562C212}"/>
              </a:ext>
            </a:extLst>
          </p:cNvPr>
          <p:cNvSpPr txBox="1"/>
          <p:nvPr/>
        </p:nvSpPr>
        <p:spPr>
          <a:xfrm>
            <a:off x="10371254" y="1559112"/>
            <a:ext cx="13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as of Oct 31, 2024</a:t>
            </a:r>
          </a:p>
        </p:txBody>
      </p:sp>
    </p:spTree>
    <p:extLst>
      <p:ext uri="{BB962C8B-B14F-4D97-AF65-F5344CB8AC3E}">
        <p14:creationId xmlns:p14="http://schemas.microsoft.com/office/powerpoint/2010/main" val="126624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Status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58384"/>
              </p:ext>
            </p:extLst>
          </p:nvPr>
        </p:nvGraphicFramePr>
        <p:xfrm>
          <a:off x="117927" y="2004646"/>
          <a:ext cx="11956146" cy="41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6325">
                  <a:extLst>
                    <a:ext uri="{9D8B030D-6E8A-4147-A177-3AD203B41FA5}">
                      <a16:colId xmlns:a16="http://schemas.microsoft.com/office/drawing/2014/main" val="91370684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9545384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466338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2492347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963527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236184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92386336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7051015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2882297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91804635"/>
                    </a:ext>
                  </a:extLst>
                </a:gridCol>
                <a:gridCol w="753758">
                  <a:extLst>
                    <a:ext uri="{9D8B030D-6E8A-4147-A177-3AD203B41FA5}">
                      <a16:colId xmlns:a16="http://schemas.microsoft.com/office/drawing/2014/main" val="391441212"/>
                    </a:ext>
                  </a:extLst>
                </a:gridCol>
                <a:gridCol w="1080063">
                  <a:extLst>
                    <a:ext uri="{9D8B030D-6E8A-4147-A177-3AD203B41FA5}">
                      <a16:colId xmlns:a16="http://schemas.microsoft.com/office/drawing/2014/main" val="3088163598"/>
                    </a:ext>
                  </a:extLst>
                </a:gridCol>
              </a:tblGrid>
              <a:tr h="3171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Department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 4 July 2024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 28 Aug 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 31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Variance </a:t>
                      </a:r>
                      <a:r>
                        <a:rPr lang="en-US" sz="1800" b="1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MoM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Variance</a:t>
                      </a:r>
                      <a:b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10966"/>
                  </a:ext>
                </a:extLst>
              </a:tr>
              <a:tr h="317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New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 Progress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Summary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New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 Progress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Summary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New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 Progress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Summary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41872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City Management Dept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8625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Corporate Communications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8171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Executive Management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55344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Facility Management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-106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-67%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64241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Finance &amp; Accounting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838242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Food &amp; Beverage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4485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Information Technology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8208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Kitchen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6481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Operations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22694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Restaurant Group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233%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00767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Sales and Marketing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360%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567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927" y="1354147"/>
            <a:ext cx="10990385" cy="369332"/>
          </a:xfrm>
          <a:prstGeom prst="rect">
            <a:avLst/>
          </a:prstGeom>
          <a:noFill/>
          <a:ln w="53975" cap="rnd" cmpd="dbl">
            <a:noFill/>
            <a:prstDash val="sysDot"/>
            <a:round/>
          </a:ln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     </a:t>
            </a:r>
            <a:r>
              <a:rPr lang="en-US" sz="1800" dirty="0">
                <a:latin typeface="Corada" panose="020B0304020202020204" pitchFamily="34" charset="-34"/>
                <a:cs typeface="Corada" panose="020B0304020202020204" pitchFamily="34" charset="-34"/>
              </a:rPr>
              <a:t>Activity </a:t>
            </a:r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ที่สถานะเป็น </a:t>
            </a:r>
            <a:r>
              <a:rPr lang="en-US" sz="1800" dirty="0">
                <a:latin typeface="Corada" panose="020B0304020202020204" pitchFamily="34" charset="-34"/>
                <a:cs typeface="Corada" panose="020B0304020202020204" pitchFamily="34" charset="-34"/>
              </a:rPr>
              <a:t>New / In progress </a:t>
            </a:r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และงานจบไปเรียบร้อยแล้ว แต่ยังไม่ได้ดำเนินการ </a:t>
            </a:r>
            <a:r>
              <a:rPr lang="en-US" sz="1800" dirty="0">
                <a:latin typeface="Corada" panose="020B0304020202020204" pitchFamily="34" charset="-34"/>
                <a:cs typeface="Corada" panose="020B0304020202020204" pitchFamily="34" charset="-34"/>
              </a:rPr>
              <a:t>Complete Activity</a:t>
            </a:r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  </a:t>
            </a:r>
            <a:endParaRPr lang="en-US" sz="1800" dirty="0">
              <a:latin typeface="Corada" panose="020B0304020202020204" pitchFamily="34" charset="-34"/>
              <a:cs typeface="Corada" panose="020B03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8BDAA-469A-E824-09DD-EC07C562C212}"/>
              </a:ext>
            </a:extLst>
          </p:cNvPr>
          <p:cNvSpPr txBox="1"/>
          <p:nvPr/>
        </p:nvSpPr>
        <p:spPr>
          <a:xfrm>
            <a:off x="117927" y="1758425"/>
            <a:ext cx="13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as of Oct 31, 2024</a:t>
            </a:r>
          </a:p>
        </p:txBody>
      </p:sp>
    </p:spTree>
    <p:extLst>
      <p:ext uri="{BB962C8B-B14F-4D97-AF65-F5344CB8AC3E}">
        <p14:creationId xmlns:p14="http://schemas.microsoft.com/office/powerpoint/2010/main" val="161558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update Google Chrome:</a:t>
            </a:r>
            <a:endParaRPr lang="en-US" dirty="0"/>
          </a:p>
          <a:p>
            <a:r>
              <a:rPr lang="en-US" dirty="0"/>
              <a:t>On your computer, open Chrome.</a:t>
            </a:r>
          </a:p>
          <a:p>
            <a:r>
              <a:rPr lang="en-US" dirty="0"/>
              <a:t>At the top right, click  </a:t>
            </a:r>
          </a:p>
          <a:p>
            <a:r>
              <a:rPr lang="en-US" dirty="0"/>
              <a:t>Click Help. About Google Chrome.</a:t>
            </a:r>
          </a:p>
          <a:p>
            <a:r>
              <a:rPr lang="en-US" dirty="0"/>
              <a:t>Click Update Google Chrome. Important: If you can't find this button, you're on the latest version.</a:t>
            </a:r>
          </a:p>
          <a:p>
            <a:r>
              <a:rPr lang="en-US" dirty="0"/>
              <a:t>Click Relaunch.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1701800"/>
            <a:ext cx="3863216" cy="10188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EBMS Slow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3" y="3501994"/>
            <a:ext cx="320068" cy="2667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8" y="1782721"/>
            <a:ext cx="6538527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คืออะไร</a:t>
            </a:r>
            <a:r>
              <a:rPr lang="en-US" sz="2400" dirty="0"/>
              <a:t>?</a:t>
            </a:r>
          </a:p>
          <a:p>
            <a:r>
              <a:rPr lang="th-TH" sz="2400" dirty="0"/>
              <a:t>ความสามารถหลักของ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</a:p>
          <a:p>
            <a:r>
              <a:rPr lang="th-TH" sz="2400" dirty="0"/>
              <a:t>เทคโนโลยีเบื้องหลัง </a:t>
            </a:r>
            <a:r>
              <a:rPr lang="en-US" sz="2400" dirty="0" err="1"/>
              <a:t>ChatGPT</a:t>
            </a:r>
            <a:endParaRPr lang="en-US" sz="2400" dirty="0"/>
          </a:p>
          <a:p>
            <a:r>
              <a:rPr lang="th-TH" sz="2400" dirty="0"/>
              <a:t>ตัวอย่างการใช้งาน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ในชีวิตประจำวัน</a:t>
            </a:r>
          </a:p>
          <a:p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/>
              <a:t>กับการ</a:t>
            </a:r>
            <a:r>
              <a:rPr lang="th-TH" sz="2400" dirty="0"/>
              <a:t>ทำงาน</a:t>
            </a:r>
          </a:p>
          <a:p>
            <a:r>
              <a:rPr lang="th-TH" sz="2400" dirty="0"/>
              <a:t>ข้อจำกัดที่ควรรู้ของ </a:t>
            </a:r>
            <a:r>
              <a:rPr lang="en-US" sz="2400" dirty="0" err="1"/>
              <a:t>ChatGPT</a:t>
            </a:r>
            <a:endParaRPr lang="en-US" sz="2400" dirty="0"/>
          </a:p>
          <a:p>
            <a:r>
              <a:rPr lang="th-TH" sz="2400" dirty="0"/>
              <a:t>เริ่มต้นใช้งาน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ง่ายๆ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808" y="1341120"/>
            <a:ext cx="11029615" cy="4737862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หากพบปัญหาการใช้งานในระบบ </a:t>
            </a:r>
            <a:r>
              <a:rPr lang="en-US" sz="4400" b="1" dirty="0">
                <a:latin typeface="Corada" panose="020B0304020202020204" pitchFamily="34" charset="-34"/>
              </a:rPr>
              <a:t>EBMS </a:t>
            </a:r>
          </a:p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หรือมีข้อสงสัย สามารถ </a:t>
            </a:r>
            <a:r>
              <a:rPr lang="en-US" sz="4400" b="1" dirty="0">
                <a:latin typeface="Corada" panose="020B0304020202020204" pitchFamily="34" charset="-34"/>
              </a:rPr>
              <a:t>Capture </a:t>
            </a:r>
            <a:r>
              <a:rPr lang="th-TH" sz="4400" b="1" dirty="0">
                <a:latin typeface="Corada" panose="020B0304020202020204" pitchFamily="34" charset="-34"/>
              </a:rPr>
              <a:t>หน้าจอ ส่งมาที่</a:t>
            </a:r>
          </a:p>
          <a:p>
            <a:pPr marL="114300" indent="0" algn="ctr">
              <a:buNone/>
            </a:pPr>
            <a:r>
              <a:rPr lang="en-US" sz="4400" b="1" dirty="0">
                <a:latin typeface="Corada" panose="020B0304020202020204" pitchFamily="34" charset="-34"/>
              </a:rPr>
              <a:t>URL : http://workorder.impact.co.th/  </a:t>
            </a:r>
          </a:p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หรือ </a:t>
            </a:r>
            <a:r>
              <a:rPr lang="en-US" sz="4400" b="1" dirty="0">
                <a:latin typeface="Corada" panose="020B0304020202020204" pitchFamily="34" charset="-34"/>
              </a:rPr>
              <a:t>ITApplication@impact.co.th</a:t>
            </a:r>
          </a:p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หรือ </a:t>
            </a:r>
            <a:r>
              <a:rPr lang="en-US" sz="4400" b="1" dirty="0">
                <a:latin typeface="Corada" panose="020B0304020202020204" pitchFamily="34" charset="-34"/>
              </a:rPr>
              <a:t>IT Application Team </a:t>
            </a:r>
            <a:r>
              <a:rPr lang="th-TH" sz="4400" b="1" dirty="0">
                <a:latin typeface="Corada" panose="020B0304020202020204" pitchFamily="34" charset="-34"/>
              </a:rPr>
              <a:t>เบอร์ 6313,5298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227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List 2024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17" y="2114390"/>
            <a:ext cx="8093141" cy="3696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551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ส่วนงาน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Restaurant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แก้ไขชื่อ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price list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sales price list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sales price list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2025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680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Account Rep Event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29" y="2029644"/>
            <a:ext cx="9400541" cy="4603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1551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ส่วนงาน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Restaurant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แก้ไขชื่อ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Account Rep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Sales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Restaurant </a:t>
            </a:r>
          </a:p>
        </p:txBody>
      </p:sp>
    </p:spTree>
    <p:extLst>
      <p:ext uri="{BB962C8B-B14F-4D97-AF65-F5344CB8AC3E}">
        <p14:creationId xmlns:p14="http://schemas.microsoft.com/office/powerpoint/2010/main" val="35787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Checked 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6366" b="5296"/>
          <a:stretch/>
        </p:blipFill>
        <p:spPr>
          <a:xfrm>
            <a:off x="1138066" y="2369868"/>
            <a:ext cx="9900518" cy="4432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551312"/>
            <a:ext cx="995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การเปิด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Documents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ในระบบ ระบบจะถามว่าต้องการ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 out document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เพื่อแก้ไขหรือไม่</a:t>
            </a:r>
          </a:p>
          <a:p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หากต้องการแค่ตรวจสอบดู ให้เลือก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เพื่อ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view only,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หากต้องการแก้ไขให้เลือก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Yes.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Status document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จะเป็น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 out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ไม่สามารถ แก้ไขได้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76"/>
          <a:stretch/>
        </p:blipFill>
        <p:spPr>
          <a:xfrm>
            <a:off x="7058641" y="606258"/>
            <a:ext cx="4295608" cy="10774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511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menu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1004724"/>
          </a:xfrm>
        </p:spPr>
        <p:txBody>
          <a:bodyPr/>
          <a:lstStyle/>
          <a:p>
            <a:r>
              <a:rPr lang="en-US" dirty="0"/>
              <a:t>Resources </a:t>
            </a:r>
            <a:r>
              <a:rPr lang="th-TH" dirty="0"/>
              <a:t>ที่เป็นเมนูอาหารไม่ครบ</a:t>
            </a:r>
          </a:p>
          <a:p>
            <a:r>
              <a:rPr lang="en-US" dirty="0"/>
              <a:t>Resources </a:t>
            </a:r>
            <a:r>
              <a:rPr lang="th-TH" dirty="0"/>
              <a:t>ที่เป็นเมนูพิเศษ ควร </a:t>
            </a:r>
            <a:r>
              <a:rPr lang="en-US" dirty="0"/>
              <a:t>Add </a:t>
            </a:r>
            <a:r>
              <a:rPr lang="th-TH" dirty="0"/>
              <a:t>เพิ่มในระบบ หรือใช้การ </a:t>
            </a:r>
            <a:r>
              <a:rPr lang="en-US" dirty="0"/>
              <a:t>Note </a:t>
            </a:r>
            <a:r>
              <a:rPr lang="th-TH" dirty="0"/>
              <a:t>แทน </a:t>
            </a:r>
            <a:r>
              <a:rPr lang="en-US" dirty="0"/>
              <a:t>?</a:t>
            </a:r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OTOP Midyear 2024 (</a:t>
            </a:r>
            <a:r>
              <a:rPr lang="en-US" sz="3600" b="1" cap="none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ID. </a:t>
            </a:r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27220)  (8-16 June</a:t>
            </a:r>
            <a:r>
              <a:rPr lang="th-TH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</a:t>
            </a:r>
            <a:r>
              <a:rPr lang="th-TH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38" y="2182468"/>
            <a:ext cx="8483523" cy="44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63" y="1442312"/>
            <a:ext cx="995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มีค่าใช้จ่ายค่า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Walk Through Charge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มาที่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FB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จึงขอปรึกษาขั้นตอนในการดำเนินการเนื่องจากรายการนี้เป็นอภินันทนาการที่ลูกค้าได้รับ</a:t>
            </a:r>
          </a:p>
          <a:p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และงานนี้เป็นงานเดือนมิถุนายน แต่รายการนี้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Charge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เข้ามาเดือนกันยายน 2567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05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OTOP Midyear 2024 (</a:t>
            </a:r>
            <a:r>
              <a:rPr lang="en-US" sz="3600" b="1" cap="none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ID. </a:t>
            </a:r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27220)  (8-16 June</a:t>
            </a:r>
            <a:r>
              <a:rPr lang="th-TH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</a:t>
            </a:r>
            <a:r>
              <a:rPr lang="th-TH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19" y="2088643"/>
            <a:ext cx="8969037" cy="47256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จากการตรวจสอบ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REIT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เรียกเก็บค่า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Walk Through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IMPACT (RPT) ,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แสดงว่า 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REIT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รับต้นทุน ?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05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Outside Catering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Event ID. 71333 ,71379 ,71388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Outside Catering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ตีบิลที่</a:t>
            </a:r>
            <a:r>
              <a:rPr lang="th-TH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ร้าน 6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Zero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แต่ในระบบ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EBMS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คีย์รายการใน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SDR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TCA Food Atrium </a:t>
            </a:r>
          </a:p>
        </p:txBody>
      </p:sp>
      <p:pic>
        <p:nvPicPr>
          <p:cNvPr id="1028" name="Picture 2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9" y="2182468"/>
            <a:ext cx="34067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5" y="2466329"/>
            <a:ext cx="6637042" cy="34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3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1677</Words>
  <Application>Microsoft Office PowerPoint</Application>
  <PresentationFormat>Widescreen</PresentationFormat>
  <Paragraphs>604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Corada</vt:lpstr>
      <vt:lpstr>Cordia New</vt:lpstr>
      <vt:lpstr>Courier New</vt:lpstr>
      <vt:lpstr>Helvetica Light</vt:lpstr>
      <vt:lpstr>Rockwell</vt:lpstr>
      <vt:lpstr>Tw Cen MT</vt:lpstr>
      <vt:lpstr>Wingdings 2</vt:lpstr>
      <vt:lpstr>DividendVTI</vt:lpstr>
      <vt:lpstr>ChatGpt </vt:lpstr>
      <vt:lpstr>Agenda</vt:lpstr>
      <vt:lpstr>Price List 2024</vt:lpstr>
      <vt:lpstr>Change Account Rep Event</vt:lpstr>
      <vt:lpstr>Document Checked Out</vt:lpstr>
      <vt:lpstr>Resource menu</vt:lpstr>
      <vt:lpstr>OTOP Midyear 2024 (ID. 27220)  (8-16 June 2024)</vt:lpstr>
      <vt:lpstr>OTOP Midyear 2024 (ID. 27220)  (8-16 June 2024)</vt:lpstr>
      <vt:lpstr>Event Outside Catering </vt:lpstr>
      <vt:lpstr>Service Delivery Receipt</vt:lpstr>
      <vt:lpstr>Price List 2025</vt:lpstr>
      <vt:lpstr>Account rep on Service Order </vt:lpstr>
      <vt:lpstr>Contract rep on Contracts</vt:lpstr>
      <vt:lpstr>Work Order / Service Order</vt:lpstr>
      <vt:lpstr>Closing Events status during Sep 1, 2024 –  Oct 31, 2024</vt:lpstr>
      <vt:lpstr>Closing Events status during Sep 1, 2024 –  Oct 31, 2024</vt:lpstr>
      <vt:lpstr>Sample of Overdue closing events during Sep 1, 2024 –  Oct 31, 2024</vt:lpstr>
      <vt:lpstr>Activity Status</vt:lpstr>
      <vt:lpstr>EBMS Slow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2024-07-02T03:23:39Z</dcterms:created>
  <dcterms:modified xsi:type="dcterms:W3CDTF">2025-03-02T14:02:26Z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