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25"/>
  </p:notesMasterIdLst>
  <p:handoutMasterIdLst>
    <p:handoutMasterId r:id="rId26"/>
  </p:handoutMasterIdLst>
  <p:sldIdLst>
    <p:sldId id="348" r:id="rId5"/>
    <p:sldId id="340" r:id="rId6"/>
    <p:sldId id="394" r:id="rId7"/>
    <p:sldId id="395" r:id="rId8"/>
    <p:sldId id="373" r:id="rId9"/>
    <p:sldId id="386" r:id="rId10"/>
    <p:sldId id="390" r:id="rId11"/>
    <p:sldId id="391" r:id="rId12"/>
    <p:sldId id="400" r:id="rId13"/>
    <p:sldId id="397" r:id="rId14"/>
    <p:sldId id="387" r:id="rId15"/>
    <p:sldId id="398" r:id="rId16"/>
    <p:sldId id="399" r:id="rId17"/>
    <p:sldId id="385" r:id="rId18"/>
    <p:sldId id="367" r:id="rId19"/>
    <p:sldId id="368" r:id="rId20"/>
    <p:sldId id="369" r:id="rId21"/>
    <p:sldId id="366" r:id="rId22"/>
    <p:sldId id="365" r:id="rId23"/>
    <p:sldId id="35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3507"/>
  </p:normalViewPr>
  <p:slideViewPr>
    <p:cSldViewPr snapToGrid="0">
      <p:cViewPr varScale="1">
        <p:scale>
          <a:sx n="113" d="100"/>
          <a:sy n="113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Within 3 days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 of May 2,24</c:v>
                </c:pt>
                <c:pt idx="1">
                  <c:v>as of July 4,24</c:v>
                </c:pt>
                <c:pt idx="2">
                  <c:v>As of Aug 28,24</c:v>
                </c:pt>
                <c:pt idx="3">
                  <c:v>AS of Oct 31,24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0.69</c:v>
                </c:pt>
                <c:pt idx="1">
                  <c:v>0.62</c:v>
                </c:pt>
                <c:pt idx="2">
                  <c:v>0.65</c:v>
                </c:pt>
                <c:pt idx="3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06-4358-8C3F-2061CDE07A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4-7 days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 of May 2,24</c:v>
                </c:pt>
                <c:pt idx="1">
                  <c:v>as of July 4,24</c:v>
                </c:pt>
                <c:pt idx="2">
                  <c:v>As of Aug 28,24</c:v>
                </c:pt>
                <c:pt idx="3">
                  <c:v>AS of Oct 31,24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0.21</c:v>
                </c:pt>
                <c:pt idx="1">
                  <c:v>0.28000000000000003</c:v>
                </c:pt>
                <c:pt idx="2">
                  <c:v>0.27</c:v>
                </c:pt>
                <c:pt idx="3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06-4358-8C3F-2061CDE07A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8-15 days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 of May 2,24</c:v>
                </c:pt>
                <c:pt idx="1">
                  <c:v>as of July 4,24</c:v>
                </c:pt>
                <c:pt idx="2">
                  <c:v>As of Aug 28,24</c:v>
                </c:pt>
                <c:pt idx="3">
                  <c:v>AS of Oct 31,24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0.05</c:v>
                </c:pt>
                <c:pt idx="1">
                  <c:v>7.0000000000000007E-2</c:v>
                </c:pt>
                <c:pt idx="2">
                  <c:v>0.06</c:v>
                </c:pt>
                <c:pt idx="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06-4358-8C3F-2061CDE07A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Over 15 days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AS of May 2,24</c:v>
                </c:pt>
                <c:pt idx="1">
                  <c:v>as of July 4,24</c:v>
                </c:pt>
                <c:pt idx="2">
                  <c:v>As of Aug 28,24</c:v>
                </c:pt>
                <c:pt idx="3">
                  <c:v>AS of Oct 31,24</c:v>
                </c:pt>
              </c:strCache>
            </c:strRef>
          </c:cat>
          <c:val>
            <c:numRef>
              <c:f>Sheet1!$E$2:$E$5</c:f>
              <c:numCache>
                <c:formatCode>0%</c:formatCode>
                <c:ptCount val="4"/>
                <c:pt idx="0">
                  <c:v>0.04</c:v>
                </c:pt>
                <c:pt idx="1">
                  <c:v>0.03</c:v>
                </c:pt>
                <c:pt idx="2">
                  <c:v>0.03</c:v>
                </c:pt>
                <c:pt idx="3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B06-4358-8C3F-2061CDE07AB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490981456"/>
        <c:axId val="513916112"/>
      </c:barChart>
      <c:catAx>
        <c:axId val="49098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916112"/>
        <c:crosses val="autoZero"/>
        <c:auto val="1"/>
        <c:lblAlgn val="ctr"/>
        <c:lblOffset val="100"/>
        <c:noMultiLvlLbl val="0"/>
      </c:catAx>
      <c:valAx>
        <c:axId val="5139161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9098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11/1/2024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11/1/2024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11/1/2024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EBMS Club 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1 November 2024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03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Delivery Receipt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82140"/>
            <a:ext cx="11044982" cy="4541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263" y="1442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F&amp;B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แจ้งไม่สามารถใส่ข้อมูล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BQF, BQS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ใน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Order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ได้ ตรวจสอบพบว่า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Setup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ใน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Event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ผิดช่องทำให้ฟิลด์นั้นไม่ขึ้น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7920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List 2025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81" y="1900968"/>
            <a:ext cx="8591638" cy="4577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263" y="1442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Update price list 2025  , within 13 Dec 2024 </a:t>
            </a:r>
          </a:p>
        </p:txBody>
      </p:sp>
    </p:spTree>
    <p:extLst>
      <p:ext uri="{BB962C8B-B14F-4D97-AF65-F5344CB8AC3E}">
        <p14:creationId xmlns:p14="http://schemas.microsoft.com/office/powerpoint/2010/main" val="3999408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7289863"/>
              </p:ext>
            </p:extLst>
          </p:nvPr>
        </p:nvGraphicFramePr>
        <p:xfrm>
          <a:off x="581192" y="1956391"/>
          <a:ext cx="3744000" cy="3148135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425312">
                  <a:extLst>
                    <a:ext uri="{9D8B030D-6E8A-4147-A177-3AD203B41FA5}">
                      <a16:colId xmlns:a16="http://schemas.microsoft.com/office/drawing/2014/main" val="1443125134"/>
                    </a:ext>
                  </a:extLst>
                </a:gridCol>
                <a:gridCol w="1318688">
                  <a:extLst>
                    <a:ext uri="{9D8B030D-6E8A-4147-A177-3AD203B41FA5}">
                      <a16:colId xmlns:a16="http://schemas.microsoft.com/office/drawing/2014/main" val="2229785615"/>
                    </a:ext>
                  </a:extLst>
                </a:gridCol>
              </a:tblGrid>
              <a:tr h="5561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Account</a:t>
                      </a:r>
                      <a:r>
                        <a:rPr lang="en-US" sz="1600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Rep </a:t>
                      </a:r>
                      <a:endParaRPr lang="en-US" sz="16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 </a:t>
                      </a:r>
                      <a:r>
                        <a:rPr lang="en-US" sz="160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of </a:t>
                      </a: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</a:t>
                      </a:r>
                      <a:r>
                        <a:rPr lang="en-US" sz="16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Order</a:t>
                      </a:r>
                      <a:endParaRPr lang="en-US" sz="16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34220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FB Banquet1 (FBDPRO01)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45176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FM Engineer (FMDPRO01)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75596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Restaurant Professional (TRDPRO01)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27111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Operation10 (OPDSOP10)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58932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Operation11 (OPDSOP11)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93315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Operation4 (OPDSOP04)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43707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Operation6 (OPDSOP06)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46455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Grand 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29</a:t>
                      </a:r>
                      <a:endParaRPr lang="en-US" sz="1600" b="1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7787558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จำนวน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Service Order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ที่ไม่ได้ทำการแก้ไข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Account rep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โดยยังคงใช้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Account rep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ที่เป็น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User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group 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อ้างอิงวันที่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A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dd service order 31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สิงหาคม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2024 -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ปัจจุบัน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rep on Service Order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4931864"/>
              </p:ext>
            </p:extLst>
          </p:nvPr>
        </p:nvGraphicFramePr>
        <p:xfrm>
          <a:off x="664319" y="1956391"/>
          <a:ext cx="3744000" cy="1705793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2723117">
                  <a:extLst>
                    <a:ext uri="{9D8B030D-6E8A-4147-A177-3AD203B41FA5}">
                      <a16:colId xmlns:a16="http://schemas.microsoft.com/office/drawing/2014/main" val="1443125134"/>
                    </a:ext>
                  </a:extLst>
                </a:gridCol>
                <a:gridCol w="1020883">
                  <a:extLst>
                    <a:ext uri="{9D8B030D-6E8A-4147-A177-3AD203B41FA5}">
                      <a16:colId xmlns:a16="http://schemas.microsoft.com/office/drawing/2014/main" val="2229785615"/>
                    </a:ext>
                  </a:extLst>
                </a:gridCol>
              </a:tblGrid>
              <a:tr h="625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Contract</a:t>
                      </a:r>
                      <a:r>
                        <a:rPr lang="en-US" sz="1800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Rep </a:t>
                      </a:r>
                      <a:endParaRPr lang="en-US" sz="18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Count </a:t>
                      </a:r>
                      <a:r>
                        <a:rPr lang="en-US" sz="180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of </a:t>
                      </a:r>
                    </a:p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Contracts</a:t>
                      </a:r>
                      <a:endParaRPr lang="en-US" sz="18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134220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FM Engineer (FMDPRO01)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6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45176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Loss Prevention </a:t>
                      </a:r>
                      <a:r>
                        <a:rPr lang="en-US" sz="1600" b="0" i="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Control Pro </a:t>
                      </a:r>
                      <a:r>
                        <a:rPr lang="en-US" sz="1600" b="0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(OPDPRO05)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600" b="0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75596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Grand Total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600" b="1" i="0" u="none" strike="noStrike" dirty="0"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7787558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จำนวน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Contracts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ที่ไม่ได้ทำการแก้ไข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Account rep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โดยยังคงใช้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Account rep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ที่เป็น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user group 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อ้างอิงวันที่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 Add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Contract 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31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สิงหาคม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2024 -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ปัจจุบัน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 rep on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0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Order / Service Order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การ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</a:t>
            </a:r>
            <a:endParaRPr lang="en-US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ทุก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ส่วนงานต้องทำการ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วันต่อวัน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ทุกส่วนงานต้องไม่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ก่อนงาน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ทุกส่วนงานต้องไม่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ข้ามหน่วยงาน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ทุกส่วนงานต้องตรวจสอบยอดก่อน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ทุกครั้ง*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หากถูก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ติดตามให้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ให้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ตอบกลับหากดำเนินการแล้วเสร็จ หรือถ้าติดขัดปัญหาไม่สามารถ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ได้ ให้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แจ้งระบุ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สาเหตุ</a:t>
            </a:r>
            <a:endParaRPr lang="th-TH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การ 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Close Service Order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Project Manager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ของงานนั้นๆ ต้องรับผิดชอบในการติดตามการ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Complete Work Orders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จากทุกส่วนงาน (ยกเว้น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Work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Sales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ที่เป็น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Booking Space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Damage Guarantee )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Project Manager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ของงานนั้นๆ จะต้อง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Close service order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หลังจากจบงาน (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last show day)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ภายใน 3 วัน และแจ้งกลับทาง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System Admin Team (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คุณอมร และ คุณสุวณี) เพื่อทำการเปลี่ยน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Event Status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Final Invoice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394425"/>
            <a:ext cx="11029616" cy="1021136"/>
          </a:xfrm>
        </p:spPr>
        <p:txBody>
          <a:bodyPr>
            <a:normAutofit/>
          </a:bodyPr>
          <a:lstStyle/>
          <a:p>
            <a:r>
              <a:rPr lang="en-US" dirty="0"/>
              <a:t>Closing Events status</a:t>
            </a:r>
            <a:br>
              <a:rPr lang="en-US" dirty="0"/>
            </a:br>
            <a:r>
              <a:rPr lang="en-US" sz="1400" dirty="0"/>
              <a:t>during Sep 1, 2024 –  Oct 31, 2024</a:t>
            </a:r>
            <a:endParaRPr lang="en-US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006005"/>
              </p:ext>
            </p:extLst>
          </p:nvPr>
        </p:nvGraphicFramePr>
        <p:xfrm>
          <a:off x="183167" y="1257303"/>
          <a:ext cx="11825663" cy="5293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9958">
                  <a:extLst>
                    <a:ext uri="{9D8B030D-6E8A-4147-A177-3AD203B41FA5}">
                      <a16:colId xmlns:a16="http://schemas.microsoft.com/office/drawing/2014/main" val="2774003913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3010659139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606376803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3623673795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077152935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860298709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34087190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931645810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053149938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739531583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047817332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810890392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664441516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2700213509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133828805"/>
                    </a:ext>
                  </a:extLst>
                </a:gridCol>
                <a:gridCol w="609047">
                  <a:extLst>
                    <a:ext uri="{9D8B030D-6E8A-4147-A177-3AD203B41FA5}">
                      <a16:colId xmlns:a16="http://schemas.microsoft.com/office/drawing/2014/main" val="665080738"/>
                    </a:ext>
                  </a:extLst>
                </a:gridCol>
              </a:tblGrid>
              <a:tr h="31876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Event Type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Over Due </a:t>
                      </a:r>
                      <a:r>
                        <a:rPr lang="en-US" sz="14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&gt; </a:t>
                      </a:r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 Days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Over Due </a:t>
                      </a:r>
                      <a:r>
                        <a:rPr lang="en-US" sz="14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 </a:t>
                      </a:r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- 15 days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Over </a:t>
                      </a:r>
                      <a:r>
                        <a:rPr lang="en-US" sz="14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Due</a:t>
                      </a:r>
                      <a:r>
                        <a:rPr lang="en-US" sz="14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</a:t>
                      </a:r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- 7 days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With </a:t>
                      </a:r>
                      <a:r>
                        <a:rPr lang="en-US" sz="14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in</a:t>
                      </a:r>
                      <a:r>
                        <a:rPr lang="en-US" sz="14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 </a:t>
                      </a:r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- 3 days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Grand </a:t>
                      </a:r>
                      <a:r>
                        <a:rPr lang="en-US" sz="14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2205"/>
                  </a:ext>
                </a:extLst>
              </a:tr>
              <a:tr h="461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 July 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28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Aug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</a:t>
                      </a:r>
                      <a:b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200" b="1" u="none" strike="noStrike" baseline="0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200" b="1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55421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Complimentary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499999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Commencement / Graduation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933959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Competition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175415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Concert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824492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Convention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89964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Examination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493317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Engagement Ceremony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42271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Exhibition (Public)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15467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Exhibition (Trade)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33915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Film Shooting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58700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Family Show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429632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Food Tasting / Pre Meeting (Charge)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03946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Incentive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22982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Meeting / Seminar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618354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Party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25473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Product Launch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66399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Special Event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162408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Wedding / Engagement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856651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Wedding Party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91380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 smtClean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116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961434"/>
                  </a:ext>
                </a:extLst>
              </a:tr>
              <a:tr h="23704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3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Sport Event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21263"/>
                  </a:ext>
                </a:extLst>
              </a:tr>
              <a:tr h="18215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Grand Total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177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612" marR="4612" marT="4612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234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256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935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F8BDAA-469A-E824-09DD-EC07C562C212}"/>
              </a:ext>
            </a:extLst>
          </p:cNvPr>
          <p:cNvSpPr txBox="1"/>
          <p:nvPr/>
        </p:nvSpPr>
        <p:spPr>
          <a:xfrm>
            <a:off x="10633308" y="980304"/>
            <a:ext cx="13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as of </a:t>
            </a:r>
            <a:r>
              <a:rPr lang="en-US" sz="1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Oct</a:t>
            </a:r>
            <a:r>
              <a:rPr lang="en-US" sz="1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sz="1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31</a:t>
            </a:r>
            <a:r>
              <a:rPr lang="en-US" sz="1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792684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78FBB8C-FB60-A71F-F458-4B984DF98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492481"/>
              </p:ext>
            </p:extLst>
          </p:nvPr>
        </p:nvGraphicFramePr>
        <p:xfrm>
          <a:off x="1276927" y="1635918"/>
          <a:ext cx="9239770" cy="4714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 Events </a:t>
            </a:r>
            <a:r>
              <a:rPr lang="en-US" dirty="0" smtClean="0"/>
              <a:t>status</a:t>
            </a:r>
            <a:br>
              <a:rPr lang="en-US" dirty="0" smtClean="0"/>
            </a:br>
            <a:r>
              <a:rPr lang="en-US" sz="1400" dirty="0" smtClean="0"/>
              <a:t>during Sep 1, 2024 –  Oct 31, 2024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01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of Overdue closing </a:t>
            </a:r>
            <a:r>
              <a:rPr lang="en-US" dirty="0" smtClean="0"/>
              <a:t>events</a:t>
            </a:r>
            <a:br>
              <a:rPr lang="en-US" dirty="0" smtClean="0"/>
            </a:br>
            <a:r>
              <a:rPr lang="en-US" sz="1300" dirty="0"/>
              <a:t>during Sep 1, 2024 –  Oct 31, 2024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461285"/>
              </p:ext>
            </p:extLst>
          </p:nvPr>
        </p:nvGraphicFramePr>
        <p:xfrm>
          <a:off x="254978" y="1890713"/>
          <a:ext cx="11491798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710">
                  <a:extLst>
                    <a:ext uri="{9D8B030D-6E8A-4147-A177-3AD203B41FA5}">
                      <a16:colId xmlns:a16="http://schemas.microsoft.com/office/drawing/2014/main" val="112191196"/>
                    </a:ext>
                  </a:extLst>
                </a:gridCol>
                <a:gridCol w="1030790">
                  <a:extLst>
                    <a:ext uri="{9D8B030D-6E8A-4147-A177-3AD203B41FA5}">
                      <a16:colId xmlns:a16="http://schemas.microsoft.com/office/drawing/2014/main" val="1252920227"/>
                    </a:ext>
                  </a:extLst>
                </a:gridCol>
                <a:gridCol w="2396284">
                  <a:extLst>
                    <a:ext uri="{9D8B030D-6E8A-4147-A177-3AD203B41FA5}">
                      <a16:colId xmlns:a16="http://schemas.microsoft.com/office/drawing/2014/main" val="362956744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5303001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13481745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660483157"/>
                    </a:ext>
                  </a:extLst>
                </a:gridCol>
                <a:gridCol w="3601014">
                  <a:extLst>
                    <a:ext uri="{9D8B030D-6E8A-4147-A177-3AD203B41FA5}">
                      <a16:colId xmlns:a16="http://schemas.microsoft.com/office/drawing/2014/main" val="187855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Event</a:t>
                      </a:r>
                      <a:r>
                        <a:rPr lang="en-US" sz="1400" b="1" u="none" strike="noStrike" baseline="0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="1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Event ID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Event Description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Start 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End 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Last Closed Date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Findings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4747" marR="4747" marT="4747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2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Exhibition (Trade)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64632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LED Expo Thailand &amp; SMART Living Expo 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05/09/2024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07/09/2024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07/10/2024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ฝ่ายขายแก้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Items IT 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เนื่องจากไปเลือก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Order 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หน้างาน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5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Meeting / Seminar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70681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งานประชุมโดยกองทุนเพื่อความเสมอภาคทางศึกษา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11/09/2024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11/09/2024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02/10/2024 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2/10/2024 : 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ฝ่ายขาย </a:t>
                      </a:r>
                      <a:r>
                        <a:rPr lang="en-US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Add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Order Standard room Novotel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76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Exhibition (Public)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68100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The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Foodism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Show 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10/10/2024 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แจ้งให้เปิด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Order 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เพิ่อแก้ไขยอดเงิน</a:t>
                      </a:r>
                      <a:endParaRPr lang="en-US" sz="1400" dirty="0" smtClean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13/10/2024 closed service order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54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Examination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70574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ดำเนินการประเมินบุคคลเพื่อเลื่อนขึ้นแต่งตั้งให้ดำรงตำแหน่งประเภทวิชาการ ระดับชำนาญการพิเศษ ตำแหน่งเจ้าพนักงานปกครองปี พ.ศ. ๒๕๖๗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14/09/2024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21/10/2024 closed service order gift voucher</a:t>
                      </a:r>
                      <a:endParaRPr lang="en-US" sz="1400" dirty="0" smtClean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8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Meeting / Seminar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70790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งานประชุมโดยกองทุนเพื่อความเสมอภาคทางศึกษา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20/09/2024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22/09/2024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วันที่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10/10/2024 : 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ฝ่ายขาย </a:t>
                      </a:r>
                      <a:r>
                        <a:rPr lang="en-US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Add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Order Standard room Novotel &amp; ibis</a:t>
                      </a:r>
                      <a:endParaRPr lang="en-US" sz="1400" dirty="0" smtClean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47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Food Delivery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71296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- Food Delivery Progress Training (18 Oct 24)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ยังไม่มีการปิด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Order </a:t>
                      </a:r>
                      <a:endParaRPr lang="en-US" sz="1400" dirty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5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Food Delivery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71298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- Food Delivery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Lumentum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International Company (18 Oct 24)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ยังไม่มีการปิด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Order </a:t>
                      </a:r>
                      <a:endParaRPr lang="en-US" sz="1400" dirty="0" smtClean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55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Food Delivery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71323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Outside Catering - Food Delivery Ericsson HES Induction Training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18/10/2024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ยังไม่มีการปิด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Service Order </a:t>
                      </a:r>
                      <a:endParaRPr lang="en-US" sz="1400" dirty="0" smtClean="0"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1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Complimentary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69302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MICE Logistics 101 Course </a:t>
                      </a:r>
                      <a:r>
                        <a:rPr lang="th-T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รุ่นที่ 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16/10/2024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ไม่แจ้งฝ่ายขายปิดงาน ( </a:t>
                      </a:r>
                      <a:r>
                        <a:rPr lang="en-US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Final Invoice </a:t>
                      </a:r>
                      <a:r>
                        <a:rPr lang="th-TH" sz="1400" baseline="0" dirty="0" smtClean="0"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052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F8BDAA-469A-E824-09DD-EC07C562C212}"/>
              </a:ext>
            </a:extLst>
          </p:cNvPr>
          <p:cNvSpPr txBox="1"/>
          <p:nvPr/>
        </p:nvSpPr>
        <p:spPr>
          <a:xfrm>
            <a:off x="10371254" y="1559112"/>
            <a:ext cx="13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as of </a:t>
            </a:r>
            <a:r>
              <a:rPr lang="en-US" sz="1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Oct 31, </a:t>
            </a:r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26624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Status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158384"/>
              </p:ext>
            </p:extLst>
          </p:nvPr>
        </p:nvGraphicFramePr>
        <p:xfrm>
          <a:off x="117927" y="2004646"/>
          <a:ext cx="11956146" cy="41235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6325">
                  <a:extLst>
                    <a:ext uri="{9D8B030D-6E8A-4147-A177-3AD203B41FA5}">
                      <a16:colId xmlns:a16="http://schemas.microsoft.com/office/drawing/2014/main" val="91370684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49545384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4663387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424923479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963527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72361848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92386336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37051015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28822978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91804635"/>
                    </a:ext>
                  </a:extLst>
                </a:gridCol>
                <a:gridCol w="753758">
                  <a:extLst>
                    <a:ext uri="{9D8B030D-6E8A-4147-A177-3AD203B41FA5}">
                      <a16:colId xmlns:a16="http://schemas.microsoft.com/office/drawing/2014/main" val="391441212"/>
                    </a:ext>
                  </a:extLst>
                </a:gridCol>
                <a:gridCol w="1080063">
                  <a:extLst>
                    <a:ext uri="{9D8B030D-6E8A-4147-A177-3AD203B41FA5}">
                      <a16:colId xmlns:a16="http://schemas.microsoft.com/office/drawing/2014/main" val="3088163598"/>
                    </a:ext>
                  </a:extLst>
                </a:gridCol>
              </a:tblGrid>
              <a:tr h="3171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Department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 4 July 2024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 28 Aug 2024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AS of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31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Oct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2024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Variance </a:t>
                      </a:r>
                      <a:r>
                        <a:rPr lang="en-US" sz="1800" b="1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MoM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Variance</a:t>
                      </a:r>
                      <a:b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</a:br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10966"/>
                  </a:ext>
                </a:extLst>
              </a:tr>
              <a:tr h="317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New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In Progress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Summary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New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In Progress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Summary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New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 In Progress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Summary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41872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City Management Dept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18625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Corporate Communications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58171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Executive Management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055344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Facility Management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158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-106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-67%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964241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Finance &amp; Accounting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838242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Food &amp; Beverage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67%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4485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Information Technology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48208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Kitchen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0%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916481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Operations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9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12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122694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Restaurant Group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7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233%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00767"/>
                  </a:ext>
                </a:extLst>
              </a:tr>
              <a:tr h="3171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Sales and Marketing </a:t>
                      </a:r>
                      <a:r>
                        <a:rPr lang="en-US" sz="1800" u="none" strike="noStrike" dirty="0" err="1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Dept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83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ordia New" panose="020B0304020202020204" pitchFamily="34" charset="-34"/>
                        <a:cs typeface="Cordia New" panose="020B0304020202020204" pitchFamily="34" charset="-34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15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69</a:t>
                      </a:r>
                    </a:p>
                  </a:txBody>
                  <a:tcPr marL="7620" marR="7620" marT="762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54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rdia New" panose="020B0304020202020204" pitchFamily="34" charset="-34"/>
                          <a:cs typeface="Cordia New" panose="020B0304020202020204" pitchFamily="34" charset="-34"/>
                        </a:rPr>
                        <a:t>360%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85677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7927" y="1354147"/>
            <a:ext cx="10990385" cy="369332"/>
          </a:xfrm>
          <a:prstGeom prst="rect">
            <a:avLst/>
          </a:prstGeom>
          <a:noFill/>
          <a:ln w="53975" cap="rnd" cmpd="dbl">
            <a:noFill/>
            <a:prstDash val="sysDot"/>
            <a:round/>
          </a:ln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Corada" panose="020B0304020202020204" pitchFamily="34" charset="-34"/>
                <a:cs typeface="Corada" panose="020B0304020202020204" pitchFamily="34" charset="-34"/>
              </a:rPr>
              <a:t>     </a:t>
            </a:r>
            <a:r>
              <a:rPr lang="en-US" sz="1800" dirty="0">
                <a:latin typeface="Corada" panose="020B0304020202020204" pitchFamily="34" charset="-34"/>
                <a:cs typeface="Corada" panose="020B0304020202020204" pitchFamily="34" charset="-34"/>
              </a:rPr>
              <a:t>Activity </a:t>
            </a:r>
            <a:r>
              <a:rPr lang="th-TH" sz="1800" dirty="0">
                <a:latin typeface="Corada" panose="020B0304020202020204" pitchFamily="34" charset="-34"/>
                <a:cs typeface="Corada" panose="020B0304020202020204" pitchFamily="34" charset="-34"/>
              </a:rPr>
              <a:t>ที่สถานะเป็น </a:t>
            </a:r>
            <a:r>
              <a:rPr lang="en-US" sz="1800" dirty="0">
                <a:latin typeface="Corada" panose="020B0304020202020204" pitchFamily="34" charset="-34"/>
                <a:cs typeface="Corada" panose="020B0304020202020204" pitchFamily="34" charset="-34"/>
              </a:rPr>
              <a:t>New / In progress </a:t>
            </a:r>
            <a:r>
              <a:rPr lang="th-TH" sz="1800" dirty="0">
                <a:latin typeface="Corada" panose="020B0304020202020204" pitchFamily="34" charset="-34"/>
                <a:cs typeface="Corada" panose="020B0304020202020204" pitchFamily="34" charset="-34"/>
              </a:rPr>
              <a:t>และงานจบไปเรียบร้อยแล้ว แต่ยังไม่ได้ดำเนินการ </a:t>
            </a:r>
            <a:r>
              <a:rPr lang="en-US" sz="1800" dirty="0">
                <a:latin typeface="Corada" panose="020B0304020202020204" pitchFamily="34" charset="-34"/>
                <a:cs typeface="Corada" panose="020B0304020202020204" pitchFamily="34" charset="-34"/>
              </a:rPr>
              <a:t>Complete Activity</a:t>
            </a:r>
            <a:r>
              <a:rPr lang="th-TH" sz="1800" dirty="0">
                <a:latin typeface="Corada" panose="020B0304020202020204" pitchFamily="34" charset="-34"/>
                <a:cs typeface="Corada" panose="020B0304020202020204" pitchFamily="34" charset="-34"/>
              </a:rPr>
              <a:t>  </a:t>
            </a:r>
            <a:endParaRPr lang="en-US" sz="1800" dirty="0">
              <a:latin typeface="Corada" panose="020B0304020202020204" pitchFamily="34" charset="-34"/>
              <a:cs typeface="Corada" panose="020B0304020202020204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8BDAA-469A-E824-09DD-EC07C562C212}"/>
              </a:ext>
            </a:extLst>
          </p:cNvPr>
          <p:cNvSpPr txBox="1"/>
          <p:nvPr/>
        </p:nvSpPr>
        <p:spPr>
          <a:xfrm>
            <a:off x="117927" y="1758425"/>
            <a:ext cx="1375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ordia New" panose="020B0304020202020204" pitchFamily="34" charset="-34"/>
                <a:cs typeface="Cordia New" panose="020B0304020202020204" pitchFamily="34" charset="-34"/>
              </a:rPr>
              <a:t>as of </a:t>
            </a:r>
            <a:r>
              <a:rPr lang="en-US" sz="1200" i="1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Oct 31, 2024</a:t>
            </a:r>
            <a:endParaRPr lang="en-US" sz="1200" i="1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15585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 update Google </a:t>
            </a:r>
            <a:r>
              <a:rPr lang="en-US" b="1" dirty="0" smtClean="0"/>
              <a:t>Chrome:</a:t>
            </a:r>
            <a:endParaRPr lang="en-US" dirty="0" smtClean="0"/>
          </a:p>
          <a:p>
            <a:r>
              <a:rPr lang="en-US" dirty="0" smtClean="0"/>
              <a:t>On </a:t>
            </a:r>
            <a:r>
              <a:rPr lang="en-US" dirty="0"/>
              <a:t>your computer, open Chrome.</a:t>
            </a:r>
          </a:p>
          <a:p>
            <a:r>
              <a:rPr lang="en-US" dirty="0"/>
              <a:t>At the top right, </a:t>
            </a:r>
            <a:r>
              <a:rPr lang="en-US" dirty="0" smtClean="0"/>
              <a:t>click  </a:t>
            </a:r>
            <a:endParaRPr lang="en-US" dirty="0"/>
          </a:p>
          <a:p>
            <a:r>
              <a:rPr lang="en-US" dirty="0"/>
              <a:t>Click Help. About Google Chrome.</a:t>
            </a:r>
          </a:p>
          <a:p>
            <a:r>
              <a:rPr lang="en-US" dirty="0"/>
              <a:t>Click Update Google Chrome. Important: If you can't find this button, you're on the latest version.</a:t>
            </a:r>
          </a:p>
          <a:p>
            <a:r>
              <a:rPr lang="en-US" dirty="0"/>
              <a:t>Click Relaunch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1701800"/>
            <a:ext cx="3863216" cy="101883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EBMS Slow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493" y="3501994"/>
            <a:ext cx="320068" cy="26672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98" y="1782721"/>
            <a:ext cx="6538527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Operating </a:t>
            </a:r>
            <a:r>
              <a:rPr lang="en-US" sz="2400" dirty="0" smtClean="0"/>
              <a:t>issues</a:t>
            </a:r>
          </a:p>
          <a:p>
            <a:r>
              <a:rPr lang="en-US" sz="2400" dirty="0"/>
              <a:t>Event Closing Process </a:t>
            </a:r>
          </a:p>
          <a:p>
            <a:r>
              <a:rPr lang="en-US" sz="2400" dirty="0"/>
              <a:t>Event Closing Timeline Report</a:t>
            </a:r>
          </a:p>
          <a:p>
            <a:r>
              <a:rPr lang="en-US" sz="2400" dirty="0"/>
              <a:t>Activity Status Report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6808" y="1341120"/>
            <a:ext cx="11029615" cy="4737862"/>
          </a:xfrm>
        </p:spPr>
        <p:txBody>
          <a:bodyPr>
            <a:noAutofit/>
          </a:bodyPr>
          <a:lstStyle/>
          <a:p>
            <a:pPr marL="114300" indent="0" algn="ctr">
              <a:buNone/>
            </a:pPr>
            <a:r>
              <a:rPr lang="th-TH" sz="4400" b="1" dirty="0">
                <a:latin typeface="Corada" panose="020B0304020202020204" pitchFamily="34" charset="-34"/>
              </a:rPr>
              <a:t>หากพบปัญหาการใช้งานในระบบ </a:t>
            </a:r>
            <a:r>
              <a:rPr lang="en-US" sz="4400" b="1" dirty="0">
                <a:latin typeface="Corada" panose="020B0304020202020204" pitchFamily="34" charset="-34"/>
              </a:rPr>
              <a:t>EBMS </a:t>
            </a:r>
          </a:p>
          <a:p>
            <a:pPr marL="114300" indent="0" algn="ctr">
              <a:buNone/>
            </a:pPr>
            <a:r>
              <a:rPr lang="th-TH" sz="4400" b="1" dirty="0">
                <a:latin typeface="Corada" panose="020B0304020202020204" pitchFamily="34" charset="-34"/>
              </a:rPr>
              <a:t>หรือมีข้อสงสัย สามารถ </a:t>
            </a:r>
            <a:r>
              <a:rPr lang="en-US" sz="4400" b="1" dirty="0">
                <a:latin typeface="Corada" panose="020B0304020202020204" pitchFamily="34" charset="-34"/>
              </a:rPr>
              <a:t>Capture </a:t>
            </a:r>
            <a:r>
              <a:rPr lang="th-TH" sz="4400" b="1" dirty="0">
                <a:latin typeface="Corada" panose="020B0304020202020204" pitchFamily="34" charset="-34"/>
              </a:rPr>
              <a:t>หน้าจอ ส่งมาที่</a:t>
            </a:r>
          </a:p>
          <a:p>
            <a:pPr marL="114300" indent="0" algn="ctr">
              <a:buNone/>
            </a:pPr>
            <a:r>
              <a:rPr lang="en-US" sz="4400" b="1" dirty="0">
                <a:latin typeface="Corada" panose="020B0304020202020204" pitchFamily="34" charset="-34"/>
              </a:rPr>
              <a:t>URL : http://workorder.impact.co.th/  </a:t>
            </a:r>
          </a:p>
          <a:p>
            <a:pPr marL="114300" indent="0" algn="ctr">
              <a:buNone/>
            </a:pPr>
            <a:r>
              <a:rPr lang="th-TH" sz="4400" b="1" dirty="0">
                <a:latin typeface="Corada" panose="020B0304020202020204" pitchFamily="34" charset="-34"/>
              </a:rPr>
              <a:t>หรือ </a:t>
            </a:r>
            <a:r>
              <a:rPr lang="en-US" sz="4400" b="1" dirty="0">
                <a:latin typeface="Corada" panose="020B0304020202020204" pitchFamily="34" charset="-34"/>
              </a:rPr>
              <a:t>ITApplication@impact.co.th</a:t>
            </a:r>
          </a:p>
          <a:p>
            <a:pPr marL="114300" indent="0" algn="ctr">
              <a:buNone/>
            </a:pPr>
            <a:r>
              <a:rPr lang="th-TH" sz="4400" b="1" dirty="0">
                <a:latin typeface="Corada" panose="020B0304020202020204" pitchFamily="34" charset="-34"/>
              </a:rPr>
              <a:t>หรือ </a:t>
            </a:r>
            <a:r>
              <a:rPr lang="en-US" sz="4400" b="1" dirty="0">
                <a:latin typeface="Corada" panose="020B0304020202020204" pitchFamily="34" charset="-34"/>
              </a:rPr>
              <a:t>IT Application Team </a:t>
            </a:r>
            <a:r>
              <a:rPr lang="th-TH" sz="4400" b="1" dirty="0">
                <a:latin typeface="Corada" panose="020B0304020202020204" pitchFamily="34" charset="-34"/>
              </a:rPr>
              <a:t>เบอร์ 6313,5298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6227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List 2024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17" y="2114390"/>
            <a:ext cx="8093141" cy="3696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1551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ส่วนงาน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Restaurant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แก้ไขชื่อ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price list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จาก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sales price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list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2024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sales price list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5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8680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Account Rep Event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29" y="2029644"/>
            <a:ext cx="9400541" cy="46033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1192" y="1551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ส่วนงาน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Restaurant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แก้ไขชื่อ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Account Rep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จาก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ales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Restaurant 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7870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Checked Out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6366" b="5296"/>
          <a:stretch/>
        </p:blipFill>
        <p:spPr>
          <a:xfrm>
            <a:off x="1138066" y="2369868"/>
            <a:ext cx="9900518" cy="44322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1551312"/>
            <a:ext cx="995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การเปิด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Documents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ในระบบ ระบบจะถามว่าต้องการ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 out document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เพื่อแก้ไขหรือไม่</a:t>
            </a:r>
          </a:p>
          <a:p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หากต้องการแค่ตรวจสอบดู ให้เลือก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No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เพื่อ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view only,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หากต้องการแก้ไขให้เลือก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Yes.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Status document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จะเป็น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check out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ไม่สามารถ แก้ไขได้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.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76"/>
          <a:stretch/>
        </p:blipFill>
        <p:spPr>
          <a:xfrm>
            <a:off x="7058641" y="606258"/>
            <a:ext cx="4295608" cy="10774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0511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menu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1004724"/>
          </a:xfrm>
        </p:spPr>
        <p:txBody>
          <a:bodyPr/>
          <a:lstStyle/>
          <a:p>
            <a:r>
              <a:rPr lang="en-US" dirty="0" smtClean="0"/>
              <a:t>Resources </a:t>
            </a:r>
            <a:r>
              <a:rPr lang="th-TH" dirty="0" smtClean="0"/>
              <a:t>ที่เป็นเมนูอาหารไม่ครบ</a:t>
            </a:r>
          </a:p>
          <a:p>
            <a:r>
              <a:rPr lang="en-US" dirty="0" smtClean="0"/>
              <a:t>Resources </a:t>
            </a:r>
            <a:r>
              <a:rPr lang="th-TH" dirty="0" smtClean="0"/>
              <a:t>ที่เป็นเมนูพิเศษ ควร </a:t>
            </a:r>
            <a:r>
              <a:rPr lang="en-US" dirty="0" smtClean="0"/>
              <a:t>Add </a:t>
            </a:r>
            <a:r>
              <a:rPr lang="th-TH" dirty="0" smtClean="0"/>
              <a:t>เพิ่มในระบบ หรือใช้การ </a:t>
            </a:r>
            <a:r>
              <a:rPr lang="en-US" dirty="0" smtClean="0"/>
              <a:t>Note </a:t>
            </a:r>
            <a:r>
              <a:rPr lang="th-TH" dirty="0" smtClean="0"/>
              <a:t>แทน </a:t>
            </a:r>
            <a:r>
              <a:rPr lang="en-US" dirty="0" smtClean="0"/>
              <a:t>?</a:t>
            </a:r>
            <a:r>
              <a:rPr lang="th-TH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OTOP Midyear </a:t>
            </a:r>
            <a:r>
              <a:rPr lang="en-US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2024 (</a:t>
            </a:r>
            <a:r>
              <a:rPr lang="en-US" sz="3600" b="1" cap="none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ID. </a:t>
            </a:r>
            <a:r>
              <a:rPr lang="en-US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27220)  (8-16 June</a:t>
            </a:r>
            <a:r>
              <a:rPr lang="th-TH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2024</a:t>
            </a:r>
            <a:r>
              <a:rPr lang="th-TH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38" y="2182468"/>
            <a:ext cx="8483523" cy="44753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1263" y="1442312"/>
            <a:ext cx="995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มีค่าใช้จ่ายค่า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Walk Through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Charge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มา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FB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จึงขอปรึกษาขั้นตอนในการดำเนินการเนื่องจากรายการนี้เป็นอภินันทนาการที่ลูกค้าได้รับ</a:t>
            </a:r>
          </a:p>
          <a:p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และงานนี้เป็นงานเดือนมิถุนายน แต่รายการ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นี้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Charge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เข้า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มาเดือนกันยายน 2567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05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OTOP Midyear </a:t>
            </a:r>
            <a:r>
              <a:rPr lang="en-US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2024 (</a:t>
            </a:r>
            <a:r>
              <a:rPr lang="en-US" sz="3600" b="1" cap="none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ID. </a:t>
            </a:r>
            <a:r>
              <a:rPr lang="en-US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27220)  (8-16 June</a:t>
            </a:r>
            <a:r>
              <a:rPr lang="th-TH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2024</a:t>
            </a:r>
            <a:r>
              <a:rPr lang="th-TH" b="1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19" y="2088643"/>
            <a:ext cx="8969037" cy="47256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263" y="1442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จากการตรวจสอบ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REIT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เรียกเก็บค่า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Walk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Through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จาก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IMPACT (RPT) ,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แสดงว่า  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REIT </a:t>
            </a:r>
            <a:r>
              <a:rPr lang="th-TH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รับต้นทุน ?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</a:t>
            </a:r>
            <a:endParaRPr lang="en-US" dirty="0">
              <a:solidFill>
                <a:prstClr val="black"/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055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</a:t>
            </a:r>
            <a:r>
              <a:rPr lang="en-US" dirty="0" smtClean="0"/>
              <a:t>Outside </a:t>
            </a:r>
            <a:r>
              <a:rPr lang="en-US" dirty="0"/>
              <a:t>Catering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263" y="1442312"/>
            <a:ext cx="995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    Event ID. 71333 ,71379 ,71388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Outside Catering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ตีบิลที่</a:t>
            </a:r>
            <a:r>
              <a:rPr lang="th-TH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ร้าน </a:t>
            </a:r>
            <a:r>
              <a:rPr lang="th-TH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6</a:t>
            </a:r>
            <a:r>
              <a:rPr lang="en-US" dirty="0" smtClean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Zero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แต่ในระบบ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EBMS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คีย์รายการใน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SDR </a:t>
            </a:r>
            <a:r>
              <a:rPr lang="th-TH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เป็น </a:t>
            </a:r>
            <a:r>
              <a:rPr lang="en-US" dirty="0">
                <a:solidFill>
                  <a:prstClr val="black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TCA Food Atrium </a:t>
            </a:r>
          </a:p>
        </p:txBody>
      </p:sp>
      <p:pic>
        <p:nvPicPr>
          <p:cNvPr id="1028" name="Picture 2" descr="image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249" y="2182468"/>
            <a:ext cx="34067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5" y="2466329"/>
            <a:ext cx="6637042" cy="34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039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documentManagement/typ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1643</Words>
  <Application>Microsoft Office PowerPoint</Application>
  <PresentationFormat>Widescreen</PresentationFormat>
  <Paragraphs>600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Corada</vt:lpstr>
      <vt:lpstr>Cordia New</vt:lpstr>
      <vt:lpstr>Helvetica Light</vt:lpstr>
      <vt:lpstr>JasmineUPC</vt:lpstr>
      <vt:lpstr>Open Sans</vt:lpstr>
      <vt:lpstr>Rockwell</vt:lpstr>
      <vt:lpstr>Tw Cen MT</vt:lpstr>
      <vt:lpstr>Wingdings 2</vt:lpstr>
      <vt:lpstr>DividendVTI</vt:lpstr>
      <vt:lpstr>EBMS Club </vt:lpstr>
      <vt:lpstr>Agenda</vt:lpstr>
      <vt:lpstr>Price List 2024</vt:lpstr>
      <vt:lpstr>Change Account Rep Event</vt:lpstr>
      <vt:lpstr>Document Checked Out</vt:lpstr>
      <vt:lpstr>Resource menu</vt:lpstr>
      <vt:lpstr>OTOP Midyear 2024 (ID. 27220)  (8-16 June 2024)</vt:lpstr>
      <vt:lpstr>OTOP Midyear 2024 (ID. 27220)  (8-16 June 2024)</vt:lpstr>
      <vt:lpstr>Event Outside Catering </vt:lpstr>
      <vt:lpstr>Service Delivery Receipt</vt:lpstr>
      <vt:lpstr>Price List 2025</vt:lpstr>
      <vt:lpstr>Account rep on Service Order </vt:lpstr>
      <vt:lpstr>Contract rep on Contracts</vt:lpstr>
      <vt:lpstr>Work Order / Service Order</vt:lpstr>
      <vt:lpstr>Closing Events status during Sep 1, 2024 –  Oct 31, 2024</vt:lpstr>
      <vt:lpstr>Closing Events status during Sep 1, 2024 –  Oct 31, 2024</vt:lpstr>
      <vt:lpstr>Sample of Overdue closing events during Sep 1, 2024 –  Oct 31, 2024</vt:lpstr>
      <vt:lpstr>Activity Status</vt:lpstr>
      <vt:lpstr>EBMS Slow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2024-07-02T03:23:39Z</dcterms:created>
  <dcterms:modified xsi:type="dcterms:W3CDTF">2024-11-01T04:53:23Z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