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A46D3-C95D-4838-B506-6690A34AF81D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827D-318B-4A84-9858-5487B97B6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429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6133-8AA3-4383-8810-3D9B6FBBC1E9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5AFC0-7461-4216-9AD7-C3BE6FE5E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499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5AFC0-7461-4216-9AD7-C3BE6FE5E952}" type="slidenum">
              <a:rPr lang="en-GB" smtClean="0"/>
              <a:t>1</a:t>
            </a:fld>
            <a:endParaRPr lang="en-GB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1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5AFC0-7461-4216-9AD7-C3BE6FE5E9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7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5AFC0-7461-4216-9AD7-C3BE6FE5E952}" type="slidenum">
              <a:rPr lang="en-GB" smtClean="0"/>
              <a:t>7</a:t>
            </a:fld>
            <a:endParaRPr lang="en-GB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8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172-5A66-42BF-855D-8816DB9714CF}" type="datetime1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D6C5-A106-42C5-800B-694799850A06}" type="datetime1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D6CF-AEA1-4E65-B021-EEC1BEE4D045}" type="datetime1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C53-0A53-44F3-8BAB-129D72B97051}" type="datetime1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4DC1-CF19-44C3-BB0F-824D8ACF2E94}" type="datetime1">
              <a:rPr lang="en-GB" smtClean="0"/>
              <a:t>25/04/2020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2E5-82F5-454B-9C7E-3640BA57EC6F}" type="datetime1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6289-124A-4BC9-8950-006E2EAD8E28}" type="datetime1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8A6-AD6A-4F11-9D83-867338910244}" type="datetime1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094-8720-4C61-B477-8564E5F41697}" type="datetime1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BCE0-9BF7-4158-8B68-86914C96D015}" type="datetime1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848-6FE3-43EF-B8B3-2CE53C94E0F4}" type="datetime1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CEB5A3C-F2A0-41FE-9225-A93F1974AFAC}" type="datetime1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Vibharam Hospital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B81C5A2-6CF7-49C5-969B-946DB0DF272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06680" cy="1514599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smtClean="0">
                <a:effectLst/>
                <a:latin typeface="Angsana New" pitchFamily="18" charset="-34"/>
                <a:cs typeface="Angsana New" pitchFamily="18" charset="-34"/>
              </a:rPr>
              <a:t>Vibharam Hospital</a:t>
            </a:r>
            <a:endParaRPr lang="en-GB" sz="8000" b="1" dirty="0"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507288" cy="9144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(Sentiment Analysis using machine learning)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5597951"/>
            <a:ext cx="150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 smtClean="0">
                <a:latin typeface="Angsana New" pitchFamily="18" charset="-34"/>
                <a:cs typeface="Angsana New" pitchFamily="18" charset="-34"/>
              </a:rPr>
              <a:t>Kittisak.K</a:t>
            </a:r>
            <a:endParaRPr lang="en-GB" sz="32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450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 fontScale="90000"/>
          </a:bodyPr>
          <a:lstStyle/>
          <a:p>
            <a:r>
              <a:rPr lang="en-GB" dirty="0"/>
              <a:t>Step </a:t>
            </a:r>
            <a:r>
              <a:rPr lang="en-GB" dirty="0" smtClean="0"/>
              <a:t>2.1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th-TH" dirty="0" smtClean="0"/>
              <a:t> </a:t>
            </a:r>
            <a:r>
              <a:rPr lang="en-GB" dirty="0" smtClean="0"/>
              <a:t>Function  honestdoc_commen)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6" y="1772816"/>
            <a:ext cx="51244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ลูกศรเชื่อมต่อแบบตรง 5"/>
          <p:cNvCxnSpPr/>
          <p:nvPr/>
        </p:nvCxnSpPr>
        <p:spPr>
          <a:xfrm flipH="1">
            <a:off x="5636592" y="2013962"/>
            <a:ext cx="763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4704" y="1772816"/>
            <a:ext cx="204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ดึงข้อมูลจาก </a:t>
            </a:r>
            <a:r>
              <a:rPr lang="en-GB" sz="2800" b="1" dirty="0" err="1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commen</a:t>
            </a:r>
            <a:endParaRPr lang="en-GB" sz="28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10</a:t>
            </a:fld>
            <a:endParaRPr lang="en-GB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1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r>
              <a:rPr lang="en-GB" dirty="0"/>
              <a:t>Step 3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th-TH" dirty="0" smtClean="0"/>
              <a:t> </a:t>
            </a:r>
            <a:r>
              <a:rPr lang="en-GB" dirty="0" smtClean="0"/>
              <a:t>IMPORT DATA AND READ CSV )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69" y="2031454"/>
            <a:ext cx="59340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11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90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GB" dirty="0"/>
              <a:t>Step </a:t>
            </a:r>
            <a:r>
              <a:rPr lang="en-GB" dirty="0" smtClean="0"/>
              <a:t>4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Comment </a:t>
            </a:r>
            <a:r>
              <a:rPr lang="en-GB" dirty="0" smtClean="0"/>
              <a:t>Translation )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80047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590439" y="2852936"/>
            <a:ext cx="764319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Step 5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Sentence Tokenize 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57" y="4288110"/>
            <a:ext cx="28479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12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9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Step 6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Sentence-level </a:t>
            </a:r>
            <a:r>
              <a:rPr lang="en-GB" dirty="0" err="1" smtClean="0"/>
              <a:t>sentimen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98" y="1877864"/>
            <a:ext cx="6229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590439" y="2852936"/>
            <a:ext cx="764319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Step 7</a:t>
            </a:r>
            <a:br>
              <a:rPr lang="en-GB" dirty="0" smtClean="0"/>
            </a:br>
            <a:r>
              <a:rPr lang="en-GB" dirty="0" smtClean="0"/>
              <a:t>(Parsing)</a:t>
            </a: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9" y="4388321"/>
            <a:ext cx="7848872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13</a:t>
            </a:fld>
            <a:endParaRPr lang="en-GB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6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Step 8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Extract Noun </a:t>
            </a:r>
            <a:r>
              <a:rPr lang="en-GB" dirty="0" smtClean="0"/>
              <a:t>Phrase)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28" y="1679600"/>
            <a:ext cx="34004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14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4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08912" cy="137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Step 9 </a:t>
            </a:r>
            <a:br>
              <a:rPr lang="en-GB" sz="2800" dirty="0" smtClean="0"/>
            </a:br>
            <a:r>
              <a:rPr lang="en-GB" sz="2800" dirty="0" smtClean="0"/>
              <a:t>(</a:t>
            </a:r>
            <a:r>
              <a:rPr lang="en-GB" sz="2800" dirty="0"/>
              <a:t>Put information </a:t>
            </a:r>
            <a:r>
              <a:rPr lang="en-GB" sz="2800" dirty="0" smtClean="0"/>
              <a:t>into DataFrame)</a:t>
            </a:r>
            <a:endParaRPr lang="en-GB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781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15</a:t>
            </a:fld>
            <a:endParaRPr lang="en-GB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9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Step 10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Split </a:t>
            </a:r>
            <a:r>
              <a:rPr lang="en-GB" dirty="0" smtClean="0"/>
              <a:t>data frame </a:t>
            </a:r>
            <a:r>
              <a:rPr lang="en-GB" dirty="0"/>
              <a:t>into </a:t>
            </a:r>
            <a:r>
              <a:rPr lang="en-GB" dirty="0" smtClean="0"/>
              <a:t>positive)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184576" cy="98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457200" y="2780928"/>
            <a:ext cx="843528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Step 11</a:t>
            </a:r>
            <a:br>
              <a:rPr lang="en-GB" dirty="0" smtClean="0"/>
            </a:br>
            <a:r>
              <a:rPr lang="en-GB" dirty="0" smtClean="0"/>
              <a:t>(Split data frame into negative)</a:t>
            </a:r>
            <a:endParaRPr lang="en-GB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518457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สี่เหลี่ยมผืนผ้า 6"/>
          <p:cNvSpPr/>
          <p:nvPr/>
        </p:nvSpPr>
        <p:spPr>
          <a:xfrm>
            <a:off x="6876256" y="5877268"/>
            <a:ext cx="1452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sentiment</a:t>
            </a:r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16</a:t>
            </a:fld>
            <a:endParaRPr lang="en-GB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Step 12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Word Cloud </a:t>
            </a:r>
            <a:r>
              <a:rPr lang="en-GB" dirty="0" smtClean="0"/>
              <a:t>Representation)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3337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ตัวเชื่อมต่อตรง 11"/>
          <p:cNvCxnSpPr/>
          <p:nvPr/>
        </p:nvCxnSpPr>
        <p:spPr>
          <a:xfrm>
            <a:off x="4355976" y="235565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>
            <a:off x="4932040" y="235565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สี่เหลี่ยมผืนผ้า 10"/>
          <p:cNvSpPr/>
          <p:nvPr/>
        </p:nvSpPr>
        <p:spPr>
          <a:xfrm>
            <a:off x="5796136" y="2001709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56" y="4077071"/>
            <a:ext cx="33242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160" y="4081239"/>
            <a:ext cx="33242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สี่เหลี่ยมผืนผ้า 14"/>
          <p:cNvSpPr/>
          <p:nvPr/>
        </p:nvSpPr>
        <p:spPr>
          <a:xfrm>
            <a:off x="1691680" y="5877272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Vizwordcloud (</a:t>
            </a:r>
            <a:r>
              <a:rPr lang="en-GB" sz="2000" b="1" dirty="0" err="1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poshist</a:t>
            </a:r>
            <a:r>
              <a:rPr lang="en-GB" sz="20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)</a:t>
            </a: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5961231" y="5909210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Vizwordcloud (</a:t>
            </a:r>
            <a:r>
              <a:rPr lang="en-GB" sz="2000" b="1" dirty="0" err="1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neghist</a:t>
            </a:r>
            <a:r>
              <a:rPr lang="en-GB" sz="2000" b="1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)</a:t>
            </a:r>
          </a:p>
        </p:txBody>
      </p:sp>
      <p:sp>
        <p:nvSpPr>
          <p:cNvPr id="17" name="ตัวแทนหมายเลขภาพนิ่ง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17</a:t>
            </a:fld>
            <a:endParaRPr lang="en-GB"/>
          </a:p>
        </p:txBody>
      </p:sp>
      <p:sp>
        <p:nvSpPr>
          <p:cNvPr id="18" name="ตัวแทนท้ายกระดา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38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Step 13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Plot Radar </a:t>
            </a:r>
            <a:r>
              <a:rPr lang="en-GB" dirty="0" smtClean="0"/>
              <a:t>Chart)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9"/>
            <a:ext cx="377932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ตัวเชื่อมต่อตรง 5"/>
          <p:cNvCxnSpPr/>
          <p:nvPr/>
        </p:nvCxnSpPr>
        <p:spPr>
          <a:xfrm>
            <a:off x="4644008" y="345190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ลูกศรเชื่อมต่อแบบตรง 6"/>
          <p:cNvCxnSpPr/>
          <p:nvPr/>
        </p:nvCxnSpPr>
        <p:spPr>
          <a:xfrm>
            <a:off x="5220072" y="3451902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6084168" y="3097959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785" y="4725144"/>
            <a:ext cx="201622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81" y="4670812"/>
            <a:ext cx="1944216" cy="199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18</a:t>
            </a:fld>
            <a:endParaRPr lang="en-GB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6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Step 13.1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Plot Radar </a:t>
            </a:r>
            <a:r>
              <a:rPr lang="en-GB" dirty="0" smtClean="0"/>
              <a:t>Chart)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352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ตัวเชื่อมต่อตรง 5"/>
          <p:cNvCxnSpPr/>
          <p:nvPr/>
        </p:nvCxnSpPr>
        <p:spPr>
          <a:xfrm>
            <a:off x="5076056" y="3215583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ลูกศรเชื่อมต่อแบบตรง 6"/>
          <p:cNvCxnSpPr/>
          <p:nvPr/>
        </p:nvCxnSpPr>
        <p:spPr>
          <a:xfrm>
            <a:off x="5652120" y="3215583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6516216" y="2861640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09120"/>
            <a:ext cx="205271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19</a:t>
            </a:fld>
            <a:endParaRPr lang="en-GB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5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71600" y="1752600"/>
            <a:ext cx="5328592" cy="4373563"/>
          </a:xfrm>
        </p:spPr>
        <p:txBody>
          <a:bodyPr>
            <a:noAutofit/>
          </a:bodyPr>
          <a:lstStyle/>
          <a:p>
            <a:endParaRPr lang="en-GB" sz="3200" dirty="0" smtClean="0">
              <a:latin typeface="Angsana New" pitchFamily="18" charset="-34"/>
              <a:cs typeface="Angsana New" pitchFamily="18" charset="-34"/>
            </a:endParaRPr>
          </a:p>
          <a:p>
            <a:pPr marL="342900" indent="-342900">
              <a:buFontTx/>
              <a:buChar char="-"/>
            </a:pPr>
            <a:r>
              <a:rPr lang="en-GB" sz="3200" dirty="0" smtClean="0">
                <a:latin typeface="Angsana New" pitchFamily="18" charset="-34"/>
                <a:cs typeface="Angsana New" pitchFamily="18" charset="-34"/>
              </a:rPr>
              <a:t>Problem Statement</a:t>
            </a:r>
          </a:p>
          <a:p>
            <a:pPr marL="342900" indent="-342900">
              <a:buFontTx/>
              <a:buChar char="-"/>
            </a:pPr>
            <a:endParaRPr lang="en-GB" sz="3200" dirty="0">
              <a:latin typeface="Angsana New" pitchFamily="18" charset="-34"/>
              <a:cs typeface="Angsana New" pitchFamily="18" charset="-34"/>
            </a:endParaRPr>
          </a:p>
          <a:p>
            <a:pPr marL="342900" indent="-342900">
              <a:buFontTx/>
              <a:buChar char="-"/>
            </a:pPr>
            <a:r>
              <a:rPr lang="en-GB" sz="3200" dirty="0" smtClean="0">
                <a:latin typeface="Angsana New" pitchFamily="18" charset="-34"/>
                <a:cs typeface="Angsana New" pitchFamily="18" charset="-34"/>
              </a:rPr>
              <a:t>Sentiment Analysis (Step by Step)</a:t>
            </a:r>
          </a:p>
          <a:p>
            <a:pPr marL="342900" indent="-342900">
              <a:buFontTx/>
              <a:buChar char="-"/>
            </a:pPr>
            <a:endParaRPr lang="en-GB" sz="3200" dirty="0">
              <a:latin typeface="Angsana New" pitchFamily="18" charset="-34"/>
              <a:cs typeface="Angsana New" pitchFamily="18" charset="-34"/>
            </a:endParaRPr>
          </a:p>
          <a:p>
            <a:pPr marL="342900" indent="-342900">
              <a:buFontTx/>
              <a:buChar char="-"/>
            </a:pPr>
            <a:r>
              <a:rPr lang="en-GB" sz="3200" dirty="0" smtClean="0">
                <a:latin typeface="Angsana New" pitchFamily="18" charset="-34"/>
                <a:cs typeface="Angsana New" pitchFamily="18" charset="-34"/>
              </a:rPr>
              <a:t>Results</a:t>
            </a:r>
          </a:p>
          <a:p>
            <a:endParaRPr lang="en-GB" sz="3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</a:t>
            </a:fld>
            <a:endParaRPr lang="en-GB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38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Step 14 </a:t>
            </a:r>
            <a:br>
              <a:rPr lang="en-GB" sz="2400" dirty="0" smtClean="0"/>
            </a:br>
            <a:r>
              <a:rPr lang="en-GB" sz="2400" dirty="0" smtClean="0"/>
              <a:t>(</a:t>
            </a:r>
            <a:r>
              <a:rPr lang="en-GB" sz="2400" dirty="0"/>
              <a:t>Extracting Features from </a:t>
            </a:r>
            <a:r>
              <a:rPr lang="en-GB" sz="2400" dirty="0" smtClean="0"/>
              <a:t>cleaned comments)</a:t>
            </a:r>
            <a:endParaRPr lang="en-GB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7625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40576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" y="5445224"/>
            <a:ext cx="79438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ตัวเชื่อมต่อตรง 7"/>
          <p:cNvCxnSpPr/>
          <p:nvPr/>
        </p:nvCxnSpPr>
        <p:spPr>
          <a:xfrm>
            <a:off x="2569184" y="4204774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/>
          <p:nvPr/>
        </p:nvCxnSpPr>
        <p:spPr>
          <a:xfrm>
            <a:off x="3145248" y="420477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798456" y="3861048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20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25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Step 14 </a:t>
            </a:r>
            <a:br>
              <a:rPr lang="en-GB" sz="2400" dirty="0" smtClean="0"/>
            </a:br>
            <a:r>
              <a:rPr lang="en-GB" sz="2400" dirty="0" smtClean="0"/>
              <a:t>(</a:t>
            </a:r>
            <a:r>
              <a:rPr lang="en-GB" sz="2400" dirty="0"/>
              <a:t>Splitting our dataset into Training and Validation </a:t>
            </a:r>
            <a:r>
              <a:rPr lang="en-GB" sz="2400" dirty="0" smtClean="0"/>
              <a:t>Set)</a:t>
            </a:r>
            <a:endParaRPr lang="en-GB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3" y="2132856"/>
            <a:ext cx="20764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3" y="4195018"/>
            <a:ext cx="28003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84" y="2128539"/>
            <a:ext cx="6029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21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04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Step 14 </a:t>
            </a:r>
            <a:br>
              <a:rPr lang="en-GB" sz="2400" dirty="0" smtClean="0"/>
            </a:br>
            <a:r>
              <a:rPr lang="en-GB" sz="2400" dirty="0" smtClean="0"/>
              <a:t>(</a:t>
            </a:r>
            <a:r>
              <a:rPr lang="en-GB" sz="2400" dirty="0"/>
              <a:t>Splitting our dataset into Training and Validation </a:t>
            </a:r>
            <a:r>
              <a:rPr lang="en-GB" sz="2400" dirty="0" smtClean="0"/>
              <a:t>Set)</a:t>
            </a:r>
            <a:endParaRPr lang="en-GB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97472"/>
            <a:ext cx="2143334" cy="51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61245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876828" y="2918036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/>
          <p:cNvCxnSpPr/>
          <p:nvPr/>
        </p:nvCxnSpPr>
        <p:spPr>
          <a:xfrm>
            <a:off x="1452892" y="291803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654436" y="2327898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" y="4149080"/>
            <a:ext cx="3512773" cy="258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22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9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86800" cy="137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Step 14 </a:t>
            </a:r>
            <a:br>
              <a:rPr lang="en-GB" sz="2800" dirty="0" smtClean="0"/>
            </a:br>
            <a:r>
              <a:rPr lang="en-GB" sz="2800" dirty="0" smtClean="0"/>
              <a:t>(</a:t>
            </a:r>
            <a:r>
              <a:rPr lang="en-GB" sz="2800" dirty="0"/>
              <a:t>Applying Machine Learning </a:t>
            </a:r>
            <a:r>
              <a:rPr lang="en-GB" sz="2800" dirty="0" smtClean="0"/>
              <a:t>Models)</a:t>
            </a:r>
            <a:endParaRPr lang="en-GB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5815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90" y="4509120"/>
            <a:ext cx="387993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3058130" y="6165304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1287402" y="5821578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23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2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86800" cy="137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Step 14 </a:t>
            </a:r>
            <a:br>
              <a:rPr lang="en-GB" sz="2800" dirty="0" smtClean="0"/>
            </a:br>
            <a:r>
              <a:rPr lang="en-GB" sz="2800" dirty="0" smtClean="0"/>
              <a:t>(</a:t>
            </a:r>
            <a:r>
              <a:rPr lang="en-GB" sz="2800" dirty="0"/>
              <a:t>Applying Machine Learning </a:t>
            </a:r>
            <a:r>
              <a:rPr lang="en-GB" sz="2800" dirty="0" smtClean="0"/>
              <a:t>Models)</a:t>
            </a:r>
            <a:endParaRPr lang="en-GB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7909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03240"/>
            <a:ext cx="34099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ตัวเชื่อมต่อตรง 7"/>
          <p:cNvCxnSpPr/>
          <p:nvPr/>
        </p:nvCxnSpPr>
        <p:spPr>
          <a:xfrm>
            <a:off x="3250382" y="4217970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1479654" y="3874244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328945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55" y="4581778"/>
            <a:ext cx="3977211" cy="186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ตัวเชื่อมต่อตรง 11"/>
          <p:cNvCxnSpPr/>
          <p:nvPr/>
        </p:nvCxnSpPr>
        <p:spPr>
          <a:xfrm>
            <a:off x="3250382" y="6293006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สี่เหลี่ยมผืนผ้า 12"/>
          <p:cNvSpPr/>
          <p:nvPr/>
        </p:nvSpPr>
        <p:spPr>
          <a:xfrm>
            <a:off x="1479654" y="5949280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24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9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86800" cy="137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Step 14 </a:t>
            </a:r>
            <a:br>
              <a:rPr lang="en-GB" sz="2800" dirty="0" smtClean="0"/>
            </a:br>
            <a:r>
              <a:rPr lang="en-GB" sz="2800" dirty="0" smtClean="0"/>
              <a:t>(</a:t>
            </a:r>
            <a:r>
              <a:rPr lang="en-GB" sz="2800" dirty="0"/>
              <a:t>Applying Machine Learning </a:t>
            </a:r>
            <a:r>
              <a:rPr lang="en-GB" sz="2800" dirty="0" smtClean="0"/>
              <a:t>Models)</a:t>
            </a:r>
            <a:endParaRPr lang="en-GB" sz="2800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080"/>
            <a:ext cx="3876209" cy="93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35718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ตัวเชื่อมต่อตรง 10"/>
          <p:cNvCxnSpPr/>
          <p:nvPr/>
        </p:nvCxnSpPr>
        <p:spPr>
          <a:xfrm>
            <a:off x="3266778" y="335699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1496050" y="3013266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861048"/>
            <a:ext cx="3231282" cy="79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040" y="4334409"/>
            <a:ext cx="3352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ตัวเชื่อมต่อตรง 14"/>
          <p:cNvCxnSpPr/>
          <p:nvPr/>
        </p:nvCxnSpPr>
        <p:spPr>
          <a:xfrm>
            <a:off x="3266779" y="551723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สี่เหลี่ยมผืนผ้า 15"/>
          <p:cNvSpPr/>
          <p:nvPr/>
        </p:nvSpPr>
        <p:spPr>
          <a:xfrm>
            <a:off x="1496051" y="5173506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25</a:t>
            </a:fld>
            <a:endParaRPr lang="en-GB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9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8680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Step 15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Model </a:t>
            </a:r>
            <a:r>
              <a:rPr lang="en-GB" dirty="0" smtClean="0"/>
              <a:t>Comparison)</a:t>
            </a:r>
            <a:endParaRPr lang="en-GB" dirty="0"/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6228184" y="3573016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6764932" y="3212976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5497215" cy="404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ตัวเชื่อมต่อตรง 10"/>
          <p:cNvCxnSpPr/>
          <p:nvPr/>
        </p:nvCxnSpPr>
        <p:spPr>
          <a:xfrm>
            <a:off x="6228184" y="5589240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6764932" y="5229200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26</a:t>
            </a:fld>
            <a:endParaRPr lang="en-GB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1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8680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Step 16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Evaluating the </a:t>
            </a:r>
            <a:r>
              <a:rPr lang="en-GB" dirty="0" smtClean="0"/>
              <a:t>model)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9" y="1772816"/>
            <a:ext cx="448694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ตัวเชื่อมต่อตรง 5"/>
          <p:cNvCxnSpPr/>
          <p:nvPr/>
        </p:nvCxnSpPr>
        <p:spPr>
          <a:xfrm>
            <a:off x="5292080" y="2276872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สี่เหลี่ยมผืนผ้า 6"/>
          <p:cNvSpPr/>
          <p:nvPr/>
        </p:nvSpPr>
        <p:spPr>
          <a:xfrm>
            <a:off x="5828828" y="1916832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5292080" y="4473431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5828828" y="4113391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27</a:t>
            </a:fld>
            <a:endParaRPr lang="en-GB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3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8680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Step 16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Comparison </a:t>
            </a:r>
            <a:r>
              <a:rPr lang="en-GB" dirty="0" smtClean="0"/>
              <a:t>Graph)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5"/>
            <a:ext cx="3528392" cy="168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data:image/png;base64,iVBORw0KGgoAAAANSUhEUgAABCUAAAFNCAYAAAA3l9UCAAAABHNCSVQICAgIfAhkiAAAAAlwSFlzAAALEgAACxIB0t1+/AAAADh0RVh0U29mdHdhcmUAbWF0cGxvdGxpYiB2ZXJzaW9uMy4yLjEsIGh0dHA6Ly9tYXRwbG90bGliLm9yZy+j8jraAAAgAElEQVR4nOzde3TcV2H2+2fP6GZdLFsa+S5Z0kgh94sj3yVLpQ1QaAgQLiFACBAcO4se/jjQt+ddbQ+Ft+8L7+nhfekpyDEJkJZLoEDBENqkBSRLvstJnMTORTOSLFm+aXS/SzOzzx8zljVmZNmJRj9dvp+1spZm7z2jJ1krtvx4//Y21loBAAAAAADMNpfTAQAAAAAAwOJEKQEAAAAAABxBKQEAAAAAABxBKQEAAAAAABxBKQEAAAAAABxBKQEAAAAAABxBKQEAABxnjFlijPmVMabXGPMvDmepMcY84mQGAAAWC0oJAAAWMWNMizFm2BgzYIzpNsY8Y4zJdyDKByWtlJRrrf3QFRmfNcb8l0mv1xpj7BRjq2YvMgAAeKsoJQAAwL3W2kxJqyVdkPT/OZBhvaQ3rLXBOHP7Je2Y9HqHpNfijDVaa89f6zc0EfwsBACAg/iNGAAASJKstSOSfirpZkkyxrzHGPOCMabPGNNmjPnS5PXGmIeMMaeNMZ3GmL+O7rr4k6k+3xhzU/TRiB5jzEljzHuj438r6W8kfSS6Y+MzV7x1v6TtkwqECkn/W1LZFWP7o5+3zRhzLPooyDFjzLZJGWqMMX9njDkgaUhSsTHmHmPMa9H1/yjJTFpfYoypjc4FjDE/vq7/qAAA4KooJQAAgCTJGJMu6SOSDkeHBiU9JGmZpPdI2m2MeV907c2SviXpY4rssMiWtPYqn50s6VeSnpO0QtKfS/qBMeZt1tr/W9J/l/Rja22mtfbJK95+VFKqpDuir3dI+g9JvivG9htjciQ9I+kfJOVK+rqkZ4wxuZM+7xOSdkrKktQr6eeS/kqSR5Jf0vZJa78Szbxc0jo5s4sEAIAFi1ICAAD8whjTo8gf0O+R9P9IkrW2xlr7srU2bK19SdKPJFVG3/NBSb+y1tZba8cU2elgr/I9tkjKlPRVa+2YtfZ3kn4t6aPThbPWjko6ImlHtHTIttY2SaqbNHazpFpFypNGa+0/W2uD1tofKfKox72TPvJ71tqT0UdF/lTSSWvtT62144rswJj8CMi4Io+WrLHWjlhr66fLCwAArh2lBAAAeJ+1dpmkNEmfk1RrjFlljNlsjPm9MabDGNMraZciuwkkaY2ktksfYK0dktR56XX0MYxL/xRcWm+tDU/6vqcVZ3eFMea/TnrvnujwpXMlKiQdiI7VTxprs9aejn6f01d85JXfp23S11f+e9gr5v9Ckcc5jkYfOfn0lXkBAMCbRykBAAAkSdbakLX255JCksol/VDSPkn51tpsSXt0+byFc4o8ziApcqWnIo9LXPqszEn/tEo6Kyn/ioMlCyS1x8nx3ye9d1d0eL8i5cMORXZISJFyYnt0bH907KwiOxsmu/L7TN7RcU7SxG0jxhgz+bW19ry19rPW2jWSHpX0LWNMyZWZAQDAm0MpAQAAJE3cRnGfIucnvKrImQtd1toRY8wmSQ9OWv5TSfdGD5VMkfQlTTogMo4jihws+RfGmGRjTJUij1Q8fY3xDilytsXHFS0lrLXdkjqiY5dKid9IusEY86AxJskY8xFFHu349RSf+4ykW4wxHzDGJEn6PyRNXCtqjPmQMeZS+dKtSKER/sOPAQAAbwalBAAA+JUxZkBSn6S/k/RJa+1JSY9J+rIxpl+RMyN+cukN0fk/V6RUOCdpQNJFSaPxvkH03Il7FTnDIaDIIZkPWWtfu5aA1tpBScclpUh6ZdJUnSIHZ+6PruuU9GeS/k9FHif5C0l/Zq0NTPG5AUkfkvTV6PpSXX48RJI2SjoS/e+zT9Lno+dZAACAGWAij04CAAC8ecaYTEk9kkqttc1O5wEAAPMDOyUAAMCbYoy51xiTbozJkPT3kl6W1OJsKgAAMJ9QSgAAgDfrPkUOljyryGMPD1i2YAIAgOvA4xsAAAAAAMAR7JQAAAAAAACOoJQAAAAAAACOSHI6wEzxeDy2sLDQ6RgAAAAAAOAKx48fD1hr864cXzClRGFhoRoaGpyOAQAAAAAArmCMOR1vnMc3AAAAAACAIyglAAAAAACAIyglAAAAAACAIyglAAAAAACAIyglAAAAAACAIyglAAAAAGCeC4etRoMhp2MA123BXAkKAAAAAIvNud5hfeM/G7XvxFkNjYVUkJOuh7au16e2F8ntMk7HA6ZFKQEAAAAA89C53mF94FsHda53ZGKstWtI/+2ZV/Vye6/+90fulDEUE5jbeHwDAAAAAOah//e5N2IKicl++eJZ1fsCs5wIuH4JLSWMMe8yxrxujPEZY/7yKuvuN8ZYY0zZpLHbjTGHjDEnjTEvG2PSEpkVAAAAAOaLYCisX504e9U1//pC+yylAd68hD2+YYxxS/qmpHsknZF0zBizz1p76op1WZI+L+nIpLEkSd+X9Alr7QljTK6k8URlBQAAAID5pG9kXKPB8FXXdA+OzVIa4M1L5E6JTZJ81toma+2YpKcl3Rdn3VckfU3S5H1H75D0krX2hCRZazuttRwlCwAAAGBRGxkP6QdHTut93zw47VpvXuYsJALemkQedLlWUtuk12ckbZ68wBizQVK+tfYZY8wXJ03dIMkaY56VlCfpaWvt/0xgVgAAAACYs/pGxvWDw616sr5ZgYHRade7jdGDmwtmIRnw1jh2+4YxxiXp65IejjOdJKlc0kZJQ5J+a4w5bq397RWfsVPSTkkqKOB/OAAAAAALy8X+EX33QIu+f+i0+keDE+Nul9F7blutC30jOtLcFfMel5H+x/23qZidEpgHEllKtEvKn/R6XXTskixJt0qqiV5Ts0rSPmPMexXZVbHfWhuQJGPMbyRtkBRTSlhr90raK0llZWU2Mf8aAAAAADC7WjuHtLfOr580nNHYpLMjUpNc+nBZvnbuKFZ+TrrCYav/ePWC9r14Vt1DY7phZZY+trlApSuzHEwPXLtElhLHJJUaY4oUKSMekPTgpUlrba8kz6XXxpgaSV+w1jYYY/yS/sIYky5pTFKlpP+VwKwAAAAA4LhTZ/u0p9avX790VuFJf+2alZakh7au18PbipSXlTox7nIZvfOWVXrnLascSAu8dQkrJay1QWPM5yQ9K8kt6TvW2pPGmC9LarDW7rvKe7uNMV9XpNiwkn5jrX0mUVkBAAAAwCnWWh1r6VZ1jU+/f70jZi4vK1WfKS/SxzYXKCst2aGEQOIYaxfGUw9lZWW2oaHB6RgAAAAAcE3CYavfvXZR1bV+HT/dHTO3Pjddj+7w6gMb1iot2e1QQmDmRM+JLLty3LGDLgEAAABgMRoPhfXrl85qT02TXr/QHzN38+ql2l3l1btvWy23yziUEJg9lBIAAAAAMAuGx0L6SUOb9u5vUnvPcMzcluIc7a4q0Y5Sj6IXAQCLAqUEAAAAACRQ79C4/vlwi757oEWdg2Mxc/fcvFK7q7zaULDcoXSAsyglAAAAACABLvSN6Mn6Zv3g8GkNjoUmxpNcRvfduVa7Kou5uhOLHqUEAAAAAMyg5sCg9u7362fH2zUWCk+MpyW79MDGAj1SUaR1y9MdTAjMHZQSAAAAADADXmnvVXWNX7955ZwmX3KYvSRZn9xWqIe3FSonI8W5gMAcRCkBAAAAAG+StVaHmjpVXeNXXWMgZm7V0jQ9UlGkj24qUEYqf/QC4uH/DAAAAAC4TuGw1XOnLqi61q8TbT0xc8WeDO2q9Oq+u9YoNcntUEJgfqCUAAAAAIBrNBYM65cvtmtPrV/+jsGYudvXZeuxKq/uuXmV3C6u9QSuBaUEAAAAAExjcDSop4+16Ym6Jp3rHYmZKy/xaHeVV9u8uTKGMgK4HpQSAAAAADCF7sExPXWoRd872KKeofGJcWOkd92ySrurvLp93TLnAgLzHKUEAAAAAFzhbM+wnqhr1o+Otmp4PDQxnuw2+sBd67SzsljevEwHEwILA6UEAAAAAET5Lg7o8Vq/fvFiu8ZDl+/1TE9x68FNBXqkolirstMcTAgsLJQSAAAAABa9F9t6VF3j03OnLshe7iK0PD1Zn9pepIe2rtey9BTnAgILFKUEAAAAgEXJWqt6X0DVNX4d9HfGzK3JTtNndxTrIxvzlZ7CH5uAROH/LgAAAACLSihs9e+vnFd1rU+vtPfFzJWuyNSuSq/ee+caJbtdDiUEFg9KCQAAAACLwmgwpH99vl2P729Sc2AwZu6ugmV6rKpEf3zjCrlcXOsJzBZKCQAAAAAL2sBoUD88clpP1DXrYv9ozFzlDXnaXeXV5qIcGUMZAcw2SgkAAAAAC1LnwKi+d7BFTx1sUd9IcGLcZaT33L5GuyqLdcuabAcTAqCUAAAAALCgtHUN6Ym6Jv24oU0j4+GJ8RS3Sx8sW6edFcUq9GQ4mBDAJZQSAAAAABaE18/3a0+tX/tOnFUofPlez8zUJH18y3p9enuhVixNczAhgCtRSgAAAACY146f7lJ1jV//+erFmHFPZoo+tb1IH9+yXtlLkh1KB+BqKCUAAAAAzDvWWtW80aHq3/t1tKUrZi4/Z4l27vDqQ3evU1qy26GEAK4FpQQAAACAeSMYCuuZl8+pusav1873x8zduCpLu6u8es9tq5XkdjmUEMD1oJQAAAAAMOeNjIf00+NntHd/k1q7hmLmNhYu12NVJap6Wx7XegLzDKUEAAAAgDmrb2Rc3z98Wt+pb1FgYDRm7o9vXKFdVV5tLMxxKB2At4pSAgAAAMCcc7F/RN890KLvHzqt/tHgxLjbZXTv7au1q8qrG1ctdTAhgJlAKQEAAABgzjjdOai9+5v0L8fPaCwYnhhPTXLpIxvz9dmKYuXnpDuYEMBMopQAAAAA4LhTZ/u0p9avX790VmF7eTwrLUmf3Fqoh7cXypOZ6lxAAAlBKQEAAADAEdZaHW3uUnWtXzWvd8TM5WWl6pHyIj24uUBZackOJQSQaJQSAAAAAGZVOGz129cuqrrGp+dbe2LmCnPT9WilV++/a63Skt0OJQQwWyglAAAAAMyK8VBYvzpxVntq/XrjwkDM3C1rlmp3lVd/eutquV1c6wksFpQSAAAAABJqeCykHx9r1bfrmtXeMxwzt7U4V7urvKoo9cgYyghgsaGUAAAAAJAQvUPj+qdDLfruwRZ1DY7FzL3j5pXaVeXVhoLlzoQDMCdQSgAAAACYURf6RvREXZN+eKRVg2OhifEkl9H77lqrXZXFKlmR5WBCAHMFpQQAAACAGdHUMaC9+5v08+fbNRYKT4wvSXbrgU35eqSiWGuXLXEwIYC5hlICAAAAwFvy8pleVdf69G+vnJe1l8ezlyTr4W2F+uS2QuVkpDgXEMCcRSkBAAAA4LpZa3XI36nqWr/qGgMxc6uWpumRiiJ9dFOBMlL5IweAqfErBAAAAIBrFg5bPXfqgqpr/TrR1hMzV5yXoV2VXr3vzrVKSXI5lBDAfEIpAQAAAGBaY8GwfvFiu/bU+tXUMRgzd8e6bO2uKtE7bl4pl4trPQFcO0oJAAAAAFMaHA3q6WNteqKuSed6R2LmKko92l3p1VZvroyhjABw/SglAAAAAPyBrsExPXWwRU8dalHP0PjEuDHSn966SrsrS3TbumznAgJYEBJaShhj3iXpG5Lckp6w1n51inX3S/qppI3W2gZjTKGkVyW9Hl1y2Fq7K5FZAQAAAEjtPcN6oq5JTx9t0/B4aGI82W10/4Z12rmjWMV5mQ4mBLCQJKyUMMa4JX1T0j2Szkg6ZozZZ609dcW6LEmfl3Tkio/wW2vvTFQ+AAAAAJf5LvZrT22TfvFCu4Lhy/d6ZqS49eDmAn2mvFirstMcTAhgIUrkTolNknzW2iZJMsY8Lek+SaeuWPcVSV+T9MUEZgEAAAAQxwut3aqu8eu5UxdixnMyUvSpbYX6xNb1Wpae4lA6AAtdIkuJtZLaJr0+I2nz5AXGmA2S8q21zxhjriwliowxL0jqk/RX1tq6BGYFAAAAFg1rreoaA6qu8etQU2fM3NplS/TZiiJ9ZGOBlqS4HUoIYLFw7KBLY4xL0tclPRxn+pykAmttpzHmbkm/MMbcYq3tu+IzdkraKUkFBQUJTgwAAADMb6Gw1b+9ck7VNX6dPBvzo7VKV2Rqd5VX996xRslul0MJASw2iSwl2iXlT3q9Ljp2SZakWyXVRK8PWiVpnzHmvdbaBkmjkmStPW6M8Uu6QVLD5G9grd0raa8klZWVWQEAAAD4A6PBkH7+fLser/WrpXMoZu6ugmV6rKpEf3zjCrlcXOsJYHYlspQ4JqnUGFOkSBnxgKQHL01aa3sleS69NsbUSPpC9PaNPEld1tqQMaZYUqmkpgRmBQAAABac/pFx/fBIq56sb9bF/tGYuaq35Wl3pVebinIU/UtCAJh1CSslrLVBY8znJD2ryJWg37HWnjTGfFlSg7V231XevkPSl40x45LCknZZa7sSlRUAAABYSAIDo/regRb906EW9Y0EJ8ZdRnrP7Wu0q7JYt6zJdi4gAEQZaxfGUw9lZWW2oaFh+oUAAADAAtXWNaRv1zXpx8faNBoMT4ynJLn0obvXaeeOYq3PzXAwIYDFyhhz3FpbduW4YwddAgAAAJgZr5/v155av/adOKtQ+PJfOmalJunjW9frU9sLtSIrzcGEABAfpQQAAAAwTzW0dKm6xq/fvnYxZtyTmaJPlxfp41vWa2laskPpAGB6lBIAAADAPGKtVc3rHfpWjU/HWrpj5vJzlujRHV598O51Skt2O5QQAK4dpQQAAAAwDwRDYT3z8jlV1/j12vn+mLkbV2Vpd5VX77lttZLcLocSAsD1o5QAAAAA5rCR8ZD+5fgZ7d3vV1vXcMzcpsIc7f4jr6puyONaTwDzEqUEAAAAMAf1Do/r+4dP67sHmhUYGIuZ+5ObVmhXpVdlhTkOpQOAmUEpAQAAAMwhF/tH9J36Fv3g8Gn1jwYnxt0uo/fesUa7Kr1626osBxMCwMyhlAAAAADmgNOdg3p8f5N+evyMxoLhifHUJJce2JivRyqKlZ+T7mBCAJh5lBIAAACAg06e7dWe2iY989JZhe3l8aVpSXpoa6Ee3l4oT2aqcwEBIIEoJQAAAIBZZq3VkeYuVdf4VftGR8zciqxUPVJRpI9uKlBWWrJDCQFgdlBKAAAAALMkHLb67WsXVV3j0/OtPTFzRZ4MPbqjWO/fsFapSW6HEgLA7KKUAAAAABJsPBTWvhfPak+tX40XB2Lmbl27VLsrS/SuW1fJ7eJaTwCLC6UEAAAAkCDDYyH9+Firvl3XrPae4Zi5bd5c7a7yqrzEI2MoIwAsTpQSAAAAwAzrGRrTPx06re8dbFHX4FjM3DtvWaldlV7dVbDcoXQAMHdQSgAAAAAz5HzviJ6oa9IPj7ZqaCw0MZ7kMnr/XWv1aGWxSlZkOZgQAOYWSgkAAADgLfJ3DGhvbZN+/sIZjYcu3+u5JNmtj24q0CMVRVqzbImDCQFgbqKUAAAAAN6kl870qLrGr38/eV72chehZenJenhboT65tVDLM1KcCwgAcxylBAAAAHAdrLU66O9UdY1f9b5AzNzq7DQ9UlGsBzbmKyOVH7UBYDr8SgkAAABcg3DY6rlT51Vd49eJM70xc968DO2q9Oq+O9cqJcnlUEIAmH8oJQAAAICrGAuG9YsX2rVnv19NHYMxc3esy9buqhK94+aVcrm41hMArhelBAAAABDH4GhQPzraqifqmnW+byRmrqLUo91VXm0tzpUxlBEA8GZRSgAAAACTdA2O6XsHW/TUwRb1Do9PjBsjvfvW1dpV6dVt67IdTAgACwelBAAAACCpvWdYT9Q16emjbRoeD02Mp7hduv/utdq5w6siT4aDCQFg4aGUAAAAwKLWeKFfe2qb9MsX2xUMX77XMyPFrY9tWa/PlBdp5dI0BxMCwMJFKQEAAIBF6fnWbu2p8eu5UxdixnMyUvTp7YX6xJZCZacnO5QOABYHSgkAAAAsGtZa7W8MqLrGp8NNXTFza5ct0c4dxfpwWb6WpLgdSggAiwulBAAAABa8UNjqNy+fU3WNX6fO9cXM3bAyU7urvPqz29co2e1yKCEALE6UEgAAAFiwRsZD+vnz7Xp8v1+nO4di5jYULNNjVSV6+40r5HJxrScAOIFSAgAAAAtO/8i4fnCkVU/WN6ujfzRm7o/elqfdVSXaWLhcxlBGAICTKCUAAACwYAQGRvXdA836p0On1T8SnBh3GenPbl+jXZVe3bxmqYMJAQCTUUoAAABg3mvrGtLe/U36SUObRoPhifGUJJc+XLZOOyu8KshNdzAhACAeSgkAAADMW6+d79OeGr9+9dI5hcJ2YjwrNUkf37pen9peqBVZaQ4mBABcDaUEAAAA5p2Gli59q8av3712MWbck5mqz5QX6WNbCrQ0LdmhdACAa0UpAQAAgHnBWqvfv35R1TV+HWvpjpkryEnXo5XFun/DOqUlux1KCAC4XpQSAAAAmNOCobCeefmcqmv8eu18f8zcTauXaneVV+++dZWS3C6HEgIA3ixKCQAAAMxJI+Mh/UtDmx7f36Qz3cMxc5uKcvRYlVeVN+RxrScAzGOUEgAAAJhTeofH9f3Dp/Wd+mZ1Do7FzP3JTSu1u6pYd6/PcSgdAGAmUUoAAABgTrjYN6InDzTrB4dbNTAanBh3u4zuu2ONdlV5dcPKLAcTAgBmGqUEAAAAHNUSGNTj+5v0s+NnNBYKT4ynJbv0wMYCPVJRpHXL0x1MCABIFEoJAAAAOOKV9l7tqfXrNy+fU9heHl+alqRPbivUw9sKlZuZ6lxAAEDCUUoAAABg1lhrdbipS9W1fu1/oyNmbuXSVD1SXqyPbi5QZio/pgLAYsCv9gAAAEi4cNjqP1+9oOpav15o7YmZK/Jk6NEdxXr/hrVKTXI7lBAA4ARKCQAAACTMeCisX754Vntq/fJdHIiZu3XtUj1WVaJ33rJKbhfXegLAYpTQUsIY8y5J35DklvSEtfarU6y7X9JPJW201jZMGi+QdErSl6y1f5/IrAAAAJg5Q2NB/fhYm769v0lne0di5raX5Gp3ZYm2l+TKGMoIAFjMElZKGGPckr4p6R5JZyQdM8bss9aeumJdlqTPSzoS52O+LunfEpURAAAAM6tnaExPHTyt7x1sVvfQ+MS4MdI7b16lXVVe3Zm/zMGEAIC5JJE7JTZJ8llrmyTJGPO0pPsU2fkw2VckfU3SFycPGmPeJ6lZ0mACMwIAAGAGnOsd1pN1zfrh0VYNjYUmxpPdRu+/a6127vCqZEWmgwkBAHNRIkuJtZLaJr0+I2nz5AXGmA2S8q21zxhjvjhpPFPSf1Fkl8UXpvoGxpidknZKUkFBwcwlBwAAwDXxdwzo8Vq//vWFdo2HLt/rmZ7i1kc3Fegz5UVas2yJgwkBAHOZYwddGmNcijye8XCc6S9J+l/W2oGrPWdord0raa8klZWV2SkXAgAAYEadaOtRdY1fz546Lzvpp7Dl6cl6eFuRHtq6XsszUpwLCACYFxJZSrRLyp/0el107JIsSbdKqokWD6sk7TPGvFeRHRUfNMb8T0nLJIWNMSPW2n9MYF4AAABchbVWB3ydqq716YCvM2ZudXaaPltRrAc25Ss9hQveAADXJpG/YxyTVGqMKVKkjHhA0oOXJq21vZI8l14bY2okfSF6+0bFpPEvSRqgkAAAAHBGKGz13Mnzqq7166UzvTFzJSsytavSq/fesUYpSS6HEgIA5qurlhLGmLdba38X/brIWts8ae4D1tqfT/Vea23QGPM5Sc8qciXod6y1J40xX5bUYK3dNzP/CgAAAEiE0WBIv3ihXY/XNqkpEHv2+B35y/RYlVf33LRSLhfXegIA3hxj7dRHMRhjnrfWbrjy63ivnVZWVmYbGhqcjgEAADDvDYwG9fTRVj1R16zzfSMxcxWlHj1WVaItxTm62tlfAABMZow5bq0tu3J8usc3zBRfx3sNAACAeaxzYFRPHWzRU4dOq3d4fGLcGOndt63W7kqvbl2b7WBCAMBCM10pYaf4Ot5rAAAAzEPtPcP69v4mPX2sVSPj4YnxFLdL99+9Vjt3eFXkyXAwIQBgoZqulCg2xuxTZFfEpa8VfV2U0GQAAABIqDcu9GtPrV/7XjyrYPjy3zdlpLj18S3r9enyIq1cmuZgQgDAQjddKXHfpK///oq5K18DAABgHni+tVvVNX79x6kLMeO5GSn6dHmRPr55vbLTkx1KBwBYTK5aSlhra6eaM8Zsn/k4AAAASARrrWrf6FB1jV9Hmrti5tYuW6JHK4v14bJ8pSW7HUoIAFiMprsS1C3pw5LWSvp3a+0rxpg/k/RfJS2RdFfiIwIAAODNCoWtfvPyOVXX+HXqXF/M3NtWZml3lVfvuX21kt0uhxICABaz6R7feFJSvqSjkv7BGHNWUpmkv7TW/iLR4QAAAPDmjIyH9LPnz2jv/iad7hyKmbt7/XI9VuXV229cwbWeAABHTVdKlEm63VobNsakSTovyWut7Ux8NAAAAFyv/pFxff9wq56sb1ZgYDRm7u03rtDuKq82FuY4lA4AgFjTlRJj1tqwJFlrR4wxTRQSAAAAc09H/6i+e6BZ/3z4tPpHghPjLiPde8ca7ar06qbVSx1MCADAH5qulLjRGPNS9GsjyRt9bSRZa+3tCU0HAACAq2rrGtLj+/36ScMZjQXDE+MpSS59pCxfn60oVkFuuoMJAQCY2nSlxE2zkgIAAADX5dVzfdpT69evXzqnUNhOjGelJukTW9frU9uLlJeV6mBCAACmN92VoKclyRhTJOmW6PApa21TooMBAADgDx1r6dK3fu/T71/viBn3ZKbqkYoiPbi5QEvTkh1KBwDA9ZnuStClkp5Q5MDLF6PDdxpjjkv6jLW2b8o3AwAAYEZYa/W71y6qusavhtPdMXMFOel6tLJY929Yp7Rkt0MJAQB4c6Z7fOMfJJ2S9MClAy9N5N6ov7xIp5IAACAASURBVJb0j5IeSmw8AACAxSsYCuvXL51TdY1fr1/oj5m7efVS7a7y6k9vXaUkt8uhhAAAvDXTlRLbrbUPTx6w1lpJXzbGNCYsFQAAwCI2Mh7STxratHd/k850D8fMbS7K0WN/VKIdpR5F/q4IAID5a7pS4mr4XRAAAGAG9Q6P6/uHT+s79c3qHByLmbvn5pXaVenV3euXO5QOAICZN10pcdAY8zeSvhLdISFJMsb8taRDCU0GAACwSFzsG9GT9c36wZFWDYwGJ8aTXEbvvXONdld6Vboyy8GEAAAkxnSlxJ9LelKSzxgzcdClpBckPZLIYAAAAAtdS2BQj+9v0s+On9FYKDwxnpbs0gMbC/RIRZHWLU93MCEAAIk13ZWgfZI+ZIzxSro5OnzKWutPeDIAAIAF6pX2XlXX+vVvL59T2F4ez16SrE9uXa9PbitUbmaqcwEBAJgl010J+k5JWdban0ryTxr/oKRea+1/JDgfAADAgmCt1aGmTlXX+FXXGIiZW7k0VZ+tKNYDmwqUmfpWjvwCAGB+me53vb+R9L444zWSfiWJUgIAAOAqwmGr/3j1gqpr/HqxrSdmrtiToUcri/W+u9YqNcntUEIAAJwzXSmRaq3tuHLQWhswxmQkKBMAAMC8NxYM65cvtmtPrV/+jsGYudvWZuuxKq/eccsquV1caAYAWLymKyWWGmOSrLXByYPGmGRJSxIXCwAAYH4aGgvq6aNteqKuSWd7R2LmtpfkandlibaX5MoYyggAAKYrJX4u6dvGmM9ZawclyRiTKekfonMAAACQ1D04pqcOteipgy3qHhqfGDdGetctq7Sr0qs78pc5FxAAgDloulLiryT9N0mnjTGno2MFilwT+teJDAYAADAfnOsd1hN1zfrR0VYNjYUmxpPdRu+/a6127vCqZEWmgwkBAJi7pisl7pL0DUl/K6lEUpWkeyWlS8qS1JXIcAAAAHOV7+KAHq/16xcvtms8dPlez/QUtx7cVKDPVBRpdTZPuwIAcDXTlRKPS/oTa+2wMWa5pP9L0p9LulPSXkkfTHA+AACAOeVEW4+qa/x69tR52ctdhJanJ+vhbUX65Lb1Wpae4lxAAADmkelKCbe19tJuiI9I2mut/ZmknxljXkxsNAAAgLnBWqsDvk59q8ang/7OmLk12Wn67I5ifWRjvtJTpvvRCgAATDZtKTHp9o0/lrTzOt4LAAAwr4XCVs+ePK/qGr9ebu+NmStZkaldlV7dd+caJbtdDiUEAGB+m65Y+JGkWmNMQNKwpDpJMsaUSOq92hsBAADmq9FgSL94oV2P1zapKTAYM3dn/jI9VuXVn9y0Ui4X13oCAPBWXLWUsNb+nTHmt5JWS3rO2oknJ12KnC0BAACwYAyMBvWjI616or5JF/pGY+Z23JCn3ZVebSnOkTGUEQAAzIRpH8Gw1h6OM/ZGYuIAAADMvs6BUX3vYIueOtiivpHgxLjLSO++bbV2VXp169psBxMCALAwcS4EAABYtM50D+mJumY9faxVI+PhifEUt0v3371Oj+4oVqEnw8GEAAAsbJQSAABg0XnjQr/21Pj1yxNnFQpfvtczMzVJH9tSoM9sL9KKpWkOJgQAYHGglAAAAIvG8dPdqq7x6z9fvRAznpuRok+XF+njW9Yre0myQ+kAAFh8KCUAAMCCZq1V7Rsd+laNX0ebu2Lm1i1fokd3FOtDZflKS3Y7lBAAgMWLUgIAACxIwVBYv3nlvKpr/Hr1XF/M3I2rsrS7yqv33LZaSW6XQwkBAAClBAAAWFBGxkP62fNn9Hhtk1q7hmLmNhYu1+4qr/7obSu41hMAgDmAUgIAACwIfSPj+sHhVj1Z36zAwGjM3NtvXKHdVV5tLMxxKB0AAIiHUgIAAMxrHf2j+u6BZv3zodPqHw1OjLtdRvfevlqPVnp10+qlDiYEAABToZQAAADzUmvnkPbW+fWThjMaC4YnxlOTXPpwWb527ihWfk66gwkBAMB0KCUAAMC8cupsn/bU+vXrl84qbC+PZ6Ul6aGt6/XwtiLlZaU6FxAAAFyzhJYSxph3SfqGJLekJ6y1X51i3f2Sfippo7W2wRizSdLeS9OSvmSt/ddEZgUAAM6y1qquMaAfH2vTme4hrcpO04fL8vX2G1dIko61dKu6xqffv94R8768rFR9prxIH9tcoKy0ZCeiAwCANylhpYQxxi3pm5LukXRG0jFjzD5r7akr1mVJ+rykI5OGX5FUZq0NGmNWSzphjPmVtTYoAACw4Fhr9be/OqXvHWyZGDtxplfPnryg7d5cjYyHdby1O+Y963PT9egOrz6wYa3Skt2znBgAAMyERO6U2CTJZ61tkiRjzNOS7pN06op1X5H0NUlfvDRgrZ18f1eaJCsAALBgPXfqQkwhMdkBf2fM65tXL9XuKq/efdtquV1c6wkAwHyWyFJiraS2Sa/PSNo8eYExZoOkfGvtM8aYL14xt1nSdyStl/QJdkkAALBw/fBI67RrthTnaHdViXaUemQMZQQAAAuBYwddGmNckr4u6eF489baI5JuMcbcJOkpY8y/WWtHrviMnZJ2SlJBQUFiAwMAgBkVDludOtenel9AR5o7r7o2e0mynt65dZaSAQCA2ZLIUqJdUv6k1+uiY5dkSbpVUk30bztWSdpnjHmvtbbh0iJr7avGmIHo2oZJ75e1dq+iB2KWlZXxiAcAAHNce8+w6hs7VNcY0EF/p7oGx67pfauz0xKcDAAAOCGRpcQxSaXGmCJFyogHJD14adJa2yvJc+m1MaZG0heit28USWqLHnS5XtKNkloSmBUAACRA38i4Dvk7Vd8YUL0voObA4Jv6nA/evW6GkwEAgLkgYaVEtFD4nKRnFbkS9DvW2pPGmC9LarDW7rvK28sl/aUxZlxSWNJj1tpAorICAICZMRYM68W2nshuCF9AJ9p6FJ5iL+PaZUtUXuJRealHGwuX6wv/8pLqfX/42/3d65fr41vWJzg5AABwgrF2YTz1UFZWZhsaGqZfCAAAZoy1Vr6LA6qL7oQ40tSpwbFQ3LVZaUnaWpyrilKPykvzVJibHnNg5WgwpO8eaNHTR1vV3jOsVdlp+vDd+XqkolhLUrjyEwCA+cwYc9xaW3bluGMHXQIAgPnpYt+IDvgDqmsM6IAvoAt9o3HXJbmMNqxfPrEb4va12Upyu6b83NQkt3ZVerWr0puo6AAAYI6hlAAAAFc1NBbUkaYu1fsCqm8M6PUL/VOuvWFlpspL8lRemqvNRbnKSOVHDQAAMDV+UgAAADFCYauXzvTogC+yG+L51m6Nh+I/7pmXlaqKEo+2R3dDrFzKLRkAAODaUUoAALDIWWt1unNIdb6ADjQGdNAfUN9IMO7a9BS3NhflqLw0T+UlHt2wMjPmXAgAAIDrQSkBAMAi1D04pgP+wMRVnWe6h+Oucxnp9nXLIodTlnh0V8FypSRNfS4EAADA9aCUAABgERgZD+n46e7oLRkdOnm2T1NdwFWYm67yUo/KS/K01Zur7CXJsxsWAAAsGpQSAAAsQOGw1avn+yZ2Qhxt7tJoMBx37fL0ZG0r8UycDZGfkz7LaQEAwGJFKQEAwAJxtmdY9Y0B1fkCOugLqHNwLO66lCSXNhXmaHuJRxWlHt28eqlcLs6FAAAAs49SAgCAeapvZFyH/Z0TV3U2BQanXHvLmqUqj96QsbEwR2nJ7llMCgAAEB+lBAAA88R4KKwX23oi50I0dujEmV6FwvEPhliTnRY5F6I0T9u9ucrNTJ3ltAAAANOjlAAAYI6y1sp3cWBiJ8Thpk4NjoXirs1KTdJWb270gEqPijwZXNUJAADmPEoJAADmkIv9IzrgC6i+sVMHfAGd7xuJuy7JZbShYLnKSyOHU96xLltJbq7qBAAA8wulBAAADhoaC+pIc5cORG/JeO18/5RrS1dkTuyE2Fycq8xUfhsHAADzGz/NAAAwi0Jhq5fbe1Xf2KF6X0DPn+7RWCj+VZ15WamRwymjV3Wuyk6b5bQAAACJRSkBAECCne4cjB5OGdBBf0B9I8G465Yku7W5OEflJR5VlObphpWZnAsBAAAWNEoJAABmWPfgmA76O1Xvi+yGaOsajrvOZaTb1i1TRfSqzg0Fy5WSxLkQAABg8aCUAADgLRoNhnS8pVt1voAO+AJ6ub1XNv5NnSrMTdf2Eo8qSj3aWuxRdnry7IYFAACYQyglAAC4TuGw1Wvn+1Xv61BdY0DHWro0Mh7/XIjl6cnaFj0XorzEo/yc9FlOCwAAMHdRSgAAcA3O9Q7HnAsRGBiLuy4lyaWNhcsjuyFK8nTLmqVyuTgXAgAAIB5KCQAA4ugfGdfhpi7VN3aozhdQU8fglGtvXr1UFaWRGzI2FuZoSYp7FpMCAADMX5QSAABIGg+F9WJbj+obA6r3BfRiW49C4fgHQ6zJTlN5qUflpXna5s2VJzN1ltMCAAAsDJQSAIBFyVorf8eA6hojh1MeburSwGj8qzqzUpO0xZs7sRui2JPBVZ0AAAAzgFICALBodPSP6oAvshOivjGg830jcdcluYzuKlim8pI8lZfm6o51y5Tk5qpOAACAmUYpAQBYsIbHQjrS3KkDvoDqGgN67Xz/lGtLVmSqPHpV5+biXGWm8lskAABAovETFwBgwQiFrV5p753YCXH8dLfGQvGv6vRkpqq8JFflpXkqL/FoVXbaLKcFAAAApQQAYF5r7RxSna8jelVnp3qHx+OuW5Ls1qaiHFWUelRe6tHbVmZxLgQAAIDDKCUAAPNKz9CYDvo7Jw6obO0airvOZaTb1i2L7IYoydOG9cuUmsRVnQAAAHMJpQQAYE4bDYZ0/HT3xFWdL7f3ysa/qVPrc9NVXuJReYlH27weZacnz25YAAAAXBdKCQDAnGKt1Wvn+1XfGFCdL6CjzZ0aGY9/LsSy9GRt90au6awo9Sg/J32W0wIAAOCtoJQAADjuXO/wxE6IA76AAgNjcdeluF0qK1yu8tLIbohb1mTL7eJcCAAAgPmKUgIAMOv6R8Z1pKlL9b6A6ho75O8YnHLtTauXRg6nLPFoY2GOlqRwLgQAAMBCQSkBAEi48VBYJ9p6Jq7qfLGtR8Fw/IMhVmenRc6FKI2cC5GXlTrLaQEAADBbKCUAADPOWit/x6AO+AKqawzocFOnBkaDcddmpiZpS3HuxFWdxZ4MruoEAABYJCglAAAzIjAwqgPRnRD1voDO9Y7EXed2Gd2Vv0zlpZHDKe9Yt0xJbtcspwUAAMBcQCkBAHhThsdCOtrSpfrGDtX7OvXqub4p13rzMlRRmqfyEo82F+coK42rOgEAAEApAQC4RqGw1cmzvaprjNyQ0dDSrbFQ/Ks6PZkp2l7imTgbYnX2kllOCwAAgPmAUgIAMKW2riHVNQZU7+vQQX+neobG465LS3Zpc1HuRAlx46oszoUAAADAtCglAAATeobGdMjfqbro2RCtXUNx1xkj3b42W+WlHm0v8eju9cuVmsRVnQAAALg+lBIAsIiNBkN6/nSP6n0dqm8M6OX2Xk1xU6cKctJVXhp5JGObN1fL0lNmNywAAAAWHEoJAFhErLV6/UK/6hsjV3Uebe7S8Hgo7trsJcnaXpKr8pLIAZUFuemznBYAAAALHaUEACxw53tHVO8LTNySERgYjbsuxe3S3euXT1zVecuabLldnAsBAACAxKGUAIAFZmA0qMP+zkgR4QvId3FgyrU3rspSRalH5aV52lSYoyUpnAsBAACA2ZPQUsIY8y5J35DklvSEtfarU6y7X9JPJW201jYYY+6R9FVJKZLGJH3RWvu7RGYFgPkqGArrxJke1Td2qt7XoRdaexSc4mCIVUvTJnZCbPN6lJeVOstpAQAAgMsSVkoYY9ySvinpHklnJB0zxuyz1p66Yl2WpM9LOjJpOCDpXmvtWWPMrZKelbQ2UVkBYD6x1qopMKj6xshOiMP+TvWPBuOuzUxN0pbiXJWX5Kq8NE/evAyu6gQAAMCckcidEpsk+ay1TZJkjHla0n2STl2x7iuSvibpi5cGrLUvTJo/KWmJMSbVWhv/QWgAWOACA6M6EL2m84AvoLO9I3HXuV1Gd+Uv0/aSyG6IO/KXKdntmuW0AAAAwLVJZCmxVlLbpNdnJG2evMAYs0FSvrX2GWPMFxXf/ZKep5AAsJiMjId0tLkrekBlQKfO9U251puXoYrSPG0v8WhLcY6y0pJnMSkAAADw5jl20KUxxiXp65IevsqaWxTZRfGOKeZ3StopSQUFBTMfEgBmSThsdfJsn+p8HapvDKjhdLfGguG4az2ZKdpe4tH2Eo/KSzxas2zJLKcFAAAAZkYiS4l2SfmTXq+Ljl2SJelWSTXR55tXSdpnjHlv9LDLdZL+VdJD1lp/vG9grd0raa8klZWVxT/VDQDmqLauoYmdEAf8AfUMjcddl5bs0qai6LkQJXm6cVWWXFzVCQAAgAUgkaXEMUmlxpgiRcqIByQ9eGnSWtsryXPptTGmRtIXooXEMknPSPpLa+2BBGYEgFnTOzSuQ00B1UUPqDzdORR3nTHSbWuzVR7dCbFh/XKlJXNVJwAAABaehJUS1tqgMeZzityc4Zb0HWvtSWPMlyU1WGv3XeXtn5NUIulvjDF/Ex17h7X2YqLyAsBMGwuG9Xxrt+obA6rzBfTymR5NcVOn8nOWqLwkTxWlHm0tztXyjJTZDQsAAAA4wFi7MJ56KCsrsw0NDU7HALCIWWv1+oX+ias6jzR1aXg8FHdt9pJkbfPmqrzUo4qSPBXkps9yWgAAAGD2GGOOW2vLrhx37KBLAFgILvSNTJQQ9b6AOvrjXxSU7Da6e/1yVZTmqbzEo1vXZsvNuRAAAABY5CglAOA6DIwGdaSpc+KAysaLA1OuvXFVVuRciFKPNhXlKD2FX3IBAACAyfgJGQCuIhgK68SZ3sgNGb6Anm/tVnCKgyFWLk2dOBdiW0muVmSlzXJaAAAAYH6hlACASay1ag4Mqt4XuSXjsL9T/aPBuGszUtza6s3V9hKPKko98uZlKnrFMQAAAIBrQCkBYNHrHBjVAX+n6hs7dMDXqfae4bjr3C6jO/OXTTyScWf+MiW7XbOcFgAAAFg4KCUALDoj4yEda+maOKDy5Nm+KdcW52WoosSj8tI8bS7O0dK05FlMCgAAACxslBIAFrxw2OrUuT7VNQZU7+vQsZZujQXDcdfmZqRoe3QnRHmJR2uWLZnltAAAAMDiQSkBYEE60z2k+saA6nwBHfQF1D00HnddapJLm4pyVFHqUXlJnm5clSUXV3UCAAAAs4JSAsCC0Ds8rkP+TtX7OlTfGFBL51DcdcZIt67JVnmpRxUlHm1Yv1xpye5ZTgsAAABAopQAME+NBcN6vrVbB6K3ZLx0pkdT3NSpdcuXTOyE2ObN1fKMlNkNCwAAACAuSgkA84K1Vm9cGFC9L6D6xg4dae7S0Fgo7tqlaUna5o2cC1FR6lFBTjpXdQIAAABzEKUEgDnrQt+I6hsDOuCL3JJxsX807rpkt9Hd65dHr+rM021rs+XmXAgAAABgzqOUADBnDI4GdaS5U3XRIuKNCwNTrr1xVdbELRmbi3KUnsIvZwAAAMB8w0/xABwTDIX1Unuv6hsjOyFeaO3WeCj+wRArl6aqvCRP5aW52l7i0YqstFlOCwAAAGCmUUoAmDXWWrV0Dqm+sUP1voAO+jvVPxKMuzYjxa0txbkqL/WovMSjkhWZnAsBAAAALDCUEgASqmtwLHImRHQ3RHvPcNx1bpfRHeuyVV6ap4pSj+7MX6Zkt2uW0wIAAACYTZQSAGbUyHhIDS3dqvN1qL4xoJNn+6ZcW+zJmNgJscWbq6VpybOYFAAAAIDTKCUAvCXhsNWpc33RqzoDOtbSpdFgOO7anIwUbS/xqKLEo+2lHq1dtmSW0wIAAACYSyglAFy3M91DOuALqK4xci5E1+BY3HWpSS5tKsqJXtXp0U2rlsrFVZ0AAAAAoiglAEyrd3hch/ydkbMhfAE1BwbjrjNGunVNdmQ3RKlHd69frrRk9yynBQAAADBfUEoA+ANjwbBeaO2O7IbwBXSirUfh+Dd1at3yJaoo9Wh7iUfbvB7lZKTMblgAAAAA8xalBABZa9V4cWDihozDTZ0aGgvFXbs0LUnbvJEzISpKPFqfm85VnQAAAADeFEoJYJG62DcSOZzSF9ABX0AX+kbjrkt2G20oWD5xLsRta7OVxFWdAAAAAGYApQSwSAyNBXWkqUt1jZES4vUL/VOufdvKrImrOjcV5SgjlV8qAAAAAMw8/qQBLFChsNVLZ3omHsl4vrVb46H4B0OsyEpVeWnkcMrtXo9WLE2b5bQAAAAAFiNKCWCBsNbqdOeQ6nwB1Td26JC/U30jwbhr01Pc2lKcO/FIRumKTM6FAAAAAPD/t3fn8VaV9R7HP19mQVABS0UIBI3EAZVMBctuaTaYZpZ57aoNmve+1DS1urcy0gZ9OV7TNG8ZmWmm3Xo5XU0TlEFU5kEcUHA2IWcCFfzdP55ncRabfc7hwN5nc/T7fr32i7WeNT1rH/ZvP/u3nvWsduekhFkH9tKyN5n82FImPbqUiY8u5ZmXl1ddr5Ng14Gbs++w/ozZfktGDtycbl08LoSZmZmZmTWWkxJmHciKt1Yx/YmXmPjoUiYtXML8Z18lmnlU53b9ezE694TYa7t+bLZJ1/atrJmZmZmZWSuclDDbiL39drDg+VdXjwtx/6IXeWPl21XX7durG/sM7ZfGhRjWn2236NnOtTUzMzMzM2sbJyXMNjLPvLycyY8uZeLCpUxZuJR/LHuz6nrdu3RizyF9U2+IYf3Zces+dOrkcSHMzMzMzKzjcFLCrA4igtvmPc+4KYt58LlX6dOjKwftug3H7juEfpt2X2PdV1e8xdTH/sGkhWlsiMeXLqu6TwlGbNOHMcO2ZMyw/owavAU9unZuj9MxMzMzMzOrCyclzOrg/L8+wiXjF66ef23FSi6/+zFumfss1x27F0+/vCInIZYw++lXWPV29YEhBmy+yerbMUYP60/fXt3a6xTMzMzMzMzqzkkJsxp78NlX10hIlD314nI+fO4EVjaThOjdowv7DO3HmO1Tb4jB/Xr6UZ1mZmZmZvaO5aSEWY3dMP3pFpeXExJdO4vdBm2RH9XZn50HbEaXzn5Up5mZmZmZvTs4KWFWYy+8tqLVdQ7/4EAOHLEVew7pS6/u/hiamZmZmdm7k38NmdXYwL4tP4qzV7fOnHnwCLp38SCVZmZmZmb27uZ+4mY19sVRA2npyZyH7r6tExJmZmZmZmY4KWFWc0P692LsZ0dUXbbTgD6cfuD727lGZmZmZmZmGyffvmFWB0ftPZidBmzGVVMWs+C51+jdowsH7boNXxw1kE26uZeEmZmZmZkZOClhVje7D9qC3Qdt0ehqmJmZmZmZbbR8+4aZmZmZmZmZNYSTEmZmZmZmZmbWEHVNSkg6UNLDkhZK+m4L631eUkgalef7SRov6XVJl9SzjmZmZmZmZmbWGHUbU0JSZ+BSYH/gaeABSTdGxIMV6/UGvgncVypeAfwA2Cm/zMzMzMzMzOwdpp49JfYEFkbE4xHxJvAH4OAq650FnENKRAAQEcsiYlK5zMzMzMzMzMzeWeqZlBgAPFWafzqXrSZpd2BgRNxSx3qYmZmZmZmZ2UaoYQNdSuoEXACcugH7OE7SNEnTlixZUrvKmZmZmZmZmVnd1W1MCeAZYGBpfttcVuhNGi9igiSArYAbJX02IqatywEi4grgCgBJSyQ9UYuKm9VBf2BpoythZtbBOHaambWN46ZtzN5XrbCeSYkHgO0lDSElI74E/GuxMCJeIX1oAJA0AThtXRMSlSJiyw2qrVkdSZoWEaMaXQ8zs47EsdPMrG0cN60jqltSIiJWSjoBuB3oDFwZEfMlnQlMi4gbW9pe0mKgD9BN0iHAAZVP7jAzMzMzMzOzjksR0eg6mL3jOWttZtZ2jp1mZm3juGkdUcMGujR7l7mi0RUwM+uAHDvNzNrGcdM6HPeUMDMzMzMzM7OGcE8JMzMzMzMzM2sIJyVsg0gKSeeX5k+TNLYdjjtB0qg8vVjSn0rLDpM0rpXtR0r6VB3qtZ+km5tZdoikM/L0WEnPSJol6SFJl0mq6+dRUndJd+ZjHl4qv1DSyaX52yX9qjR/vqRvrecxm30/8vItJd22Pvs2e7eSNFDSIkl98/wWeX6wpO0l3SzpMUnTJY2X9OG83jH58dmzJM2XdIOknjWs11px1XGv6nLHPbMak7SqFNtmSzp1feOLpDMlfbyF5cdLOmo99vuJXMdZkl6X9HCevmp96lmx74tKsX5Cad8LJB23oftfh+MPz8ebKWloqXympJF5uks+7y+Xlk+XtPt6HnOspNNaWP6Z/IAF6wCclLAN9QZwqKT+ra7ZBkra8v9zD0k7tmH9kUBNkxKSWnuazbeBX5TmL4yIkcCOwM7AR2pZnyp2A4iIkRFxXal8MrAPQH7P+wMjSsv3AaasywEkdW5LhSJiCfCcpNFt2c7s3SwingIuA87ORWeT7iF+HrgFuCIihkbEHsCJwHalza/LMWAE8CZwOLVTLa467lVw3DOri+Wl2LY/8Engh+uzo4g4IyLubGH55RHR5kRCRNye6zgSmAYcmedXJzjaGk/yNv2AvSLinlLxkfk4o4FzJHVr637b6BDghojYLSIeK5WvjrXArsAjNMXeXsBQYHZrO1+P3wWQvg8PqmXy3erHSQnbUCtJjeFTKhfkq0F/kvRAfo3O5WtkNiXNy1f4BufM7lXAPGBgvpI2LWe+f9RCPc4HvlelDr0kXSnp/pytPTgH5jOBw4urZ5LmSto8B71/FBlwSVdJ2l9SD0m/yevNlPTRvPwYSTdKugv4W8WxP1hkjCXtALwREUur1L0b0AN4KW93bH6/Zuf3r2cuHyppsR6NdwAADMRJREFUaq7DjyW9Xu2NkNRX0l8kzcnr7yLpPcDVwAfzOQ8tbTIF2DtPj8jv/WtKV1+7Ax8AZkj6WD6fufk97Z6Pt1jSOZJmAF+QdKDSVdAZwKGlen1ETVcIZkrqnRf9BTiy2rmYWbMuBPZSuto/BjiP9Dm6t/zI7YiYFxHjKjfOSdReNMWdwZLuynHjb5IGtVL+hRy7Z0u6p5m46rjnuGfW7iLiBeA44ITcruss6dwcY+ZI+kaxrqTv5M/3bEln57Jxkg7L02dLejBvd14uW92OVeohNjUv/7OkLXL5hBwj7pf0iKR9m6tvlXhygKR7Jc2QdL2kTfN6e0i6W6l3we2Sts67+DzQXO+rTYFlwKq8j6rtakmfyjFsuqSL1Xyv37XOV6mH3MnAv0saX7HJFJqSEvsAl5MS2AB7AtMjYpWkb+XvlHn5e634/qn8XfC9/H5OAt5fqtdJpb/THwAiDZw4AfhMc++9bUQiwi+/1vsFvA70ARYDmwGnAWPzsmuAMXl6ELAgT48FTivtYx4wOL/eJmV7i2V987+dSYFllzw/ARiVpxcD7wUWAMOAw4BxedlPgS/n6c1JGdpewDHAJaXjXA58GtgJeAD4n1z+aF7/VODKXDYceJLUoD4GeLpUz/2Am0mBdzowKJd/BTi/dLyxwDPALFKj/JrSsn6l6R8DJ+bpm4Ej8vTxwOvN/E1+DvwwT/8LMKtct2a2WZT/Rt/I+z6LdMVzNDAxn+tTwA55/auAk0vv/7fzdLHe9oCAPxbHBG4CRufpTYEueXoAMLfR/5f98qujvYBPAAHsn+cvAL7ZwvrHAEty3Pl7/mx3zstuAo7O018F/tJK+VxgQJ7evLT/clx13HPc88uvdnlViw3Ay6T24XHA93NZd1IvhSGk3hRTgJ55WdGWG0dqS/YDHqbpwQBFrBtLbscCc4CP5OkzgYvy9IQi/uW4cmdF3SawZju2iCf9gXuAXnn+O8AZQNdc1y1z+eE0tUt/CxxUse+Hc92WA98oLVurXV2KYUPysmtbiJvNne/q96Ri/fcBj5f2OxwYD/QmXUw8C9iD9J3SK8fJ+aReboMp/S4ordeT9NtjYenv8CzQvfx3ytNHAj9v9P9Pv1p/uaeEbbCIeJXUWDupYtHHgUskzQJuBPoU2d4WPBERU0vzX8yZ45mkq1nN3aKxCjgX+M+K8gOA7+Y6TCAF3kFVtp8IfDi/LgN2ljQAeCkilpGuRF6dz/ch4Algh7ztHRHxYmlfHyD1HjkoIp7MZVuTfgyUFd2Y3wP0kvSlXL6TpImS5pKCadGleG/g+jx9TTPvA7muv8t1vQvoJ6lPC+tDUyZ7H+De/CrmJ5Oy0Ysi4pG8/m9J71Wh6BY9PK/3aKRvg6tL60wGLpB0EukLY2UufwHYppX6mdnaPgk8R0qmriVfxZon6X9LxdfluLMVqXF3ei7fm6a48jtSHGmpfDIwTtKxpMZtNY57jntmG4MDgKNyW/A+UrJhe1I79TcR8U+AirYcwCvACuDXkg4F/lleKGkz0uf67lxUGSOK2Dud9AO7JUU82YvU1p2c63s06Yf9+0mx/o5c/n1g27xNtVh7ZETsQmrznibpfbm8Wrt6OClxsCivc221Cq7D+a4lIp4AuknaKh/nYdLFvw/RFGvHAH+OiGUR8TrpfSt6lpR/F+yb1/tn/u1xY+lQc4DfK41XsbJU7ljbQTgpYbVyEfA1Upaz0ImU3RyZXwNysFnJmv/3epSmlxUTkoaQel58LAfWWyrWrfQ7UnAcWCoT8PlSHQZFxIIq295DCnb7kpIXS0hZ8oktHG+tOmfPkb7EdiuVLW+u7hHxFqnbXRHYxwEnRMTOwI+a264g6SdF9+B1qGuxzW/yNrfmouKev51JPVemkn4MrOt91ZXvwVoi4mzg68AmpC/b4XlRD9L7Y2brSGngsP1JDdhTcjfe+cDqAcMi4nOk3gt9K7fPP55vopUGZXMi4nhSo3ggMF3pnuZKjnuOe2YNIWk70gWrF0htwRNLbcEhEfHX1vaRk4h7AjeQbgFo6wC1b+R/VwGtjTtWxBORLnYVdd0xIr6Wy+eXyneOiAPyNi3F2iXADOBD69GuLgYBnqXSQMCtrN9ZTbesFYNMTgG+ADyXv3umknqk7UlKBrek1TibfRq4lPQd+ICaxnlzrO0gnJSwmsjZ5T+SEhOFv5IGWQNWN6IhdVPbPZftTupCV00fUjB6RdJ7SVcFW6rDW6T7rMvjW9wOnChJ+XhFouA1UtexYtunSF3mto+Ix4FJpMBdDBo0kXz/r9J90oNI2d5qXiYFx59J2i+XFbeWrCXXbTRQDAzUmzQIWlfWvOd4Kum+QYDi6iIR8b1oGjipsq77AUtzRpnSNl/J2xSD0k0hfeG+GBGr8t9zc1IDfUo+18GSinP4N+Bu1vZQXq+4d/uI0nkOjYi5EXEOKUteNM53IP0gMLN1kGPGZaRbCZ4k9RI7j9STYLSkz5ZWb2mArzE0xZ0pNMWVI2lKyFYtz5/n+yLiDFISdyAVcRXHPcc9swaQtCXpttxL8o/g20njHXTNy3dQGmTxDuArahrDpm/FfjYFNouIW0lty13LyyPiFeAlNY0X0VyMaIuppDg+LNehV253PgxsKWnvXN5VUtGjrKVY25N0kewxmm9XPwxsJ2lwnl89AHJEfCLHza+vy/nmWFokTs7IxVNIY04UCYh7gaOA5/M+JwKHSOqZ/y6fo/pFwXvyepsojc9zUD7HTsDAiBhPut1lM9JtIOBY22E4KWG1dD7ph33hJGBUHnTmQdI9uwB/AvpKmg+cQBrnYS0RMZvUvewhUmN78jrU4desmY0+i3Qf3px8vLNy+XhgR635mLj7SnWZSLrnd1Ke/wXQKXctvg44JiKKDHi1uv+d1Ni9VNKHSIF0tyI5kp2Sr/LNI3V/Lkao/0Guy+R87oWTgW9JmkP68nmlmcOPJT2NZA5pVP6jm6tnyVzS325qRdkrEbE0IlaQ7g+/Pr8Hb5O+8CvPewXp3s1bcvfAF8r1z13J5wBvAf+Xyz9Kytab2bo5FngyIu7I878g3Ta2JynuHC/pcUn3knoz/Li0bTEQ5RxSQ7WIiSeSGudzSA3Nb7ZSfq7S4HDzSA3O2awdVx33HPfM2ssmOfbMB+4kXRgrBnL8FfAgafDaecAvSeO73Ea6BWBajkuVj5fsDdycP7+TgGqPCT6aFA/nkAZw3KBHUOaeDccA1+Z93gsMj4g3ST14z5E0mzQ2TzGA5C2k8XPKfp/PaTppnLXpzbWrI2I58B/AbZKmkxLMzcXa9TnfyaSnQN2bj/ccKf5PyfMzSL3l7id9D/wqImZWeW9mkNrgs0mx9IG8qDNwdY7TM4GLI+LlvMyxtoMoBm4xszqT9N/ATdHCY6Za2b4n6ZFXoXQf9hERcXBNK9kAku4BDo6IlxpdFzOrLce96hz3zKyWlJ5G8ZnSj/G2br9pRLyek8iXAo9GxIU1rWQ7y71BromIjzW6Lta61u5vMrPa+SlpYJ/1tQdp4FCRbhH5ak1q1UC5i+UFbpibvWM57lVw3DOzOjiVdGvxeiUlgGMlHU16XPNMUm+Sjm4Q6X2xDsA9JczMzMzMzMysITymhJmZmZmZmZk1hJMSZmZmZmZmZtYQTkqYmZmZmZmZWUM4KWFmZmY1JykkXV2a7yJpiaSbS2WH5MdGL8iPGD2ktGycpEWSZkt6RNJVkrYtLV+ct5mVXxeXtjusvc7TzMzMNoyfvmFmZmb1sAzYSdImEbEc2B94plgoaVfgPGD/iFgkaQhwh6THI2JOXu30iLghP33jZOAuSTtFxJt5+UcjYmn7nZKZmZnVmntKmJmZWb3cCnw6Tx8BXFtadhrw04hYBJD//RlweuVOIrkQeB74ZF1rbGZmZu3KSQkzMzOrlz8AX5LUA9gFuK+0bAQwvWL9abm8OTOA4aX58aXbN06pRYXNzMysffn2DTMzM6uLiJgjaTCpl8StNdilKuZ9+4aZmVkH554SZmZmVk83ksaOuLai/EFgj4qyPYD5LexrN2BB7apmZmZmjeaeEmZmZlZPVwIvR8RcSfuVys8Drpd0V0Qszj0q/gtY68kZeaDLE4GtgdvqXmMzMzNrN05KmJmZWd1ExNPAxVXKZ0n6DnCTpK7AW8C3I2JWabVzJf0A6AlMJd2u8WZp+XhJq/L0nIg4Kk//UtJFefqpiNi7ludkZmZmtaOIaHQdzMzMzMzMzOxdyGNKmJmZmZmZmVlDOClhZmZmZmZmZg3hpISZmZmZmZmZNYSTEmZmZmZmZmbWEE5KmJmZmZmZmVlDOClhZmZmZmZmZg3hpISZmZmZmZmZNYSTEmZmZmZmZmbWEP8PRqdYw5F071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7" descr="data:image/png;base64,iVBORw0KGgoAAAANSUhEUgAABCUAAAFNCAYAAAA3l9UCAAAABHNCSVQICAgIfAhkiAAAAAlwSFlzAAALEgAACxIB0t1+/AAAADh0RVh0U29mdHdhcmUAbWF0cGxvdGxpYiB2ZXJzaW9uMy4yLjEsIGh0dHA6Ly9tYXRwbG90bGliLm9yZy+j8jraAAAgAElEQVR4nOzde3TcV2H2+2fP6GZdLFsa+S5Z0kgh94sj3yVLpQ1QaAgQLiFACBAcO4se/jjQt+ddbQ+Ft+8L7+nhfekpyDEJkJZLoEDBENqkBSRLvstJnMTORTOSLFm+aXS/SzOzzx8zljVmZNmJRj9dvp+1spZm7z2jJ1krtvx4//Y21loBAAAAAADMNpfTAQAAAAAAwOJEKQEAAAAAABxBKQEAAAAAABxBKQEAAAAAABxBKQEAAAAAABxBKQEAAAAAABxBKQEAABxnjFlijPmVMabXGPMvDmepMcY84mQGAAAWC0oJAAAWMWNMizFm2BgzYIzpNsY8Y4zJdyDKByWtlJRrrf3QFRmfNcb8l0mv1xpj7BRjq2YvMgAAeKsoJQAAwL3W2kxJqyVdkPT/OZBhvaQ3rLXBOHP7Je2Y9HqHpNfijDVaa89f6zc0EfwsBACAg/iNGAAASJKstSOSfirpZkkyxrzHGPOCMabPGNNmjPnS5PXGmIeMMaeNMZ3GmL+O7rr4k6k+3xhzU/TRiB5jzEljzHuj438r6W8kfSS6Y+MzV7x1v6TtkwqECkn/W1LZFWP7o5+3zRhzLPooyDFjzLZJGWqMMX9njDkgaUhSsTHmHmPMa9H1/yjJTFpfYoypjc4FjDE/vq7/qAAA4KooJQAAgCTJGJMu6SOSDkeHBiU9JGmZpPdI2m2MeV907c2SviXpY4rssMiWtPYqn50s6VeSnpO0QtKfS/qBMeZt1tr/W9J/l/Rja22mtfbJK95+VFKqpDuir3dI+g9JvivG9htjciQ9I+kfJOVK+rqkZ4wxuZM+7xOSdkrKktQr6eeS/kqSR5Jf0vZJa78Szbxc0jo5s4sEAIAFi1ICAAD8whjTo8gf0O+R9P9IkrW2xlr7srU2bK19SdKPJFVG3/NBSb+y1tZba8cU2elgr/I9tkjKlPRVa+2YtfZ3kn4t6aPThbPWjko6ImlHtHTIttY2SaqbNHazpFpFypNGa+0/W2uD1tofKfKox72TPvJ71tqT0UdF/lTSSWvtT62144rswJj8CMi4Io+WrLHWjlhr66fLCwAArh2lBAAAeJ+1dpmkNEmfk1RrjFlljNlsjPm9MabDGNMraZciuwkkaY2ktksfYK0dktR56XX0MYxL/xRcWm+tDU/6vqcVZ3eFMea/TnrvnujwpXMlKiQdiI7VTxprs9aejn6f01d85JXfp23S11f+e9gr5v9Ckcc5jkYfOfn0lXkBAMCbRykBAAAkSdbakLX255JCksol/VDSPkn51tpsSXt0+byFc4o8ziApcqWnIo9LXPqszEn/tEo6Kyn/ioMlCyS1x8nx3ye9d1d0eL8i5cMORXZISJFyYnt0bH907KwiOxsmu/L7TN7RcU7SxG0jxhgz+bW19ry19rPW2jWSHpX0LWNMyZWZAQDAm0MpAQAAJE3cRnGfIucnvKrImQtd1toRY8wmSQ9OWv5TSfdGD5VMkfQlTTogMo4jihws+RfGmGRjTJUij1Q8fY3xDilytsXHFS0lrLXdkjqiY5dKid9IusEY86AxJskY8xFFHu349RSf+4ykW4wxHzDGJEn6PyRNXCtqjPmQMeZS+dKtSKER/sOPAQAAbwalBAAA+JUxZkBSn6S/k/RJa+1JSY9J+rIxpl+RMyN+cukN0fk/V6RUOCdpQNJFSaPxvkH03Il7FTnDIaDIIZkPWWtfu5aA1tpBScclpUh6ZdJUnSIHZ+6PruuU9GeS/k9FHif5C0l/Zq0NTPG5AUkfkvTV6PpSXX48RJI2SjoS/e+zT9Lno+dZAACAGWAij04CAAC8ecaYTEk9kkqttc1O5wEAAPMDOyUAAMCbYoy51xiTbozJkPT3kl6W1OJsKgAAMJ9QSgAAgDfrPkUOljyryGMPD1i2YAIAgOvA4xsAAAAAAMAR7JQAAAAAAACOoJQAAAAAAACOSHI6wEzxeDy2sLDQ6RgAAAAAAOAKx48fD1hr864cXzClRGFhoRoaGpyOAQAAAAAArmCMOR1vnMc3AAAAAACAIyglAAAAAACAIyglAAAAAACAIyglAAAAAACAIyglAAAAAACAIyglAAAAAGCeC4etRoMhp2MA123BXAkKAAAAAIvNud5hfeM/G7XvxFkNjYVUkJOuh7au16e2F8ntMk7HA6ZFKQEAAAAA89C53mF94FsHda53ZGKstWtI/+2ZV/Vye6/+90fulDEUE5jbeHwDAAAAAOah//e5N2IKicl++eJZ1fsCs5wIuH4JLSWMMe8yxrxujPEZY/7yKuvuN8ZYY0zZpLHbjTGHjDEnjTEvG2PSEpkVAAAAAOaLYCisX504e9U1//pC+yylAd68hD2+YYxxS/qmpHsknZF0zBizz1p76op1WZI+L+nIpLEkSd+X9Alr7QljTK6k8URlBQAAAID5pG9kXKPB8FXXdA+OzVIa4M1L5E6JTZJ81toma+2YpKcl3Rdn3VckfU3S5H1H75D0krX2hCRZazuttRwlCwAAAGBRGxkP6QdHTut93zw47VpvXuYsJALemkQedLlWUtuk12ckbZ68wBizQVK+tfYZY8wXJ03dIMkaY56VlCfpaWvt/0xgVgAAAACYs/pGxvWDw616sr5ZgYHRade7jdGDmwtmIRnw1jh2+4YxxiXp65IejjOdJKlc0kZJQ5J+a4w5bq397RWfsVPSTkkqKOB/OAAAAAALy8X+EX33QIu+f+i0+keDE+Nul9F7blutC30jOtLcFfMel5H+x/23qZidEpgHEllKtEvKn/R6XXTskixJt0qqiV5Ts0rSPmPMexXZVbHfWhuQJGPMbyRtkBRTSlhr90raK0llZWU2Mf8aAAAAADC7WjuHtLfOr580nNHYpLMjUpNc+nBZvnbuKFZ+TrrCYav/ePWC9r14Vt1DY7phZZY+trlApSuzHEwPXLtElhLHJJUaY4oUKSMekPTgpUlrba8kz6XXxpgaSV+w1jYYY/yS/sIYky5pTFKlpP+VwKwAAAAA4LhTZ/u0p9avX790VuFJf+2alZakh7au18PbipSXlTox7nIZvfOWVXrnLascSAu8dQkrJay1QWPM5yQ9K8kt6TvW2pPGmC9LarDW7rvKe7uNMV9XpNiwkn5jrX0mUVkBAAAAwCnWWh1r6VZ1jU+/f70jZi4vK1WfKS/SxzYXKCst2aGEQOIYaxfGUw9lZWW2oaHB6RgAAAAAcE3CYavfvXZR1bV+HT/dHTO3Pjddj+7w6gMb1iot2e1QQmDmRM+JLLty3LGDLgEAAABgMRoPhfXrl85qT02TXr/QHzN38+ql2l3l1btvWy23yziUEJg9lBIAAAAAMAuGx0L6SUOb9u5vUnvPcMzcluIc7a4q0Y5Sj6IXAQCLAqUEAAAAACRQ79C4/vlwi757oEWdg2Mxc/fcvFK7q7zaULDcoXSAsyglAAAAACABLvSN6Mn6Zv3g8GkNjoUmxpNcRvfduVa7Kou5uhOLHqUEAAAAAMyg5sCg9u7362fH2zUWCk+MpyW79MDGAj1SUaR1y9MdTAjMHZQSAAAAADADXmnvVXWNX7955ZwmX3KYvSRZn9xWqIe3FSonI8W5gMAcRCkBAAAAAG+StVaHmjpVXeNXXWMgZm7V0jQ9UlGkj24qUEYqf/QC4uH/DAAAAAC4TuGw1XOnLqi61q8TbT0xc8WeDO2q9Oq+u9YoNcntUEJgfqCUAAAAAIBrNBYM65cvtmtPrV/+jsGYudvXZeuxKq/uuXmV3C6u9QSuBaUEAAAAAExjcDSop4+16Ym6Jp3rHYmZKy/xaHeVV9u8uTKGMgK4HpQSAAAAADCF7sExPXWoRd872KKeofGJcWOkd92ySrurvLp93TLnAgLzHKUEAAAAAFzhbM+wnqhr1o+Otmp4PDQxnuw2+sBd67SzsljevEwHEwILA6UEAAAAAET5Lg7o8Vq/fvFiu8ZDl+/1TE9x68FNBXqkolirstMcTAgsLJQSAAAAABa9F9t6VF3j03OnLshe7iK0PD1Zn9pepIe2rtey9BTnAgILFKUEAAAAgEXJWqt6X0DVNX4d9HfGzK3JTtNndxTrIxvzlZ7CH5uAROH/LgAAAACLSihs9e+vnFd1rU+vtPfFzJWuyNSuSq/ee+caJbtdDiUEFg9KCQAAAACLwmgwpH99vl2P729Sc2AwZu6ugmV6rKpEf3zjCrlcXOsJzBZKCQAAAAAL2sBoUD88clpP1DXrYv9ozFzlDXnaXeXV5qIcGUMZAcw2SgkAAAAAC1LnwKi+d7BFTx1sUd9IcGLcZaT33L5GuyqLdcuabAcTAqCUAAAAALCgtHUN6Ym6Jv24oU0j4+GJ8RS3Sx8sW6edFcUq9GQ4mBDAJZQSAAAAABaE18/3a0+tX/tOnFUofPlez8zUJH18y3p9enuhVixNczAhgCtRSgAAAACY146f7lJ1jV//+erFmHFPZoo+tb1IH9+yXtlLkh1KB+BqKCUAAAAAzDvWWtW80aHq3/t1tKUrZi4/Z4l27vDqQ3evU1qy26GEAK4FpQQAAACAeSMYCuuZl8+pusav1873x8zduCpLu6u8es9tq5XkdjmUEMD1oJQAAAAAMOeNjIf00+NntHd/k1q7hmLmNhYu12NVJap6Wx7XegLzDKUEAAAAgDmrb2Rc3z98Wt+pb1FgYDRm7o9vXKFdVV5tLMxxKB2At4pSAgAAAMCcc7F/RN890KLvHzqt/tHgxLjbZXTv7au1q8qrG1ctdTAhgJlAKQEAAABgzjjdOai9+5v0L8fPaCwYnhhPTXLpIxvz9dmKYuXnpDuYEMBMopQAAAAA4LhTZ/u0p9avX790VmF7eTwrLUmf3Fqoh7cXypOZ6lxAAAlBKQEAAADAEdZaHW3uUnWtXzWvd8TM5WWl6pHyIj24uUBZackOJQSQaJQSAAAAAGZVOGz129cuqrrGp+dbe2LmCnPT9WilV++/a63Skt0OJQQwWyglAAAAAMyK8VBYvzpxVntq/XrjwkDM3C1rlmp3lVd/eutquV1c6wksFpQSAAAAABJqeCykHx9r1bfrmtXeMxwzt7U4V7urvKoo9cgYyghgsaGUAAAAAJAQvUPj+qdDLfruwRZ1DY7FzL3j5pXaVeXVhoLlzoQDMCdQSgAAAACYURf6RvREXZN+eKRVg2OhifEkl9H77lqrXZXFKlmR5WBCAHMFpQQAAACAGdHUMaC9+5v08+fbNRYKT4wvSXbrgU35eqSiWGuXLXEwIYC5hlICAAAAwFvy8pleVdf69G+vnJe1l8ezlyTr4W2F+uS2QuVkpDgXEMCcRSkBAAAA4LpZa3XI36nqWr/qGgMxc6uWpumRiiJ9dFOBMlL5IweAqfErBAAAAIBrFg5bPXfqgqpr/TrR1hMzV5yXoV2VXr3vzrVKSXI5lBDAfEIpAQAAAGBaY8GwfvFiu/bU+tXUMRgzd8e6bO2uKtE7bl4pl4trPQFcO0oJAAAAAFMaHA3q6WNteqKuSed6R2LmKko92l3p1VZvroyhjABw/SglAAAAAPyBrsExPXWwRU8dalHP0PjEuDHSn966SrsrS3TbumznAgJYEBJaShhj3iXpG5Lckp6w1n51inX3S/qppI3W2gZjTKGkVyW9Hl1y2Fq7K5FZAQAAAEjtPcN6oq5JTx9t0/B4aGI82W10/4Z12rmjWMV5mQ4mBLCQJKyUMMa4JX1T0j2Szkg6ZozZZ609dcW6LEmfl3Tkio/wW2vvTFQ+AAAAAJf5LvZrT22TfvFCu4Lhy/d6ZqS49eDmAn2mvFirstMcTAhgIUrkTolNknzW2iZJMsY8Lek+SaeuWPcVSV+T9MUEZgEAAAAQxwut3aqu8eu5UxdixnMyUvSpbYX6xNb1Wpae4lA6AAtdIkuJtZLaJr0+I2nz5AXGmA2S8q21zxhjriwliowxL0jqk/RX1tq6BGYFAAAAFg1rreoaA6qu8etQU2fM3NplS/TZiiJ9ZGOBlqS4HUoIYLFw7KBLY4xL0tclPRxn+pykAmttpzHmbkm/MMbcYq3tu+IzdkraKUkFBQUJTgwAAADMb6Gw1b+9ck7VNX6dPBvzo7VKV2Rqd5VX996xRslul0MJASw2iSwl2iXlT3q9Ljp2SZakWyXVRK8PWiVpnzHmvdbaBkmjkmStPW6M8Uu6QVLD5G9grd0raa8klZWVWQEAAAD4A6PBkH7+fLser/WrpXMoZu6ugmV6rKpEf3zjCrlcXOsJYHYlspQ4JqnUGFOkSBnxgKQHL01aa3sleS69NsbUSPpC9PaNPEld1tqQMaZYUqmkpgRmBQAAABac/pFx/fBIq56sb9bF/tGYuaq35Wl3pVebinIU/UtCAJh1CSslrLVBY8znJD2ryJWg37HWnjTGfFlSg7V231XevkPSl40x45LCknZZa7sSlRUAAABYSAIDo/regRb906EW9Y0EJ8ZdRnrP7Wu0q7JYt6zJdi4gAEQZaxfGUw9lZWW2oaFh+oUAAADAAtXWNaRv1zXpx8faNBoMT4ynJLn0obvXaeeOYq3PzXAwIYDFyhhz3FpbduW4YwddAgAAAJgZr5/v155av/adOKtQ+PJfOmalJunjW9frU9sLtSIrzcGEABAfpQQAAAAwTzW0dKm6xq/fvnYxZtyTmaJPlxfp41vWa2laskPpAGB6lBIAAADAPGKtVc3rHfpWjU/HWrpj5vJzlujRHV598O51Skt2O5QQAK4dpQQAAAAwDwRDYT3z8jlV1/j12vn+mLkbV2Vpd5VX77lttZLcLocSAsD1o5QAAAAA5rCR8ZD+5fgZ7d3vV1vXcMzcpsIc7f4jr6puyONaTwDzEqUEAAAAMAf1Do/r+4dP67sHmhUYGIuZ+5ObVmhXpVdlhTkOpQOAmUEpAQAAAMwhF/tH9J36Fv3g8Gn1jwYnxt0uo/fesUa7Kr1626osBxMCwMyhlAAAAADmgNOdg3p8f5N+evyMxoLhifHUJJce2JivRyqKlZ+T7mBCAJh5lBIAAACAg06e7dWe2iY989JZhe3l8aVpSXpoa6Ee3l4oT2aqcwEBIIEoJQAAAIBZZq3VkeYuVdf4VftGR8zciqxUPVJRpI9uKlBWWrJDCQFgdlBKAAAAALMkHLb67WsXVV3j0/OtPTFzRZ4MPbqjWO/fsFapSW6HEgLA7KKUAAAAABJsPBTWvhfPak+tX40XB2Lmbl27VLsrS/SuW1fJ7eJaTwCLC6UEAAAAkCDDYyH9+Firvl3XrPae4Zi5bd5c7a7yqrzEI2MoIwAsTpQSAAAAwAzrGRrTPx06re8dbFHX4FjM3DtvWaldlV7dVbDcoXQAMHdQSgAAAAAz5HzviJ6oa9IPj7ZqaCw0MZ7kMnr/XWv1aGWxSlZkOZgQAOYWSgkAAADgLfJ3DGhvbZN+/sIZjYcu3+u5JNmtj24q0CMVRVqzbImDCQFgbqKUAAAAAN6kl870qLrGr38/eV72chehZenJenhboT65tVDLM1KcCwgAcxylBAAAAHAdrLU66O9UdY1f9b5AzNzq7DQ9UlGsBzbmKyOVH7UBYDr8SgkAAABcg3DY6rlT51Vd49eJM70xc968DO2q9Oq+O9cqJcnlUEIAmH8oJQAAAICrGAuG9YsX2rVnv19NHYMxc3esy9buqhK94+aVcrm41hMArhelBAAAABDH4GhQPzraqifqmnW+byRmrqLUo91VXm0tzpUxlBEA8GZRSgAAAACTdA2O6XsHW/TUwRb1Do9PjBsjvfvW1dpV6dVt67IdTAgACwelBAAAACCpvWdYT9Q16emjbRoeD02Mp7hduv/utdq5w6siT4aDCQFg4aGUAAAAwKLWeKFfe2qb9MsX2xUMX77XMyPFrY9tWa/PlBdp5dI0BxMCwMJFKQEAAIBF6fnWbu2p8eu5UxdixnMyUvTp7YX6xJZCZacnO5QOABYHSgkAAAAsGtZa7W8MqLrGp8NNXTFza5ct0c4dxfpwWb6WpLgdSggAiwulBAAAABa8UNjqNy+fU3WNX6fO9cXM3bAyU7urvPqz29co2e1yKCEALE6UEgAAAFiwRsZD+vnz7Xp8v1+nO4di5jYULNNjVSV6+40r5HJxrScAOIFSAgAAAAtO/8i4fnCkVU/WN6ujfzRm7o/elqfdVSXaWLhcxlBGAICTKCUAAACwYAQGRvXdA836p0On1T8SnBh3GenPbl+jXZVe3bxmqYMJAQCTUUoAAABg3mvrGtLe/U36SUObRoPhifGUJJc+XLZOOyu8KshNdzAhACAeSgkAAADMW6+d79OeGr9+9dI5hcJ2YjwrNUkf37pen9peqBVZaQ4mBABcDaUEAAAA5p2Gli59q8av3712MWbck5mqz5QX6WNbCrQ0LdmhdACAa0UpAQAAgHnBWqvfv35R1TV+HWvpjpkryEnXo5XFun/DOqUlux1KCAC4XpQSAAAAmNOCobCeefmcqmv8eu18f8zcTauXaneVV+++dZWS3C6HEgIA3ixKCQAAAMxJI+Mh/UtDmx7f36Qz3cMxc5uKcvRYlVeVN+RxrScAzGOUEgAAAJhTeofH9f3Dp/Wd+mZ1Do7FzP3JTSu1u6pYd6/PcSgdAGAmUUoAAABgTrjYN6InDzTrB4dbNTAanBh3u4zuu2ONdlV5dcPKLAcTAgBmGqUEAAAAHNUSGNTj+5v0s+NnNBYKT4ynJbv0wMYCPVJRpHXL0x1MCABIFEoJAAAAOOKV9l7tqfXrNy+fU9heHl+alqRPbivUw9sKlZuZ6lxAAEDCUUoAAABg1lhrdbipS9W1fu1/oyNmbuXSVD1SXqyPbi5QZio/pgLAYsCv9gAAAEi4cNjqP1+9oOpav15o7YmZK/Jk6NEdxXr/hrVKTXI7lBAA4ARKCQAAACTMeCisX754Vntq/fJdHIiZu3XtUj1WVaJ33rJKbhfXegLAYpTQUsIY8y5J35DklvSEtfarU6y7X9JPJW201jZMGi+QdErSl6y1f5/IrAAAAJg5Q2NB/fhYm769v0lne0di5raX5Gp3ZYm2l+TKGMoIAFjMElZKGGPckr4p6R5JZyQdM8bss9aeumJdlqTPSzoS52O+LunfEpURAAAAM6tnaExPHTyt7x1sVvfQ+MS4MdI7b16lXVVe3Zm/zMGEAIC5JJE7JTZJ8llrmyTJGPO0pPsU2fkw2VckfU3SFycPGmPeJ6lZ0mACMwIAAGAGnOsd1pN1zfrh0VYNjYUmxpPdRu+/a6127vCqZEWmgwkBAHNRIkuJtZLaJr0+I2nz5AXGmA2S8q21zxhjvjhpPFPSf1Fkl8UXpvoGxpidknZKUkFBwcwlBwAAwDXxdwzo8Vq//vWFdo2HLt/rmZ7i1kc3Fegz5UVas2yJgwkBAHOZYwddGmNcijye8XCc6S9J+l/W2oGrPWdord0raa8klZWV2SkXAgAAYEadaOtRdY1fz546Lzvpp7Dl6cl6eFuRHtq6XsszUpwLCACYFxJZSrRLyp/0el107JIsSbdKqokWD6sk7TPGvFeRHRUfNMb8T0nLJIWNMSPW2n9MYF4AAABchbVWB3ydqq716YCvM2ZudXaaPltRrAc25Ss9hQveAADXJpG/YxyTVGqMKVKkjHhA0oOXJq21vZI8l14bY2okfSF6+0bFpPEvSRqgkAAAAHBGKGz13Mnzqq7166UzvTFzJSsytavSq/fesUYpSS6HEgIA5qurlhLGmLdba38X/brIWts8ae4D1tqfT/Vea23QGPM5Sc8qciXod6y1J40xX5bUYK3dNzP/CgAAAEiE0WBIv3ihXY/XNqkpEHv2+B35y/RYlVf33LRSLhfXegIA3hxj7dRHMRhjnrfWbrjy63ivnVZWVmYbGhqcjgEAADDvDYwG9fTRVj1R16zzfSMxcxWlHj1WVaItxTm62tlfAABMZow5bq0tu3J8usc3zBRfx3sNAACAeaxzYFRPHWzRU4dOq3d4fGLcGOndt63W7kqvbl2b7WBCAMBCM10pYaf4Ot5rAAAAzEPtPcP69v4mPX2sVSPj4YnxFLdL99+9Vjt3eFXkyXAwIQBgoZqulCg2xuxTZFfEpa8VfV2U0GQAAABIqDcu9GtPrV/7XjyrYPjy3zdlpLj18S3r9enyIq1cmuZgQgDAQjddKXHfpK///oq5K18DAABgHni+tVvVNX79x6kLMeO5GSn6dHmRPr55vbLTkx1KBwBYTK5aSlhra6eaM8Zsn/k4AAAASARrrWrf6FB1jV9Hmrti5tYuW6JHK4v14bJ8pSW7HUoIAFiMprsS1C3pw5LWSvp3a+0rxpg/k/RfJS2RdFfiIwIAAODNCoWtfvPyOVXX+HXqXF/M3NtWZml3lVfvuX21kt0uhxICABaz6R7feFJSvqSjkv7BGHNWUpmkv7TW/iLR4QAAAPDmjIyH9LPnz2jv/iad7hyKmbt7/XI9VuXV229cwbWeAABHTVdKlEm63VobNsakSTovyWut7Ux8NAAAAFyv/pFxff9wq56sb1ZgYDRm7u03rtDuKq82FuY4lA4AgFjTlRJj1tqwJFlrR4wxTRQSAAAAc09H/6i+e6BZ/3z4tPpHghPjLiPde8ca7ar06qbVSx1MCADAH5qulLjRGPNS9GsjyRt9bSRZa+3tCU0HAACAq2rrGtLj+/36ScMZjQXDE+MpSS59pCxfn60oVkFuuoMJAQCY2nSlxE2zkgIAAADX5dVzfdpT69evXzqnUNhOjGelJukTW9frU9uLlJeV6mBCAACmN92VoKclyRhTJOmW6PApa21TooMBAADgDx1r6dK3fu/T71/viBn3ZKbqkYoiPbi5QEvTkh1KBwDA9ZnuStClkp5Q5MDLF6PDdxpjjkv6jLW2b8o3AwAAYEZYa/W71y6qusavhtPdMXMFOel6tLJY929Yp7Rkt0MJAQB4c6Z7fOMfJJ2S9MClAy9N5N6ov7xIp5IAACAASURBVJb0j5IeSmw8AACAxSsYCuvXL51TdY1fr1/oj5m7efVS7a7y6k9vXaUkt8uhhAAAvDXTlRLbrbUPTx6w1lpJXzbGNCYsFQAAwCI2Mh7STxratHd/k850D8fMbS7K0WN/VKIdpR5F/q4IAID5a7pS4mr4XRAAAGAG9Q6P6/uHT+s79c3qHByLmbvn5pXaVenV3euXO5QOAICZN10pcdAY8zeSvhLdISFJMsb8taRDCU0GAACwSFzsG9GT9c36wZFWDYwGJ8aTXEbvvXONdld6Vboyy8GEAAAkxnSlxJ9LelKSzxgzcdClpBckPZLIYAAAAAtdS2BQj+9v0s+On9FYKDwxnpbs0gMbC/RIRZHWLU93MCEAAIk13ZWgfZI+ZIzxSro5OnzKWutPeDIAAIAF6pX2XlXX+vVvL59T2F4ez16SrE9uXa9PbitUbmaqcwEBAJgl010J+k5JWdban0ryTxr/oKRea+1/JDgfAADAgmCt1aGmTlXX+FXXGIiZW7k0VZ+tKNYDmwqUmfpWjvwCAGB+me53vb+R9L444zWSfiWJUgIAAOAqwmGr/3j1gqpr/HqxrSdmrtiToUcri/W+u9YqNcntUEIAAJwzXSmRaq3tuHLQWhswxmQkKBMAAMC8NxYM65cvtmtPrV/+jsGYudvWZuuxKq/eccsquV1caAYAWLymKyWWGmOSrLXByYPGmGRJSxIXCwAAYH4aGgvq6aNteqKuSWd7R2LmtpfkandlibaX5MoYyggAAKYrJX4u6dvGmM9ZawclyRiTKekfonMAAACQ1D04pqcOteipgy3qHhqfGDdGetctq7Sr0qs78pc5FxAAgDloulLiryT9N0mnjTGno2MFilwT+teJDAYAADAfnOsd1hN1zfrR0VYNjYUmxpPdRu+/a6127vCqZEWmgwkBAJi7pisl7pL0DUl/K6lEUpWkeyWlS8qS1JXIcAAAAHOV7+KAHq/16xcvtms8dPlez/QUtx7cVKDPVBRpdTZPuwIAcDXTlRKPS/oTa+2wMWa5pP9L0p9LulPSXkkfTHA+AACAOeVEW4+qa/x69tR52ctdhJanJ+vhbUX65Lb1Wpae4lxAAADmkelKCbe19tJuiI9I2mut/ZmknxljXkxsNAAAgLnBWqsDvk59q8ang/7OmLk12Wn67I5ifWRjvtJTpvvRCgAATDZtKTHp9o0/lrTzOt4LAAAwr4XCVs+ePK/qGr9ebu+NmStZkaldlV7dd+caJbtdDiUEAGB+m65Y+JGkWmNMQNKwpDpJMsaUSOq92hsBAADmq9FgSL94oV2P1zapKTAYM3dn/jI9VuXVn9y0Ui4X13oCAPBWXLWUsNb+nTHmt5JWS3rO2oknJ12KnC0BAACwYAyMBvWjI616or5JF/pGY+Z23JCn3ZVebSnOkTGUEQAAzIRpH8Gw1h6OM/ZGYuIAAADMvs6BUX3vYIueOtiivpHgxLjLSO++bbV2VXp169psBxMCALAwcS4EAABYtM50D+mJumY9faxVI+PhifEUt0v3371Oj+4oVqEnw8GEAAAsbJQSAABg0XnjQr/21Pj1yxNnFQpfvtczMzVJH9tSoM9sL9KKpWkOJgQAYHGglAAAAIvG8dPdqq7x6z9fvRAznpuRok+XF+njW9Yre0myQ+kAAFh8KCUAAMCCZq1V7Rsd+laNX0ebu2Lm1i1fokd3FOtDZflKS3Y7lBAAgMWLUgIAACxIwVBYv3nlvKpr/Hr1XF/M3I2rsrS7yqv33LZaSW6XQwkBAAClBAAAWFBGxkP62fNn9Hhtk1q7hmLmNhYu1+4qr/7obSu41hMAgDmAUgIAACwIfSPj+sHhVj1Z36zAwGjM3NtvXKHdVV5tLMxxKB0AAIiHUgIAAMxrHf2j+u6BZv3zodPqHw1OjLtdRvfevlqPVnp10+qlDiYEAABToZQAAADzUmvnkPbW+fWThjMaC4YnxlOTXPpwWb527ihWfk66gwkBAMB0KCUAAMC8cupsn/bU+vXrl84qbC+PZ6Ul6aGt6/XwtiLlZaU6FxAAAFyzhJYSxph3SfqGJLekJ6y1X51i3f2Sfippo7W2wRizSdLeS9OSvmSt/ddEZgUAAM6y1qquMaAfH2vTme4hrcpO04fL8vX2G1dIko61dKu6xqffv94R8768rFR9prxIH9tcoKy0ZCeiAwCANylhpYQxxi3pm5LukXRG0jFjzD5r7akr1mVJ+rykI5OGX5FUZq0NGmNWSzphjPmVtTYoAACw4Fhr9be/OqXvHWyZGDtxplfPnryg7d5cjYyHdby1O+Y963PT9egOrz6wYa3Skt2znBgAAMyERO6U2CTJZ61tkiRjzNOS7pN06op1X5H0NUlfvDRgrZ18f1eaJCsAALBgPXfqQkwhMdkBf2fM65tXL9XuKq/efdtquV1c6wkAwHyWyFJiraS2Sa/PSNo8eYExZoOkfGvtM8aYL14xt1nSdyStl/QJdkkAALBw/fBI67RrthTnaHdViXaUemQMZQQAAAuBYwddGmNckr4u6eF489baI5JuMcbcJOkpY8y/WWtHrviMnZJ2SlJBQUFiAwMAgBkVDludOtenel9AR5o7r7o2e0mynt65dZaSAQCA2ZLIUqJdUv6k1+uiY5dkSbpVUk30bztWSdpnjHmvtbbh0iJr7avGmIHo2oZJ75e1dq+iB2KWlZXxiAcAAHNce8+w6hs7VNcY0EF/p7oGx67pfauz0xKcDAAAOCGRpcQxSaXGmCJFyogHJD14adJa2yvJc+m1MaZG0heit28USWqLHnS5XtKNkloSmBUAACRA38i4Dvk7Vd8YUL0voObA4Jv6nA/evW6GkwEAgLkgYaVEtFD4nKRnFbkS9DvW2pPGmC9LarDW7rvK28sl/aUxZlxSWNJj1tpAorICAICZMRYM68W2nshuCF9AJ9p6FJ5iL+PaZUtUXuJRealHGwuX6wv/8pLqfX/42/3d65fr41vWJzg5AABwgrF2YTz1UFZWZhsaGqZfCAAAZoy1Vr6LA6qL7oQ40tSpwbFQ3LVZaUnaWpyrilKPykvzVJibHnNg5WgwpO8eaNHTR1vV3jOsVdlp+vDd+XqkolhLUrjyEwCA+cwYc9xaW3bluGMHXQIAgPnpYt+IDvgDqmsM6IAvoAt9o3HXJbmMNqxfPrEb4va12Upyu6b83NQkt3ZVerWr0puo6AAAYI6hlAAAAFc1NBbUkaYu1fsCqm8M6PUL/VOuvWFlpspL8lRemqvNRbnKSOVHDQAAMDV+UgAAADFCYauXzvTogC+yG+L51m6Nh+I/7pmXlaqKEo+2R3dDrFzKLRkAAODaUUoAALDIWWt1unNIdb6ADjQGdNAfUN9IMO7a9BS3NhflqLw0T+UlHt2wMjPmXAgAAIDrQSkBAMAi1D04pgP+wMRVnWe6h+Oucxnp9nXLIodTlnh0V8FypSRNfS4EAADA9aCUAABgERgZD+n46e7oLRkdOnm2T1NdwFWYm67yUo/KS/K01Zur7CXJsxsWAAAsGpQSAAAsQOGw1avn+yZ2Qhxt7tJoMBx37fL0ZG0r8UycDZGfkz7LaQEAwGJFKQEAwAJxtmdY9Y0B1fkCOugLqHNwLO66lCSXNhXmaHuJRxWlHt28eqlcLs6FAAAAs49SAgCAeapvZFyH/Z0TV3U2BQanXHvLmqUqj96QsbEwR2nJ7llMCgAAEB+lBAAA88R4KKwX23oi50I0dujEmV6FwvEPhliTnRY5F6I0T9u9ucrNTJ3ltAAAANOjlAAAYI6y1sp3cWBiJ8Thpk4NjoXirs1KTdJWb270gEqPijwZXNUJAADmPEoJAADmkIv9IzrgC6i+sVMHfAGd7xuJuy7JZbShYLnKSyOHU96xLltJbq7qBAAA8wulBAAADhoaC+pIc5cORG/JeO18/5RrS1dkTuyE2Fycq8xUfhsHAADzGz/NAAAwi0Jhq5fbe1Xf2KF6X0DPn+7RWCj+VZ15WamRwymjV3Wuyk6b5bQAAACJRSkBAECCne4cjB5OGdBBf0B9I8G465Yku7W5OEflJR5VlObphpWZnAsBAAAWNEoJAABmWPfgmA76O1Xvi+yGaOsajrvOZaTb1i1TRfSqzg0Fy5WSxLkQAABg8aCUAADgLRoNhnS8pVt1voAO+AJ6ub1XNv5NnSrMTdf2Eo8qSj3aWuxRdnry7IYFAACYQyglAAC4TuGw1Wvn+1Xv61BdY0DHWro0Mh7/XIjl6cnaFj0XorzEo/yc9FlOCwAAMHdRSgAAcA3O9Q7HnAsRGBiLuy4lyaWNhcsjuyFK8nTLmqVyuTgXAgAAIB5KCQAA4ugfGdfhpi7VN3aozhdQU8fglGtvXr1UFaWRGzI2FuZoSYp7FpMCAADMX5QSAABIGg+F9WJbj+obA6r3BfRiW49C4fgHQ6zJTlN5qUflpXna5s2VJzN1ltMCAAAsDJQSAIBFyVorf8eA6hojh1MeburSwGj8qzqzUpO0xZs7sRui2JPBVZ0AAAAzgFICALBodPSP6oAvshOivjGg830jcdcluYzuKlim8pI8lZfm6o51y5Tk5qpOAACAmUYpAQBYsIbHQjrS3KkDvoDqGgN67Xz/lGtLVmSqPHpV5+biXGWm8lskAABAovETFwBgwQiFrV5p753YCXH8dLfGQvGv6vRkpqq8JFflpXkqL/FoVXbaLKcFAAAApQQAYF5r7RxSna8jelVnp3qHx+OuW5Ls1qaiHFWUelRe6tHbVmZxLgQAAIDDKCUAAPNKz9CYDvo7Jw6obO0airvOZaTb1i2L7IYoydOG9cuUmsRVnQAAAHMJpQQAYE4bDYZ0/HT3xFWdL7f3ysa/qVPrc9NVXuJReYlH27weZacnz25YAAAAXBdKCQDAnGKt1Wvn+1XfGFCdL6CjzZ0aGY9/LsSy9GRt90au6awo9Sg/J32W0wIAAOCtoJQAADjuXO/wxE6IA76AAgNjcdeluF0qK1yu8tLIbohb1mTL7eJcCAAAgPmKUgIAMOv6R8Z1pKlL9b6A6ho75O8YnHLtTauXRg6nLPFoY2GOlqRwLgQAAMBCQSkBAEi48VBYJ9p6Jq7qfLGtR8Fw/IMhVmenRc6FKI2cC5GXlTrLaQEAADBbKCUAADPOWit/x6AO+AKqawzocFOnBkaDcddmpiZpS3HuxFWdxZ4MruoEAABYJCglAAAzIjAwqgPRnRD1voDO9Y7EXed2Gd2Vv0zlpZHDKe9Yt0xJbtcspwUAAMBcQCkBAHhThsdCOtrSpfrGDtX7OvXqub4p13rzMlRRmqfyEo82F+coK42rOgEAAEApAQC4RqGw1cmzvaprjNyQ0dDSrbFQ/Ks6PZkp2l7imTgbYnX2kllOCwAAgPmAUgIAMKW2riHVNQZU7+vQQX+neobG465LS3Zpc1HuRAlx46oszoUAAADAtCglAAATeobGdMjfqbro2RCtXUNx1xkj3b42W+WlHm0v8eju9cuVmsRVnQAAALg+lBIAsIiNBkN6/nSP6n0dqm8M6OX2Xk1xU6cKctJVXhp5JGObN1fL0lNmNywAAAAWHEoJAFhErLV6/UK/6hsjV3Uebe7S8Hgo7trsJcnaXpKr8pLIAZUFuemznBYAAAALHaUEACxw53tHVO8LTNySERgYjbsuxe3S3euXT1zVecuabLldnAsBAACAxKGUAIAFZmA0qMP+zkgR4QvId3FgyrU3rspSRalH5aV52lSYoyUpnAsBAACA2ZPQUsIY8y5J35DklvSEtfarU6y7X9JPJW201jYYY+6R9FVJKZLGJH3RWvu7RGYFgPkqGArrxJke1Td2qt7XoRdaexSc4mCIVUvTJnZCbPN6lJeVOstpAQAAgMsSVkoYY9ySvinpHklnJB0zxuyz1p66Yl2WpM9LOjJpOCDpXmvtWWPMrZKelbQ2UVkBYD6x1qopMKj6xshOiMP+TvWPBuOuzUxN0pbiXJWX5Kq8NE/evAyu6gQAAMCckcidEpsk+ay1TZJkjHla0n2STl2x7iuSvibpi5cGrLUvTJo/KWmJMSbVWhv/QWgAWOACA6M6EL2m84AvoLO9I3HXuV1Gd+Uv0/aSyG6IO/KXKdntmuW0AAAAwLVJZCmxVlLbpNdnJG2evMAYs0FSvrX2GWPMFxXf/ZKep5AAsJiMjId0tLkrekBlQKfO9U251puXoYrSPG0v8WhLcY6y0pJnMSkAAADw5jl20KUxxiXp65IevsqaWxTZRfGOKeZ3StopSQUFBTMfEgBmSThsdfJsn+p8HapvDKjhdLfGguG4az2ZKdpe4tH2Eo/KSzxas2zJLKcFAAAAZkYiS4l2SfmTXq+Ljl2SJelWSTXR55tXSdpnjHlv9LDLdZL+VdJD1lp/vG9grd0raa8klZWVxT/VDQDmqLauoYmdEAf8AfUMjcddl5bs0qai6LkQJXm6cVWWXFzVCQAAgAUgkaXEMUmlxpgiRcqIByQ9eGnSWtsryXPptTGmRtIXooXEMknPSPpLa+2BBGYEgFnTOzSuQ00B1UUPqDzdORR3nTHSbWuzVR7dCbFh/XKlJXNVJwAAABaehJUS1tqgMeZzityc4Zb0HWvtSWPMlyU1WGv3XeXtn5NUIulvjDF/Ex17h7X2YqLyAsBMGwuG9Xxrt+obA6rzBfTymR5NcVOn8nOWqLwkTxWlHm0tztXyjJTZDQsAAAA4wFi7MJ56KCsrsw0NDU7HALCIWWv1+oX+ias6jzR1aXg8FHdt9pJkbfPmqrzUo4qSPBXkps9yWgAAAGD2GGOOW2vLrhx37KBLAFgILvSNTJQQ9b6AOvrjXxSU7Da6e/1yVZTmqbzEo1vXZsvNuRAAAABY5CglAOA6DIwGdaSpc+KAysaLA1OuvXFVVuRciFKPNhXlKD2FX3IBAACAyfgJGQCuIhgK68SZ3sgNGb6Anm/tVnCKgyFWLk2dOBdiW0muVmSlzXJaAAAAYH6hlACASay1ag4Mqt4XuSXjsL9T/aPBuGszUtza6s3V9hKPKko98uZlKnrFMQAAAIBrQCkBYNHrHBjVAX+n6hs7dMDXqfae4bjr3C6jO/OXTTyScWf+MiW7XbOcFgAAAFg4KCUALDoj4yEda+maOKDy5Nm+KdcW52WoosSj8tI8bS7O0dK05FlMCgAAACxslBIAFrxw2OrUuT7VNQZU7+vQsZZujQXDcdfmZqRoe3QnRHmJR2uWLZnltAAAAMDiQSkBYEE60z2k+saA6nwBHfQF1D00HnddapJLm4pyVFHqUXlJnm5clSUXV3UCAAAAs4JSAsCC0Ds8rkP+TtX7OlTfGFBL51DcdcZIt67JVnmpRxUlHm1Yv1xpye5ZTgsAAABAopQAME+NBcN6vrVbB6K3ZLx0pkdT3NSpdcuXTOyE2ObN1fKMlNkNCwAAACAuSgkA84K1Vm9cGFC9L6D6xg4dae7S0Fgo7tqlaUna5o2cC1FR6lFBTjpXdQIAAABzEKUEgDnrQt+I6hsDOuCL3JJxsX807rpkt9Hd65dHr+rM021rs+XmXAgAAABgzqOUADBnDI4GdaS5U3XRIuKNCwNTrr1xVdbELRmbi3KUnsIvZwAAAMB8w0/xABwTDIX1Unuv6hsjOyFeaO3WeCj+wRArl6aqvCRP5aW52l7i0YqstFlOCwAAAGCmUUoAmDXWWrV0Dqm+sUP1voAO+jvVPxKMuzYjxa0txbkqL/WovMSjkhWZnAsBAAAALDCUEgASqmtwLHImRHQ3RHvPcNx1bpfRHeuyVV6ap4pSj+7MX6Zkt2uW0wIAAACYTZQSAGbUyHhIDS3dqvN1qL4xoJNn+6ZcW+zJmNgJscWbq6VpybOYFAAAAIDTKCUAvCXhsNWpc33RqzoDOtbSpdFgOO7anIwUbS/xqKLEo+2lHq1dtmSW0wIAAACYSyglAFy3M91DOuALqK4xci5E1+BY3HWpSS5tKsqJXtXp0U2rlsrFVZ0AAAAAoiglAEyrd3hch/ydkbMhfAE1BwbjrjNGunVNdmQ3RKlHd69frrRk9yynBQAAADBfUEoA+ANjwbBeaO2O7IbwBXSirUfh+Dd1at3yJaoo9Wh7iUfbvB7lZKTMblgAAAAA8xalBABZa9V4cWDihozDTZ0aGgvFXbs0LUnbvJEzISpKPFqfm85VnQAAAADeFEoJYJG62DcSOZzSF9ABX0AX+kbjrkt2G20oWD5xLsRta7OVxFWdAAAAAGYApQSwSAyNBXWkqUt1jZES4vUL/VOufdvKrImrOjcV5SgjlV8qAAAAAMw8/qQBLFChsNVLZ3omHsl4vrVb46H4B0OsyEpVeWnkcMrtXo9WLE2b5bQAAAAAFiNKCWCBsNbqdOeQ6nwB1Td26JC/U30jwbhr01Pc2lKcO/FIRumKTM6FAAAAAPD/t3fn8VaV9R7HP19mQVABS0UIBI3EAZVMBctuaTaYZpZ57aoNmve+1DS1urcy0gZ9OV7TNG8ZmWmm3Xo5XU0TlEFU5kEcUHA2IWcCFfzdP55ncRabfc7hwN5nc/T7fr32i7WeNT1rH/ZvP/u3nvWsduekhFkH9tKyN5n82FImPbqUiY8u5ZmXl1ddr5Ng14Gbs++w/ozZfktGDtycbl08LoSZmZmZmTWWkxJmHciKt1Yx/YmXmPjoUiYtXML8Z18lmnlU53b9ezE694TYa7t+bLZJ1/atrJmZmZmZWSuclDDbiL39drDg+VdXjwtx/6IXeWPl21XX7durG/sM7ZfGhRjWn2236NnOtTUzMzMzM2sbJyXMNjLPvLycyY8uZeLCpUxZuJR/LHuz6nrdu3RizyF9U2+IYf3Zces+dOrkcSHMzMzMzKzjcFLCrA4igtvmPc+4KYt58LlX6dOjKwftug3H7juEfpt2X2PdV1e8xdTH/sGkhWlsiMeXLqu6TwlGbNOHMcO2ZMyw/owavAU9unZuj9MxMzMzMzOrCyclzOrg/L8+wiXjF66ef23FSi6/+zFumfss1x27F0+/vCInIZYw++lXWPV29YEhBmy+yerbMUYP60/fXt3a6xTMzMzMzMzqzkkJsxp78NlX10hIlD314nI+fO4EVjaThOjdowv7DO3HmO1Tb4jB/Xr6UZ1mZmZmZvaO5aSEWY3dMP3pFpeXExJdO4vdBm2RH9XZn50HbEaXzn5Up5mZmZmZvTs4KWFWYy+8tqLVdQ7/4EAOHLEVew7pS6/u/hiamZmZmdm7k38NmdXYwL4tP4qzV7fOnHnwCLp38SCVZmZmZmb27uZ+4mY19sVRA2npyZyH7r6tExJmZmZmZmY4KWFWc0P692LsZ0dUXbbTgD6cfuD727lGZmZmZmZmGyffvmFWB0ftPZidBmzGVVMWs+C51+jdowsH7boNXxw1kE26uZeEmZmZmZkZOClhVje7D9qC3Qdt0ehqmJmZmZmZbbR8+4aZmZmZmZmZNYSTEmZmZmZmZmbWEHVNSkg6UNLDkhZK+m4L631eUkgalef7SRov6XVJl9SzjmZmZmZmZmbWGHUbU0JSZ+BSYH/gaeABSTdGxIMV6/UGvgncVypeAfwA2Cm/zMzMzMzMzOwdpp49JfYEFkbE4xHxJvAH4OAq650FnENKRAAQEcsiYlK5zMzMzMzMzMzeWeqZlBgAPFWafzqXrSZpd2BgRNxSx3qYmZmZmZmZ2UaoYQNdSuoEXACcugH7OE7SNEnTlixZUrvKmZmZmZmZmVnd1W1MCeAZYGBpfttcVuhNGi9igiSArYAbJX02IqatywEi4grgCgBJSyQ9UYuKm9VBf2BpoythZtbBOHaambWN46ZtzN5XrbCeSYkHgO0lDSElI74E/GuxMCJeIX1oAJA0AThtXRMSlSJiyw2qrVkdSZoWEaMaXQ8zs47EsdPMrG0cN60jqltSIiJWSjoBuB3oDFwZEfMlnQlMi4gbW9pe0mKgD9BN0iHAAZVP7jAzMzMzMzOzjksR0eg6mL3jOWttZtZ2jp1mZm3juGkdUcMGujR7l7mi0RUwM+uAHDvNzNrGcdM6HPeUMDMzMzMzM7OGcE8JMzMzMzMzM2sIJyVsg0gKSeeX5k+TNLYdjjtB0qg8vVjSn0rLDpM0rpXtR0r6VB3qtZ+km5tZdoikM/L0WEnPSJol6SFJl0mq6+dRUndJd+ZjHl4qv1DSyaX52yX9qjR/vqRvrecxm30/8vItJd22Pvs2e7eSNFDSIkl98/wWeX6wpO0l3SzpMUnTJY2X9OG83jH58dmzJM2XdIOknjWs11px1XGv6nLHPbMak7SqFNtmSzp1feOLpDMlfbyF5cdLOmo99vuJXMdZkl6X9HCevmp96lmx74tKsX5Cad8LJB23oftfh+MPz8ebKWloqXympJF5uks+7y+Xlk+XtPt6HnOspNNaWP6Z/IAF6wCclLAN9QZwqKT+ra7ZBkra8v9zD0k7tmH9kUBNkxKSWnuazbeBX5TmL4yIkcCOwM7AR2pZnyp2A4iIkRFxXal8MrAPQH7P+wMjSsv3AaasywEkdW5LhSJiCfCcpNFt2c7s3SwingIuA87ORWeT7iF+HrgFuCIihkbEHsCJwHalza/LMWAE8CZwOLVTLa467lVw3DOri+Wl2LY/8Engh+uzo4g4IyLubGH55RHR5kRCRNye6zgSmAYcmedXJzjaGk/yNv2AvSLinlLxkfk4o4FzJHVr637b6BDghojYLSIeK5WvjrXArsAjNMXeXsBQYHZrO1+P3wWQvg8PqmXy3erHSQnbUCtJjeFTKhfkq0F/kvRAfo3O5WtkNiXNy1f4BufM7lXAPGBgvpI2LWe+f9RCPc4HvlelDr0kXSnp/pytPTgH5jOBw4urZ5LmSto8B71/FBlwSVdJ2l9SD0m/yevNlPTRvPwYSTdKugv4W8WxP1hkjCXtALwREUur1L0b0AN4KW93bH6/Zuf3r2cuHyppsR6NdwAADMRJREFUaq7DjyW9Xu2NkNRX0l8kzcnr7yLpPcDVwAfzOQ8tbTIF2DtPj8jv/WtKV1+7Ax8AZkj6WD6fufk97Z6Pt1jSOZJmAF+QdKDSVdAZwKGlen1ETVcIZkrqnRf9BTiy2rmYWbMuBPZSuto/BjiP9Dm6t/zI7YiYFxHjKjfOSdReNMWdwZLuynHjb5IGtVL+hRy7Z0u6p5m46rjnuGfW7iLiBeA44ITcruss6dwcY+ZI+kaxrqTv5M/3bEln57Jxkg7L02dLejBvd14uW92OVeohNjUv/7OkLXL5hBwj7pf0iKR9m6tvlXhygKR7Jc2QdL2kTfN6e0i6W6l3we2Sts67+DzQXO+rTYFlwKq8j6rtakmfyjFsuqSL1Xyv37XOV6mH3MnAv0saX7HJFJqSEvsAl5MS2AB7AtMjYpWkb+XvlHn5e634/qn8XfC9/H5OAt5fqtdJpb/THwAiDZw4AfhMc++9bUQiwi+/1vsFvA70ARYDmwGnAWPzsmuAMXl6ELAgT48FTivtYx4wOL/eJmV7i2V987+dSYFllzw/ARiVpxcD7wUWAMOAw4BxedlPgS/n6c1JGdpewDHAJaXjXA58GtgJeAD4n1z+aF7/VODKXDYceJLUoD4GeLpUz/2Am0mBdzowKJd/BTi/dLyxwDPALFKj/JrSsn6l6R8DJ+bpm4Ej8vTxwOvN/E1+DvwwT/8LMKtct2a2WZT/Rt/I+z6LdMVzNDAxn+tTwA55/auAk0vv/7fzdLHe9oCAPxbHBG4CRufpTYEueXoAMLfR/5f98qujvYBPAAHsn+cvAL7ZwvrHAEty3Pl7/mx3zstuAo7O018F/tJK+VxgQJ7evLT/clx13HPc88uvdnlViw3Ay6T24XHA93NZd1IvhSGk3hRTgJ55WdGWG0dqS/YDHqbpwQBFrBtLbscCc4CP5OkzgYvy9IQi/uW4cmdF3SawZju2iCf9gXuAXnn+O8AZQNdc1y1z+eE0tUt/CxxUse+Hc92WA98oLVurXV2KYUPysmtbiJvNne/q96Ri/fcBj5f2OxwYD/QmXUw8C9iD9J3SK8fJ+aReboMp/S4ordeT9NtjYenv8CzQvfx3ytNHAj9v9P9Pv1p/uaeEbbCIeJXUWDupYtHHgUskzQJuBPoU2d4WPBERU0vzX8yZ45mkq1nN3aKxCjgX+M+K8gOA7+Y6TCAF3kFVtp8IfDi/LgN2ljQAeCkilpGuRF6dz/ch4Algh7ztHRHxYmlfHyD1HjkoIp7MZVuTfgyUFd2Y3wP0kvSlXL6TpImS5pKCadGleG/g+jx9TTPvA7muv8t1vQvoJ6lPC+tDUyZ7H+De/CrmJ5Oy0Ysi4pG8/m9J71Wh6BY9PK/3aKRvg6tL60wGLpB0EukLY2UufwHYppX6mdnaPgk8R0qmriVfxZon6X9LxdfluLMVqXF3ei7fm6a48jtSHGmpfDIwTtKxpMZtNY57jntmG4MDgKNyW/A+UrJhe1I79TcR8U+AirYcwCvACuDXkg4F/lleKGkz0uf67lxUGSOK2Dud9AO7JUU82YvU1p2c63s06Yf9+0mx/o5c/n1g27xNtVh7ZETsQmrznibpfbm8Wrt6OClxsCivc221Cq7D+a4lIp4AuknaKh/nYdLFvw/RFGvHAH+OiGUR8TrpfSt6lpR/F+yb1/tn/u1xY+lQc4DfK41XsbJU7ljbQTgpYbVyEfA1Upaz0ImU3RyZXwNysFnJmv/3epSmlxUTkoaQel58LAfWWyrWrfQ7UnAcWCoT8PlSHQZFxIIq295DCnb7kpIXS0hZ8oktHG+tOmfPkb7EdiuVLW+u7hHxFqnbXRHYxwEnRMTOwI+a264g6SdF9+B1qGuxzW/yNrfmouKev51JPVemkn4MrOt91ZXvwVoi4mzg68AmpC/b4XlRD9L7Y2brSGngsP1JDdhTcjfe+cDqAcMi4nOk3gt9K7fPP55vopUGZXMi4nhSo3ggMF3pnuZKjnuOe2YNIWk70gWrF0htwRNLbcEhEfHX1vaRk4h7AjeQbgFo6wC1b+R/VwGtjTtWxBORLnYVdd0xIr6Wy+eXyneOiAPyNi3F2iXADOBD69GuLgYBnqXSQMCtrN9ZTbesFYNMTgG+ADyXv3umknqk7UlKBrek1TibfRq4lPQd+ICaxnlzrO0gnJSwmsjZ5T+SEhOFv5IGWQNWN6IhdVPbPZftTupCV00fUjB6RdJ7SVcFW6rDW6T7rMvjW9wOnChJ+XhFouA1UtexYtunSF3mto+Ix4FJpMBdDBo0kXz/r9J90oNI2d5qXiYFx59J2i+XFbeWrCXXbTRQDAzUmzQIWlfWvOd4Kum+QYDi6iIR8b1oGjipsq77AUtzRpnSNl/J2xSD0k0hfeG+GBGr8t9zc1IDfUo+18GSinP4N+Bu1vZQXq+4d/uI0nkOjYi5EXEOKUteNM53IP0gMLN1kGPGZaRbCZ4k9RI7j9STYLSkz5ZWb2mArzE0xZ0pNMWVI2lKyFYtz5/n+yLiDFISdyAVcRXHPcc9swaQtCXpttxL8o/g20njHXTNy3dQGmTxDuArahrDpm/FfjYFNouIW0lty13LyyPiFeAlNY0X0VyMaIuppDg+LNehV253PgxsKWnvXN5VUtGjrKVY25N0kewxmm9XPwxsJ2lwnl89AHJEfCLHza+vy/nmWFokTs7IxVNIY04UCYh7gaOA5/M+JwKHSOqZ/y6fo/pFwXvyepsojc9zUD7HTsDAiBhPut1lM9JtIOBY22E4KWG1dD7ph33hJGBUHnTmQdI9uwB/AvpKmg+cQBrnYS0RMZvUvewhUmN78jrU4desmY0+i3Qf3px8vLNy+XhgR635mLj7SnWZSLrnd1Ke/wXQKXctvg44JiKKDHi1uv+d1Ni9VNKHSIF0tyI5kp2Sr/LNI3V/Lkao/0Guy+R87oWTgW9JmkP68nmlmcOPJT2NZA5pVP6jm6tnyVzS325qRdkrEbE0IlaQ7g+/Pr8Hb5O+8CvPewXp3s1bcvfAF8r1z13J5wBvAf+Xyz9Kytab2bo5FngyIu7I878g3Ta2JynuHC/pcUn3knoz/Li0bTEQ5RxSQ7WIiSeSGudzSA3Nb7ZSfq7S4HDzSA3O2awdVx33HPfM2ssmOfbMB+4kXRgrBnL8FfAgafDaecAvSeO73Ea6BWBajkuVj5fsDdycP7+TgGqPCT6aFA/nkAZw3KBHUOaeDccA1+Z93gsMj4g3ST14z5E0mzQ2TzGA5C2k8XPKfp/PaTppnLXpzbWrI2I58B/AbZKmkxLMzcXa9TnfyaSnQN2bj/ccKf5PyfMzSL3l7id9D/wqImZWeW9mkNrgs0mx9IG8qDNwdY7TM4GLI+LlvMyxtoMoBm4xszqT9N/ATdHCY6Za2b4n6ZFXoXQf9hERcXBNK9kAku4BDo6IlxpdFzOrLce96hz3zKyWlJ5G8ZnSj/G2br9pRLyek8iXAo9GxIU1rWQ7y71BromIjzW6Lta61u5vMrPa+SlpYJ/1tQdp4FCRbhH5ak1q1UC5i+UFbpibvWM57lVw3DOzOjiVdGvxeiUlgGMlHU16XPNMUm+Sjm4Q6X2xDsA9JczMzMzMzMysITymhJmZmZmZmZk1hJMSZmZmZmZmZtYQTkqYmZmZmZmZWUM4KWFmZmY1JykkXV2a7yJpiaSbS2WH5MdGL8iPGD2ktGycpEWSZkt6RNJVkrYtLV+ct5mVXxeXtjusvc7TzMzMNoyfvmFmZmb1sAzYSdImEbEc2B94plgoaVfgPGD/iFgkaQhwh6THI2JOXu30iLghP33jZOAuSTtFxJt5+UcjYmn7nZKZmZnVmntKmJmZWb3cCnw6Tx8BXFtadhrw04hYBJD//RlweuVOIrkQeB74ZF1rbGZmZu3KSQkzMzOrlz8AX5LUA9gFuK+0bAQwvWL9abm8OTOA4aX58aXbN06pRYXNzMysffn2DTMzM6uLiJgjaTCpl8StNdilKuZ9+4aZmVkH554SZmZmVk83ksaOuLai/EFgj4qyPYD5LexrN2BB7apmZmZmjeaeEmZmZlZPVwIvR8RcSfuVys8Drpd0V0Qszj0q/gtY68kZeaDLE4GtgdvqXmMzMzNrN05KmJmZWd1ExNPAxVXKZ0n6DnCTpK7AW8C3I2JWabVzJf0A6AlMJd2u8WZp+XhJq/L0nIg4Kk//UtJFefqpiNi7ludkZmZmtaOIaHQdzMzMzMzMzOxdyGNKmJmZmZmZmVlDOClhZmZmZmZmZg3hpISZmZmZmZmZNYSTEmZmZmZmZmbWEE5KmJmZmZmZmVlDOClhZmZmZmZmZg3hpISZmZmZmZmZNYSTEmZmZmZmZmbWEP8PRqdYw5F071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68770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4932040" y="2846839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>
            <a:off x="5508104" y="2846839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6372200" y="2492896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28</a:t>
            </a:fld>
            <a:endParaRPr lang="en-GB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6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8680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Step 16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Comparison </a:t>
            </a:r>
            <a:r>
              <a:rPr lang="en-GB" dirty="0" smtClean="0"/>
              <a:t>Graph)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3518684" cy="154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ตัวเชื่อมต่อตรง 5"/>
          <p:cNvCxnSpPr/>
          <p:nvPr/>
        </p:nvCxnSpPr>
        <p:spPr>
          <a:xfrm>
            <a:off x="4932040" y="2846839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ลูกศรเชื่อมต่อแบบตรง 6"/>
          <p:cNvCxnSpPr/>
          <p:nvPr/>
        </p:nvCxnSpPr>
        <p:spPr>
          <a:xfrm>
            <a:off x="5508104" y="2846839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6372200" y="2492896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OUTPUT</a:t>
            </a:r>
            <a:endParaRPr lang="en-GB" sz="40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37" y="4222452"/>
            <a:ext cx="71913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29</a:t>
            </a:fld>
            <a:endParaRPr lang="en-GB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3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5791200" cy="1371600"/>
          </a:xfrm>
        </p:spPr>
        <p:txBody>
          <a:bodyPr>
            <a:normAutofit/>
          </a:bodyPr>
          <a:lstStyle/>
          <a:p>
            <a:r>
              <a:rPr lang="en-GB" dirty="0" smtClean="0"/>
              <a:t>Problem </a:t>
            </a:r>
            <a:r>
              <a:rPr lang="en-GB" dirty="0"/>
              <a:t>Statement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	การนำความคิดเห็นของโรงพยาบาลวิภารามในการพัฒนาคุณภาพของโรงพยาบาล โดยดารใช้วิธี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Machine Learning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ในการทำ </a:t>
            </a:r>
            <a:r>
              <a:rPr lang="en-GB" sz="3200" dirty="0" smtClean="0">
                <a:latin typeface="Angsana New" pitchFamily="18" charset="-34"/>
                <a:cs typeface="Angsana New" pitchFamily="18" charset="-34"/>
              </a:rPr>
              <a:t>Sentiment Analysis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ในการดึงความคิดเห็นของผู้ที่เข้ามาใช้บริการโรงพยาบาล มาใช้เทคนิค </a:t>
            </a:r>
            <a:r>
              <a:rPr lang="en-GB" sz="3200" dirty="0" smtClean="0">
                <a:latin typeface="Angsana New" pitchFamily="18" charset="-34"/>
                <a:cs typeface="Angsana New" pitchFamily="18" charset="-34"/>
              </a:rPr>
              <a:t>Scraping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โดยเราสามารถทำให้ถึงภาพรวมของความรู้สึกอย่างไรต่อโรงพยาบาล และทำให้นำมาปรับปรุงบริการของโรงพยาบาลให้มีประสิทธิภาพมากขึ้น</a:t>
            </a:r>
            <a:endParaRPr lang="en-GB" sz="3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3</a:t>
            </a:fld>
            <a:endParaRPr lang="en-GB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06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0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เมื่อมองจากภาพรวมความคิดเห็นที่ได้จากการทำ </a:t>
            </a:r>
            <a:r>
              <a:rPr lang="en-GB" sz="3200" b="1" dirty="0" smtClean="0">
                <a:latin typeface="Angsana New" pitchFamily="18" charset="-34"/>
                <a:cs typeface="Angsana New" pitchFamily="18" charset="-34"/>
              </a:rPr>
              <a:t>Machine Learning 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 ของโรงพยาบาลวิภารามจะพบว่า</a:t>
            </a:r>
            <a:endParaRPr lang="en-GB" sz="32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02940" y="2378413"/>
            <a:ext cx="8101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จาก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bar graph 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จะเห็นว่า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positive 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สูงกว่า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negative 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นั้น ทำให้ทราบว่าคนไข้ส่วนใหญ่พึ่งพอใจเกี่ยวกับ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Hospital, Doctor, Advice, Patients 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Care 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เป็นหลักๆ</a:t>
            </a:r>
            <a:endParaRPr lang="en-GB" sz="3200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30</a:t>
            </a:fld>
            <a:endParaRPr lang="en-GB"/>
          </a:p>
        </p:txBody>
      </p:sp>
      <p:sp>
        <p:nvSpPr>
          <p:cNvPr id="7" name="ตัวแทนท้ายกระดา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66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เมื่อมองจากภาพรวมความคิดเห็นที่ได้จากการทำ </a:t>
            </a:r>
            <a:r>
              <a:rPr lang="en-GB" sz="3200" b="1" dirty="0" smtClean="0">
                <a:latin typeface="Angsana New" pitchFamily="18" charset="-34"/>
                <a:cs typeface="Angsana New" pitchFamily="18" charset="-34"/>
              </a:rPr>
              <a:t>Machine Learning 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 ของโรงพยาบาลวิภารามสิ่งที่ต้องแก้ไขคือ</a:t>
            </a:r>
            <a:endParaRPr lang="en-GB" sz="32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02940" y="2378413"/>
            <a:ext cx="81015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จากผลที่ได้จาก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Plot Radar Chart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จะเห็นที่เป็น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negative 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นั้น ทำให้ทราบว่าคนไข้ส่วนใหญ่ไม่พึ่งพอใจเกี่ยวกับ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Finance, Infrastructure, Process, Service 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en-GB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Staff  </a:t>
            </a:r>
            <a:r>
              <a:rPr lang="th-TH" sz="32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ดั้งนั้นถ้าโรงพยาบาลนำนี้สิ่งเหล่านี้มาปรับปรุงอาจส่งผลให้มีความคิดเห็นของโรงพยาบาลที่ดียิ่งขึ้น</a:t>
            </a:r>
            <a:endParaRPr lang="en-GB" sz="3200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31</a:t>
            </a:fld>
            <a:endParaRPr lang="en-GB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/>
            </a:r>
            <a:br>
              <a:rPr lang="th-TH" dirty="0" smtClean="0"/>
            </a:br>
            <a:endParaRPr lang="en-GB" dirty="0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609600" y="3051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Suggestion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GB" sz="3200" b="1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เนื่องจากข้อมูลความคิดเห็นของโรงพยาบาลที่ดึงมาเป็นภาษาไทยในการทำ </a:t>
            </a:r>
            <a:r>
              <a:rPr lang="en-GB" sz="3200" b="1" dirty="0" smtClean="0">
                <a:latin typeface="Angsana New" pitchFamily="18" charset="-34"/>
                <a:cs typeface="Angsana New" pitchFamily="18" charset="-34"/>
              </a:rPr>
              <a:t>Machine Learning 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ได้ทำการแปลงความคิดเห็นทั้งหมดจากภาษาไทยเป็นภาษาอังกฤษทำให้ภาษาที่แปลออกมาอาจมีความคลาดเคลื่อนซึ่งอาจเป็นผลที่ทำให้ความคิดเห็นอาจผิดเพี้ยนบ้าง</a:t>
            </a:r>
            <a:endParaRPr lang="en-GB" sz="32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32</a:t>
            </a:fld>
            <a:endParaRPr lang="en-GB"/>
          </a:p>
        </p:txBody>
      </p:sp>
      <p:sp>
        <p:nvSpPr>
          <p:cNvPr id="7" name="ตัวแทนท้ายกระดา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20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35696" y="2561456"/>
            <a:ext cx="5791200" cy="1371600"/>
          </a:xfrm>
        </p:spPr>
        <p:txBody>
          <a:bodyPr>
            <a:normAutofit/>
          </a:bodyPr>
          <a:lstStyle/>
          <a:p>
            <a:r>
              <a:rPr lang="en-GB" sz="6000" dirty="0" smtClean="0"/>
              <a:t>Thank you</a:t>
            </a:r>
            <a:endParaRPr lang="en-GB" sz="6000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33</a:t>
            </a:fld>
            <a:endParaRPr lang="en-GB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6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th-TH" dirty="0" smtClean="0"/>
              <a:t>ที่ใช้ดึงข้อมูล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67126" cy="497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เฟรม 3"/>
          <p:cNvSpPr/>
          <p:nvPr/>
        </p:nvSpPr>
        <p:spPr>
          <a:xfrm>
            <a:off x="1835696" y="2060848"/>
            <a:ext cx="3096344" cy="216024"/>
          </a:xfrm>
          <a:prstGeom prst="fram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เฟรม 4"/>
          <p:cNvSpPr/>
          <p:nvPr/>
        </p:nvSpPr>
        <p:spPr>
          <a:xfrm>
            <a:off x="3419872" y="5373216"/>
            <a:ext cx="5286806" cy="1163335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4</a:t>
            </a:fld>
            <a:endParaRPr lang="en-GB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9248" y="2708920"/>
            <a:ext cx="699512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Sentiment Analysis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</a:t>
            </a:r>
            <a:r>
              <a:rPr lang="en-GB" dirty="0" smtClean="0"/>
              <a:t>    (</a:t>
            </a:r>
            <a:r>
              <a:rPr lang="en-GB" dirty="0"/>
              <a:t>Step by Step)</a:t>
            </a:r>
            <a:br>
              <a:rPr lang="en-GB" dirty="0"/>
            </a:br>
            <a:endParaRPr lang="en-GB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5</a:t>
            </a:fld>
            <a:endParaRPr lang="en-GB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GB" dirty="0" smtClean="0"/>
              <a:t>Step 1 (</a:t>
            </a:r>
            <a:r>
              <a:rPr lang="en-US" dirty="0" smtClean="0"/>
              <a:t>install package)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1" y="2636911"/>
            <a:ext cx="73437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6</a:t>
            </a:fld>
            <a:endParaRPr lang="en-GB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9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2 (Import Modules)</a:t>
            </a:r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7286"/>
            <a:ext cx="3980771" cy="261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23" y="3471972"/>
            <a:ext cx="3777297" cy="27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7</a:t>
            </a:fld>
            <a:endParaRPr lang="en-GB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0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 fontScale="90000"/>
          </a:bodyPr>
          <a:lstStyle/>
          <a:p>
            <a:r>
              <a:rPr lang="en-GB" dirty="0"/>
              <a:t>Step </a:t>
            </a:r>
            <a:r>
              <a:rPr lang="en-GB" dirty="0" smtClean="0"/>
              <a:t>2.1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th-TH" dirty="0" smtClean="0"/>
              <a:t> </a:t>
            </a:r>
            <a:r>
              <a:rPr lang="en-GB" dirty="0" smtClean="0"/>
              <a:t>Function  honestdoc_commen)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348733" cy="268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ลูกศรเชื่อมต่อแบบตรง 4"/>
          <p:cNvCxnSpPr/>
          <p:nvPr/>
        </p:nvCxnSpPr>
        <p:spPr>
          <a:xfrm flipH="1">
            <a:off x="5220072" y="2708920"/>
            <a:ext cx="763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28184" y="246777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สร้างฟังค์ชั่น</a:t>
            </a:r>
            <a:endParaRPr lang="en-GB" sz="28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8" name="ลูกศรเชื่อมต่อแบบตรง 7"/>
          <p:cNvCxnSpPr/>
          <p:nvPr/>
        </p:nvCxnSpPr>
        <p:spPr>
          <a:xfrm flipH="1">
            <a:off x="5225256" y="4318218"/>
            <a:ext cx="763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8184" y="4056608"/>
            <a:ext cx="251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Create connection</a:t>
            </a:r>
            <a:endParaRPr lang="en-GB" sz="28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5301208"/>
            <a:ext cx="42291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ลูกศรเชื่อมต่อแบบตรง 12"/>
          <p:cNvCxnSpPr/>
          <p:nvPr/>
        </p:nvCxnSpPr>
        <p:spPr>
          <a:xfrm flipH="1">
            <a:off x="5134395" y="5507473"/>
            <a:ext cx="763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09715" y="5301208"/>
            <a:ext cx="2515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Scrape comment and score</a:t>
            </a:r>
            <a:endParaRPr lang="en-GB" sz="28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8</a:t>
            </a:fld>
            <a:endParaRPr lang="en-GB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22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 fontScale="90000"/>
          </a:bodyPr>
          <a:lstStyle/>
          <a:p>
            <a:r>
              <a:rPr lang="en-GB" dirty="0"/>
              <a:t>Step </a:t>
            </a:r>
            <a:r>
              <a:rPr lang="en-GB" dirty="0" smtClean="0"/>
              <a:t>2.1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th-TH" dirty="0" smtClean="0"/>
              <a:t> </a:t>
            </a:r>
            <a:r>
              <a:rPr lang="en-GB" dirty="0" smtClean="0"/>
              <a:t>Function  honestdoc_commen)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6209"/>
            <a:ext cx="4362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ลูกศรเชื่อมต่อแบบตรง 5"/>
          <p:cNvCxnSpPr/>
          <p:nvPr/>
        </p:nvCxnSpPr>
        <p:spPr>
          <a:xfrm flipH="1">
            <a:off x="5187404" y="2101329"/>
            <a:ext cx="763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5516" y="1860183"/>
            <a:ext cx="204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Extract each item</a:t>
            </a:r>
            <a:endParaRPr lang="en-GB" sz="28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45224"/>
            <a:ext cx="443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ลูกศรเชื่อมต่อแบบตรง 8"/>
          <p:cNvCxnSpPr/>
          <p:nvPr/>
        </p:nvCxnSpPr>
        <p:spPr>
          <a:xfrm flipH="1">
            <a:off x="5187404" y="5656773"/>
            <a:ext cx="763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5516" y="5415627"/>
            <a:ext cx="204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Backup data</a:t>
            </a:r>
            <a:endParaRPr lang="en-GB" sz="2800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C5A2-6CF7-49C5-969B-946DB0DF272F}" type="slidenum">
              <a:rPr lang="en-GB" smtClean="0"/>
              <a:t>9</a:t>
            </a:fld>
            <a:endParaRPr lang="en-GB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Vibharam Hospital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8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สาระสำคัญ">
  <a:themeElements>
    <a:clrScheme name="สาระสำคัญ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สาระสำคัญ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สาระสำคัญ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765</TotalTime>
  <Words>285</Words>
  <Application>Microsoft Office PowerPoint</Application>
  <PresentationFormat>นำเสนอทางหน้าจอ (4:3)</PresentationFormat>
  <Paragraphs>146</Paragraphs>
  <Slides>33</Slides>
  <Notes>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33</vt:i4>
      </vt:variant>
    </vt:vector>
  </HeadingPairs>
  <TitlesOfParts>
    <vt:vector size="34" baseType="lpstr">
      <vt:lpstr>สาระสำคัญ</vt:lpstr>
      <vt:lpstr>Vibharam Hospital</vt:lpstr>
      <vt:lpstr>Agenda</vt:lpstr>
      <vt:lpstr>Problem Statement </vt:lpstr>
      <vt:lpstr>Web ที่ใช้ดึงข้อมูล</vt:lpstr>
      <vt:lpstr>Sentiment Analysis       (Step by Step) </vt:lpstr>
      <vt:lpstr>Step 1 (install package)</vt:lpstr>
      <vt:lpstr>Step 2 (Import Modules)</vt:lpstr>
      <vt:lpstr>Step 2.1 ( Function  honestdoc_commen)</vt:lpstr>
      <vt:lpstr>Step 2.1 ( Function  honestdoc_commen)</vt:lpstr>
      <vt:lpstr>Step 2.1 ( Function  honestdoc_commen)</vt:lpstr>
      <vt:lpstr>Step 3 ( IMPORT DATA AND READ CSV )</vt:lpstr>
      <vt:lpstr>Step 4  (Comment Translation )</vt:lpstr>
      <vt:lpstr>Step 6  (Sentence-level sentimen)</vt:lpstr>
      <vt:lpstr>Step 8  (Extract Noun Phrase)</vt:lpstr>
      <vt:lpstr>Step 9  (Put information into DataFrame)</vt:lpstr>
      <vt:lpstr>Step 10  (Split data frame into positive)</vt:lpstr>
      <vt:lpstr>Step 12  (Word Cloud Representation)</vt:lpstr>
      <vt:lpstr>Step 13  (Plot Radar Chart)</vt:lpstr>
      <vt:lpstr>Step 13.1  (Plot Radar Chart)</vt:lpstr>
      <vt:lpstr>Step 14  (Extracting Features from cleaned comments)</vt:lpstr>
      <vt:lpstr>Step 14  (Splitting our dataset into Training and Validation Set)</vt:lpstr>
      <vt:lpstr>Step 14  (Splitting our dataset into Training and Validation Set)</vt:lpstr>
      <vt:lpstr>Step 14  (Applying Machine Learning Models)</vt:lpstr>
      <vt:lpstr>Step 14  (Applying Machine Learning Models)</vt:lpstr>
      <vt:lpstr>Step 14  (Applying Machine Learning Models)</vt:lpstr>
      <vt:lpstr>Step 15  (Model Comparison)</vt:lpstr>
      <vt:lpstr>Step 16  (Evaluating the model)</vt:lpstr>
      <vt:lpstr>Step 16  (Comparison Graph)</vt:lpstr>
      <vt:lpstr>Step 16  (Comparison Graph)</vt:lpstr>
      <vt:lpstr>Results </vt:lpstr>
      <vt:lpstr>Results </vt:lpstr>
      <vt:lpstr>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Vibharam Hospital</dc:title>
  <dc:creator>yulgang_flim@hotmail.com</dc:creator>
  <cp:lastModifiedBy>yulgang_flim@hotmail.com</cp:lastModifiedBy>
  <cp:revision>30</cp:revision>
  <dcterms:created xsi:type="dcterms:W3CDTF">2020-04-24T13:42:54Z</dcterms:created>
  <dcterms:modified xsi:type="dcterms:W3CDTF">2020-04-25T02:28:34Z</dcterms:modified>
</cp:coreProperties>
</file>