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61" r:id="rId3"/>
    <p:sldId id="262" r:id="rId4"/>
    <p:sldId id="269" r:id="rId5"/>
    <p:sldId id="273" r:id="rId6"/>
    <p:sldId id="300" r:id="rId7"/>
    <p:sldId id="277" r:id="rId8"/>
    <p:sldId id="296" r:id="rId9"/>
    <p:sldId id="297" r:id="rId10"/>
    <p:sldId id="301" r:id="rId11"/>
    <p:sldId id="298" r:id="rId12"/>
    <p:sldId id="299" r:id="rId13"/>
    <p:sldId id="302" r:id="rId14"/>
    <p:sldId id="303" r:id="rId15"/>
    <p:sldId id="270" r:id="rId16"/>
    <p:sldId id="304" r:id="rId17"/>
    <p:sldId id="305" r:id="rId18"/>
    <p:sldId id="274" r:id="rId19"/>
  </p:sldIdLst>
  <p:sldSz cx="9144000" cy="5143500" type="screen16x9"/>
  <p:notesSz cx="6858000" cy="9144000"/>
  <p:embeddedFontLst>
    <p:embeddedFont>
      <p:font typeface="Lora" panose="020B0604020202020204" charset="0"/>
      <p:regular r:id="rId21"/>
      <p:bold r:id="rId22"/>
      <p:italic r:id="rId23"/>
      <p:boldItalic r:id="rId24"/>
    </p:embeddedFont>
    <p:embeddedFont>
      <p:font typeface="Quattrocento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64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0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58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0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50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687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507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24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8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0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datastudio.google.com/embed/reporting/4a900eb1-0e39-48a3-9fae-72033a1402d8/page/wwbH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02838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 10</a:t>
            </a:r>
            <a:br>
              <a:rPr lang="en" dirty="0"/>
            </a:br>
            <a:r>
              <a:rPr lang="en-US" dirty="0">
                <a:highlight>
                  <a:schemeClr val="accent1"/>
                </a:highlight>
              </a:rPr>
              <a:t>Customer Movement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C08C54-7320-40CE-A2E5-F1C89A814500}"/>
              </a:ext>
            </a:extLst>
          </p:cNvPr>
          <p:cNvSpPr txBox="1"/>
          <p:nvPr/>
        </p:nvSpPr>
        <p:spPr>
          <a:xfrm>
            <a:off x="1841327" y="3853823"/>
            <a:ext cx="44091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MR.KITTISAK SUPUTTHORN</a:t>
            </a:r>
          </a:p>
          <a:p>
            <a:r>
              <a:rPr lang="en-US" dirty="0"/>
              <a:t>ID NO. 6220422014</a:t>
            </a:r>
          </a:p>
          <a:p>
            <a:endParaRPr lang="en-US" dirty="0"/>
          </a:p>
          <a:p>
            <a:r>
              <a:rPr lang="en-US" sz="1050" dirty="0"/>
              <a:t>BADS 7105 CUSTOMER RELATIONSHIP MANAGEMENT ANALYTICS AND INTELLIGENCE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91517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status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270259" y="3443017"/>
            <a:ext cx="8409614" cy="1306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chemeClr val="tx1"/>
                </a:solidFill>
                <a:effectLst/>
                <a:latin typeface="-apple-system"/>
              </a:rPr>
              <a:t>New Customer 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-apple-system"/>
              </a:rPr>
              <a:t>- Customer who never appeared in the previous months(first purchase).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chemeClr val="tx1"/>
                </a:solidFill>
                <a:effectLst/>
                <a:latin typeface="-apple-system"/>
              </a:rPr>
              <a:t>Reactivated Customer 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-apple-system"/>
              </a:rPr>
              <a:t>- Customers who bought then disappear. The previous month did not appear but come back and buy in this 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chemeClr val="tx1"/>
                </a:solidFill>
                <a:effectLst/>
                <a:latin typeface="-apple-system"/>
              </a:rPr>
              <a:t>Repeat Customer 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-apple-system"/>
              </a:rPr>
              <a:t>- Customers who bought last month and still buy in this month.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chemeClr val="tx1"/>
                </a:solidFill>
                <a:effectLst/>
                <a:latin typeface="-apple-system"/>
              </a:rPr>
              <a:t>Churn Customer 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-apple-system"/>
              </a:rPr>
              <a:t>- Customers who bought last month but this month did not appear.</a:t>
            </a: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BF53915-86FB-4C17-9DE5-3387F1E4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472964"/>
            <a:ext cx="5105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6616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91517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Table: </a:t>
            </a:r>
            <a:r>
              <a:rPr lang="en-US" dirty="0"/>
              <a:t>categorized lag 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325677" y="1471007"/>
            <a:ext cx="4456373" cy="341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Custs_categorized_lag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visit_date_lag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time_diff_lag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CASE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WHEN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Roboto Mono"/>
              </a:rPr>
              <a:t>time_diff_lag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=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THEN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'Repeat Customer'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WHEN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time_diff_lag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&gt;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THEN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'Reactivated Customer'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WHEN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time_diff_lag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IS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NULL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THEN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'New Customer'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ELSE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'n/a'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END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cust_type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Time_diff_calculated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301FB-80EF-4BC6-ABEF-F693C27B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351" y="1271302"/>
            <a:ext cx="5720576" cy="3336168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0A11EA65-8387-4A28-9EE7-850C227F9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884" y="196849"/>
            <a:ext cx="950398" cy="3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6289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10306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Table: </a:t>
            </a:r>
            <a:r>
              <a:rPr lang="en-US" dirty="0"/>
              <a:t>categorized lead 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325677" y="1471007"/>
            <a:ext cx="4456373" cy="341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Custs_categorized_lead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DATE_ADD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INTERVAL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+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MONTH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visit_date_lead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time_diff_lead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CASE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WHEN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Roboto Mono"/>
              </a:rPr>
              <a:t>time_diff_lead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=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THEN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'Repeat Customer'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ELSE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'Churn Customer'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END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cust_type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Time_diff_calculated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E1FFE-D8B7-4CAB-B126-7F440100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082" y="1271104"/>
            <a:ext cx="5331845" cy="3151073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63D6C000-43A5-4D31-B22D-990CD4970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884" y="196849"/>
            <a:ext cx="950398" cy="3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4215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10306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Table: </a:t>
            </a:r>
            <a:r>
              <a:rPr lang="en-US" dirty="0"/>
              <a:t>Summary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325677" y="1450223"/>
            <a:ext cx="4456373" cy="341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Summary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th-TH" sz="800" b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th-TH" sz="800" b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cust_type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Custs_categorized_lag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UNION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DISTINCT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th-TH" sz="800" b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th-TH" sz="800" b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cust_type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Custs_categorized_lead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Roboto Mono"/>
              </a:rPr>
              <a:t>cust_type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'Churn Customer'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" name="Picture 10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63D6C000-43A5-4D31-B22D-990CD497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84" y="196849"/>
            <a:ext cx="950398" cy="332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BADCD1-3FC5-48AA-9483-8F559234C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8" y="1199293"/>
            <a:ext cx="4043414" cy="34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715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10306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final result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325677" y="1450223"/>
            <a:ext cx="4456373" cy="341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COUNT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DISTINCT</a:t>
            </a:r>
            <a:r>
              <a:rPr lang="en-US" sz="700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CASE</a:t>
            </a:r>
            <a:r>
              <a:rPr lang="en-US" sz="700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WHEN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800000"/>
                </a:solidFill>
                <a:effectLst/>
                <a:latin typeface="Roboto Mono"/>
              </a:rPr>
              <a:t>cust_type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'New Customer'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THEN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END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New_Customer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COUNT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DISTINCT</a:t>
            </a:r>
            <a:r>
              <a:rPr lang="en-US" sz="700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CASE</a:t>
            </a:r>
            <a:r>
              <a:rPr lang="en-US" sz="700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WHEN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800000"/>
                </a:solidFill>
                <a:effectLst/>
                <a:latin typeface="Roboto Mono"/>
              </a:rPr>
              <a:t>cust_type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'Repeat Customer'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THEN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END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Repeat_Customer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COUNT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DISTINCT</a:t>
            </a:r>
            <a:r>
              <a:rPr lang="en-US" sz="700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CASE</a:t>
            </a:r>
            <a:r>
              <a:rPr lang="en-US" sz="700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WHEN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800000"/>
                </a:solidFill>
                <a:effectLst/>
                <a:latin typeface="Roboto Mono"/>
              </a:rPr>
              <a:t>cust_type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'Reactivated Customer'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THEN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END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Reactivated_Customer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-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COUNT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DISTINCT</a:t>
            </a:r>
            <a:r>
              <a:rPr lang="en-US" sz="700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CASE</a:t>
            </a:r>
            <a:r>
              <a:rPr lang="en-US" sz="700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WHEN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800000"/>
                </a:solidFill>
                <a:effectLst/>
                <a:latin typeface="Roboto Mono"/>
              </a:rPr>
              <a:t>cust_type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'Churn Customer'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THEN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END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Churn_Customer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Summary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 err="1">
                <a:solidFill>
                  <a:srgbClr val="800000"/>
                </a:solidFill>
                <a:effectLst/>
                <a:latin typeface="Roboto Mono"/>
              </a:rPr>
              <a:t>visit_date_fix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!=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'2008-08-01'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1" name="Picture 10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63D6C000-43A5-4D31-B22D-990CD497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84" y="196849"/>
            <a:ext cx="950398" cy="332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3EBB8-B6C9-4682-BDBE-8F6E56D5F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383" y="1331712"/>
            <a:ext cx="4984543" cy="2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8525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E5C9DD-7A9C-4E13-BF9D-0EE674D9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18" y="84432"/>
            <a:ext cx="6589766" cy="3697646"/>
          </a:xfrm>
          <a:prstGeom prst="rect">
            <a:avLst/>
          </a:prstGeom>
        </p:spPr>
      </p:pic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Visualization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4" name="Google Shape;978;p48">
            <a:extLst>
              <a:ext uri="{FF2B5EF4-FFF2-40B4-BE49-F238E27FC236}">
                <a16:creationId xmlns:a16="http://schemas.microsoft.com/office/drawing/2014/main" id="{77283536-1B2B-4538-BF2C-43E41FBB4750}"/>
              </a:ext>
            </a:extLst>
          </p:cNvPr>
          <p:cNvGrpSpPr/>
          <p:nvPr/>
        </p:nvGrpSpPr>
        <p:grpSpPr>
          <a:xfrm>
            <a:off x="4387237" y="4363433"/>
            <a:ext cx="369526" cy="268183"/>
            <a:chOff x="3932350" y="3714775"/>
            <a:chExt cx="439650" cy="319075"/>
          </a:xfrm>
        </p:grpSpPr>
        <p:sp>
          <p:nvSpPr>
            <p:cNvPr id="15" name="Google Shape;979;p48">
              <a:extLst>
                <a:ext uri="{FF2B5EF4-FFF2-40B4-BE49-F238E27FC236}">
                  <a16:creationId xmlns:a16="http://schemas.microsoft.com/office/drawing/2014/main" id="{12F03931-7083-4031-A6D8-A2C21C2D8A56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0;p48">
              <a:extLst>
                <a:ext uri="{FF2B5EF4-FFF2-40B4-BE49-F238E27FC236}">
                  <a16:creationId xmlns:a16="http://schemas.microsoft.com/office/drawing/2014/main" id="{E0B2273D-224D-4B68-9E2C-B6047C026DB8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1;p48">
              <a:extLst>
                <a:ext uri="{FF2B5EF4-FFF2-40B4-BE49-F238E27FC236}">
                  <a16:creationId xmlns:a16="http://schemas.microsoft.com/office/drawing/2014/main" id="{0D32E26D-9E24-4B28-AB5E-55698745355A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2;p48">
              <a:extLst>
                <a:ext uri="{FF2B5EF4-FFF2-40B4-BE49-F238E27FC236}">
                  <a16:creationId xmlns:a16="http://schemas.microsoft.com/office/drawing/2014/main" id="{90AD3A97-68F2-4674-9756-4C34D822BD45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3;p48">
              <a:extLst>
                <a:ext uri="{FF2B5EF4-FFF2-40B4-BE49-F238E27FC236}">
                  <a16:creationId xmlns:a16="http://schemas.microsoft.com/office/drawing/2014/main" id="{39620512-A8D8-4855-A392-BE77EFBEDB69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E870566-C810-4F4D-9424-40297D859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444" y="3786207"/>
            <a:ext cx="1385140" cy="69596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10306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Cohort table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325677" y="1471007"/>
            <a:ext cx="4456373" cy="341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WITH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t_first_purchase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date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 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DATE_DIFF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date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first_purchase_date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 MONTH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month_order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FORMAT_DATETIME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'%</a:t>
            </a:r>
            <a:r>
              <a:rPr lang="en-US" sz="700" b="0" dirty="0" err="1">
                <a:solidFill>
                  <a:srgbClr val="0D904F"/>
                </a:solidFill>
                <a:effectLst/>
                <a:latin typeface="Roboto Mono"/>
              </a:rPr>
              <a:t>Y%m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first_purchase_date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first_purchase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 CUST_CODE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PARSE_DATE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'%</a:t>
            </a:r>
            <a:r>
              <a:rPr lang="en-US" sz="700" b="0" dirty="0" err="1">
                <a:solidFill>
                  <a:srgbClr val="0D904F"/>
                </a:solidFill>
                <a:effectLst/>
                <a:latin typeface="Roboto Mono"/>
              </a:rPr>
              <a:t>Y%m%d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SHOP_DATE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date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  CUST_CODE,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FIRST_VALUE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PARSE_DATE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'%</a:t>
            </a:r>
            <a:r>
              <a:rPr lang="en-US" sz="700" b="0" dirty="0" err="1">
                <a:solidFill>
                  <a:srgbClr val="0D904F"/>
                </a:solidFill>
                <a:effectLst/>
                <a:latin typeface="Roboto Mono"/>
              </a:rPr>
              <a:t>Y%m%d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SHOP_DATE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)))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OVER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PARTITION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CUST_CODE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PARSE_DATE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'%</a:t>
            </a:r>
            <a:r>
              <a:rPr lang="en-US" sz="700" b="0" dirty="0" err="1">
                <a:solidFill>
                  <a:srgbClr val="0D904F"/>
                </a:solidFill>
                <a:effectLst/>
                <a:latin typeface="Roboto Mono"/>
              </a:rPr>
              <a:t>Y%m%d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SHOP_DATE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)))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first_purchase_date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`bads7105-crm-312814.supermarket_dataset.transitions`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IS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NOT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NULL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AND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800000"/>
                </a:solidFill>
                <a:effectLst/>
                <a:latin typeface="Roboto Mono"/>
              </a:rPr>
              <a:t>cust_code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!=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0D904F"/>
                </a:solidFill>
                <a:effectLst/>
                <a:latin typeface="Roboto Mono"/>
              </a:rPr>
              <a:t>''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t_agg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first_purchase,month_order,</a:t>
            </a:r>
            <a:r>
              <a:rPr lang="en-US" sz="700" b="0" dirty="0" err="1">
                <a:solidFill>
                  <a:srgbClr val="3367D6"/>
                </a:solidFill>
                <a:effectLst/>
                <a:latin typeface="Roboto Mono"/>
              </a:rPr>
              <a:t>COUNT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DISTINCT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CUST_CODE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Customers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t_first_purchase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first_purchase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month_order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t_cohort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,SAFE_DIVIDE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Customers,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CohortCustomers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CohortCustomersPerc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FIRST_VALUE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Customers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OVER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PARTITION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first_purchase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month_order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CohortCustomers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   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t_agg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t_cohort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pPr marL="76200" indent="0">
              <a:buNone/>
            </a:pP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first_purchase</a:t>
            </a: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Roboto Mono"/>
              </a:rPr>
              <a:t>month_order</a:t>
            </a: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b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</a:br>
            <a:b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</a:br>
            <a:b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</a:br>
            <a:b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</a:p>
          <a:p>
            <a:pPr marL="76200" indent="0">
              <a:buNone/>
            </a:pPr>
            <a:endParaRPr lang="en-US" sz="700" b="0" dirty="0">
              <a:solidFill>
                <a:srgbClr val="000000"/>
              </a:solidFill>
              <a:effectLst/>
              <a:latin typeface="Roboto Mono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1" name="Picture 10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63D6C000-43A5-4D31-B22D-990CD497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84" y="196849"/>
            <a:ext cx="950398" cy="332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B199E-FAA0-470F-B9EA-95DDBD65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089" y="1150280"/>
            <a:ext cx="3974655" cy="33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4326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Visualization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4" name="Google Shape;978;p48">
            <a:extLst>
              <a:ext uri="{FF2B5EF4-FFF2-40B4-BE49-F238E27FC236}">
                <a16:creationId xmlns:a16="http://schemas.microsoft.com/office/drawing/2014/main" id="{77283536-1B2B-4538-BF2C-43E41FBB4750}"/>
              </a:ext>
            </a:extLst>
          </p:cNvPr>
          <p:cNvGrpSpPr/>
          <p:nvPr/>
        </p:nvGrpSpPr>
        <p:grpSpPr>
          <a:xfrm>
            <a:off x="4387237" y="4363433"/>
            <a:ext cx="369526" cy="268183"/>
            <a:chOff x="3932350" y="3714775"/>
            <a:chExt cx="439650" cy="319075"/>
          </a:xfrm>
        </p:grpSpPr>
        <p:sp>
          <p:nvSpPr>
            <p:cNvPr id="15" name="Google Shape;979;p48">
              <a:extLst>
                <a:ext uri="{FF2B5EF4-FFF2-40B4-BE49-F238E27FC236}">
                  <a16:creationId xmlns:a16="http://schemas.microsoft.com/office/drawing/2014/main" id="{12F03931-7083-4031-A6D8-A2C21C2D8A56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0;p48">
              <a:extLst>
                <a:ext uri="{FF2B5EF4-FFF2-40B4-BE49-F238E27FC236}">
                  <a16:creationId xmlns:a16="http://schemas.microsoft.com/office/drawing/2014/main" id="{E0B2273D-224D-4B68-9E2C-B6047C026DB8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1;p48">
              <a:extLst>
                <a:ext uri="{FF2B5EF4-FFF2-40B4-BE49-F238E27FC236}">
                  <a16:creationId xmlns:a16="http://schemas.microsoft.com/office/drawing/2014/main" id="{0D32E26D-9E24-4B28-AB5E-55698745355A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2;p48">
              <a:extLst>
                <a:ext uri="{FF2B5EF4-FFF2-40B4-BE49-F238E27FC236}">
                  <a16:creationId xmlns:a16="http://schemas.microsoft.com/office/drawing/2014/main" id="{90AD3A97-68F2-4674-9756-4C34D822BD45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3;p48">
              <a:extLst>
                <a:ext uri="{FF2B5EF4-FFF2-40B4-BE49-F238E27FC236}">
                  <a16:creationId xmlns:a16="http://schemas.microsoft.com/office/drawing/2014/main" id="{39620512-A8D8-4855-A392-BE77EFBEDB69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B2161DD-5DD4-46C5-8E19-8DC82385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9" y="316325"/>
            <a:ext cx="8858824" cy="329094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857602F-26B0-4CF7-AFBA-59746DD4D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35" y="3705445"/>
            <a:ext cx="995218" cy="5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6705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APPROACH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69"/>
            <a:ext cx="6809700" cy="3381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Customer Movement Analysis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Cohort Tables</a:t>
            </a:r>
            <a:endParaRPr lang="en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Successful recruitment of new customers is only truly successful if they </a:t>
            </a:r>
            <a:r>
              <a:rPr lang="en-US" sz="2000" b="1" dirty="0">
                <a:highlight>
                  <a:schemeClr val="accent1"/>
                </a:highlight>
                <a:latin typeface="Lora"/>
                <a:sym typeface="Lora"/>
              </a:rPr>
              <a:t>return to buy from you again</a:t>
            </a:r>
            <a:r>
              <a:rPr lang="en-US" dirty="0"/>
              <a:t>.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in a grocery store&#10;&#10;Description automatically generated with medium confidence">
            <a:extLst>
              <a:ext uri="{FF2B5EF4-FFF2-40B4-BE49-F238E27FC236}">
                <a16:creationId xmlns:a16="http://schemas.microsoft.com/office/drawing/2014/main" id="{62BC9DE2-EC5E-4AEE-B2EC-E321110B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263"/>
            <a:ext cx="9144000" cy="4772025"/>
          </a:xfrm>
          <a:prstGeom prst="rect">
            <a:avLst/>
          </a:prstGeom>
        </p:spPr>
      </p:pic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926926" y="2878750"/>
            <a:ext cx="727762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ighlight>
                  <a:schemeClr val="accent1"/>
                </a:highlight>
              </a:rPr>
              <a:t>DATA SET</a:t>
            </a:r>
            <a:r>
              <a:rPr lang="en" sz="2800" dirty="0">
                <a:highlight>
                  <a:schemeClr val="accent1"/>
                </a:highlight>
              </a:rPr>
              <a:t>: </a:t>
            </a:r>
            <a:r>
              <a:rPr lang="en-US" sz="2800" dirty="0" err="1">
                <a:highlight>
                  <a:schemeClr val="accent1"/>
                </a:highlight>
              </a:rPr>
              <a:t>dunnhumby's</a:t>
            </a:r>
            <a:r>
              <a:rPr lang="en-US" sz="2800" dirty="0">
                <a:highlight>
                  <a:schemeClr val="accent1"/>
                </a:highlight>
              </a:rPr>
              <a:t> Shopper</a:t>
            </a:r>
            <a:endParaRPr sz="2800" dirty="0">
              <a:highlight>
                <a:schemeClr val="accent1"/>
              </a:highlight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DATA SET DETAILS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27EDB7-5F29-4268-B227-CC5FD8D0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" y="1358373"/>
            <a:ext cx="9091927" cy="3491880"/>
          </a:xfrm>
          <a:prstGeom prst="rect">
            <a:avLst/>
          </a:prstGeom>
        </p:spPr>
      </p:pic>
      <p:grpSp>
        <p:nvGrpSpPr>
          <p:cNvPr id="11" name="Google Shape;378;p33">
            <a:extLst>
              <a:ext uri="{FF2B5EF4-FFF2-40B4-BE49-F238E27FC236}">
                <a16:creationId xmlns:a16="http://schemas.microsoft.com/office/drawing/2014/main" id="{AE9A75F9-653A-4051-9797-A8F23DAC64E0}"/>
              </a:ext>
            </a:extLst>
          </p:cNvPr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2" name="Google Shape;379;p33">
              <a:extLst>
                <a:ext uri="{FF2B5EF4-FFF2-40B4-BE49-F238E27FC236}">
                  <a16:creationId xmlns:a16="http://schemas.microsoft.com/office/drawing/2014/main" id="{E5CA76BD-86F1-45C4-9C29-87BA5C6FB3B1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0;p33">
              <a:extLst>
                <a:ext uri="{FF2B5EF4-FFF2-40B4-BE49-F238E27FC236}">
                  <a16:creationId xmlns:a16="http://schemas.microsoft.com/office/drawing/2014/main" id="{C9813B89-5036-4863-8F92-423986710EBD}"/>
                </a:ext>
              </a:extLst>
            </p:cNvPr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PROCESS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1070099" y="1491937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latin typeface="Lora"/>
                <a:ea typeface="Lora"/>
                <a:cs typeface="Lora"/>
                <a:sym typeface="Lora"/>
              </a:rPr>
              <a:t>F</a:t>
            </a:r>
            <a:r>
              <a:rPr lang="en" b="1" u="sng" dirty="0">
                <a:latin typeface="Lora"/>
                <a:ea typeface="Lora"/>
                <a:cs typeface="Lora"/>
                <a:sym typeface="Lora"/>
              </a:rPr>
              <a:t>irst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Lora"/>
                <a:ea typeface="Lora"/>
                <a:cs typeface="Lora"/>
                <a:sym typeface="Lora"/>
              </a:rPr>
              <a:t>Prepare dataset</a:t>
            </a:r>
            <a:endParaRPr sz="105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291765" y="1491937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ora"/>
                <a:ea typeface="Lora"/>
                <a:cs typeface="Lora"/>
                <a:sym typeface="Lora"/>
              </a:rPr>
              <a:t>L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ast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>
                <a:latin typeface="Lora"/>
                <a:ea typeface="Lora"/>
                <a:cs typeface="Lora"/>
                <a:sym typeface="Lora"/>
              </a:rPr>
              <a:t>visualize result in google data studio</a:t>
            </a:r>
            <a:endParaRPr sz="105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3680907" y="1491937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" b="1" u="sng" dirty="0">
                <a:latin typeface="Lora"/>
                <a:ea typeface="Lora"/>
                <a:cs typeface="Lora"/>
                <a:sym typeface="Lora"/>
              </a:rPr>
              <a:t>econd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Lora"/>
                <a:ea typeface="Lora"/>
                <a:cs typeface="Lora"/>
                <a:sym typeface="Lora"/>
              </a:rPr>
              <a:t>Calculate Customer Movement using Google </a:t>
            </a:r>
            <a:r>
              <a:rPr lang="en-US" sz="1050" dirty="0" err="1">
                <a:latin typeface="Lora"/>
                <a:ea typeface="Lora"/>
                <a:cs typeface="Lora"/>
                <a:sym typeface="Lora"/>
              </a:rPr>
              <a:t>bigquery</a:t>
            </a:r>
            <a:endParaRPr sz="1050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2755107" y="2334487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cxnSpLocks/>
            <a:endCxn id="313" idx="2"/>
          </p:cNvCxnSpPr>
          <p:nvPr/>
        </p:nvCxnSpPr>
        <p:spPr>
          <a:xfrm>
            <a:off x="5365965" y="2334487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" name="Google Shape;1066;p48">
            <a:extLst>
              <a:ext uri="{FF2B5EF4-FFF2-40B4-BE49-F238E27FC236}">
                <a16:creationId xmlns:a16="http://schemas.microsoft.com/office/drawing/2014/main" id="{7C999BA5-1748-4D80-AC71-EDEA6E8FD5D0}"/>
              </a:ext>
            </a:extLst>
          </p:cNvPr>
          <p:cNvGrpSpPr/>
          <p:nvPr/>
        </p:nvGrpSpPr>
        <p:grpSpPr>
          <a:xfrm>
            <a:off x="879954" y="1004454"/>
            <a:ext cx="285629" cy="254733"/>
            <a:chOff x="3927500" y="301425"/>
            <a:chExt cx="461550" cy="411625"/>
          </a:xfrm>
        </p:grpSpPr>
        <p:sp>
          <p:nvSpPr>
            <p:cNvPr id="15" name="Google Shape;1067;p48">
              <a:extLst>
                <a:ext uri="{FF2B5EF4-FFF2-40B4-BE49-F238E27FC236}">
                  <a16:creationId xmlns:a16="http://schemas.microsoft.com/office/drawing/2014/main" id="{D08B9813-8E05-4A02-9B99-0FFD648B7E14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8;p48">
              <a:extLst>
                <a:ext uri="{FF2B5EF4-FFF2-40B4-BE49-F238E27FC236}">
                  <a16:creationId xmlns:a16="http://schemas.microsoft.com/office/drawing/2014/main" id="{52680285-116D-4B3C-A580-221C1BF1E330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9;p48">
              <a:extLst>
                <a:ext uri="{FF2B5EF4-FFF2-40B4-BE49-F238E27FC236}">
                  <a16:creationId xmlns:a16="http://schemas.microsoft.com/office/drawing/2014/main" id="{1A6A5FAF-E065-4E19-A015-F5AE2169C716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0;p48">
              <a:extLst>
                <a:ext uri="{FF2B5EF4-FFF2-40B4-BE49-F238E27FC236}">
                  <a16:creationId xmlns:a16="http://schemas.microsoft.com/office/drawing/2014/main" id="{90908818-B870-43B5-87FB-7DA457FFE4E0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1;p48">
              <a:extLst>
                <a:ext uri="{FF2B5EF4-FFF2-40B4-BE49-F238E27FC236}">
                  <a16:creationId xmlns:a16="http://schemas.microsoft.com/office/drawing/2014/main" id="{E7A6B94F-870A-4BEE-98C1-5A9E0749DA4B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2;p48">
              <a:extLst>
                <a:ext uri="{FF2B5EF4-FFF2-40B4-BE49-F238E27FC236}">
                  <a16:creationId xmlns:a16="http://schemas.microsoft.com/office/drawing/2014/main" id="{23A73403-3FE1-478A-B044-392355E2E31F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3;p48">
              <a:extLst>
                <a:ext uri="{FF2B5EF4-FFF2-40B4-BE49-F238E27FC236}">
                  <a16:creationId xmlns:a16="http://schemas.microsoft.com/office/drawing/2014/main" id="{58195AE6-E840-429F-BFCF-CCB15CAC2D6F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4;p48">
              <a:extLst>
                <a:ext uri="{FF2B5EF4-FFF2-40B4-BE49-F238E27FC236}">
                  <a16:creationId xmlns:a16="http://schemas.microsoft.com/office/drawing/2014/main" id="{08844BA5-731A-44A0-A6DA-0B6E46FCEE89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5;p48">
              <a:extLst>
                <a:ext uri="{FF2B5EF4-FFF2-40B4-BE49-F238E27FC236}">
                  <a16:creationId xmlns:a16="http://schemas.microsoft.com/office/drawing/2014/main" id="{7B09A486-3577-4D0C-A307-998A7E64A314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6;p48">
              <a:extLst>
                <a:ext uri="{FF2B5EF4-FFF2-40B4-BE49-F238E27FC236}">
                  <a16:creationId xmlns:a16="http://schemas.microsoft.com/office/drawing/2014/main" id="{8BF36495-6325-432A-A991-FA3AD18EA03E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7;p48">
              <a:extLst>
                <a:ext uri="{FF2B5EF4-FFF2-40B4-BE49-F238E27FC236}">
                  <a16:creationId xmlns:a16="http://schemas.microsoft.com/office/drawing/2014/main" id="{A6E97EA8-C975-4A35-AD0A-5D9D645C13BF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8;p48">
              <a:extLst>
                <a:ext uri="{FF2B5EF4-FFF2-40B4-BE49-F238E27FC236}">
                  <a16:creationId xmlns:a16="http://schemas.microsoft.com/office/drawing/2014/main" id="{3C84498C-39DE-4F71-A139-6882CF4AAEDF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9;p48">
              <a:extLst>
                <a:ext uri="{FF2B5EF4-FFF2-40B4-BE49-F238E27FC236}">
                  <a16:creationId xmlns:a16="http://schemas.microsoft.com/office/drawing/2014/main" id="{FE35D3DA-798C-4BED-9B8D-0894826C8650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0;p48">
              <a:extLst>
                <a:ext uri="{FF2B5EF4-FFF2-40B4-BE49-F238E27FC236}">
                  <a16:creationId xmlns:a16="http://schemas.microsoft.com/office/drawing/2014/main" id="{BD338784-378D-4A4E-9885-BA219864EDF6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1;p48">
              <a:extLst>
                <a:ext uri="{FF2B5EF4-FFF2-40B4-BE49-F238E27FC236}">
                  <a16:creationId xmlns:a16="http://schemas.microsoft.com/office/drawing/2014/main" id="{02512A9C-ABE3-4E0D-8F42-291B2C24D0B4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2;p48">
              <a:extLst>
                <a:ext uri="{FF2B5EF4-FFF2-40B4-BE49-F238E27FC236}">
                  <a16:creationId xmlns:a16="http://schemas.microsoft.com/office/drawing/2014/main" id="{3299F9D5-B415-46D9-BFD8-C5C7AC8F534A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3;p48">
              <a:extLst>
                <a:ext uri="{FF2B5EF4-FFF2-40B4-BE49-F238E27FC236}">
                  <a16:creationId xmlns:a16="http://schemas.microsoft.com/office/drawing/2014/main" id="{CA592F6E-81BD-4499-B2AD-54BA5576D22F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4;p48">
              <a:extLst>
                <a:ext uri="{FF2B5EF4-FFF2-40B4-BE49-F238E27FC236}">
                  <a16:creationId xmlns:a16="http://schemas.microsoft.com/office/drawing/2014/main" id="{07152943-4033-4640-B6DA-57BBED802A13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5;p48">
              <a:extLst>
                <a:ext uri="{FF2B5EF4-FFF2-40B4-BE49-F238E27FC236}">
                  <a16:creationId xmlns:a16="http://schemas.microsoft.com/office/drawing/2014/main" id="{8CFF5C94-C286-401C-88B9-9A6B9F8E3A22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6;p48">
              <a:extLst>
                <a:ext uri="{FF2B5EF4-FFF2-40B4-BE49-F238E27FC236}">
                  <a16:creationId xmlns:a16="http://schemas.microsoft.com/office/drawing/2014/main" id="{8DCB73A1-D651-4501-A073-661AC074F0E0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7;p48">
              <a:extLst>
                <a:ext uri="{FF2B5EF4-FFF2-40B4-BE49-F238E27FC236}">
                  <a16:creationId xmlns:a16="http://schemas.microsoft.com/office/drawing/2014/main" id="{ABEA5A18-C71A-4B16-8C99-7C3FF9F4DA82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8;p48">
              <a:extLst>
                <a:ext uri="{FF2B5EF4-FFF2-40B4-BE49-F238E27FC236}">
                  <a16:creationId xmlns:a16="http://schemas.microsoft.com/office/drawing/2014/main" id="{83DC9FA3-B853-4787-A2B3-A53AA482E0FA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9;p48">
              <a:extLst>
                <a:ext uri="{FF2B5EF4-FFF2-40B4-BE49-F238E27FC236}">
                  <a16:creationId xmlns:a16="http://schemas.microsoft.com/office/drawing/2014/main" id="{B2949C01-3F06-41D0-8036-7AD89C062339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0;p48">
              <a:extLst>
                <a:ext uri="{FF2B5EF4-FFF2-40B4-BE49-F238E27FC236}">
                  <a16:creationId xmlns:a16="http://schemas.microsoft.com/office/drawing/2014/main" id="{2EC5D1A2-2311-4A35-8651-B7B721F8FAC0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1;p48">
              <a:extLst>
                <a:ext uri="{FF2B5EF4-FFF2-40B4-BE49-F238E27FC236}">
                  <a16:creationId xmlns:a16="http://schemas.microsoft.com/office/drawing/2014/main" id="{5789C9FA-2D23-4507-B330-3A368302097D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2;p48">
              <a:extLst>
                <a:ext uri="{FF2B5EF4-FFF2-40B4-BE49-F238E27FC236}">
                  <a16:creationId xmlns:a16="http://schemas.microsoft.com/office/drawing/2014/main" id="{8151F260-68D8-4159-870D-CD33CDCB7066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3;p48">
              <a:extLst>
                <a:ext uri="{FF2B5EF4-FFF2-40B4-BE49-F238E27FC236}">
                  <a16:creationId xmlns:a16="http://schemas.microsoft.com/office/drawing/2014/main" id="{0BAC9C77-8D00-4F6E-B521-D983EC413BF2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B067315-4B0A-440C-A1EB-CB4D9C64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83" y="3191053"/>
            <a:ext cx="1297132" cy="1297132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46B9D781-858F-4543-85A9-1EFEA5D87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254" y="3401018"/>
            <a:ext cx="2510471" cy="877203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40CCB5E-8F41-4FD9-AB09-88FF332BC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765" y="3305852"/>
            <a:ext cx="2124649" cy="1067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91517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data</a:t>
            </a:r>
            <a:endParaRPr dirty="0"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5A667-25C2-49D7-8F1C-9AA5577D5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" y="1380746"/>
            <a:ext cx="9047018" cy="3468255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7FEE69A-6CB7-43DC-A4CA-01C8E0B1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025" y="55508"/>
            <a:ext cx="650476" cy="6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4591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91517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Table: visit by Month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325677" y="1477935"/>
            <a:ext cx="4456373" cy="341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visit_log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DATE_TRUNC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PARSE_DATE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'%</a:t>
            </a:r>
            <a:r>
              <a:rPr lang="en-US" sz="800" b="0" dirty="0" err="1">
                <a:solidFill>
                  <a:srgbClr val="0D904F"/>
                </a:solidFill>
                <a:effectLst/>
                <a:latin typeface="Roboto Mono"/>
              </a:rPr>
              <a:t>Y%m%d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MONTH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`bads7105-crm-312814.supermarket_dataset.transitions`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IS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NOT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NULL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AND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!=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0D904F"/>
                </a:solidFill>
                <a:effectLst/>
                <a:latin typeface="Roboto Mono"/>
              </a:rPr>
              <a:t>''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endParaRPr lang="en-US" sz="800" dirty="0"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E34EB2-727C-4FE3-8E4A-A3A91067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94" y="634265"/>
            <a:ext cx="3276889" cy="4312386"/>
          </a:xfrm>
          <a:prstGeom prst="rect">
            <a:avLst/>
          </a:prstGeom>
        </p:spPr>
      </p:pic>
      <p:pic>
        <p:nvPicPr>
          <p:cNvPr id="16" name="Picture 15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2F6F3ED2-B1E8-4CF5-AD6B-9B3025D92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884" y="196849"/>
            <a:ext cx="950398" cy="33208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91517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Table: Time lapse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325677" y="1477935"/>
            <a:ext cx="4456373" cy="341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Time_lapse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LEAD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OVER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PARTITION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	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visit_date_lead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LAG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OVER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PARTITION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pPr marL="76200" indent="0">
              <a:buNone/>
            </a:pPr>
            <a:r>
              <a:rPr lang="en-US" sz="800" dirty="0">
                <a:solidFill>
                  <a:srgbClr val="000000"/>
                </a:solidFill>
                <a:latin typeface="Roboto Mono"/>
              </a:rPr>
              <a:t>	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visit_date_lag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visit_log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B15E2-2977-4ABC-833A-893373E8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01" y="1189869"/>
            <a:ext cx="4943866" cy="3688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903DA5DA-7364-479E-9FA2-0336F33BB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884" y="196849"/>
            <a:ext cx="950398" cy="3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6115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91517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Table: Time diff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325677" y="1484862"/>
            <a:ext cx="4456373" cy="341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Time_diff_calculated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visit_date_lead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visit_date_lag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DATE_DIFF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visit_date_lead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MONTH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time_diff_lead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DATE_DIFF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visit_date_fix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visit_date_lag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 MONTH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time_diff_lag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Roboto Mono"/>
              </a:rPr>
              <a:t>time_lapse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8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</a:p>
          <a:p>
            <a:pPr marL="7620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Roboto Mono"/>
              </a:rPr>
              <a:t>    </a:t>
            </a:r>
            <a:r>
              <a:rPr lang="en-US" sz="8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8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US" sz="800" b="0" dirty="0">
              <a:solidFill>
                <a:srgbClr val="000000"/>
              </a:solidFill>
              <a:effectLst/>
              <a:latin typeface="Roboto Mono"/>
            </a:endParaRPr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5DCE5B-B3D0-4B96-B161-98F4114A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916" y="1142402"/>
            <a:ext cx="4951011" cy="2649154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D179A7C-E5E4-4554-9C56-662734DDA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884" y="196849"/>
            <a:ext cx="950398" cy="3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5314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1391</Words>
  <Application>Microsoft Office PowerPoint</Application>
  <PresentationFormat>On-screen Show (16:9)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Quattrocento Sans</vt:lpstr>
      <vt:lpstr>Lora</vt:lpstr>
      <vt:lpstr>Roboto Mono</vt:lpstr>
      <vt:lpstr>Arial</vt:lpstr>
      <vt:lpstr>Viola template</vt:lpstr>
      <vt:lpstr>Homework 10 Customer Movement </vt:lpstr>
      <vt:lpstr>APPROACH</vt:lpstr>
      <vt:lpstr>DATA SET: dunnhumby's Shopper</vt:lpstr>
      <vt:lpstr>DATA SET DETAILS</vt:lpstr>
      <vt:lpstr>PROCESS</vt:lpstr>
      <vt:lpstr>Prepare data</vt:lpstr>
      <vt:lpstr>Table: visit by Month</vt:lpstr>
      <vt:lpstr>Table: Time lapse</vt:lpstr>
      <vt:lpstr>Table: Time diff</vt:lpstr>
      <vt:lpstr>Customer status</vt:lpstr>
      <vt:lpstr>Table: categorized lag </vt:lpstr>
      <vt:lpstr>Table: categorized lead </vt:lpstr>
      <vt:lpstr>Table: Summary</vt:lpstr>
      <vt:lpstr>Get final result</vt:lpstr>
      <vt:lpstr>Visualization</vt:lpstr>
      <vt:lpstr>Cohort table</vt:lpstr>
      <vt:lpstr>Visualization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10 Customer Movement </dc:title>
  <dc:creator>Kittisak Suputthorn</dc:creator>
  <cp:lastModifiedBy>Kittisak Suputthorn</cp:lastModifiedBy>
  <cp:revision>18</cp:revision>
  <dcterms:modified xsi:type="dcterms:W3CDTF">2021-06-05T17:13:01Z</dcterms:modified>
</cp:coreProperties>
</file>