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2" r:id="rId7"/>
    <p:sldId id="303" r:id="rId8"/>
    <p:sldId id="305" r:id="rId9"/>
    <p:sldId id="312" r:id="rId10"/>
    <p:sldId id="310" r:id="rId11"/>
    <p:sldId id="304" r:id="rId12"/>
    <p:sldId id="30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hyperlink" Target="https://docs.google.com/spreadsheets/d/1z9keR-0XsYWpL1Wpi4wkgWGg_z0C6hOsuypLObQht6M/edit?gid=0#gid=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TradeWave</a:t>
            </a:r>
            <a:r>
              <a:rPr lang="en-US" sz="4400" dirty="0">
                <a:solidFill>
                  <a:schemeClr val="tx1"/>
                </a:solidFill>
              </a:rPr>
              <a:t>-Stock Market Tracker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1F909F-5329-E390-418E-0F1E9B331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00" y="287481"/>
            <a:ext cx="10179167" cy="53585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A9CBEF-95F3-3962-3EBB-37323202CD6B}"/>
              </a:ext>
            </a:extLst>
          </p:cNvPr>
          <p:cNvSpPr txBox="1"/>
          <p:nvPr/>
        </p:nvSpPr>
        <p:spPr>
          <a:xfrm>
            <a:off x="7737986" y="4530214"/>
            <a:ext cx="3686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dirty="0">
                <a:solidFill>
                  <a:srgbClr val="000000"/>
                </a:solidFill>
                <a:effectLst/>
                <a:latin typeface="Google Sans Mono"/>
              </a:rPr>
              <a:t>Used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137333"/>
                </a:solidFill>
                <a:effectLst/>
                <a:latin typeface="Inconsolata" panose="020F0502020204030204" pitchFamily="2" charset="0"/>
              </a:rPr>
              <a:t>GOOGLEFINANCE()</a:t>
            </a:r>
            <a:endParaRPr lang="en-IN" sz="2800" b="1" i="0" dirty="0">
              <a:solidFill>
                <a:srgbClr val="000000"/>
              </a:solidFill>
              <a:effectLst/>
              <a:latin typeface="Google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0FF8A4-3558-C957-F981-DD60C32C8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757E37-6F12-C786-C279-DD92F8277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56" y="504417"/>
            <a:ext cx="9945488" cy="572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1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5CC8E2-33F4-826C-AAA3-81FBA5CFE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0AF31E-7388-CB57-8C22-13DFDF369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27" y="323889"/>
            <a:ext cx="6354062" cy="1648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81B59-9CEC-81C3-7A10-CBF1436B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27" y="2071103"/>
            <a:ext cx="6401693" cy="1771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54200A-A42D-DA2F-A1A7-957D6B0AF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227" y="3942159"/>
            <a:ext cx="6354062" cy="1705213"/>
          </a:xfrm>
          <a:prstGeom prst="rect">
            <a:avLst/>
          </a:prstGeom>
        </p:spPr>
      </p:pic>
      <p:pic>
        <p:nvPicPr>
          <p:cNvPr id="2050" name="Picture 2" descr="logo in a circle tick symbol green ...">
            <a:extLst>
              <a:ext uri="{FF2B5EF4-FFF2-40B4-BE49-F238E27FC236}">
                <a16:creationId xmlns:a16="http://schemas.microsoft.com/office/drawing/2014/main" id="{024396A9-180D-C35D-E770-25BC507B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920" y="4254144"/>
            <a:ext cx="1228877" cy="122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03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F622C9-6410-B60B-A7BD-71A96DF2B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E7D46C-4FF5-637E-4CE9-CF0AFEB1C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31" y="177024"/>
            <a:ext cx="9926435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5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5776E1-0A77-58CE-E692-78255B9FD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71A325-BEE1-098D-043C-D3972AE99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42" y="108881"/>
            <a:ext cx="9037363" cy="399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0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5AA112-8B59-2E83-C669-67FF75CB5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70DC02-92EB-5D8C-050D-85749F62E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90" y="552472"/>
            <a:ext cx="9175711" cy="522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2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B65A95-818E-1BF6-5448-0FBE77DFF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19FEE6-A3AE-4AB3-1FDC-973FDA9C9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75" y="1070099"/>
            <a:ext cx="8298783" cy="30987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96A51F-4617-B5C7-2EC0-109B40CCBCA5}"/>
              </a:ext>
            </a:extLst>
          </p:cNvPr>
          <p:cNvSpPr txBox="1"/>
          <p:nvPr/>
        </p:nvSpPr>
        <p:spPr>
          <a:xfrm>
            <a:off x="9202994" y="5388077"/>
            <a:ext cx="24580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 err="1">
                <a:hlinkClick r:id="rId4"/>
              </a:rPr>
              <a:t>TradeWave</a:t>
            </a:r>
            <a:endParaRPr lang="en-IN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E25B6-F235-5E24-8EC2-95BC7451FB9E}"/>
              </a:ext>
            </a:extLst>
          </p:cNvPr>
          <p:cNvSpPr txBox="1"/>
          <p:nvPr/>
        </p:nvSpPr>
        <p:spPr>
          <a:xfrm>
            <a:off x="619075" y="532242"/>
            <a:ext cx="10914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Google Sans Mono"/>
              </a:rPr>
              <a:t>=SPARKLINE(INDEX(GOOGLEFINANCE(</a:t>
            </a:r>
            <a:r>
              <a:rPr lang="en-US" b="0" i="0" dirty="0">
                <a:solidFill>
                  <a:srgbClr val="F7981D"/>
                </a:solidFill>
                <a:effectLst/>
                <a:latin typeface="Google Sans Mono"/>
              </a:rPr>
              <a:t>A2</a:t>
            </a:r>
            <a:r>
              <a:rPr lang="en-US" b="0" i="0" dirty="0">
                <a:solidFill>
                  <a:srgbClr val="000000"/>
                </a:solidFill>
                <a:effectLst/>
                <a:latin typeface="Google Sans Mono"/>
              </a:rPr>
              <a:t>,</a:t>
            </a:r>
            <a:r>
              <a:rPr lang="en-US" b="0" i="0" dirty="0">
                <a:solidFill>
                  <a:srgbClr val="008000"/>
                </a:solidFill>
                <a:effectLst/>
                <a:latin typeface="Google Sans Mono"/>
              </a:rPr>
              <a:t>"price"</a:t>
            </a:r>
            <a:r>
              <a:rPr lang="en-US" b="0" i="0" dirty="0">
                <a:solidFill>
                  <a:srgbClr val="000000"/>
                </a:solidFill>
                <a:effectLst/>
                <a:latin typeface="Google Sans Mono"/>
              </a:rPr>
              <a:t>,TODAY()-</a:t>
            </a:r>
            <a:r>
              <a:rPr lang="en-US" b="0" i="0" dirty="0">
                <a:solidFill>
                  <a:srgbClr val="1155CC"/>
                </a:solidFill>
                <a:effectLst/>
                <a:latin typeface="Google Sans Mono"/>
              </a:rPr>
              <a:t>365</a:t>
            </a:r>
            <a:r>
              <a:rPr lang="en-US" b="0" i="0" dirty="0">
                <a:solidFill>
                  <a:srgbClr val="000000"/>
                </a:solidFill>
                <a:effectLst/>
                <a:latin typeface="Google Sans Mono"/>
              </a:rPr>
              <a:t>,TODAY()),,</a:t>
            </a:r>
            <a:r>
              <a:rPr lang="en-US" b="0" i="0" dirty="0">
                <a:solidFill>
                  <a:srgbClr val="1155CC"/>
                </a:solidFill>
                <a:effectLst/>
                <a:latin typeface="Google Sans Mono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Google Sans Mono"/>
              </a:rPr>
              <a:t>),{</a:t>
            </a:r>
            <a:r>
              <a:rPr lang="en-US" b="0" i="0" dirty="0">
                <a:solidFill>
                  <a:srgbClr val="008000"/>
                </a:solidFill>
                <a:effectLst/>
                <a:latin typeface="Google Sans Mono"/>
              </a:rPr>
              <a:t>"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Google Sans Mono"/>
              </a:rPr>
              <a:t>charttype</a:t>
            </a:r>
            <a:r>
              <a:rPr lang="en-US" b="0" i="0" dirty="0">
                <a:solidFill>
                  <a:srgbClr val="008000"/>
                </a:solidFill>
                <a:effectLst/>
                <a:latin typeface="Google Sans Mono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Google Sans Mono"/>
              </a:rPr>
              <a:t>,</a:t>
            </a:r>
            <a:r>
              <a:rPr lang="en-US" b="0" i="0" dirty="0">
                <a:solidFill>
                  <a:srgbClr val="008000"/>
                </a:solidFill>
                <a:effectLst/>
                <a:latin typeface="Google Sans Mono"/>
              </a:rPr>
              <a:t>"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Google Sans Mono"/>
              </a:rPr>
              <a:t>column"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oogle Sans Mono"/>
              </a:rPr>
              <a:t>;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Google Sans Mono"/>
              </a:rPr>
              <a:t>"color"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oogle Sans Mono"/>
              </a:rPr>
              <a:t>,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Google Sans Mono"/>
              </a:rPr>
              <a:t>"green</a:t>
            </a:r>
            <a:r>
              <a:rPr lang="en-US" b="0" i="0" dirty="0">
                <a:solidFill>
                  <a:srgbClr val="008000"/>
                </a:solidFill>
                <a:effectLst/>
                <a:latin typeface="Google Sans Mono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Google Sans Mono"/>
              </a:rPr>
              <a:t>})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25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7730FE-C59D-8C20-C7F9-AAAA9253E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E34D1D-E89C-02F0-5BDA-4C4E7ED6F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55" y="919072"/>
            <a:ext cx="4387890" cy="438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9157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6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7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8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9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{9FA8064D-7158-4B97-AD44-62ABF09A1AD2}tf22712842_win32</Template>
  <TotalTime>53</TotalTime>
  <Words>34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Bookman Old Style</vt:lpstr>
      <vt:lpstr>Calibri</vt:lpstr>
      <vt:lpstr>Franklin Gothic Book</vt:lpstr>
      <vt:lpstr>Google Sans Mono</vt:lpstr>
      <vt:lpstr>Inconsolata</vt:lpstr>
      <vt:lpstr>Custom</vt:lpstr>
      <vt:lpstr>TradeWave-Stock Market Tracker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Kirti Rane</dc:creator>
  <cp:lastModifiedBy>Kirti Rane</cp:lastModifiedBy>
  <cp:revision>2</cp:revision>
  <dcterms:created xsi:type="dcterms:W3CDTF">2024-10-26T15:39:38Z</dcterms:created>
  <dcterms:modified xsi:type="dcterms:W3CDTF">2024-10-26T16:34:22Z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