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Baskerville Display PT" charset="1" panose="02030602080406020203"/>
      <p:regular r:id="rId22"/>
    </p:embeddedFont>
    <p:embeddedFont>
      <p:font typeface="Inter" charset="1" panose="020B0502030000000004"/>
      <p:regular r:id="rId23"/>
    </p:embeddedFont>
    <p:embeddedFont>
      <p:font typeface="Baskerville Display PT Bold" charset="1" panose="02030702080406020203"/>
      <p:regular r:id="rId24"/>
    </p:embeddedFont>
    <p:embeddedFont>
      <p:font typeface="Canva Sans" charset="1" panose="020B0503030501040103"/>
      <p:regular r:id="rId25"/>
    </p:embeddedFont>
    <p:embeddedFont>
      <p:font typeface="Baskerville Display PT Bold Italics" charset="1" panose="02030702080406090203"/>
      <p:regular r:id="rId26"/>
    </p:embeddedFont>
    <p:embeddedFont>
      <p:font typeface="Inter Bold" charset="1" panose="020B0802030000000004"/>
      <p:regular r:id="rId27"/>
    </p:embeddedFont>
    <p:embeddedFont>
      <p:font typeface="Garet" charset="1" panose="00000000000000000000"/>
      <p:regular r:id="rId28"/>
    </p:embeddedFont>
    <p:embeddedFont>
      <p:font typeface="Garet Bold" charset="1" panose="00000000000000000000"/>
      <p:regular r:id="rId29"/>
    </p:embeddedFont>
    <p:embeddedFont>
      <p:font typeface="Garet Bold Italics" charset="1" panose="00000000000000000000"/>
      <p:regular r:id="rId30"/>
    </p:embeddedFont>
    <p:embeddedFont>
      <p:font typeface="Garet Italics" charset="1" panose="00000000000000000000"/>
      <p:regular r:id="rId31"/>
    </p:embeddedFont>
    <p:embeddedFont>
      <p:font typeface="Girassol" charset="1" panose="000000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5991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4829888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829888" y="689893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625991" y="6962493"/>
            <a:ext cx="2768557" cy="2768557"/>
          </a:xfrm>
          <a:custGeom>
            <a:avLst/>
            <a:gdLst/>
            <a:ahLst/>
            <a:cxnLst/>
            <a:rect r="r" b="b" t="t" l="l"/>
            <a:pathLst>
              <a:path h="2768557" w="2768557">
                <a:moveTo>
                  <a:pt x="0" y="0"/>
                </a:moveTo>
                <a:lnTo>
                  <a:pt x="2768558" y="0"/>
                </a:lnTo>
                <a:lnTo>
                  <a:pt x="2768558" y="2768557"/>
                </a:lnTo>
                <a:lnTo>
                  <a:pt x="0" y="2768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35145" y="1330670"/>
            <a:ext cx="5906891" cy="4114800"/>
          </a:xfrm>
          <a:custGeom>
            <a:avLst/>
            <a:gdLst/>
            <a:ahLst/>
            <a:cxnLst/>
            <a:rect r="r" b="b" t="t" l="l"/>
            <a:pathLst>
              <a:path h="4114800" w="5906891">
                <a:moveTo>
                  <a:pt x="0" y="0"/>
                </a:moveTo>
                <a:lnTo>
                  <a:pt x="5906891" y="0"/>
                </a:lnTo>
                <a:lnTo>
                  <a:pt x="590689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24224" y="5734077"/>
            <a:ext cx="15635076" cy="2397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6878" spc="1375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 STUDENT SERVICE -CHATBOT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47343" y="8516374"/>
            <a:ext cx="6593314" cy="416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6"/>
              </a:lnSpc>
            </a:pPr>
            <a:r>
              <a:rPr lang="en-US" sz="2361" spc="472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GROUP-5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5991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4829888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829888" y="689893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625991" y="6962493"/>
            <a:ext cx="2768557" cy="2768557"/>
          </a:xfrm>
          <a:custGeom>
            <a:avLst/>
            <a:gdLst/>
            <a:ahLst/>
            <a:cxnLst/>
            <a:rect r="r" b="b" t="t" l="l"/>
            <a:pathLst>
              <a:path h="2768557" w="2768557">
                <a:moveTo>
                  <a:pt x="0" y="0"/>
                </a:moveTo>
                <a:lnTo>
                  <a:pt x="2768558" y="0"/>
                </a:lnTo>
                <a:lnTo>
                  <a:pt x="2768558" y="2768557"/>
                </a:lnTo>
                <a:lnTo>
                  <a:pt x="0" y="2768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76066">
            <a:off x="2066568" y="1045452"/>
            <a:ext cx="474820" cy="1422682"/>
          </a:xfrm>
          <a:custGeom>
            <a:avLst/>
            <a:gdLst/>
            <a:ahLst/>
            <a:cxnLst/>
            <a:rect r="r" b="b" t="t" l="l"/>
            <a:pathLst>
              <a:path h="1422682" w="474820">
                <a:moveTo>
                  <a:pt x="0" y="0"/>
                </a:moveTo>
                <a:lnTo>
                  <a:pt x="474820" y="0"/>
                </a:lnTo>
                <a:lnTo>
                  <a:pt x="474820" y="1422683"/>
                </a:lnTo>
                <a:lnTo>
                  <a:pt x="0" y="1422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36682" y="2980813"/>
            <a:ext cx="15009267" cy="103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2"/>
              </a:lnSpc>
              <a:spcBef>
                <a:spcPct val="0"/>
              </a:spcBef>
            </a:pP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Our c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hatbot’s prediction engine is powered by </a:t>
            </a:r>
            <a:r>
              <a:rPr lang="en-US" b="true" sz="2340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Logistic Regression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, a supervised machine learning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 algorithm for </a:t>
            </a:r>
            <a:r>
              <a:rPr lang="en-US" b="true" sz="2340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classification tasks.</a:t>
            </a:r>
          </a:p>
          <a:p>
            <a:pPr algn="l">
              <a:lnSpc>
                <a:spcPts val="2202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960053" y="1515218"/>
            <a:ext cx="14024795" cy="604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3"/>
              </a:lnSpc>
            </a:pPr>
            <a:r>
              <a:rPr lang="en-US" b="true" sz="3559" spc="711">
                <a:solidFill>
                  <a:srgbClr val="504C4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PREDICTION MODEL – LOGISTIC REGRESSION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6682" y="4278077"/>
            <a:ext cx="12564258" cy="3998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7"/>
              </a:lnSpc>
              <a:spcBef>
                <a:spcPct val="0"/>
              </a:spcBef>
            </a:pPr>
            <a:r>
              <a:rPr lang="en-US" b="true" sz="1959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Purpose</a:t>
            </a:r>
            <a:r>
              <a:rPr lang="en-US" sz="1959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: Cl</a:t>
            </a:r>
            <a:r>
              <a:rPr lang="en-US" sz="1959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assify queries into predefined categories such as </a:t>
            </a:r>
            <a:r>
              <a:rPr lang="en-US" b="true" sz="1959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Financial Aid</a:t>
            </a:r>
            <a:r>
              <a:rPr lang="en-US" sz="1959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, </a:t>
            </a:r>
            <a:r>
              <a:rPr lang="en-US" b="true" sz="1959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Academic Policy</a:t>
            </a:r>
            <a:r>
              <a:rPr lang="en-US" sz="1959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, and </a:t>
            </a:r>
            <a:r>
              <a:rPr lang="en-US" b="true" sz="1959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Campus Services</a:t>
            </a:r>
            <a:r>
              <a:rPr lang="en-US" sz="1959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</a:p>
          <a:p>
            <a:pPr algn="l">
              <a:lnSpc>
                <a:spcPts val="2547"/>
              </a:lnSpc>
              <a:spcBef>
                <a:spcPct val="0"/>
              </a:spcBef>
            </a:pPr>
          </a:p>
          <a:p>
            <a:pPr algn="l">
              <a:lnSpc>
                <a:spcPts val="2547"/>
              </a:lnSpc>
              <a:spcBef>
                <a:spcPct val="0"/>
              </a:spcBef>
            </a:pPr>
          </a:p>
          <a:p>
            <a:pPr algn="l">
              <a:lnSpc>
                <a:spcPts val="2547"/>
              </a:lnSpc>
              <a:spcBef>
                <a:spcPct val="0"/>
              </a:spcBef>
            </a:pPr>
            <a:r>
              <a:rPr lang="en-US" b="true" sz="1959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Function:</a:t>
            </a:r>
          </a:p>
          <a:p>
            <a:pPr algn="l">
              <a:lnSpc>
                <a:spcPts val="2547"/>
              </a:lnSpc>
              <a:spcBef>
                <a:spcPct val="0"/>
              </a:spcBef>
            </a:pPr>
          </a:p>
          <a:p>
            <a:pPr algn="l" marL="423010" indent="-211505" lvl="1">
              <a:lnSpc>
                <a:spcPts val="254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959" i="true">
                <a:solidFill>
                  <a:srgbClr val="504C44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Logistic Regression</a:t>
            </a:r>
            <a:r>
              <a:rPr lang="en-US" sz="1959" i="true">
                <a:solidFill>
                  <a:srgbClr val="504C44"/>
                </a:solidFill>
                <a:latin typeface="Garet Italics"/>
                <a:ea typeface="Garet Italics"/>
                <a:cs typeface="Garet Italics"/>
                <a:sym typeface="Garet Italics"/>
              </a:rPr>
              <a:t> applies learned weights </a:t>
            </a:r>
            <a:r>
              <a:rPr lang="en-US" b="true" sz="1959" i="true">
                <a:solidFill>
                  <a:srgbClr val="504C44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(β)</a:t>
            </a:r>
            <a:r>
              <a:rPr lang="en-US" sz="1959" i="true">
                <a:solidFill>
                  <a:srgbClr val="504C44"/>
                </a:solidFill>
                <a:latin typeface="Garet Italics"/>
                <a:ea typeface="Garet Italics"/>
                <a:cs typeface="Garet Italics"/>
                <a:sym typeface="Garet Italics"/>
              </a:rPr>
              <a:t>to each feature</a:t>
            </a:r>
          </a:p>
          <a:p>
            <a:pPr algn="l" marL="423010" indent="-211505" lvl="1">
              <a:lnSpc>
                <a:spcPts val="254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959" i="true">
                <a:solidFill>
                  <a:srgbClr val="504C44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S</a:t>
            </a:r>
            <a:r>
              <a:rPr lang="en-US" b="true" sz="1959" i="true">
                <a:solidFill>
                  <a:srgbClr val="504C44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oftmax </a:t>
            </a:r>
            <a:r>
              <a:rPr lang="en-US" sz="1959" i="true">
                <a:solidFill>
                  <a:srgbClr val="504C44"/>
                </a:solidFill>
                <a:latin typeface="Garet Italics"/>
                <a:ea typeface="Garet Italics"/>
                <a:cs typeface="Garet Italics"/>
                <a:sym typeface="Garet Italics"/>
              </a:rPr>
              <a:t>function</a:t>
            </a:r>
            <a:r>
              <a:rPr lang="en-US" sz="1959" i="true">
                <a:solidFill>
                  <a:srgbClr val="504C44"/>
                </a:solidFill>
                <a:latin typeface="Garet Italics"/>
                <a:ea typeface="Garet Italics"/>
                <a:cs typeface="Garet Italics"/>
                <a:sym typeface="Garet Italics"/>
              </a:rPr>
              <a:t> converts raw scores into</a:t>
            </a:r>
            <a:r>
              <a:rPr lang="en-US" sz="1959" i="true">
                <a:solidFill>
                  <a:srgbClr val="504C44"/>
                </a:solidFill>
                <a:latin typeface="Garet Italics"/>
                <a:ea typeface="Garet Italics"/>
                <a:cs typeface="Garet Italics"/>
                <a:sym typeface="Garet Italics"/>
              </a:rPr>
              <a:t> probabilities across all categories</a:t>
            </a:r>
          </a:p>
          <a:p>
            <a:pPr algn="l">
              <a:lnSpc>
                <a:spcPts val="2547"/>
              </a:lnSpc>
              <a:spcBef>
                <a:spcPct val="0"/>
              </a:spcBef>
            </a:pPr>
          </a:p>
          <a:p>
            <a:pPr algn="l">
              <a:lnSpc>
                <a:spcPts val="2547"/>
              </a:lnSpc>
              <a:spcBef>
                <a:spcPct val="0"/>
              </a:spcBef>
            </a:pPr>
          </a:p>
          <a:p>
            <a:pPr algn="l">
              <a:lnSpc>
                <a:spcPts val="2547"/>
              </a:lnSpc>
              <a:spcBef>
                <a:spcPct val="0"/>
              </a:spcBef>
            </a:pPr>
            <a:r>
              <a:rPr lang="en-US" b="true" sz="1959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Output:</a:t>
            </a:r>
            <a:r>
              <a:rPr lang="en-US" sz="1959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 The category with the highest probability is selected, guiding the chatbot to provide the correct response</a:t>
            </a:r>
          </a:p>
          <a:p>
            <a:pPr algn="l">
              <a:lnSpc>
                <a:spcPts val="18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5991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4829888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829888" y="689893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625991" y="6962493"/>
            <a:ext cx="2768557" cy="2768557"/>
          </a:xfrm>
          <a:custGeom>
            <a:avLst/>
            <a:gdLst/>
            <a:ahLst/>
            <a:cxnLst/>
            <a:rect r="r" b="b" t="t" l="l"/>
            <a:pathLst>
              <a:path h="2768557" w="2768557">
                <a:moveTo>
                  <a:pt x="0" y="0"/>
                </a:moveTo>
                <a:lnTo>
                  <a:pt x="2768558" y="0"/>
                </a:lnTo>
                <a:lnTo>
                  <a:pt x="2768558" y="2768557"/>
                </a:lnTo>
                <a:lnTo>
                  <a:pt x="0" y="2768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76066">
            <a:off x="2066568" y="1045452"/>
            <a:ext cx="474820" cy="1422682"/>
          </a:xfrm>
          <a:custGeom>
            <a:avLst/>
            <a:gdLst/>
            <a:ahLst/>
            <a:cxnLst/>
            <a:rect r="r" b="b" t="t" l="l"/>
            <a:pathLst>
              <a:path h="1422682" w="474820">
                <a:moveTo>
                  <a:pt x="0" y="0"/>
                </a:moveTo>
                <a:lnTo>
                  <a:pt x="474820" y="0"/>
                </a:lnTo>
                <a:lnTo>
                  <a:pt x="474820" y="1422683"/>
                </a:lnTo>
                <a:lnTo>
                  <a:pt x="0" y="1422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36682" y="2980813"/>
            <a:ext cx="15009267" cy="103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2"/>
              </a:lnSpc>
              <a:spcBef>
                <a:spcPct val="0"/>
              </a:spcBef>
            </a:pPr>
            <a:r>
              <a:rPr lang="en-US" b="true" sz="2340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Model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:  Multi-class Logistic Regression</a:t>
            </a:r>
          </a:p>
          <a:p>
            <a:pPr algn="l">
              <a:lnSpc>
                <a:spcPts val="3042"/>
              </a:lnSpc>
              <a:spcBef>
                <a:spcPct val="0"/>
              </a:spcBef>
            </a:pPr>
            <a:r>
              <a:rPr lang="en-US" b="true" sz="2340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Goal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:  Classify queries into categories such as Financial Aid, Academic Policy, and Housing.</a:t>
            </a:r>
          </a:p>
          <a:p>
            <a:pPr algn="l">
              <a:lnSpc>
                <a:spcPts val="2202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960053" y="1515218"/>
            <a:ext cx="14024795" cy="604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3"/>
              </a:lnSpc>
            </a:pPr>
            <a:r>
              <a:rPr lang="en-US" b="true" sz="3559" spc="711">
                <a:solidFill>
                  <a:srgbClr val="504C4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PREDICTION ENGINE- PROCESS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6682" y="4278077"/>
            <a:ext cx="15009267" cy="4460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2"/>
              </a:lnSpc>
              <a:spcBef>
                <a:spcPct val="0"/>
              </a:spcBef>
            </a:pPr>
            <a:r>
              <a:rPr lang="en-US" b="true" sz="2340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Pro</a:t>
            </a:r>
            <a:r>
              <a:rPr lang="en-US" b="true" sz="2340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cess:</a:t>
            </a:r>
          </a:p>
          <a:p>
            <a:pPr algn="l">
              <a:lnSpc>
                <a:spcPts val="3042"/>
              </a:lnSpc>
            </a:pPr>
          </a:p>
          <a:p>
            <a:pPr algn="l" marL="505327" indent="-252664" lvl="1">
              <a:lnSpc>
                <a:spcPts val="3042"/>
              </a:lnSpc>
              <a:buFont typeface="Arial"/>
              <a:buChar char="•"/>
            </a:pPr>
            <a:r>
              <a:rPr lang="en-US" b="true" sz="2340" i="true">
                <a:solidFill>
                  <a:srgbClr val="504C44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Input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: Preprocessed query text 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→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 TF-IDF vector</a:t>
            </a:r>
          </a:p>
          <a:p>
            <a:pPr algn="l" marL="505327" indent="-252664" lvl="1">
              <a:lnSpc>
                <a:spcPts val="3042"/>
              </a:lnSpc>
              <a:buFont typeface="Arial"/>
              <a:buChar char="•"/>
            </a:pPr>
            <a:r>
              <a:rPr lang="en-US" b="true" sz="2340" i="true">
                <a:solidFill>
                  <a:srgbClr val="504C44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Weights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: M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o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del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 applies learned 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β valu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es to each feature</a:t>
            </a:r>
          </a:p>
          <a:p>
            <a:pPr algn="l" marL="505327" indent="-252664" lvl="1">
              <a:lnSpc>
                <a:spcPts val="3042"/>
              </a:lnSpc>
              <a:buFont typeface="Arial"/>
              <a:buChar char="•"/>
            </a:pPr>
            <a:r>
              <a:rPr lang="en-US" b="true" sz="2340" i="true">
                <a:solidFill>
                  <a:srgbClr val="504C44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Softmax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: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C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onverts 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cl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a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ss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 scores into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 probabilities 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th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a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t 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s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um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 to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 1</a:t>
            </a:r>
          </a:p>
          <a:p>
            <a:pPr algn="l" marL="505327" indent="-252664" lvl="1">
              <a:lnSpc>
                <a:spcPts val="3042"/>
              </a:lnSpc>
              <a:buFont typeface="Arial"/>
              <a:buChar char="•"/>
            </a:pPr>
            <a:r>
              <a:rPr lang="en-US" b="true" sz="2340" i="true">
                <a:solidFill>
                  <a:srgbClr val="504C44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Output</a:t>
            </a: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: Class with the highest probability is selected as the predicted intent</a:t>
            </a:r>
          </a:p>
          <a:p>
            <a:pPr algn="l">
              <a:lnSpc>
                <a:spcPts val="3042"/>
              </a:lnSpc>
              <a:spcBef>
                <a:spcPct val="0"/>
              </a:spcBef>
            </a:pPr>
          </a:p>
          <a:p>
            <a:pPr algn="l">
              <a:lnSpc>
                <a:spcPts val="3042"/>
              </a:lnSpc>
              <a:spcBef>
                <a:spcPct val="0"/>
              </a:spcBef>
            </a:pPr>
            <a:r>
              <a:rPr lang="en-US" b="true" sz="2340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Why Softmax?</a:t>
            </a:r>
          </a:p>
          <a:p>
            <a:pPr algn="l">
              <a:lnSpc>
                <a:spcPts val="3042"/>
              </a:lnSpc>
              <a:spcBef>
                <a:spcPct val="0"/>
              </a:spcBef>
            </a:pPr>
          </a:p>
          <a:p>
            <a:pPr algn="l" marL="505327" indent="-252664" lvl="1">
              <a:lnSpc>
                <a:spcPts val="3042"/>
              </a:lnSpc>
              <a:spcBef>
                <a:spcPct val="0"/>
              </a:spcBef>
              <a:buFont typeface="Arial"/>
              <a:buChar char="•"/>
            </a:pP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Handles multiple classes at once</a:t>
            </a:r>
          </a:p>
          <a:p>
            <a:pPr algn="l" marL="505327" indent="-252664" lvl="1">
              <a:lnSpc>
                <a:spcPts val="3042"/>
              </a:lnSpc>
              <a:spcBef>
                <a:spcPct val="0"/>
              </a:spcBef>
              <a:buFont typeface="Arial"/>
              <a:buChar char="•"/>
            </a:pPr>
            <a:r>
              <a:rPr lang="en-US" sz="2340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Ensures probabilities are comparable across all categories</a:t>
            </a:r>
          </a:p>
          <a:p>
            <a:pPr algn="l">
              <a:lnSpc>
                <a:spcPts val="220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5991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4829888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829888" y="689893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625991" y="6962493"/>
            <a:ext cx="2768557" cy="2768557"/>
          </a:xfrm>
          <a:custGeom>
            <a:avLst/>
            <a:gdLst/>
            <a:ahLst/>
            <a:cxnLst/>
            <a:rect r="r" b="b" t="t" l="l"/>
            <a:pathLst>
              <a:path h="2768557" w="2768557">
                <a:moveTo>
                  <a:pt x="0" y="0"/>
                </a:moveTo>
                <a:lnTo>
                  <a:pt x="2768558" y="0"/>
                </a:lnTo>
                <a:lnTo>
                  <a:pt x="2768558" y="2768557"/>
                </a:lnTo>
                <a:lnTo>
                  <a:pt x="0" y="2768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76066">
            <a:off x="2066568" y="1045452"/>
            <a:ext cx="474820" cy="1422682"/>
          </a:xfrm>
          <a:custGeom>
            <a:avLst/>
            <a:gdLst/>
            <a:ahLst/>
            <a:cxnLst/>
            <a:rect r="r" b="b" t="t" l="l"/>
            <a:pathLst>
              <a:path h="1422682" w="474820">
                <a:moveTo>
                  <a:pt x="0" y="0"/>
                </a:moveTo>
                <a:lnTo>
                  <a:pt x="474820" y="0"/>
                </a:lnTo>
                <a:lnTo>
                  <a:pt x="474820" y="1422683"/>
                </a:lnTo>
                <a:lnTo>
                  <a:pt x="0" y="1422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94549" y="2753090"/>
            <a:ext cx="10814101" cy="6704742"/>
          </a:xfrm>
          <a:custGeom>
            <a:avLst/>
            <a:gdLst/>
            <a:ahLst/>
            <a:cxnLst/>
            <a:rect r="r" b="b" t="t" l="l"/>
            <a:pathLst>
              <a:path h="6704742" w="10814101">
                <a:moveTo>
                  <a:pt x="0" y="0"/>
                </a:moveTo>
                <a:lnTo>
                  <a:pt x="10814100" y="0"/>
                </a:lnTo>
                <a:lnTo>
                  <a:pt x="10814100" y="6704742"/>
                </a:lnTo>
                <a:lnTo>
                  <a:pt x="0" y="67047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60053" y="1515218"/>
            <a:ext cx="14024795" cy="604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3"/>
              </a:lnSpc>
            </a:pPr>
            <a:r>
              <a:rPr lang="en-US" b="true" sz="3559" spc="711">
                <a:solidFill>
                  <a:srgbClr val="504C4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 CLASSIFYING CHATBOT QUERIES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5991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4829888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829888" y="689893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625991" y="6962493"/>
            <a:ext cx="2768557" cy="2768557"/>
          </a:xfrm>
          <a:custGeom>
            <a:avLst/>
            <a:gdLst/>
            <a:ahLst/>
            <a:cxnLst/>
            <a:rect r="r" b="b" t="t" l="l"/>
            <a:pathLst>
              <a:path h="2768557" w="2768557">
                <a:moveTo>
                  <a:pt x="0" y="0"/>
                </a:moveTo>
                <a:lnTo>
                  <a:pt x="2768558" y="0"/>
                </a:lnTo>
                <a:lnTo>
                  <a:pt x="2768558" y="2768557"/>
                </a:lnTo>
                <a:lnTo>
                  <a:pt x="0" y="2768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76066">
            <a:off x="2066568" y="1045452"/>
            <a:ext cx="474820" cy="1422682"/>
          </a:xfrm>
          <a:custGeom>
            <a:avLst/>
            <a:gdLst/>
            <a:ahLst/>
            <a:cxnLst/>
            <a:rect r="r" b="b" t="t" l="l"/>
            <a:pathLst>
              <a:path h="1422682" w="474820">
                <a:moveTo>
                  <a:pt x="0" y="0"/>
                </a:moveTo>
                <a:lnTo>
                  <a:pt x="474820" y="0"/>
                </a:lnTo>
                <a:lnTo>
                  <a:pt x="474820" y="1422683"/>
                </a:lnTo>
                <a:lnTo>
                  <a:pt x="0" y="1422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397" y="3735331"/>
            <a:ext cx="12948324" cy="4709953"/>
          </a:xfrm>
          <a:custGeom>
            <a:avLst/>
            <a:gdLst/>
            <a:ahLst/>
            <a:cxnLst/>
            <a:rect r="r" b="b" t="t" l="l"/>
            <a:pathLst>
              <a:path h="4709953" w="12948324">
                <a:moveTo>
                  <a:pt x="0" y="0"/>
                </a:moveTo>
                <a:lnTo>
                  <a:pt x="12948324" y="0"/>
                </a:lnTo>
                <a:lnTo>
                  <a:pt x="12948324" y="4709953"/>
                </a:lnTo>
                <a:lnTo>
                  <a:pt x="0" y="47099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95082" y="1690118"/>
            <a:ext cx="14024795" cy="604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3"/>
              </a:lnSpc>
            </a:pPr>
            <a:r>
              <a:rPr lang="en-US" b="true" sz="3559" spc="711">
                <a:solidFill>
                  <a:srgbClr val="504C4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TECHNICAL OVERVIEW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5991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4829888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829888" y="689893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625991" y="6962493"/>
            <a:ext cx="2768557" cy="2768557"/>
          </a:xfrm>
          <a:custGeom>
            <a:avLst/>
            <a:gdLst/>
            <a:ahLst/>
            <a:cxnLst/>
            <a:rect r="r" b="b" t="t" l="l"/>
            <a:pathLst>
              <a:path h="2768557" w="2768557">
                <a:moveTo>
                  <a:pt x="0" y="0"/>
                </a:moveTo>
                <a:lnTo>
                  <a:pt x="2768558" y="0"/>
                </a:lnTo>
                <a:lnTo>
                  <a:pt x="2768558" y="2768557"/>
                </a:lnTo>
                <a:lnTo>
                  <a:pt x="0" y="2768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76066">
            <a:off x="1804642" y="1045452"/>
            <a:ext cx="474820" cy="1422682"/>
          </a:xfrm>
          <a:custGeom>
            <a:avLst/>
            <a:gdLst/>
            <a:ahLst/>
            <a:cxnLst/>
            <a:rect r="r" b="b" t="t" l="l"/>
            <a:pathLst>
              <a:path h="1422682" w="474820">
                <a:moveTo>
                  <a:pt x="0" y="0"/>
                </a:moveTo>
                <a:lnTo>
                  <a:pt x="474820" y="0"/>
                </a:lnTo>
                <a:lnTo>
                  <a:pt x="474820" y="1422683"/>
                </a:lnTo>
                <a:lnTo>
                  <a:pt x="0" y="1422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07185" y="2616950"/>
            <a:ext cx="8063761" cy="5729821"/>
          </a:xfrm>
          <a:custGeom>
            <a:avLst/>
            <a:gdLst/>
            <a:ahLst/>
            <a:cxnLst/>
            <a:rect r="r" b="b" t="t" l="l"/>
            <a:pathLst>
              <a:path h="5729821" w="8063761">
                <a:moveTo>
                  <a:pt x="0" y="0"/>
                </a:moveTo>
                <a:lnTo>
                  <a:pt x="8063761" y="0"/>
                </a:lnTo>
                <a:lnTo>
                  <a:pt x="8063761" y="5729822"/>
                </a:lnTo>
                <a:lnTo>
                  <a:pt x="0" y="57298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46151" y="1367095"/>
            <a:ext cx="14024795" cy="604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3"/>
              </a:lnSpc>
            </a:pPr>
            <a:r>
              <a:rPr lang="en-US" b="true" sz="3559" spc="711">
                <a:solidFill>
                  <a:srgbClr val="504C4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QUERY CLASSIFICATION PROBABILITY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455708"/>
            <a:ext cx="7548096" cy="290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  <a:spcBef>
                <a:spcPct val="0"/>
              </a:spcBef>
            </a:pP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The gr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aph shows how the model assig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n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s 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p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ro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b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a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b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ilit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ie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s to each 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c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ate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g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o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ry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 for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t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he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que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r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y</a:t>
            </a:r>
          </a:p>
          <a:p>
            <a:pPr algn="l">
              <a:lnSpc>
                <a:spcPts val="2688"/>
              </a:lnSpc>
              <a:spcBef>
                <a:spcPct val="0"/>
              </a:spcBef>
            </a:pPr>
          </a:p>
          <a:p>
            <a:pPr algn="l">
              <a:lnSpc>
                <a:spcPts val="2688"/>
              </a:lnSpc>
              <a:spcBef>
                <a:spcPct val="0"/>
              </a:spcBef>
            </a:pPr>
            <a:r>
              <a:rPr lang="en-US" b="true" sz="2068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b="true" sz="2068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"H</a:t>
            </a:r>
            <a:r>
              <a:rPr lang="en-US" b="true" sz="2068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o</a:t>
            </a:r>
            <a:r>
              <a:rPr lang="en-US" b="true" sz="2068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w</a:t>
            </a:r>
            <a:r>
              <a:rPr lang="en-US" b="true" sz="2068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 to</a:t>
            </a:r>
            <a:r>
              <a:rPr lang="en-US" b="true" sz="2068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b="true" sz="2068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g</a:t>
            </a:r>
            <a:r>
              <a:rPr lang="en-US" b="true" sz="2068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e</a:t>
            </a:r>
            <a:r>
              <a:rPr lang="en-US" b="true" sz="2068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t</a:t>
            </a:r>
            <a:r>
              <a:rPr lang="en-US" b="true" sz="2068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 ac</a:t>
            </a:r>
            <a:r>
              <a:rPr lang="en-US" b="true" sz="2068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c</a:t>
            </a:r>
            <a:r>
              <a:rPr lang="en-US" b="true" sz="2068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o</a:t>
            </a:r>
            <a:r>
              <a:rPr lang="en-US" b="true" sz="2068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mmod</a:t>
            </a:r>
            <a:r>
              <a:rPr lang="en-US" b="true" sz="2068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ati</a:t>
            </a:r>
            <a:r>
              <a:rPr lang="en-US" b="true" sz="2068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on?".</a:t>
            </a:r>
          </a:p>
          <a:p>
            <a:pPr algn="l">
              <a:lnSpc>
                <a:spcPts val="2688"/>
              </a:lnSpc>
              <a:spcBef>
                <a:spcPct val="0"/>
              </a:spcBef>
            </a:pPr>
          </a:p>
          <a:p>
            <a:pPr algn="l" marL="446562" indent="-223281" lvl="1">
              <a:lnSpc>
                <a:spcPts val="268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68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Ho</a:t>
            </a:r>
            <a:r>
              <a:rPr lang="en-US" b="true" sz="2068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using 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→ highest probability 0.73 → </a:t>
            </a:r>
            <a:r>
              <a:rPr lang="en-US" b="true" sz="2068" i="true">
                <a:solidFill>
                  <a:srgbClr val="504C44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predicted </a:t>
            </a:r>
          </a:p>
          <a:p>
            <a:pPr algn="l" marL="446562" indent="-223281" lvl="1">
              <a:lnSpc>
                <a:spcPts val="268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68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Financial 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→ ~0.23</a:t>
            </a:r>
          </a:p>
          <a:p>
            <a:pPr algn="l" marL="446562" indent="-223281" lvl="1">
              <a:lnSpc>
                <a:spcPts val="268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68">
                <a:solidFill>
                  <a:srgbClr val="504C44"/>
                </a:solidFill>
                <a:latin typeface="Garet Bold"/>
                <a:ea typeface="Garet Bold"/>
                <a:cs typeface="Garet Bold"/>
                <a:sym typeface="Garet Bold"/>
              </a:rPr>
              <a:t>Contact </a:t>
            </a:r>
            <a:r>
              <a:rPr lang="en-US" sz="2068">
                <a:solidFill>
                  <a:srgbClr val="504C44"/>
                </a:solidFill>
                <a:latin typeface="Garet"/>
                <a:ea typeface="Garet"/>
                <a:cs typeface="Garet"/>
                <a:sym typeface="Garet"/>
              </a:rPr>
              <a:t> → ~0.04</a:t>
            </a:r>
          </a:p>
          <a:p>
            <a:pPr algn="l">
              <a:lnSpc>
                <a:spcPts val="1946"/>
              </a:lnSpc>
              <a:spcBef>
                <a:spcPct val="0"/>
              </a:spcBef>
            </a:pPr>
          </a:p>
        </p:txBody>
      </p:sp>
      <p:sp>
        <p:nvSpPr>
          <p:cNvPr name="AutoShape 10" id="10"/>
          <p:cNvSpPr/>
          <p:nvPr/>
        </p:nvSpPr>
        <p:spPr>
          <a:xfrm>
            <a:off x="1263427" y="7595211"/>
            <a:ext cx="674764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5400000">
            <a:off x="8127480" y="7231434"/>
            <a:ext cx="494737" cy="727554"/>
          </a:xfrm>
          <a:custGeom>
            <a:avLst/>
            <a:gdLst/>
            <a:ahLst/>
            <a:cxnLst/>
            <a:rect r="r" b="b" t="t" l="l"/>
            <a:pathLst>
              <a:path h="727554" w="494737">
                <a:moveTo>
                  <a:pt x="0" y="0"/>
                </a:moveTo>
                <a:lnTo>
                  <a:pt x="494737" y="0"/>
                </a:lnTo>
                <a:lnTo>
                  <a:pt x="494737" y="727555"/>
                </a:lnTo>
                <a:lnTo>
                  <a:pt x="0" y="7275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28700" y="8078959"/>
            <a:ext cx="1349075" cy="552739"/>
            <a:chOff x="0" y="0"/>
            <a:chExt cx="1798767" cy="73698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1798767" cy="2171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394"/>
                </a:lnSpc>
                <a:spcBef>
                  <a:spcPct val="0"/>
                </a:spcBef>
              </a:pPr>
              <a:r>
                <a:rPr lang="en-US" b="true" sz="1072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Query Received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84513"/>
              <a:ext cx="1798767" cy="452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394"/>
                </a:lnSpc>
                <a:spcBef>
                  <a:spcPct val="0"/>
                </a:spcBef>
              </a:pPr>
              <a:r>
                <a:rPr lang="en-US" sz="1072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Convert to TF-IDF Vectors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949042" y="8078959"/>
            <a:ext cx="1078957" cy="729228"/>
            <a:chOff x="0" y="0"/>
            <a:chExt cx="1438609" cy="97230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0"/>
              <a:ext cx="1438609" cy="452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394"/>
                </a:lnSpc>
                <a:spcBef>
                  <a:spcPct val="0"/>
                </a:spcBef>
              </a:pPr>
              <a:r>
                <a:rPr lang="en-US" b="true" sz="1072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Logistic Regression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519832"/>
              <a:ext cx="1438609" cy="452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394"/>
                </a:lnSpc>
                <a:spcBef>
                  <a:spcPct val="0"/>
                </a:spcBef>
              </a:pPr>
              <a:r>
                <a:rPr lang="en-US" sz="1072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Apply Learned Weights (β)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829507" y="8078959"/>
            <a:ext cx="2010869" cy="397615"/>
            <a:chOff x="0" y="0"/>
            <a:chExt cx="2681159" cy="530153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9525"/>
              <a:ext cx="2681159" cy="255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584"/>
                </a:lnSpc>
                <a:spcBef>
                  <a:spcPct val="0"/>
                </a:spcBef>
              </a:pPr>
              <a:r>
                <a:rPr lang="en-US" b="true" sz="121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Highest Probability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312999"/>
              <a:ext cx="2681159" cy="2171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394"/>
                </a:lnSpc>
                <a:spcBef>
                  <a:spcPct val="0"/>
                </a:spcBef>
              </a:pPr>
              <a:r>
                <a:rPr lang="en-US" sz="1072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Final Predicted Category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263427" y="7497738"/>
            <a:ext cx="185657" cy="185657"/>
          </a:xfrm>
          <a:custGeom>
            <a:avLst/>
            <a:gdLst/>
            <a:ahLst/>
            <a:cxnLst/>
            <a:rect r="r" b="b" t="t" l="l"/>
            <a:pathLst>
              <a:path h="185657" w="185657">
                <a:moveTo>
                  <a:pt x="0" y="0"/>
                </a:moveTo>
                <a:lnTo>
                  <a:pt x="185657" y="0"/>
                </a:lnTo>
                <a:lnTo>
                  <a:pt x="185657" y="185657"/>
                </a:lnTo>
                <a:lnTo>
                  <a:pt x="0" y="18565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202484" y="7497738"/>
            <a:ext cx="185657" cy="185657"/>
          </a:xfrm>
          <a:custGeom>
            <a:avLst/>
            <a:gdLst/>
            <a:ahLst/>
            <a:cxnLst/>
            <a:rect r="r" b="b" t="t" l="l"/>
            <a:pathLst>
              <a:path h="185657" w="185657">
                <a:moveTo>
                  <a:pt x="0" y="0"/>
                </a:moveTo>
                <a:lnTo>
                  <a:pt x="185658" y="0"/>
                </a:lnTo>
                <a:lnTo>
                  <a:pt x="185658" y="185657"/>
                </a:lnTo>
                <a:lnTo>
                  <a:pt x="0" y="18565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141542" y="7497738"/>
            <a:ext cx="185657" cy="185657"/>
          </a:xfrm>
          <a:custGeom>
            <a:avLst/>
            <a:gdLst/>
            <a:ahLst/>
            <a:cxnLst/>
            <a:rect r="r" b="b" t="t" l="l"/>
            <a:pathLst>
              <a:path h="185657" w="185657">
                <a:moveTo>
                  <a:pt x="0" y="0"/>
                </a:moveTo>
                <a:lnTo>
                  <a:pt x="185657" y="0"/>
                </a:lnTo>
                <a:lnTo>
                  <a:pt x="185657" y="185657"/>
                </a:lnTo>
                <a:lnTo>
                  <a:pt x="0" y="18565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080599" y="7497738"/>
            <a:ext cx="185657" cy="185657"/>
          </a:xfrm>
          <a:custGeom>
            <a:avLst/>
            <a:gdLst/>
            <a:ahLst/>
            <a:cxnLst/>
            <a:rect r="r" b="b" t="t" l="l"/>
            <a:pathLst>
              <a:path h="185657" w="185657">
                <a:moveTo>
                  <a:pt x="0" y="0"/>
                </a:moveTo>
                <a:lnTo>
                  <a:pt x="185658" y="0"/>
                </a:lnTo>
                <a:lnTo>
                  <a:pt x="185658" y="185657"/>
                </a:lnTo>
                <a:lnTo>
                  <a:pt x="0" y="18565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4889275" y="8005524"/>
            <a:ext cx="1078957" cy="905717"/>
            <a:chOff x="0" y="0"/>
            <a:chExt cx="1438609" cy="1207623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0"/>
              <a:ext cx="1438609" cy="452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394"/>
                </a:lnSpc>
                <a:spcBef>
                  <a:spcPct val="0"/>
                </a:spcBef>
              </a:pPr>
              <a:r>
                <a:rPr lang="en-US" b="true" sz="1072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Softmax Function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519832"/>
              <a:ext cx="1438609" cy="687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394"/>
                </a:lnSpc>
                <a:spcBef>
                  <a:spcPct val="0"/>
                </a:spcBef>
              </a:pPr>
              <a:r>
                <a:rPr lang="en-US" sz="1072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Calculate Class Probabilities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5001229" y="629997"/>
            <a:ext cx="2899484" cy="2904052"/>
          </a:xfrm>
          <a:custGeom>
            <a:avLst/>
            <a:gdLst/>
            <a:ahLst/>
            <a:cxnLst/>
            <a:rect r="r" b="b" t="t" l="l"/>
            <a:pathLst>
              <a:path h="2904052" w="2899484">
                <a:moveTo>
                  <a:pt x="0" y="0"/>
                </a:moveTo>
                <a:lnTo>
                  <a:pt x="2899485" y="0"/>
                </a:lnTo>
                <a:lnTo>
                  <a:pt x="2899485" y="2904051"/>
                </a:lnTo>
                <a:lnTo>
                  <a:pt x="0" y="2904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26741" t="-387816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580572" y="629997"/>
            <a:ext cx="2899484" cy="2904052"/>
          </a:xfrm>
          <a:custGeom>
            <a:avLst/>
            <a:gdLst/>
            <a:ahLst/>
            <a:cxnLst/>
            <a:rect r="r" b="b" t="t" l="l"/>
            <a:pathLst>
              <a:path h="2904052" w="2899484">
                <a:moveTo>
                  <a:pt x="0" y="2904051"/>
                </a:moveTo>
                <a:lnTo>
                  <a:pt x="2899484" y="2904051"/>
                </a:lnTo>
                <a:lnTo>
                  <a:pt x="2899484" y="0"/>
                </a:lnTo>
                <a:lnTo>
                  <a:pt x="0" y="0"/>
                </a:lnTo>
                <a:lnTo>
                  <a:pt x="0" y="290405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26741" t="-387816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580572" y="6743248"/>
            <a:ext cx="2899484" cy="2904052"/>
          </a:xfrm>
          <a:custGeom>
            <a:avLst/>
            <a:gdLst/>
            <a:ahLst/>
            <a:cxnLst/>
            <a:rect r="r" b="b" t="t" l="l"/>
            <a:pathLst>
              <a:path h="2904052" w="2899484">
                <a:moveTo>
                  <a:pt x="0" y="0"/>
                </a:moveTo>
                <a:lnTo>
                  <a:pt x="2899484" y="0"/>
                </a:lnTo>
                <a:lnTo>
                  <a:pt x="2899484" y="2904051"/>
                </a:lnTo>
                <a:lnTo>
                  <a:pt x="0" y="2904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26741" t="-387816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5400000">
            <a:off x="15001229" y="6791344"/>
            <a:ext cx="2899484" cy="2904052"/>
          </a:xfrm>
          <a:custGeom>
            <a:avLst/>
            <a:gdLst/>
            <a:ahLst/>
            <a:cxnLst/>
            <a:rect r="r" b="b" t="t" l="l"/>
            <a:pathLst>
              <a:path h="2904052" w="2899484">
                <a:moveTo>
                  <a:pt x="0" y="2904052"/>
                </a:moveTo>
                <a:lnTo>
                  <a:pt x="2899485" y="2904052"/>
                </a:lnTo>
                <a:lnTo>
                  <a:pt x="2899485" y="0"/>
                </a:lnTo>
                <a:lnTo>
                  <a:pt x="0" y="0"/>
                </a:lnTo>
                <a:lnTo>
                  <a:pt x="0" y="29040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26741" t="-387816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64842">
            <a:off x="14265950" y="7646948"/>
            <a:ext cx="1992605" cy="326519"/>
          </a:xfrm>
          <a:custGeom>
            <a:avLst/>
            <a:gdLst/>
            <a:ahLst/>
            <a:cxnLst/>
            <a:rect r="r" b="b" t="t" l="l"/>
            <a:pathLst>
              <a:path h="326519" w="1992605">
                <a:moveTo>
                  <a:pt x="0" y="326519"/>
                </a:moveTo>
                <a:lnTo>
                  <a:pt x="1992605" y="326519"/>
                </a:lnTo>
                <a:lnTo>
                  <a:pt x="1992605" y="0"/>
                </a:lnTo>
                <a:lnTo>
                  <a:pt x="0" y="0"/>
                </a:lnTo>
                <a:lnTo>
                  <a:pt x="0" y="32651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64842">
            <a:off x="2158062" y="7570831"/>
            <a:ext cx="2266970" cy="371478"/>
          </a:xfrm>
          <a:custGeom>
            <a:avLst/>
            <a:gdLst/>
            <a:ahLst/>
            <a:cxnLst/>
            <a:rect r="r" b="b" t="t" l="l"/>
            <a:pathLst>
              <a:path h="371478" w="2266970">
                <a:moveTo>
                  <a:pt x="2266970" y="371478"/>
                </a:moveTo>
                <a:lnTo>
                  <a:pt x="0" y="371478"/>
                </a:lnTo>
                <a:lnTo>
                  <a:pt x="0" y="0"/>
                </a:lnTo>
                <a:lnTo>
                  <a:pt x="2266970" y="0"/>
                </a:lnTo>
                <a:lnTo>
                  <a:pt x="2266970" y="37147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80037" y="6629283"/>
            <a:ext cx="2479965" cy="232497"/>
          </a:xfrm>
          <a:custGeom>
            <a:avLst/>
            <a:gdLst/>
            <a:ahLst/>
            <a:cxnLst/>
            <a:rect r="r" b="b" t="t" l="l"/>
            <a:pathLst>
              <a:path h="232497" w="2479965">
                <a:moveTo>
                  <a:pt x="0" y="0"/>
                </a:moveTo>
                <a:lnTo>
                  <a:pt x="2479965" y="0"/>
                </a:lnTo>
                <a:lnTo>
                  <a:pt x="2479965" y="232497"/>
                </a:lnTo>
                <a:lnTo>
                  <a:pt x="0" y="232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78585" y="3239179"/>
            <a:ext cx="13730829" cy="3102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39"/>
              </a:lnSpc>
              <a:spcBef>
                <a:spcPct val="0"/>
              </a:spcBef>
            </a:pPr>
            <a:r>
              <a:rPr lang="en-US" sz="18099" spc="-398">
                <a:solidFill>
                  <a:srgbClr val="3D2007"/>
                </a:solidFill>
                <a:latin typeface="Girassol"/>
                <a:ea typeface="Girassol"/>
                <a:cs typeface="Girassol"/>
                <a:sym typeface="Girassol"/>
              </a:rPr>
              <a:t>DEMO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4426" y="401834"/>
            <a:ext cx="17359149" cy="9483332"/>
            <a:chOff x="0" y="0"/>
            <a:chExt cx="23145532" cy="12644442"/>
          </a:xfrm>
        </p:grpSpPr>
        <p:sp>
          <p:nvSpPr>
            <p:cNvPr name="Freeform 3" id="3"/>
            <p:cNvSpPr/>
            <p:nvPr/>
          </p:nvSpPr>
          <p:spPr>
            <a:xfrm flipH="false" flipV="false" rot="5400000">
              <a:off x="-3131141" y="3131141"/>
              <a:ext cx="12631742" cy="6369461"/>
            </a:xfrm>
            <a:custGeom>
              <a:avLst/>
              <a:gdLst/>
              <a:ahLst/>
              <a:cxnLst/>
              <a:rect r="r" b="b" t="t" l="l"/>
              <a:pathLst>
                <a:path h="6369461" w="12631742">
                  <a:moveTo>
                    <a:pt x="0" y="0"/>
                  </a:moveTo>
                  <a:lnTo>
                    <a:pt x="12631743" y="0"/>
                  </a:lnTo>
                  <a:lnTo>
                    <a:pt x="12631743" y="6369461"/>
                  </a:lnTo>
                  <a:lnTo>
                    <a:pt x="0" y="6369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196549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-5400000">
              <a:off x="12519056" y="2017966"/>
              <a:ext cx="12631742" cy="8621210"/>
            </a:xfrm>
            <a:custGeom>
              <a:avLst/>
              <a:gdLst/>
              <a:ahLst/>
              <a:cxnLst/>
              <a:rect r="r" b="b" t="t" l="l"/>
              <a:pathLst>
                <a:path h="8621210" w="12631742">
                  <a:moveTo>
                    <a:pt x="0" y="0"/>
                  </a:moveTo>
                  <a:lnTo>
                    <a:pt x="12631742" y="0"/>
                  </a:lnTo>
                  <a:lnTo>
                    <a:pt x="12631742" y="8621210"/>
                  </a:lnTo>
                  <a:lnTo>
                    <a:pt x="0" y="86212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119094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5400000">
              <a:off x="4375493" y="1796505"/>
              <a:ext cx="12631742" cy="9064133"/>
            </a:xfrm>
            <a:custGeom>
              <a:avLst/>
              <a:gdLst/>
              <a:ahLst/>
              <a:cxnLst/>
              <a:rect r="r" b="b" t="t" l="l"/>
              <a:pathLst>
                <a:path h="9064133" w="12631742">
                  <a:moveTo>
                    <a:pt x="0" y="0"/>
                  </a:moveTo>
                  <a:lnTo>
                    <a:pt x="12631742" y="0"/>
                  </a:lnTo>
                  <a:lnTo>
                    <a:pt x="12631742" y="9064133"/>
                  </a:lnTo>
                  <a:lnTo>
                    <a:pt x="0" y="90641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43257" r="0" b="-65131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5639121" y="2971063"/>
            <a:ext cx="7568267" cy="440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13"/>
              </a:lnSpc>
            </a:pPr>
            <a:r>
              <a:rPr lang="en-US" sz="17513" spc="560">
                <a:solidFill>
                  <a:srgbClr val="3D2007"/>
                </a:solidFill>
                <a:latin typeface="Girassol"/>
                <a:ea typeface="Girassol"/>
                <a:cs typeface="Girassol"/>
                <a:sym typeface="Girassol"/>
              </a:rPr>
              <a:t>Thank</a:t>
            </a:r>
          </a:p>
          <a:p>
            <a:pPr algn="ctr">
              <a:lnSpc>
                <a:spcPts val="16813"/>
              </a:lnSpc>
            </a:pPr>
            <a:r>
              <a:rPr lang="en-US" sz="17513" spc="560">
                <a:solidFill>
                  <a:srgbClr val="3D2007"/>
                </a:solidFill>
                <a:latin typeface="Girassol"/>
                <a:ea typeface="Girassol"/>
                <a:cs typeface="Girassol"/>
                <a:sym typeface="Girassol"/>
              </a:rPr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5991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4829888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829888" y="689893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625991" y="6962493"/>
            <a:ext cx="2768557" cy="2768557"/>
          </a:xfrm>
          <a:custGeom>
            <a:avLst/>
            <a:gdLst/>
            <a:ahLst/>
            <a:cxnLst/>
            <a:rect r="r" b="b" t="t" l="l"/>
            <a:pathLst>
              <a:path h="2768557" w="2768557">
                <a:moveTo>
                  <a:pt x="0" y="0"/>
                </a:moveTo>
                <a:lnTo>
                  <a:pt x="2768558" y="0"/>
                </a:lnTo>
                <a:lnTo>
                  <a:pt x="2768558" y="2768557"/>
                </a:lnTo>
                <a:lnTo>
                  <a:pt x="0" y="2768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60994" y="3955427"/>
            <a:ext cx="10384069" cy="1408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4"/>
              </a:lnSpc>
            </a:pPr>
            <a:r>
              <a:rPr lang="en-US" sz="2689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Students often feel overwhelmed navigating For services like  tuition, OSAP, housing, and academic services. Existing systems are slow, fragmented, and emotionally disconnected.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995973" y="4716484"/>
            <a:ext cx="2262102" cy="3206589"/>
          </a:xfrm>
          <a:custGeom>
            <a:avLst/>
            <a:gdLst/>
            <a:ahLst/>
            <a:cxnLst/>
            <a:rect r="r" b="b" t="t" l="l"/>
            <a:pathLst>
              <a:path h="3206589" w="2262102">
                <a:moveTo>
                  <a:pt x="0" y="0"/>
                </a:moveTo>
                <a:lnTo>
                  <a:pt x="2262103" y="0"/>
                </a:lnTo>
                <a:lnTo>
                  <a:pt x="2262103" y="3206589"/>
                </a:lnTo>
                <a:lnTo>
                  <a:pt x="0" y="32065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01215" y="1243030"/>
            <a:ext cx="8501108" cy="72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b="true" sz="4299" spc="859">
                <a:solidFill>
                  <a:srgbClr val="504C4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PROBLEM 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60994" y="3112253"/>
            <a:ext cx="11034979" cy="1073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b="true" sz="3100" spc="620">
                <a:solidFill>
                  <a:srgbClr val="504C4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THE GAP IN STUDENT SUPPORT</a:t>
            </a:r>
          </a:p>
          <a:p>
            <a:pPr algn="l">
              <a:lnSpc>
                <a:spcPts val="434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960994" y="5776879"/>
            <a:ext cx="9089702" cy="2569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9"/>
              </a:lnSpc>
            </a:pPr>
            <a:r>
              <a:rPr lang="en-US" sz="3042" b="true">
                <a:solidFill>
                  <a:srgbClr val="504C4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 Core issues</a:t>
            </a:r>
          </a:p>
          <a:p>
            <a:pPr algn="l" marL="508237" indent="-254119" lvl="1">
              <a:lnSpc>
                <a:spcPts val="3295"/>
              </a:lnSpc>
              <a:buFont typeface="Arial"/>
              <a:buChar char="•"/>
            </a:pPr>
            <a:r>
              <a:rPr lang="en-US" sz="2354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Delays in getting simple answers</a:t>
            </a:r>
          </a:p>
          <a:p>
            <a:pPr algn="l" marL="508237" indent="-254119" lvl="1">
              <a:lnSpc>
                <a:spcPts val="3295"/>
              </a:lnSpc>
              <a:buFont typeface="Arial"/>
              <a:buChar char="•"/>
            </a:pPr>
            <a:r>
              <a:rPr lang="en-US" sz="2354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 Lack of personalized or empathetic support</a:t>
            </a:r>
          </a:p>
          <a:p>
            <a:pPr algn="l" marL="508237" indent="-254119" lvl="1">
              <a:lnSpc>
                <a:spcPts val="3295"/>
              </a:lnSpc>
              <a:buFont typeface="Arial"/>
              <a:buChar char="•"/>
            </a:pPr>
            <a:r>
              <a:rPr lang="en-US" sz="2354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 Repetitive questions burdening advisors</a:t>
            </a:r>
          </a:p>
          <a:p>
            <a:pPr algn="l" marL="508237" indent="-254119" lvl="1">
              <a:lnSpc>
                <a:spcPts val="3295"/>
              </a:lnSpc>
              <a:buFont typeface="Arial"/>
              <a:buChar char="•"/>
            </a:pPr>
            <a:r>
              <a:rPr lang="en-US" sz="2354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 Confusing navigation of college policies</a:t>
            </a:r>
          </a:p>
          <a:p>
            <a:pPr algn="l">
              <a:lnSpc>
                <a:spcPts val="329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5991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4829888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829888" y="689893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625991" y="6962493"/>
            <a:ext cx="2768557" cy="2768557"/>
          </a:xfrm>
          <a:custGeom>
            <a:avLst/>
            <a:gdLst/>
            <a:ahLst/>
            <a:cxnLst/>
            <a:rect r="r" b="b" t="t" l="l"/>
            <a:pathLst>
              <a:path h="2768557" w="2768557">
                <a:moveTo>
                  <a:pt x="0" y="0"/>
                </a:moveTo>
                <a:lnTo>
                  <a:pt x="2768558" y="0"/>
                </a:lnTo>
                <a:lnTo>
                  <a:pt x="2768558" y="2768557"/>
                </a:lnTo>
                <a:lnTo>
                  <a:pt x="0" y="2768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39828" y="3103924"/>
            <a:ext cx="13006120" cy="1073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2"/>
              </a:lnSpc>
            </a:pPr>
            <a:r>
              <a:rPr lang="en-US" sz="3130" b="true">
                <a:solidFill>
                  <a:srgbClr val="504C4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A multi-layered chatbot that understands emotions, answers accurately, and connects students to real help when needed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79193" y="6962493"/>
            <a:ext cx="2060635" cy="2099469"/>
          </a:xfrm>
          <a:custGeom>
            <a:avLst/>
            <a:gdLst/>
            <a:ahLst/>
            <a:cxnLst/>
            <a:rect r="r" b="b" t="t" l="l"/>
            <a:pathLst>
              <a:path h="2099469" w="2060635">
                <a:moveTo>
                  <a:pt x="0" y="0"/>
                </a:moveTo>
                <a:lnTo>
                  <a:pt x="2060635" y="0"/>
                </a:lnTo>
                <a:lnTo>
                  <a:pt x="2060635" y="2099469"/>
                </a:lnTo>
                <a:lnTo>
                  <a:pt x="0" y="20994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82719" y="1749305"/>
            <a:ext cx="8030760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b="true" sz="4099" spc="819">
                <a:solidFill>
                  <a:srgbClr val="504C4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PROPOSED SOLUTION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55361" y="4824643"/>
            <a:ext cx="9713714" cy="318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1"/>
              </a:lnSpc>
            </a:pPr>
            <a:r>
              <a:rPr lang="en-US" sz="3251" b="true">
                <a:solidFill>
                  <a:srgbClr val="504C4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Features</a:t>
            </a:r>
          </a:p>
          <a:p>
            <a:pPr algn="l" marL="543127" indent="-271564" lvl="1">
              <a:lnSpc>
                <a:spcPts val="3521"/>
              </a:lnSpc>
              <a:buFont typeface="Arial"/>
              <a:buChar char="•"/>
            </a:pPr>
            <a:r>
              <a:rPr lang="en-US" sz="2515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Human-like, natural interactions</a:t>
            </a:r>
          </a:p>
          <a:p>
            <a:pPr algn="l" marL="543127" indent="-271564" lvl="1">
              <a:lnSpc>
                <a:spcPts val="3521"/>
              </a:lnSpc>
              <a:buFont typeface="Arial"/>
              <a:buChar char="•"/>
            </a:pPr>
            <a:r>
              <a:rPr lang="en-US" sz="2515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Emotion-aware, supportive replies</a:t>
            </a:r>
          </a:p>
          <a:p>
            <a:pPr algn="l" marL="543127" indent="-271564" lvl="1">
              <a:lnSpc>
                <a:spcPts val="3521"/>
              </a:lnSpc>
              <a:buFont typeface="Arial"/>
              <a:buChar char="•"/>
            </a:pPr>
            <a:r>
              <a:rPr lang="en-US" sz="2515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Accurate FAQ matching </a:t>
            </a:r>
          </a:p>
          <a:p>
            <a:pPr algn="l" marL="543127" indent="-271564" lvl="1">
              <a:lnSpc>
                <a:spcPts val="3521"/>
              </a:lnSpc>
              <a:buFont typeface="Arial"/>
              <a:buChar char="•"/>
            </a:pPr>
            <a:r>
              <a:rPr lang="en-US" sz="2515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LLM fallback for complex queries</a:t>
            </a:r>
          </a:p>
          <a:p>
            <a:pPr algn="l" marL="543127" indent="-271564" lvl="1">
              <a:lnSpc>
                <a:spcPts val="3521"/>
              </a:lnSpc>
              <a:buFont typeface="Arial"/>
              <a:buChar char="•"/>
            </a:pPr>
            <a:r>
              <a:rPr lang="en-US" sz="2515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Direct advisor escalation</a:t>
            </a:r>
          </a:p>
          <a:p>
            <a:pPr algn="l">
              <a:lnSpc>
                <a:spcPts val="352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5991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4829888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829888" y="689893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16648" y="1319044"/>
            <a:ext cx="14456066" cy="8412006"/>
          </a:xfrm>
          <a:custGeom>
            <a:avLst/>
            <a:gdLst/>
            <a:ahLst/>
            <a:cxnLst/>
            <a:rect r="r" b="b" t="t" l="l"/>
            <a:pathLst>
              <a:path h="8412006" w="14456066">
                <a:moveTo>
                  <a:pt x="0" y="0"/>
                </a:moveTo>
                <a:lnTo>
                  <a:pt x="14456066" y="0"/>
                </a:lnTo>
                <a:lnTo>
                  <a:pt x="14456066" y="8412006"/>
                </a:lnTo>
                <a:lnTo>
                  <a:pt x="0" y="841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278448"/>
            <a:ext cx="7276585" cy="667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4"/>
              </a:lnSpc>
            </a:pPr>
            <a:r>
              <a:rPr lang="en-US" b="true" sz="3896" spc="779">
                <a:solidFill>
                  <a:srgbClr val="504C4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HIGH LEVEL FLOW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26189" y="4034186"/>
            <a:ext cx="681607" cy="30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4"/>
              </a:lnSpc>
            </a:pPr>
            <a:r>
              <a:rPr lang="en-US" sz="1817">
                <a:solidFill>
                  <a:srgbClr val="504C44"/>
                </a:solidFill>
                <a:latin typeface="Canva Sans"/>
                <a:ea typeface="Canva Sans"/>
                <a:cs typeface="Canva Sans"/>
                <a:sym typeface="Canva Sans"/>
              </a:rPr>
              <a:t>Query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625991" y="6962493"/>
            <a:ext cx="2768557" cy="2768557"/>
          </a:xfrm>
          <a:custGeom>
            <a:avLst/>
            <a:gdLst/>
            <a:ahLst/>
            <a:cxnLst/>
            <a:rect r="r" b="b" t="t" l="l"/>
            <a:pathLst>
              <a:path h="2768557" w="2768557">
                <a:moveTo>
                  <a:pt x="0" y="0"/>
                </a:moveTo>
                <a:lnTo>
                  <a:pt x="2768558" y="0"/>
                </a:lnTo>
                <a:lnTo>
                  <a:pt x="2768558" y="2768557"/>
                </a:lnTo>
                <a:lnTo>
                  <a:pt x="0" y="2768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421122"/>
            <a:ext cx="18138373" cy="8525035"/>
          </a:xfrm>
          <a:custGeom>
            <a:avLst/>
            <a:gdLst/>
            <a:ahLst/>
            <a:cxnLst/>
            <a:rect r="r" b="b" t="t" l="l"/>
            <a:pathLst>
              <a:path h="8525035" w="18138373">
                <a:moveTo>
                  <a:pt x="0" y="0"/>
                </a:moveTo>
                <a:lnTo>
                  <a:pt x="18138373" y="0"/>
                </a:lnTo>
                <a:lnTo>
                  <a:pt x="18138373" y="8525036"/>
                </a:lnTo>
                <a:lnTo>
                  <a:pt x="0" y="852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5128" y="245110"/>
            <a:ext cx="8030760" cy="1490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b="true" sz="4299" spc="859">
                <a:solidFill>
                  <a:srgbClr val="504C4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SYSTEM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5991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4829888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829888" y="689893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625991" y="6962493"/>
            <a:ext cx="2768557" cy="2768557"/>
          </a:xfrm>
          <a:custGeom>
            <a:avLst/>
            <a:gdLst/>
            <a:ahLst/>
            <a:cxnLst/>
            <a:rect r="r" b="b" t="t" l="l"/>
            <a:pathLst>
              <a:path h="2768557" w="2768557">
                <a:moveTo>
                  <a:pt x="0" y="0"/>
                </a:moveTo>
                <a:lnTo>
                  <a:pt x="2768558" y="0"/>
                </a:lnTo>
                <a:lnTo>
                  <a:pt x="2768558" y="2768557"/>
                </a:lnTo>
                <a:lnTo>
                  <a:pt x="0" y="2768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62055" y="2628842"/>
            <a:ext cx="5029317" cy="5029317"/>
          </a:xfrm>
          <a:custGeom>
            <a:avLst/>
            <a:gdLst/>
            <a:ahLst/>
            <a:cxnLst/>
            <a:rect r="r" b="b" t="t" l="l"/>
            <a:pathLst>
              <a:path h="5029317" w="5029317">
                <a:moveTo>
                  <a:pt x="0" y="0"/>
                </a:moveTo>
                <a:lnTo>
                  <a:pt x="5029317" y="0"/>
                </a:lnTo>
                <a:lnTo>
                  <a:pt x="5029317" y="5029316"/>
                </a:lnTo>
                <a:lnTo>
                  <a:pt x="0" y="50293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03906" y="1895810"/>
            <a:ext cx="6222272" cy="1267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b="true" sz="3643" spc="728">
                <a:solidFill>
                  <a:srgbClr val="504C4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WHY EMOTION DETECTION FIRST?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7894" y="3462180"/>
            <a:ext cx="12277613" cy="862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2"/>
              </a:lnSpc>
            </a:pPr>
            <a:r>
              <a:rPr lang="en-US" b="true" sz="2459" i="true" spc="491" u="sng">
                <a:solidFill>
                  <a:srgbClr val="504C44"/>
                </a:solidFill>
                <a:latin typeface="Baskerville Display PT Bold Italics"/>
                <a:ea typeface="Baskerville Display PT Bold Italics"/>
                <a:cs typeface="Baskerville Display PT Bold Italics"/>
                <a:sym typeface="Baskerville Display PT Bold Italics"/>
              </a:rPr>
              <a:t>EMPATHY FIRST — THEN INFORMATION</a:t>
            </a:r>
          </a:p>
          <a:p>
            <a:pPr algn="l">
              <a:lnSpc>
                <a:spcPts val="3442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307894" y="4939833"/>
            <a:ext cx="9905406" cy="778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9"/>
              </a:lnSpc>
            </a:pPr>
            <a:r>
              <a:rPr lang="en-US" sz="2263" b="true">
                <a:solidFill>
                  <a:srgbClr val="504C4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Emotion detection is prioritized to prevent ignoring student frustration or distress.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33703" y="5559745"/>
            <a:ext cx="9905406" cy="237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9"/>
              </a:lnSpc>
            </a:pPr>
          </a:p>
          <a:p>
            <a:pPr algn="l" marL="488780" indent="-244390" lvl="1">
              <a:lnSpc>
                <a:spcPts val="3169"/>
              </a:lnSpc>
              <a:buFont typeface="Arial"/>
              <a:buChar char="•"/>
            </a:pPr>
            <a:r>
              <a:rPr lang="en-US" sz="2263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Responds with empathy when tone is negative</a:t>
            </a:r>
          </a:p>
          <a:p>
            <a:pPr algn="l" marL="488780" indent="-244390" lvl="1">
              <a:lnSpc>
                <a:spcPts val="3169"/>
              </a:lnSpc>
              <a:buFont typeface="Arial"/>
              <a:buChar char="•"/>
            </a:pPr>
            <a:r>
              <a:rPr lang="en-US" sz="2263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Redirects to escalation logic when needed</a:t>
            </a:r>
          </a:p>
          <a:p>
            <a:pPr algn="l" marL="488780" indent="-244390" lvl="1">
              <a:lnSpc>
                <a:spcPts val="3169"/>
              </a:lnSpc>
              <a:buFont typeface="Arial"/>
              <a:buChar char="•"/>
            </a:pPr>
            <a:r>
              <a:rPr lang="en-US" sz="2263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 Ensures supportive, human-like interaction</a:t>
            </a:r>
          </a:p>
          <a:p>
            <a:pPr algn="l" marL="488780" indent="-244390" lvl="1">
              <a:lnSpc>
                <a:spcPts val="3169"/>
              </a:lnSpc>
              <a:buFont typeface="Arial"/>
              <a:buChar char="•"/>
            </a:pPr>
            <a:r>
              <a:rPr lang="en-US" sz="2263">
                <a:solidFill>
                  <a:srgbClr val="504C44"/>
                </a:solidFill>
                <a:latin typeface="Baskerville Display PT"/>
                <a:ea typeface="Baskerville Display PT"/>
                <a:cs typeface="Baskerville Display PT"/>
                <a:sym typeface="Baskerville Display PT"/>
              </a:rPr>
              <a:t> Avoids robotic or tone-deaf replies</a:t>
            </a:r>
          </a:p>
          <a:p>
            <a:pPr algn="l">
              <a:lnSpc>
                <a:spcPts val="316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5991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4829888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829888" y="689893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625991" y="6962493"/>
            <a:ext cx="2768557" cy="2768557"/>
          </a:xfrm>
          <a:custGeom>
            <a:avLst/>
            <a:gdLst/>
            <a:ahLst/>
            <a:cxnLst/>
            <a:rect r="r" b="b" t="t" l="l"/>
            <a:pathLst>
              <a:path h="2768557" w="2768557">
                <a:moveTo>
                  <a:pt x="0" y="0"/>
                </a:moveTo>
                <a:lnTo>
                  <a:pt x="2768558" y="0"/>
                </a:lnTo>
                <a:lnTo>
                  <a:pt x="2768558" y="2768557"/>
                </a:lnTo>
                <a:lnTo>
                  <a:pt x="0" y="2768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76066">
            <a:off x="1099387" y="1078855"/>
            <a:ext cx="596181" cy="1786309"/>
          </a:xfrm>
          <a:custGeom>
            <a:avLst/>
            <a:gdLst/>
            <a:ahLst/>
            <a:cxnLst/>
            <a:rect r="r" b="b" t="t" l="l"/>
            <a:pathLst>
              <a:path h="1786309" w="596181">
                <a:moveTo>
                  <a:pt x="0" y="0"/>
                </a:moveTo>
                <a:lnTo>
                  <a:pt x="596180" y="0"/>
                </a:lnTo>
                <a:lnTo>
                  <a:pt x="596180" y="1786310"/>
                </a:lnTo>
                <a:lnTo>
                  <a:pt x="0" y="17863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14651" y="4343837"/>
            <a:ext cx="2618656" cy="2618656"/>
          </a:xfrm>
          <a:custGeom>
            <a:avLst/>
            <a:gdLst/>
            <a:ahLst/>
            <a:cxnLst/>
            <a:rect r="r" b="b" t="t" l="l"/>
            <a:pathLst>
              <a:path h="2618656" w="2618656">
                <a:moveTo>
                  <a:pt x="0" y="0"/>
                </a:moveTo>
                <a:lnTo>
                  <a:pt x="2618656" y="0"/>
                </a:lnTo>
                <a:lnTo>
                  <a:pt x="2618656" y="2618656"/>
                </a:lnTo>
                <a:lnTo>
                  <a:pt x="0" y="2618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15188" y="1302746"/>
            <a:ext cx="17278810" cy="1262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0"/>
              </a:lnSpc>
            </a:pPr>
            <a:r>
              <a:rPr lang="en-US" b="true" sz="3607" spc="721">
                <a:solidFill>
                  <a:srgbClr val="504C4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NATURAL LANGUAGE PROCESSING </a:t>
            </a:r>
          </a:p>
          <a:p>
            <a:pPr algn="l">
              <a:lnSpc>
                <a:spcPts val="5050"/>
              </a:lnSpc>
            </a:pPr>
            <a:r>
              <a:rPr lang="en-US" b="true" sz="3607" spc="721">
                <a:solidFill>
                  <a:srgbClr val="504C4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IN THE SSA CHATBOT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15188" y="3525804"/>
            <a:ext cx="10201804" cy="1119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8"/>
              </a:lnSpc>
            </a:pPr>
            <a:r>
              <a:rPr lang="en-US" sz="2127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Our SSA Chatbot leverages Natural Language Proce</a:t>
            </a:r>
            <a:r>
              <a:rPr lang="en-US" sz="2127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</a:t>
            </a:r>
            <a:r>
              <a:rPr lang="en-US" sz="2127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sing</a:t>
            </a:r>
            <a:r>
              <a:rPr lang="en-US" sz="2127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27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(NLP) to und</a:t>
            </a:r>
            <a:r>
              <a:rPr lang="en-US" sz="2127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e</a:t>
            </a:r>
            <a:r>
              <a:rPr lang="en-US" sz="2127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lang="en-US" sz="2127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st</a:t>
            </a:r>
            <a:r>
              <a:rPr lang="en-US" sz="2127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and, classify, and respond to student queries with high accuracy and contextual awareness.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15188" y="5270249"/>
            <a:ext cx="10201804" cy="3336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8"/>
              </a:lnSpc>
            </a:pPr>
            <a:r>
              <a:rPr lang="en-US" sz="2127" b="true">
                <a:solidFill>
                  <a:srgbClr val="504C44"/>
                </a:solidFill>
                <a:latin typeface="Inter Bold"/>
                <a:ea typeface="Inter Bold"/>
                <a:cs typeface="Inter Bold"/>
                <a:sym typeface="Inter Bold"/>
              </a:rPr>
              <a:t>Key Highlights:</a:t>
            </a:r>
          </a:p>
          <a:p>
            <a:pPr algn="l">
              <a:lnSpc>
                <a:spcPts val="2978"/>
              </a:lnSpc>
            </a:pPr>
          </a:p>
          <a:p>
            <a:pPr algn="l" marL="459323" indent="-229661" lvl="1">
              <a:lnSpc>
                <a:spcPts val="2978"/>
              </a:lnSpc>
              <a:buFont typeface="Arial"/>
              <a:buChar char="•"/>
            </a:pPr>
            <a:r>
              <a:rPr lang="en-US" sz="2127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Text Preprocessing to clean and normalize input.</a:t>
            </a:r>
          </a:p>
          <a:p>
            <a:pPr algn="l" marL="459323" indent="-229661" lvl="1">
              <a:lnSpc>
                <a:spcPts val="2978"/>
              </a:lnSpc>
              <a:buFont typeface="Arial"/>
              <a:buChar char="•"/>
            </a:pPr>
            <a:r>
              <a:rPr lang="en-US" sz="2127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TF-IDF Vectorization to represent text numerically.</a:t>
            </a:r>
          </a:p>
          <a:p>
            <a:pPr algn="l" marL="459323" indent="-229661" lvl="1">
              <a:lnSpc>
                <a:spcPts val="2978"/>
              </a:lnSpc>
              <a:buFont typeface="Arial"/>
              <a:buChar char="•"/>
            </a:pPr>
            <a:r>
              <a:rPr lang="en-US" sz="2127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Cosine Similarity to rank relevant answers.</a:t>
            </a:r>
          </a:p>
          <a:p>
            <a:pPr algn="l">
              <a:lnSpc>
                <a:spcPts val="2978"/>
              </a:lnSpc>
            </a:pPr>
          </a:p>
          <a:p>
            <a:pPr algn="l">
              <a:lnSpc>
                <a:spcPts val="2978"/>
              </a:lnSpc>
            </a:pPr>
            <a:r>
              <a:rPr lang="en-US" sz="2127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T</a:t>
            </a:r>
            <a:r>
              <a:rPr lang="en-US" sz="2127">
                <a:solidFill>
                  <a:srgbClr val="504C44"/>
                </a:solidFill>
                <a:latin typeface="Inter"/>
                <a:ea typeface="Inter"/>
                <a:cs typeface="Inter"/>
                <a:sym typeface="Inter"/>
              </a:rPr>
              <a:t>his foundation enables precise retrieval and supports advanced response generation.</a:t>
            </a:r>
          </a:p>
          <a:p>
            <a:pPr algn="l">
              <a:lnSpc>
                <a:spcPts val="297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5991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4829888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829888" y="689893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625991" y="6962493"/>
            <a:ext cx="2768557" cy="2768557"/>
          </a:xfrm>
          <a:custGeom>
            <a:avLst/>
            <a:gdLst/>
            <a:ahLst/>
            <a:cxnLst/>
            <a:rect r="r" b="b" t="t" l="l"/>
            <a:pathLst>
              <a:path h="2768557" w="2768557">
                <a:moveTo>
                  <a:pt x="0" y="0"/>
                </a:moveTo>
                <a:lnTo>
                  <a:pt x="2768558" y="0"/>
                </a:lnTo>
                <a:lnTo>
                  <a:pt x="2768558" y="2768557"/>
                </a:lnTo>
                <a:lnTo>
                  <a:pt x="0" y="2768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1500270">
            <a:off x="14887981" y="1347132"/>
            <a:ext cx="710384" cy="956746"/>
          </a:xfrm>
          <a:custGeom>
            <a:avLst/>
            <a:gdLst/>
            <a:ahLst/>
            <a:cxnLst/>
            <a:rect r="r" b="b" t="t" l="l"/>
            <a:pathLst>
              <a:path h="956746" w="710384">
                <a:moveTo>
                  <a:pt x="0" y="956746"/>
                </a:moveTo>
                <a:lnTo>
                  <a:pt x="710384" y="956746"/>
                </a:lnTo>
                <a:lnTo>
                  <a:pt x="710384" y="0"/>
                </a:lnTo>
                <a:lnTo>
                  <a:pt x="0" y="0"/>
                </a:lnTo>
                <a:lnTo>
                  <a:pt x="0" y="9567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76066">
            <a:off x="1099387" y="1078855"/>
            <a:ext cx="596181" cy="1786309"/>
          </a:xfrm>
          <a:custGeom>
            <a:avLst/>
            <a:gdLst/>
            <a:ahLst/>
            <a:cxnLst/>
            <a:rect r="r" b="b" t="t" l="l"/>
            <a:pathLst>
              <a:path h="1786309" w="596181">
                <a:moveTo>
                  <a:pt x="0" y="0"/>
                </a:moveTo>
                <a:lnTo>
                  <a:pt x="596180" y="0"/>
                </a:lnTo>
                <a:lnTo>
                  <a:pt x="596180" y="1786310"/>
                </a:lnTo>
                <a:lnTo>
                  <a:pt x="0" y="17863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51565" y="3234014"/>
            <a:ext cx="12326118" cy="4838001"/>
          </a:xfrm>
          <a:custGeom>
            <a:avLst/>
            <a:gdLst/>
            <a:ahLst/>
            <a:cxnLst/>
            <a:rect r="r" b="b" t="t" l="l"/>
            <a:pathLst>
              <a:path h="4838001" w="12326118">
                <a:moveTo>
                  <a:pt x="0" y="0"/>
                </a:moveTo>
                <a:lnTo>
                  <a:pt x="12326118" y="0"/>
                </a:lnTo>
                <a:lnTo>
                  <a:pt x="12326118" y="4838001"/>
                </a:lnTo>
                <a:lnTo>
                  <a:pt x="0" y="48380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92950" y="1475682"/>
            <a:ext cx="17278810" cy="623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0"/>
              </a:lnSpc>
            </a:pPr>
            <a:r>
              <a:rPr lang="en-US" b="true" sz="3607" spc="721">
                <a:solidFill>
                  <a:srgbClr val="504C4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HOW NLP WORKS IN OUR SSA CHATBOT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5991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4829888" y="55595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829888" y="6898930"/>
            <a:ext cx="2832121" cy="2832121"/>
          </a:xfrm>
          <a:custGeom>
            <a:avLst/>
            <a:gdLst/>
            <a:ahLst/>
            <a:cxnLst/>
            <a:rect r="r" b="b" t="t" l="l"/>
            <a:pathLst>
              <a:path h="2832121" w="2832121">
                <a:moveTo>
                  <a:pt x="0" y="0"/>
                </a:moveTo>
                <a:lnTo>
                  <a:pt x="2832121" y="0"/>
                </a:lnTo>
                <a:lnTo>
                  <a:pt x="2832121" y="2832120"/>
                </a:lnTo>
                <a:lnTo>
                  <a:pt x="0" y="2832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625991" y="6962493"/>
            <a:ext cx="2768557" cy="2768557"/>
          </a:xfrm>
          <a:custGeom>
            <a:avLst/>
            <a:gdLst/>
            <a:ahLst/>
            <a:cxnLst/>
            <a:rect r="r" b="b" t="t" l="l"/>
            <a:pathLst>
              <a:path h="2768557" w="2768557">
                <a:moveTo>
                  <a:pt x="0" y="0"/>
                </a:moveTo>
                <a:lnTo>
                  <a:pt x="2768558" y="0"/>
                </a:lnTo>
                <a:lnTo>
                  <a:pt x="2768558" y="2768557"/>
                </a:lnTo>
                <a:lnTo>
                  <a:pt x="0" y="2768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1500270">
            <a:off x="15890756" y="1347132"/>
            <a:ext cx="710384" cy="956746"/>
          </a:xfrm>
          <a:custGeom>
            <a:avLst/>
            <a:gdLst/>
            <a:ahLst/>
            <a:cxnLst/>
            <a:rect r="r" b="b" t="t" l="l"/>
            <a:pathLst>
              <a:path h="956746" w="710384">
                <a:moveTo>
                  <a:pt x="0" y="956746"/>
                </a:moveTo>
                <a:lnTo>
                  <a:pt x="710384" y="956746"/>
                </a:lnTo>
                <a:lnTo>
                  <a:pt x="710384" y="0"/>
                </a:lnTo>
                <a:lnTo>
                  <a:pt x="0" y="0"/>
                </a:lnTo>
                <a:lnTo>
                  <a:pt x="0" y="9567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76066">
            <a:off x="1099387" y="1078855"/>
            <a:ext cx="596181" cy="1786309"/>
          </a:xfrm>
          <a:custGeom>
            <a:avLst/>
            <a:gdLst/>
            <a:ahLst/>
            <a:cxnLst/>
            <a:rect r="r" b="b" t="t" l="l"/>
            <a:pathLst>
              <a:path h="1786309" w="596181">
                <a:moveTo>
                  <a:pt x="0" y="0"/>
                </a:moveTo>
                <a:lnTo>
                  <a:pt x="596180" y="0"/>
                </a:lnTo>
                <a:lnTo>
                  <a:pt x="596180" y="1786310"/>
                </a:lnTo>
                <a:lnTo>
                  <a:pt x="0" y="17863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20455" y="2558038"/>
            <a:ext cx="11371776" cy="6922783"/>
          </a:xfrm>
          <a:custGeom>
            <a:avLst/>
            <a:gdLst/>
            <a:ahLst/>
            <a:cxnLst/>
            <a:rect r="r" b="b" t="t" l="l"/>
            <a:pathLst>
              <a:path h="6922783" w="11371776">
                <a:moveTo>
                  <a:pt x="0" y="0"/>
                </a:moveTo>
                <a:lnTo>
                  <a:pt x="11371776" y="0"/>
                </a:lnTo>
                <a:lnTo>
                  <a:pt x="11371776" y="6922783"/>
                </a:lnTo>
                <a:lnTo>
                  <a:pt x="0" y="69227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4618" r="0" b="-4618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92950" y="1475682"/>
            <a:ext cx="17278810" cy="623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0"/>
              </a:lnSpc>
            </a:pPr>
            <a:r>
              <a:rPr lang="en-US" b="true" sz="3607" spc="721">
                <a:solidFill>
                  <a:srgbClr val="504C44"/>
                </a:solidFill>
                <a:latin typeface="Baskerville Display PT Bold"/>
                <a:ea typeface="Baskerville Display PT Bold"/>
                <a:cs typeface="Baskerville Display PT Bold"/>
                <a:sym typeface="Baskerville Display PT Bold"/>
              </a:rPr>
              <a:t>SIMILARITY RETRIEVAL &amp; RAG MECHANISM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DAGvdJI0vAE</dc:identifier>
  <dcterms:modified xsi:type="dcterms:W3CDTF">2011-08-01T06:04:30Z</dcterms:modified>
  <cp:revision>1</cp:revision>
  <dc:title>Minimalist Beige Cream Brand Proposal Presentation</dc:title>
</cp:coreProperties>
</file>