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319" r:id="rId2"/>
    <p:sldId id="256" r:id="rId3"/>
    <p:sldId id="261" r:id="rId4"/>
    <p:sldId id="287" r:id="rId5"/>
    <p:sldId id="288" r:id="rId6"/>
    <p:sldId id="299" r:id="rId7"/>
    <p:sldId id="293" r:id="rId8"/>
    <p:sldId id="298" r:id="rId9"/>
    <p:sldId id="292" r:id="rId10"/>
    <p:sldId id="285" r:id="rId11"/>
    <p:sldId id="294" r:id="rId12"/>
    <p:sldId id="295" r:id="rId13"/>
    <p:sldId id="296" r:id="rId14"/>
    <p:sldId id="297" r:id="rId15"/>
    <p:sldId id="300" r:id="rId16"/>
    <p:sldId id="301" r:id="rId17"/>
    <p:sldId id="304" r:id="rId18"/>
    <p:sldId id="302" r:id="rId19"/>
    <p:sldId id="303" r:id="rId20"/>
    <p:sldId id="325" r:id="rId21"/>
    <p:sldId id="305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8" r:id="rId31"/>
    <p:sldId id="315" r:id="rId32"/>
    <p:sldId id="316" r:id="rId33"/>
    <p:sldId id="317" r:id="rId34"/>
    <p:sldId id="320" r:id="rId35"/>
    <p:sldId id="321" r:id="rId36"/>
    <p:sldId id="322" r:id="rId37"/>
    <p:sldId id="323" r:id="rId38"/>
    <p:sldId id="324" r:id="rId39"/>
    <p:sldId id="327" r:id="rId40"/>
    <p:sldId id="329" r:id="rId41"/>
    <p:sldId id="330" r:id="rId42"/>
    <p:sldId id="331" r:id="rId43"/>
    <p:sldId id="326" r:id="rId44"/>
    <p:sldId id="332" r:id="rId45"/>
    <p:sldId id="336" r:id="rId46"/>
    <p:sldId id="333" r:id="rId47"/>
    <p:sldId id="334" r:id="rId48"/>
    <p:sldId id="335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</p:sldIdLst>
  <p:sldSz cx="9144000" cy="5143500" type="screen16x9"/>
  <p:notesSz cx="6858000" cy="9144000"/>
  <p:embeddedFontLst>
    <p:embeddedFont>
      <p:font typeface="Nixie One" panose="020B0604020202020204" charset="0"/>
      <p:regular r:id="rId61"/>
    </p:embeddedFont>
    <p:embeddedFont>
      <p:font typeface="Varela Round" panose="020B0604020202020204" charset="-79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ia1" id="{C7CE23AF-4180-4149-BB8E-0A360BA69D06}">
          <p14:sldIdLst>
            <p14:sldId id="319"/>
            <p14:sldId id="256"/>
            <p14:sldId id="261"/>
            <p14:sldId id="287"/>
            <p14:sldId id="288"/>
            <p14:sldId id="299"/>
            <p14:sldId id="293"/>
            <p14:sldId id="298"/>
            <p14:sldId id="292"/>
            <p14:sldId id="285"/>
            <p14:sldId id="294"/>
            <p14:sldId id="295"/>
            <p14:sldId id="296"/>
            <p14:sldId id="297"/>
            <p14:sldId id="300"/>
            <p14:sldId id="301"/>
            <p14:sldId id="304"/>
            <p14:sldId id="302"/>
            <p14:sldId id="303"/>
          </p14:sldIdLst>
        </p14:section>
        <p14:section name="Dia2" id="{C1ABA429-7875-4CDB-A1D2-2829DE779D4B}">
          <p14:sldIdLst>
            <p14:sldId id="325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5"/>
            <p14:sldId id="316"/>
            <p14:sldId id="317"/>
            <p14:sldId id="320"/>
            <p14:sldId id="321"/>
            <p14:sldId id="322"/>
            <p14:sldId id="323"/>
            <p14:sldId id="324"/>
            <p14:sldId id="327"/>
            <p14:sldId id="329"/>
            <p14:sldId id="330"/>
            <p14:sldId id="331"/>
            <p14:sldId id="326"/>
            <p14:sldId id="332"/>
            <p14:sldId id="336"/>
            <p14:sldId id="333"/>
            <p14:sldId id="334"/>
            <p14:sldId id="33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E8307-9B0E-412F-8179-D5C9F31BDB19}">
  <a:tblStyle styleId="{DE1E8307-9B0E-412F-8179-D5C9F31BD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04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76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45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806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5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07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9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36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6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82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3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88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0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58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61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89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71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69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06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73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67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71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491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39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90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823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27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4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1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78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62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6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03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Resultado de imagem para SIMBOLO JEDI PNG">
            <a:extLst>
              <a:ext uri="{FF2B5EF4-FFF2-40B4-BE49-F238E27FC236}">
                <a16:creationId xmlns:a16="http://schemas.microsoft.com/office/drawing/2014/main" id="{70D5DE30-86BA-478C-92E5-8C1D2FC6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56" b="95444" l="3000" r="96111">
                        <a14:foregroundMark x1="3333" y1="49889" x2="3333" y2="49889"/>
                        <a14:foregroundMark x1="57889" y1="2556" x2="57889" y2="2556"/>
                        <a14:foregroundMark x1="96222" y1="37444" x2="96222" y2="37444"/>
                        <a14:foregroundMark x1="37111" y1="95444" x2="37111" y2="95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64" y="4273693"/>
            <a:ext cx="650230" cy="6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C8E2B9-3A70-482D-9B6E-DD57B4586C29}"/>
              </a:ext>
            </a:extLst>
          </p:cNvPr>
          <p:cNvSpPr/>
          <p:nvPr/>
        </p:nvSpPr>
        <p:spPr>
          <a:xfrm>
            <a:off x="7521186" y="4912668"/>
            <a:ext cx="835786" cy="2308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00" b="1" dirty="0">
                <a:solidFill>
                  <a:srgbClr val="0097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</a:rPr>
              <a:t>GPPDS</a:t>
            </a:r>
          </a:p>
        </p:txBody>
      </p:sp>
      <p:pic>
        <p:nvPicPr>
          <p:cNvPr id="5" name="Picture 6" descr="Resultado de imagem para arduino logo">
            <a:extLst>
              <a:ext uri="{FF2B5EF4-FFF2-40B4-BE49-F238E27FC236}">
                <a16:creationId xmlns:a16="http://schemas.microsoft.com/office/drawing/2014/main" id="{747A4A4E-19D4-43AC-8AB8-82517083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74" y="1779473"/>
            <a:ext cx="2887051" cy="19647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FB4167-40C3-44F5-8A4A-8282E566C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30" y="-280092"/>
            <a:ext cx="1379527" cy="13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pt-BR" dirty="0" err="1"/>
              <a:t>emáforo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9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2x LED Vermelho 5mm</a:t>
            </a:r>
            <a:br>
              <a:rPr lang="pt-BR" dirty="0"/>
            </a:br>
            <a:r>
              <a:rPr lang="pt-BR" dirty="0"/>
              <a:t>2x LED Verde 5mm</a:t>
            </a:r>
            <a:br>
              <a:rPr lang="pt-BR" dirty="0"/>
            </a:br>
            <a:r>
              <a:rPr lang="pt-BR" dirty="0"/>
              <a:t>1x LED Amarelo 5mm</a:t>
            </a:r>
            <a:br>
              <a:rPr lang="pt-BR" dirty="0"/>
            </a:br>
            <a:r>
              <a:rPr lang="pt-BR" dirty="0"/>
              <a:t>5x Resistor 220 ohm</a:t>
            </a:r>
            <a:br>
              <a:rPr lang="pt-BR" dirty="0"/>
            </a:br>
            <a:r>
              <a:rPr lang="pt-BR" dirty="0"/>
              <a:t>1x Protoboard</a:t>
            </a:r>
            <a:br>
              <a:rPr lang="pt-BR" dirty="0"/>
            </a:br>
            <a:r>
              <a:rPr lang="pt-BR" dirty="0"/>
              <a:t>11x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277775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9AD4CB-5A3C-4E89-B9B8-CE38FE110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4098" name="Picture 2" descr="Circuito semÃ¡foro com Arduino">
            <a:extLst>
              <a:ext uri="{FF2B5EF4-FFF2-40B4-BE49-F238E27FC236}">
                <a16:creationId xmlns:a16="http://schemas.microsoft.com/office/drawing/2014/main" id="{C022F065-BA42-4C25-B1FA-08E2F4BC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709" y="1525758"/>
            <a:ext cx="6519291" cy="35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6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5DBC455-5C7B-4BE5-BDC1-A1D56E8C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B85F6-25BD-4230-9B9C-9E3938E01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68771" y="909050"/>
            <a:ext cx="5124894" cy="4047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Projeto 4 - Semáforo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9;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Define os pinos que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serao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utilizados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8;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12;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carroAmarelo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11;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10;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Define os pinos como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saidas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carroAmarelo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buClrTx/>
              <a:buSzTx/>
              <a:buNone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r>
              <a:rPr lang="pt-BR" altLang="pt-BR" sz="1050" dirty="0">
                <a:solidFill>
                  <a:srgbClr val="008200"/>
                </a:solidFill>
                <a:latin typeface="Monaco"/>
              </a:rPr>
              <a:t> // Coloca na posição inicial. Somente o verde dos carros e o vermelho dos pedestres acesos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3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140C83-DE08-46C3-A4EA-C635DA441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810542"/>
            <a:ext cx="5663410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Acende o verde dos carros e o vermelho dos pedestres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(5000);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Aguarda 5 segundos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carroAmarelo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apaga o verde dos carros e acende o amarelo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(3000);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aguarda mais 3 segundos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carroAmarelo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apaga o amarelo dos carros e acende o vermelho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apaga o vermelho dos pedestres e acende o verde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(5000);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aguarda mais 5 segundos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 = 0; x&lt;5; x++)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Pisca o vermelho dos pedestres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(250);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Monaco"/>
              </a:rPr>
              <a:t>l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(250);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carroVermelho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8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Interruptor de Luz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82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LED Vermelho 5mm</a:t>
            </a:r>
            <a:br>
              <a:rPr lang="pt-BR" dirty="0"/>
            </a:br>
            <a:r>
              <a:rPr lang="pt-BR" dirty="0"/>
              <a:t>1x Resistor 220 ohm</a:t>
            </a:r>
            <a:br>
              <a:rPr lang="pt-BR" dirty="0"/>
            </a:br>
            <a:r>
              <a:rPr lang="pt-BR" dirty="0"/>
              <a:t>1x Chave Táctil </a:t>
            </a:r>
            <a:r>
              <a:rPr lang="pt-BR" dirty="0" err="1"/>
              <a:t>Push-button</a:t>
            </a:r>
            <a:br>
              <a:rPr lang="pt-BR" dirty="0"/>
            </a:br>
            <a:r>
              <a:rPr lang="pt-BR" dirty="0"/>
              <a:t>1x Protoboard 400 pontos</a:t>
            </a:r>
            <a:br>
              <a:rPr lang="pt-BR" dirty="0"/>
            </a:br>
            <a:r>
              <a:rPr lang="pt-BR" dirty="0"/>
              <a:t>5x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250770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Interruptores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97BA7D-96C7-49EE-8D6B-7D2DB9279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5" t="17658" r="44554" b="51772"/>
          <a:stretch/>
        </p:blipFill>
        <p:spPr>
          <a:xfrm>
            <a:off x="2471595" y="1885379"/>
            <a:ext cx="6489014" cy="28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59F6D0-7748-4A57-A9E2-41C5D289D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1" y="1550150"/>
            <a:ext cx="6072514" cy="32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187563-7313-4591-BF8D-966E9ACB3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1068303"/>
            <a:ext cx="4788170" cy="37010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   Projeto 5 - &lt;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span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style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="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font-weight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: 400"&gt;Interruptor de luz&lt;/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span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&gt;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7;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13;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bool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estadoLed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INPUT_PULLUP);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define o pino do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botao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como entrada "INPUT"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digitalRead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== LOW)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Se o botão for pressionado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estadoLed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!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estadoLed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troca o estado do LED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estadoLed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digitalRead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== LOW);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(100);       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    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S O S</a:t>
            </a:r>
            <a:br>
              <a:rPr lang="en" dirty="0"/>
            </a:br>
            <a:r>
              <a:rPr lang="en" dirty="0"/>
              <a:t>. . . ___ . . .</a:t>
            </a:r>
            <a:br>
              <a:rPr lang="en" dirty="0"/>
            </a:br>
            <a:r>
              <a:rPr lang="en" dirty="0"/>
              <a:t>Luminoso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Resultado de imagem para SIMBOLO JEDI PNG">
            <a:extLst>
              <a:ext uri="{FF2B5EF4-FFF2-40B4-BE49-F238E27FC236}">
                <a16:creationId xmlns:a16="http://schemas.microsoft.com/office/drawing/2014/main" id="{70D5DE30-86BA-478C-92E5-8C1D2FC6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56" b="95444" l="3000" r="96111">
                        <a14:foregroundMark x1="3333" y1="49889" x2="3333" y2="49889"/>
                        <a14:foregroundMark x1="57889" y1="2556" x2="57889" y2="2556"/>
                        <a14:foregroundMark x1="96222" y1="37444" x2="96222" y2="37444"/>
                        <a14:foregroundMark x1="37111" y1="95444" x2="37111" y2="95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64" y="4273693"/>
            <a:ext cx="650230" cy="6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C8E2B9-3A70-482D-9B6E-DD57B4586C29}"/>
              </a:ext>
            </a:extLst>
          </p:cNvPr>
          <p:cNvSpPr/>
          <p:nvPr/>
        </p:nvSpPr>
        <p:spPr>
          <a:xfrm>
            <a:off x="7521186" y="4912668"/>
            <a:ext cx="835786" cy="2308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00" b="1" dirty="0">
                <a:solidFill>
                  <a:srgbClr val="0097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</a:rPr>
              <a:t>GPPDS</a:t>
            </a:r>
          </a:p>
        </p:txBody>
      </p:sp>
      <p:pic>
        <p:nvPicPr>
          <p:cNvPr id="5" name="Picture 6" descr="Resultado de imagem para arduino logo">
            <a:extLst>
              <a:ext uri="{FF2B5EF4-FFF2-40B4-BE49-F238E27FC236}">
                <a16:creationId xmlns:a16="http://schemas.microsoft.com/office/drawing/2014/main" id="{747A4A4E-19D4-43AC-8AB8-82517083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74" y="1779473"/>
            <a:ext cx="2887051" cy="19647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FB4167-40C3-44F5-8A4A-8282E566C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30" y="-280092"/>
            <a:ext cx="1379527" cy="13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Servo Motor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57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Servo 9g</a:t>
            </a:r>
            <a:br>
              <a:rPr lang="pt-BR" dirty="0"/>
            </a:br>
            <a:r>
              <a:rPr lang="pt-BR" dirty="0"/>
              <a:t>1x Chave </a:t>
            </a:r>
            <a:r>
              <a:rPr lang="pt-BR" dirty="0" err="1"/>
              <a:t>push-button</a:t>
            </a:r>
            <a:br>
              <a:rPr lang="pt-BR" dirty="0"/>
            </a:br>
            <a:r>
              <a:rPr lang="pt-BR" dirty="0"/>
              <a:t>7x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241996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D163B-4B88-47A5-8012-54911ED5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86" y="1751267"/>
            <a:ext cx="5843239" cy="31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674A13-211F-4B52-9F0D-577212A7B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764372"/>
            <a:ext cx="5190523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   Projeto 8 - Acionando um Motor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#include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Servo.h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Servo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7;</a:t>
            </a:r>
            <a:endParaRPr lang="pt-BR" altLang="pt-BR" sz="800" dirty="0"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INPUT_PULLUP);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define o botão como saídas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meuServo.attach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(9);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botao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== LOW)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angulo=0; angulo&lt;=180; angulo++)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Aumenta o angulo do servo ate chegar em 180 graus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(angulo);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angulo=180; angulo&gt;=0; angulo--)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Diminui o angulo do servo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(angulo);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meuServo.detach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4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Servo Motor: Controlando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Servo 9g</a:t>
            </a:r>
          </a:p>
          <a:p>
            <a:pPr marL="76200" indent="0">
              <a:buNone/>
            </a:pPr>
            <a:r>
              <a:rPr lang="pt-BR" dirty="0"/>
              <a:t>1x Potenciômetro 10K ohm</a:t>
            </a:r>
          </a:p>
          <a:p>
            <a:pPr marL="76200" indent="0">
              <a:buNone/>
            </a:pPr>
            <a:r>
              <a:rPr lang="pt-BR" dirty="0"/>
              <a:t>8x Jumper macho-macho</a:t>
            </a:r>
          </a:p>
          <a:p>
            <a:pPr marL="76200" indent="0">
              <a:buNone/>
            </a:pPr>
            <a:r>
              <a:rPr lang="pt-BR" dirty="0"/>
              <a:t>1x Cabo USB</a:t>
            </a:r>
          </a:p>
          <a:p>
            <a:pPr marL="76200" indent="0">
              <a:buNone/>
            </a:pPr>
            <a:r>
              <a:rPr lang="pt-BR" dirty="0"/>
              <a:t>1x Placa Arduino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373401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21F76B-3167-49AF-B2D9-79E55856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85" y="1826050"/>
            <a:ext cx="6037445" cy="33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69697B-CBF7-4035-A3CE-4874A1BF0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1283747"/>
            <a:ext cx="5023137" cy="3270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Projeto 9 - Controlando um Motor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#include 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Servo.h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Servo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A0;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meuServo.attach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(9);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analogRead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0, 1023, 0, 180);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mapeia os valores do potenciômetro (entre 0 e 1023) para os valores do servo (entre 0 e 180)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meuServo.write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manda o valor para o servo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(15);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81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 de Luz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LED Vermelho 5mm</a:t>
            </a:r>
            <a:br>
              <a:rPr lang="pt-BR" dirty="0"/>
            </a:br>
            <a:r>
              <a:rPr lang="pt-BR" dirty="0"/>
              <a:t>1x Resistor 220 ohm</a:t>
            </a:r>
            <a:br>
              <a:rPr lang="pt-BR" dirty="0"/>
            </a:br>
            <a:r>
              <a:rPr lang="pt-BR" dirty="0"/>
              <a:t>1x Protoboard</a:t>
            </a:r>
            <a:br>
              <a:rPr lang="pt-BR" dirty="0"/>
            </a:br>
            <a:r>
              <a:rPr lang="pt-BR" dirty="0"/>
              <a:t>2x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Fotoresistor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7BA80D-8E21-4C1A-9DA3-856C2B95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61" y="1908381"/>
            <a:ext cx="6174464" cy="30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1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LED Vermelho 5 mm</a:t>
            </a:r>
            <a:br>
              <a:rPr lang="pt-BR" dirty="0"/>
            </a:br>
            <a:r>
              <a:rPr lang="pt-BR" dirty="0"/>
              <a:t>1x Resistor 220 ohm</a:t>
            </a:r>
            <a:br>
              <a:rPr lang="pt-BR" dirty="0"/>
            </a:br>
            <a:r>
              <a:rPr lang="pt-BR" dirty="0"/>
              <a:t>1x Resistor 10K ohm</a:t>
            </a:r>
            <a:br>
              <a:rPr lang="pt-BR" dirty="0"/>
            </a:br>
            <a:r>
              <a:rPr lang="pt-BR" dirty="0"/>
              <a:t>1x Sensor de luminosidade LDR</a:t>
            </a:r>
            <a:br>
              <a:rPr lang="pt-BR" dirty="0"/>
            </a:br>
            <a:r>
              <a:rPr lang="pt-BR" dirty="0"/>
              <a:t>7x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735265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4B3CE-6154-45F0-969C-5F3F78FA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92" y="1647731"/>
            <a:ext cx="6266780" cy="3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233245-EE08-4643-9010-655376EBE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6778" y="233882"/>
            <a:ext cx="3252493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Projeto 10 - Sensor de luz ambiente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13;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pinoSensorLuz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A0;      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0;             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pinoLed,OUTPUT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analogRead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pinoSensorLuz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&lt;750)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      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pinoLed,HIGH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          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pinoLed,LOW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(10);                  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6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Dó Ré Mi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540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Frequências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D53483-F789-4078-89D8-025C62F1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45" y="2235030"/>
            <a:ext cx="5848539" cy="22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63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</a:t>
            </a:r>
            <a:r>
              <a:rPr lang="pt-BR" dirty="0" err="1"/>
              <a:t>Buzzer</a:t>
            </a:r>
            <a:br>
              <a:rPr lang="pt-BR" dirty="0"/>
            </a:br>
            <a:r>
              <a:rPr lang="pt-BR" dirty="0"/>
              <a:t>2x Jumper Macho-macho</a:t>
            </a:r>
            <a:br>
              <a:rPr lang="pt-BR" dirty="0"/>
            </a:br>
            <a:r>
              <a:rPr lang="pt-BR" dirty="0"/>
              <a:t>1x Protoboard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166335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84F68D-CC2E-4FEF-B5CB-AEE6B4EC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111" y="1747320"/>
            <a:ext cx="5493588" cy="30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ED16CE-CAC9-4B18-B1DB-6C23FC945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78515" y="434396"/>
            <a:ext cx="4252576" cy="4570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Projeto 11 - Dó Ré Mi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DO  262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RE  294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MI  330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FA  349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SOL  392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LA  440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SI  494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DO_2  523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6;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melodia[] = 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DO, RE, MI, FA, SOL, LA, SI, DO_2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configura pino do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buzzer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como saída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pinoBuzzer,OUTPUT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 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i=0; i&lt;8; i++)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tone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melodia[i]);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(500);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8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Alarme a Laser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9AD4CB-5A3C-4E89-B9B8-CE38FE110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28BA4F-B15B-4728-9458-36E942F5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79" y="1488350"/>
            <a:ext cx="6570920" cy="35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1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Diodo Laser</a:t>
            </a:r>
          </a:p>
          <a:p>
            <a:pPr marL="76200" indent="0">
              <a:buNone/>
            </a:pPr>
            <a:r>
              <a:rPr lang="pt-BR" dirty="0"/>
              <a:t>1x Resistor 10K ohm</a:t>
            </a:r>
          </a:p>
          <a:p>
            <a:pPr marL="76200" indent="0">
              <a:buNone/>
            </a:pPr>
            <a:r>
              <a:rPr lang="pt-BR" dirty="0"/>
              <a:t>1x LDR</a:t>
            </a:r>
          </a:p>
          <a:p>
            <a:pPr marL="76200" indent="0">
              <a:buNone/>
            </a:pPr>
            <a:r>
              <a:rPr lang="pt-BR" dirty="0"/>
              <a:t>1x </a:t>
            </a:r>
            <a:r>
              <a:rPr lang="pt-BR" dirty="0" err="1"/>
              <a:t>Buzzer</a:t>
            </a:r>
            <a:endParaRPr lang="pt-BR" dirty="0"/>
          </a:p>
          <a:p>
            <a:pPr marL="76200" indent="0">
              <a:buNone/>
            </a:pPr>
            <a:r>
              <a:rPr lang="pt-BR" dirty="0"/>
              <a:t>9x Jumper Macho-macho</a:t>
            </a:r>
          </a:p>
          <a:p>
            <a:pPr marL="76200" indent="0">
              <a:buNone/>
            </a:pPr>
            <a:r>
              <a:rPr lang="pt-BR" dirty="0"/>
              <a:t>1x Cabo USB</a:t>
            </a:r>
          </a:p>
          <a:p>
            <a:pPr marL="76200" indent="0">
              <a:buNone/>
            </a:pP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253950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7C33B8-4C75-4202-840A-F63574DC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44" y="1644013"/>
            <a:ext cx="5709683" cy="31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3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A3532-78A8-47E1-AEEE-65DF16CEB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78200" y="2535238"/>
            <a:ext cx="4252913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Projeto 12 - Alarme com sensor a laser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pinoSensorLuz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A0;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6;       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0;              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configura pino do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buzzer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como saída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pinoBuzzer,OUTPUT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pinoSensorLuz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valorLuz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&lt;950)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       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tone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440);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           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noTone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pinoBuzzer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(10);           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35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C15C3-B128-4844-A7E3-DE2EEA2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CE0A-FAD8-4984-9178-B1BE9E721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5E3E86-1868-4F12-BA58-0ACD987C7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722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Luzes Coloridas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73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pic>
        <p:nvPicPr>
          <p:cNvPr id="2050" name="Picture 2" descr="https://uploads.filipeflop.com/2018/12/rgb-circles-1.png">
            <a:extLst>
              <a:ext uri="{FF2B5EF4-FFF2-40B4-BE49-F238E27FC236}">
                <a16:creationId xmlns:a16="http://schemas.microsoft.com/office/drawing/2014/main" id="{3D3C424C-61DF-48B1-86EB-2E0C26CDC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r="27239"/>
          <a:stretch/>
        </p:blipFill>
        <p:spPr bwMode="auto">
          <a:xfrm>
            <a:off x="6423562" y="1952372"/>
            <a:ext cx="2571582" cy="25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B78669-A626-4CDE-A02E-0955F71C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1" t="19470" r="48023" b="35497"/>
          <a:stretch/>
        </p:blipFill>
        <p:spPr>
          <a:xfrm>
            <a:off x="2349795" y="1952372"/>
            <a:ext cx="4073767" cy="31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1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LED RGB 5mm</a:t>
            </a:r>
          </a:p>
          <a:p>
            <a:pPr marL="76200" indent="0">
              <a:buNone/>
            </a:pPr>
            <a:r>
              <a:rPr lang="pt-BR" dirty="0"/>
              <a:t>3x Resistor 220 ohm</a:t>
            </a:r>
          </a:p>
          <a:p>
            <a:pPr marL="76200" indent="0">
              <a:buNone/>
            </a:pPr>
            <a:r>
              <a:rPr lang="pt-BR" dirty="0"/>
              <a:t>5x Jumper Macho-macho</a:t>
            </a:r>
          </a:p>
          <a:p>
            <a:pPr marL="76200" indent="0">
              <a:buNone/>
            </a:pPr>
            <a:r>
              <a:rPr lang="pt-BR" dirty="0"/>
              <a:t>1x Cabo USB</a:t>
            </a:r>
          </a:p>
          <a:p>
            <a:pPr marL="76200" indent="0">
              <a:buNone/>
            </a:pP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1571929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4098" name="Picture 2" descr="Montagem LED RGB com Arduino">
            <a:extLst>
              <a:ext uri="{FF2B5EF4-FFF2-40B4-BE49-F238E27FC236}">
                <a16:creationId xmlns:a16="http://schemas.microsoft.com/office/drawing/2014/main" id="{7AD52D2B-1D3F-4151-8BBA-EE53652F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4" y="1825390"/>
            <a:ext cx="5741581" cy="31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56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248867-D772-4BED-B0F9-060C1BB57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46574" y="1272116"/>
            <a:ext cx="5629564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7;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Vermelho (R)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6;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Verde (G)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5;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Azul (B)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Definimos os pinos como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saida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v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acendeVermelho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aqui fizemos uma pequena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funcao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que acende uma cor e apaga as outras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acendeAzul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(1000);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(1000);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acendeVermelho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acendeAzul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34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Luzes Coloridas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8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5DBC455-5C7B-4BE5-BDC1-A1D56E8C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AE51F6-55D4-4D4C-A9BB-37F91DC2D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35875" y="1093627"/>
            <a:ext cx="5699750" cy="3853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  Projeto 2 - Sinal de SOS com LED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11;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 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S(...)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tres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pontos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x=0;x&lt;3;x++)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Repete tudo dentro das chaves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tres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vezes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pinoLed,HIGH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Acende o LED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(150);                   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Aguarda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pinoLed,LOW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Desliga o LED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(100);                    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Aguarda novamente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(200);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200" dirty="0">
              <a:solidFill>
                <a:srgbClr val="747474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74747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200" dirty="0">
              <a:solidFill>
                <a:srgbClr val="747474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O(---)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tres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linhas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x=0;x&lt;3;x++){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pinoLed,HIGH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(450);               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pinoLed,LOW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(150);               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(200);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//S(...)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tres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pontos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x=0;x&lt;3;x++)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pinoLed,HIGH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(150);               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pinoLed,LOW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(100);                          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(5000);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32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Potênciometro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  <p:pic>
        <p:nvPicPr>
          <p:cNvPr id="7170" name="Picture 2" descr="https://uploads.filipeflop.com/2018/12/potentiometer.png">
            <a:extLst>
              <a:ext uri="{FF2B5EF4-FFF2-40B4-BE49-F238E27FC236}">
                <a16:creationId xmlns:a16="http://schemas.microsoft.com/office/drawing/2014/main" id="{F5219E95-59BF-4547-BF5F-EA2F689F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95" y="1661095"/>
            <a:ext cx="6181060" cy="30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03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dirty="0"/>
              <a:t>1x LED RGB 5mm</a:t>
            </a:r>
          </a:p>
          <a:p>
            <a:pPr marL="76200" indent="0">
              <a:buNone/>
            </a:pPr>
            <a:r>
              <a:rPr lang="pt-BR" dirty="0"/>
              <a:t>1x Potenciômetro 10K ohm</a:t>
            </a:r>
          </a:p>
          <a:p>
            <a:pPr marL="76200" indent="0">
              <a:buNone/>
            </a:pPr>
            <a:r>
              <a:rPr lang="pt-BR" dirty="0"/>
              <a:t>3x Resistor 220 ohm</a:t>
            </a:r>
          </a:p>
          <a:p>
            <a:pPr marL="76200" indent="0">
              <a:buNone/>
            </a:pPr>
            <a:r>
              <a:rPr lang="pt-BR" dirty="0"/>
              <a:t>1x Protoboard</a:t>
            </a:r>
          </a:p>
          <a:p>
            <a:pPr marL="76200" indent="0">
              <a:buNone/>
            </a:pPr>
            <a:r>
              <a:rPr lang="pt-BR" dirty="0"/>
              <a:t>9x Jumper Macho-macho</a:t>
            </a:r>
          </a:p>
          <a:p>
            <a:pPr marL="76200" indent="0">
              <a:buNone/>
            </a:pPr>
            <a:r>
              <a:rPr lang="pt-BR" dirty="0"/>
              <a:t>1x Cabo USB</a:t>
            </a:r>
          </a:p>
          <a:p>
            <a:pPr marL="76200" indent="0">
              <a:buNone/>
            </a:pPr>
            <a:r>
              <a:rPr lang="pt-BR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1758124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3C9B09-4E0F-4CC8-AC65-7DB61EF9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56" y="1716309"/>
            <a:ext cx="5922335" cy="32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1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4878C-D706-4E05-8DB4-77D1F414E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8313" y="626862"/>
            <a:ext cx="6510263" cy="4320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7;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Vermelho (R)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6;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Verde (G)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5;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Pino LED Azul (B)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A0;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OUTPUT);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lê o potenciômetro (de 0 a 1023)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&gt;= 0 &amp;&amp;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&lt;= 256) {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&lt;256 apaga o LED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&gt;256&amp;&amp;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&lt;= 512){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256 a 512 acende vermelho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acendeVermelho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 512 &amp;&amp;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&lt;= 768){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512 e 768, acende verde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 768 &amp;&amp;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valorPot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&lt;= 1023){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//768 e 1023, acende azul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acendeAzul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       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acendeVermelho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r>
              <a:rPr lang="pt-BR" altLang="pt-BR" sz="800" dirty="0">
                <a:latin typeface="Monaco"/>
              </a:rPr>
              <a:t>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acendeVerde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acendeAzul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LOW);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apagaLed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digitalWrite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led_B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HIGH);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34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Ultrassônico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38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31EC-C996-474C-8ECC-7C4D73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Ultrassônico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E9B0D-B42B-4529-A1A2-D6197A8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909696-BD6C-4A2B-ADDD-D75BB8DE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13" y="1700277"/>
            <a:ext cx="3951640" cy="30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33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pt-BR" sz="1800" dirty="0"/>
              <a:t>1x LED Vermelho 5mm</a:t>
            </a:r>
          </a:p>
          <a:p>
            <a:pPr marL="76200" indent="0">
              <a:buNone/>
            </a:pPr>
            <a:r>
              <a:rPr lang="pt-BR" sz="1800" dirty="0"/>
              <a:t>1x LED Amarelo 5mm</a:t>
            </a:r>
          </a:p>
          <a:p>
            <a:pPr marL="76200" indent="0">
              <a:buNone/>
            </a:pPr>
            <a:r>
              <a:rPr lang="pt-BR" sz="1800" dirty="0"/>
              <a:t>1x LED Verde 5mm</a:t>
            </a:r>
          </a:p>
          <a:p>
            <a:pPr marL="76200" indent="0">
              <a:buNone/>
            </a:pPr>
            <a:r>
              <a:rPr lang="pt-BR" sz="1800" dirty="0"/>
              <a:t>3x Resistor 220 ohm</a:t>
            </a:r>
          </a:p>
          <a:p>
            <a:pPr marL="76200" indent="0">
              <a:buNone/>
            </a:pPr>
            <a:r>
              <a:rPr lang="pt-BR" sz="1800" dirty="0"/>
              <a:t>1x Sensor Ultrassônico</a:t>
            </a:r>
          </a:p>
          <a:p>
            <a:pPr marL="76200" indent="0">
              <a:buNone/>
            </a:pPr>
            <a:r>
              <a:rPr lang="pt-BR" sz="1800" dirty="0"/>
              <a:t>1x Protoboard</a:t>
            </a:r>
          </a:p>
          <a:p>
            <a:pPr marL="76200" indent="0">
              <a:buNone/>
            </a:pPr>
            <a:r>
              <a:rPr lang="pt-BR" sz="1800" dirty="0"/>
              <a:t>12x Jumper Macho-macho</a:t>
            </a:r>
          </a:p>
          <a:p>
            <a:pPr marL="76200" indent="0">
              <a:buNone/>
            </a:pPr>
            <a:r>
              <a:rPr lang="pt-BR" sz="1800" dirty="0"/>
              <a:t>1x Cabo USB</a:t>
            </a:r>
          </a:p>
          <a:p>
            <a:pPr marL="76200" indent="0">
              <a:buNone/>
            </a:pPr>
            <a:r>
              <a:rPr lang="pt-BR" sz="1800" dirty="0"/>
              <a:t>1x Placa Uno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7F901F-914B-4534-96A6-922CBE5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necessário</a:t>
            </a:r>
          </a:p>
        </p:txBody>
      </p:sp>
    </p:spTree>
    <p:extLst>
      <p:ext uri="{BB962C8B-B14F-4D97-AF65-F5344CB8AC3E}">
        <p14:creationId xmlns:p14="http://schemas.microsoft.com/office/powerpoint/2010/main" val="496282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30E444-3AC5-44F4-90CB-6D502E93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25" y="753774"/>
            <a:ext cx="5770954" cy="31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07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4878C-D706-4E05-8DB4-77D1F414E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203" y="187922"/>
            <a:ext cx="7429422" cy="46946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ClrTx/>
              <a:buSzTx/>
              <a:buNone/>
            </a:pPr>
            <a:r>
              <a:rPr lang="pt-BR" altLang="pt-BR" sz="1400" dirty="0"/>
              <a:t>#include &lt;</a:t>
            </a:r>
            <a:r>
              <a:rPr lang="pt-BR" altLang="pt-BR" sz="1400" dirty="0" err="1"/>
              <a:t>Ultrasonic.h</a:t>
            </a:r>
            <a:r>
              <a:rPr lang="pt-BR" altLang="pt-BR" sz="1400" dirty="0"/>
              <a:t>&gt;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#define </a:t>
            </a:r>
            <a:r>
              <a:rPr lang="pt-BR" altLang="pt-BR" sz="1400" dirty="0" err="1"/>
              <a:t>pino_trigger</a:t>
            </a:r>
            <a:r>
              <a:rPr lang="pt-BR" altLang="pt-BR" sz="1400" dirty="0"/>
              <a:t> 4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#define </a:t>
            </a:r>
            <a:r>
              <a:rPr lang="pt-BR" altLang="pt-BR" sz="1400" dirty="0" err="1"/>
              <a:t>pino_echo</a:t>
            </a:r>
            <a:r>
              <a:rPr lang="pt-BR" altLang="pt-BR" sz="1400" dirty="0"/>
              <a:t> 5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Ultrasonic</a:t>
            </a:r>
            <a:r>
              <a:rPr lang="pt-BR" altLang="pt-BR" sz="1400" dirty="0"/>
              <a:t> </a:t>
            </a:r>
            <a:r>
              <a:rPr lang="pt-BR" altLang="pt-BR" sz="1400" dirty="0" err="1"/>
              <a:t>ultrasonic</a:t>
            </a:r>
            <a:r>
              <a:rPr lang="pt-BR" altLang="pt-BR" sz="1400" dirty="0"/>
              <a:t>(</a:t>
            </a:r>
            <a:r>
              <a:rPr lang="pt-BR" altLang="pt-BR" sz="1400" dirty="0" err="1"/>
              <a:t>pino_trigger</a:t>
            </a:r>
            <a:r>
              <a:rPr lang="pt-BR" altLang="pt-BR" sz="1400" dirty="0"/>
              <a:t>, </a:t>
            </a:r>
            <a:r>
              <a:rPr lang="pt-BR" altLang="pt-BR" sz="1400" dirty="0" err="1"/>
              <a:t>pino_echo</a:t>
            </a:r>
            <a:r>
              <a:rPr lang="pt-BR" altLang="pt-BR" sz="1400" dirty="0"/>
              <a:t>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#define verde = 7;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#define amarelo = 8;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#define vermelho = 9;</a:t>
            </a:r>
          </a:p>
          <a:p>
            <a:pPr marL="0" lvl="0" indent="0">
              <a:buClrTx/>
              <a:buSzTx/>
              <a:buNone/>
            </a:pPr>
            <a:endParaRPr lang="pt-BR" altLang="pt-BR" sz="1400" dirty="0"/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void</a:t>
            </a:r>
            <a:r>
              <a:rPr lang="pt-BR" altLang="pt-BR" sz="1400" dirty="0"/>
              <a:t> setup()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{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pinMode</a:t>
            </a:r>
            <a:r>
              <a:rPr lang="pt-BR" altLang="pt-BR" sz="1400" dirty="0"/>
              <a:t>(7, OUTPUT);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pinMode</a:t>
            </a:r>
            <a:r>
              <a:rPr lang="pt-BR" altLang="pt-BR" sz="1400" dirty="0"/>
              <a:t>(8, OUTPUT);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pinMode</a:t>
            </a:r>
            <a:r>
              <a:rPr lang="pt-BR" altLang="pt-BR" sz="1400" dirty="0"/>
              <a:t>(9, OUTPUT);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}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 err="1"/>
              <a:t>void</a:t>
            </a:r>
            <a:r>
              <a:rPr lang="pt-BR" altLang="pt-BR" sz="1400" dirty="0"/>
              <a:t> loop(){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//Le as </a:t>
            </a:r>
            <a:r>
              <a:rPr lang="pt-BR" altLang="pt-BR" sz="1400" dirty="0" err="1"/>
              <a:t>informacoes</a:t>
            </a:r>
            <a:r>
              <a:rPr lang="pt-BR" altLang="pt-BR" sz="1400" dirty="0"/>
              <a:t> do sensor, em cm e </a:t>
            </a:r>
            <a:r>
              <a:rPr lang="pt-BR" altLang="pt-BR" sz="1400" dirty="0" err="1"/>
              <a:t>pol</a:t>
            </a:r>
            <a:endParaRPr lang="pt-BR" altLang="pt-BR" sz="1400" dirty="0"/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float</a:t>
            </a:r>
            <a:r>
              <a:rPr lang="pt-BR" altLang="pt-BR" sz="1400" dirty="0"/>
              <a:t> 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long</a:t>
            </a:r>
            <a:r>
              <a:rPr lang="pt-BR" altLang="pt-BR" sz="1400" dirty="0"/>
              <a:t> </a:t>
            </a:r>
            <a:r>
              <a:rPr lang="pt-BR" altLang="pt-BR" sz="1400" dirty="0" err="1"/>
              <a:t>microsec</a:t>
            </a:r>
            <a:r>
              <a:rPr lang="pt-BR" altLang="pt-BR" sz="1400" dirty="0"/>
              <a:t> = </a:t>
            </a:r>
            <a:r>
              <a:rPr lang="pt-BR" altLang="pt-BR" sz="1400" dirty="0" err="1"/>
              <a:t>ultrasonic.timing</a:t>
            </a:r>
            <a:r>
              <a:rPr lang="pt-BR" altLang="pt-BR" sz="1400" dirty="0"/>
              <a:t>();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 = </a:t>
            </a:r>
            <a:r>
              <a:rPr lang="pt-BR" altLang="pt-BR" sz="1400" dirty="0" err="1"/>
              <a:t>ultrasonic.convert</a:t>
            </a:r>
            <a:r>
              <a:rPr lang="pt-BR" altLang="pt-BR" sz="1400" dirty="0"/>
              <a:t>(</a:t>
            </a:r>
            <a:r>
              <a:rPr lang="pt-BR" altLang="pt-BR" sz="1400" dirty="0" err="1"/>
              <a:t>microsec</a:t>
            </a:r>
            <a:r>
              <a:rPr lang="pt-BR" altLang="pt-BR" sz="1400" dirty="0"/>
              <a:t>, </a:t>
            </a:r>
            <a:r>
              <a:rPr lang="pt-BR" altLang="pt-BR" sz="1400" dirty="0" err="1"/>
              <a:t>Ultrasonic</a:t>
            </a:r>
            <a:r>
              <a:rPr lang="pt-BR" altLang="pt-BR" sz="1400" dirty="0"/>
              <a:t>::CM);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if</a:t>
            </a:r>
            <a:r>
              <a:rPr lang="pt-BR" altLang="pt-BR" sz="1400" dirty="0"/>
              <a:t>(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&lt;30){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(verde,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(amarelo,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(vermelho, HIGH);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}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if</a:t>
            </a:r>
            <a:r>
              <a:rPr lang="pt-BR" altLang="pt-BR" sz="1400" dirty="0"/>
              <a:t>(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&gt;30 &amp;&amp; 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&lt;50){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(verde,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(amarelo, HIGH);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(vermelho,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}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if</a:t>
            </a:r>
            <a:r>
              <a:rPr lang="pt-BR" altLang="pt-BR" sz="1400" dirty="0"/>
              <a:t>(</a:t>
            </a:r>
            <a:r>
              <a:rPr lang="pt-BR" altLang="pt-BR" sz="1400" dirty="0" err="1"/>
              <a:t>cmMsec</a:t>
            </a:r>
            <a:r>
              <a:rPr lang="pt-BR" altLang="pt-BR" sz="1400" dirty="0"/>
              <a:t>&gt;50){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(verde, HIGH);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(amarelo,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  </a:t>
            </a:r>
            <a:r>
              <a:rPr lang="pt-BR" altLang="pt-BR" sz="1400" dirty="0" err="1"/>
              <a:t>digitalWrite</a:t>
            </a:r>
            <a:r>
              <a:rPr lang="pt-BR" altLang="pt-BR" sz="1400" dirty="0"/>
              <a:t>(vermelho, LOW);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}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  </a:t>
            </a:r>
            <a:r>
              <a:rPr lang="pt-BR" altLang="pt-BR" sz="1400" dirty="0" err="1"/>
              <a:t>delay</a:t>
            </a:r>
            <a:r>
              <a:rPr lang="pt-BR" altLang="pt-BR" sz="1400" dirty="0"/>
              <a:t>(1000);</a:t>
            </a:r>
          </a:p>
          <a:p>
            <a:pPr marL="0" lvl="0" indent="0">
              <a:buClrTx/>
              <a:buSzTx/>
              <a:buNone/>
            </a:pPr>
            <a:r>
              <a:rPr lang="pt-BR" altLang="pt-BR" sz="1400" dirty="0"/>
              <a:t>}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4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Luz Oscilante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2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00E34-40BA-44C4-9385-D393F0E2B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3074" name="Picture 2" descr="Sinal digital analÃ³gico">
            <a:extLst>
              <a:ext uri="{FF2B5EF4-FFF2-40B4-BE49-F238E27FC236}">
                <a16:creationId xmlns:a16="http://schemas.microsoft.com/office/drawing/2014/main" id="{B6E5B6A8-0772-4242-9DF9-72F56634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43" y="2246772"/>
            <a:ext cx="6173747" cy="158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FA9F8B7-2E55-4B52-B776-867750104F72}"/>
              </a:ext>
            </a:extLst>
          </p:cNvPr>
          <p:cNvSpPr/>
          <p:nvPr/>
        </p:nvSpPr>
        <p:spPr>
          <a:xfrm>
            <a:off x="3434317" y="14156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800" b="1" dirty="0">
                <a:solidFill>
                  <a:srgbClr val="747474"/>
                </a:solidFill>
                <a:latin typeface="open sans"/>
              </a:rPr>
              <a:t>O que são portas digitais e analógicas?</a:t>
            </a:r>
            <a:endParaRPr lang="pt-BR" sz="1800" dirty="0">
              <a:solidFill>
                <a:srgbClr val="747474"/>
              </a:solidFill>
              <a:latin typeface="open sans"/>
            </a:endParaRPr>
          </a:p>
          <a:p>
            <a:br>
              <a:rPr lang="pt-BR" sz="1800" dirty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0125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9AD4CB-5A3C-4E89-B9B8-CE38FE110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1236C1C-CBD2-4B2F-88BD-90823E4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28BA4F-B15B-4728-9458-36E942F5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79" y="1488350"/>
            <a:ext cx="6570920" cy="35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3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5DBC455-5C7B-4BE5-BDC1-A1D56E8C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2EB68-CB8D-40B4-8EA4-BD61B3247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71BC8E-B2A1-41D9-915D-7A4488D5B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6093" y="101845"/>
            <a:ext cx="4125432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   Projeto 3 - Brilho do LED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configura a saída 11 como pino do LED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11;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 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configura pino do LED como saída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pinMode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pinoLed,OUTPUT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acendeBrilho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apagaBrilho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(5);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acendeBrilho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incremento){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muda o brilho pelo loop for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(byte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 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255;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+=incremento){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controla o brilho no pino do LED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(30);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 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apagaBrilho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decremento){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muda o brilho pelo loop for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747474"/>
                </a:solidFill>
                <a:effectLst/>
                <a:latin typeface="Monaco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(byte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255;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&gt;0;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-=decremento){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controla o brilho no pino do LED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analogWrite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pinoLed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 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delay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(30); 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onaco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68405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633</Words>
  <Application>Microsoft Office PowerPoint</Application>
  <PresentationFormat>Apresentação na tela (16:9)</PresentationFormat>
  <Paragraphs>505</Paragraphs>
  <Slides>58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5" baseType="lpstr">
      <vt:lpstr>Lato</vt:lpstr>
      <vt:lpstr>Nixie One</vt:lpstr>
      <vt:lpstr>Arial</vt:lpstr>
      <vt:lpstr>open sans</vt:lpstr>
      <vt:lpstr>Varela Round</vt:lpstr>
      <vt:lpstr>Monaco</vt:lpstr>
      <vt:lpstr>Puck template</vt:lpstr>
      <vt:lpstr>Apresentação do PowerPoint</vt:lpstr>
      <vt:lpstr>S O S . . . ___ . . . Luminoso </vt:lpstr>
      <vt:lpstr>Material necessário</vt:lpstr>
      <vt:lpstr>Montagem</vt:lpstr>
      <vt:lpstr>Apresentação do PowerPoint</vt:lpstr>
      <vt:lpstr>Luz Oscilante</vt:lpstr>
      <vt:lpstr>Apresentação do PowerPoint</vt:lpstr>
      <vt:lpstr>Montagem</vt:lpstr>
      <vt:lpstr>Apresentação do PowerPoint</vt:lpstr>
      <vt:lpstr>Semáforo</vt:lpstr>
      <vt:lpstr>Material necessário</vt:lpstr>
      <vt:lpstr>Montagem</vt:lpstr>
      <vt:lpstr>Apresentação do PowerPoint</vt:lpstr>
      <vt:lpstr>Apresentação do PowerPoint</vt:lpstr>
      <vt:lpstr>Interruptor de Luz</vt:lpstr>
      <vt:lpstr>Material necessário</vt:lpstr>
      <vt:lpstr>Interruptores</vt:lpstr>
      <vt:lpstr>Montagem</vt:lpstr>
      <vt:lpstr>Apresentação do PowerPoint</vt:lpstr>
      <vt:lpstr>Apresentação do PowerPoint</vt:lpstr>
      <vt:lpstr>Servo Motor</vt:lpstr>
      <vt:lpstr>Material necessário</vt:lpstr>
      <vt:lpstr>Montagem</vt:lpstr>
      <vt:lpstr>Apresentação do PowerPoint</vt:lpstr>
      <vt:lpstr>Servo Motor: Controlando</vt:lpstr>
      <vt:lpstr>Material necessário</vt:lpstr>
      <vt:lpstr>Montagem</vt:lpstr>
      <vt:lpstr>Apresentação do PowerPoint</vt:lpstr>
      <vt:lpstr>Sensor de Luz</vt:lpstr>
      <vt:lpstr>Fotoresistor</vt:lpstr>
      <vt:lpstr>Material necessário</vt:lpstr>
      <vt:lpstr>Montagem</vt:lpstr>
      <vt:lpstr>Apresentação do PowerPoint</vt:lpstr>
      <vt:lpstr>Dó Ré Mi</vt:lpstr>
      <vt:lpstr>Frequências</vt:lpstr>
      <vt:lpstr>Material necessário</vt:lpstr>
      <vt:lpstr>Montagem</vt:lpstr>
      <vt:lpstr>Apresentação do PowerPoint</vt:lpstr>
      <vt:lpstr>Alarme a Laser</vt:lpstr>
      <vt:lpstr>Material necessário</vt:lpstr>
      <vt:lpstr>Montagem</vt:lpstr>
      <vt:lpstr>Apresentação do PowerPoint</vt:lpstr>
      <vt:lpstr>Apresentação do PowerPoint</vt:lpstr>
      <vt:lpstr>Luzes Coloridas</vt:lpstr>
      <vt:lpstr>Cores</vt:lpstr>
      <vt:lpstr>Material necessário</vt:lpstr>
      <vt:lpstr>Montagem</vt:lpstr>
      <vt:lpstr>Apresentação do PowerPoint</vt:lpstr>
      <vt:lpstr>Luzes Coloridas</vt:lpstr>
      <vt:lpstr>Potênciometro</vt:lpstr>
      <vt:lpstr>Material necessário</vt:lpstr>
      <vt:lpstr>Montagem</vt:lpstr>
      <vt:lpstr>Apresentação do PowerPoint</vt:lpstr>
      <vt:lpstr>Ultrassônico</vt:lpstr>
      <vt:lpstr>Ultrassônico</vt:lpstr>
      <vt:lpstr>Material necessário</vt:lpstr>
      <vt:lpstr>Montagem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O S . . . ___ . . . Luminoso</dc:title>
  <dc:creator>Poliana</dc:creator>
  <cp:lastModifiedBy>Poliana</cp:lastModifiedBy>
  <cp:revision>14</cp:revision>
  <dcterms:modified xsi:type="dcterms:W3CDTF">2019-06-08T02:24:39Z</dcterms:modified>
</cp:coreProperties>
</file>