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erriweather Sans"/>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Sans-bold.fntdata"/><Relationship Id="rId27" Type="http://schemas.openxmlformats.org/officeDocument/2006/relationships/font" Target="fonts/Merriweather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MerriweatherSans-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aafc0b8e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aafc0b8e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1B212C"/>
                </a:solidFill>
                <a:highlight>
                  <a:schemeClr val="lt1"/>
                </a:highlight>
              </a:rPr>
              <a:t>Summarize your conclusions. This should include a numerical summary (i.e., what data did your analysis yield), </a:t>
            </a:r>
            <a:endParaRPr sz="1050">
              <a:solidFill>
                <a:srgbClr val="1B212C"/>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1B212C"/>
                </a:solidFill>
                <a:highlight>
                  <a:schemeClr val="lt1"/>
                </a:highlight>
              </a:rPr>
              <a:t>      as well as visualizations of that summary (plots of the final analysis data)</a:t>
            </a:r>
            <a:endParaRPr sz="1050">
              <a:solidFill>
                <a:srgbClr val="1B212C"/>
              </a:solidFill>
              <a:highlight>
                <a:schemeClr val="lt1"/>
              </a:highlight>
            </a:endParaRPr>
          </a:p>
          <a:p>
            <a:pPr indent="0" lvl="0" marL="0" rtl="0" algn="l">
              <a:lnSpc>
                <a:spcPct val="115000"/>
              </a:lnSpc>
              <a:spcBef>
                <a:spcPts val="0"/>
              </a:spcBef>
              <a:spcAft>
                <a:spcPts val="0"/>
              </a:spcAft>
              <a:buNone/>
            </a:pPr>
            <a:r>
              <a:rPr lang="en" sz="1050">
                <a:solidFill>
                  <a:srgbClr val="1B212C"/>
                </a:solidFill>
                <a:highlight>
                  <a:schemeClr val="lt1"/>
                </a:highlight>
              </a:rPr>
              <a:t>- Discuss the implications of your findings. This is where you get to have an open-ended discussion about what your findings "mean"</a:t>
            </a:r>
            <a:endParaRPr sz="1050">
              <a:highlight>
                <a:schemeClr val="lt1"/>
              </a:highlight>
            </a:endParaRPr>
          </a:p>
          <a:p>
            <a:pPr indent="0" lvl="0" marL="0" rtl="0" algn="l">
              <a:lnSpc>
                <a:spcPct val="115000"/>
              </a:lnSpc>
              <a:spcBef>
                <a:spcPts val="0"/>
              </a:spcBef>
              <a:spcAft>
                <a:spcPts val="0"/>
              </a:spcAft>
              <a:buNone/>
            </a:pPr>
            <a:r>
              <a:rPr lang="en" sz="1050"/>
              <a:t>* Discuss any difficulties that arose, and how you dealt with them</a:t>
            </a:r>
            <a:endParaRPr sz="1050"/>
          </a:p>
          <a:p>
            <a:pPr indent="0" lvl="0" marL="0" rtl="0" algn="l">
              <a:lnSpc>
                <a:spcPct val="115000"/>
              </a:lnSpc>
              <a:spcBef>
                <a:spcPts val="0"/>
              </a:spcBef>
              <a:spcAft>
                <a:spcPts val="0"/>
              </a:spcAft>
              <a:buNone/>
            </a:pPr>
            <a:r>
              <a:rPr lang="en" sz="1050"/>
              <a:t>  * Discuss any additional questions that came up, but which you didn't have time to answer: </a:t>
            </a:r>
            <a:endParaRPr sz="1050"/>
          </a:p>
          <a:p>
            <a:pPr indent="0" lvl="0" marL="0" rtl="0" algn="l">
              <a:lnSpc>
                <a:spcPct val="115000"/>
              </a:lnSpc>
              <a:spcBef>
                <a:spcPts val="0"/>
              </a:spcBef>
              <a:spcAft>
                <a:spcPts val="0"/>
              </a:spcAft>
              <a:buClr>
                <a:schemeClr val="dk1"/>
              </a:buClr>
              <a:buSzPts val="1100"/>
              <a:buFont typeface="Arial"/>
              <a:buNone/>
            </a:pPr>
            <a:r>
              <a:rPr lang="en" sz="1050"/>
              <a:t>What would you research next, if you had two more weeks?</a:t>
            </a:r>
            <a:endParaRPr sz="1050">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ae14f9a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ae14f9a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March 15, 2020 cases and </a:t>
            </a:r>
            <a:r>
              <a:rPr lang="en"/>
              <a:t>cumulative</a:t>
            </a:r>
            <a:r>
              <a:rPr lang="en"/>
              <a:t> deaths per state.  </a:t>
            </a:r>
            <a:endParaRPr/>
          </a:p>
          <a:p>
            <a:pPr indent="0" lvl="0" marL="0" rtl="0" algn="l">
              <a:spcBef>
                <a:spcPts val="0"/>
              </a:spcBef>
              <a:spcAft>
                <a:spcPts val="0"/>
              </a:spcAft>
              <a:buNone/>
            </a:pPr>
            <a:r>
              <a:rPr lang="en"/>
              <a:t>WA deaths were high, and we know from available news nursing homes were hit the hardest in this state (does it reflect the age demographics?).</a:t>
            </a:r>
            <a:endParaRPr/>
          </a:p>
          <a:p>
            <a:pPr indent="0" lvl="0" marL="0" rtl="0" algn="l">
              <a:spcBef>
                <a:spcPts val="0"/>
              </a:spcBef>
              <a:spcAft>
                <a:spcPts val="0"/>
              </a:spcAft>
              <a:buNone/>
            </a:pPr>
            <a:r>
              <a:rPr lang="en"/>
              <a:t>Deaths elsewhere still relatively low.</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ae14f9ab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ae14f9ab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Jump to June, post initial spike and plateau.  </a:t>
            </a:r>
            <a:endParaRPr/>
          </a:p>
          <a:p>
            <a:pPr indent="0" lvl="0" marL="0" rtl="0" algn="l">
              <a:spcBef>
                <a:spcPts val="0"/>
              </a:spcBef>
              <a:spcAft>
                <a:spcPts val="0"/>
              </a:spcAft>
              <a:buNone/>
            </a:pPr>
            <a:r>
              <a:rPr lang="en"/>
              <a:t>NY still in the lead.  IL, CA, TX, FL, GA, OH still in top 1/3rd in terms of total cases and total deaths</a:t>
            </a:r>
            <a:endParaRPr/>
          </a:p>
          <a:p>
            <a:pPr indent="0" lvl="0" marL="0" rtl="0" algn="l">
              <a:spcBef>
                <a:spcPts val="0"/>
              </a:spcBef>
              <a:spcAft>
                <a:spcPts val="0"/>
              </a:spcAft>
              <a:buNone/>
            </a:pPr>
            <a:r>
              <a:rPr lang="en"/>
              <a:t>When looking at hospitalization statuses, CA tho is in the lead in terms of hospitalizations and ICU patients, with NY in second, followed by IL.  TX, GA, OH, are still low in comparison, FL is nonexistent, largely due to lack of available data. Same with GA and TX when it comes to anything other than hospitalization rates.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ae14f9ab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ae14f9ab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Jump to August, which is right about when we see the Post July 4th numbers coming in, and CA, TX, IL, and GA (along with AZ) launch ahead of NY in number of patients hospitalized, and number of patients in the ICU as well.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ae14f9ab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ae14f9ab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Above is the initial case reading, below is the cases and deaths as of December 1st.  CA, TX, FL, IL took the lead, followed by NY, OH, and GA.  While NY still leads in total deaths, they seem to have slowed their case growth.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ae14f9ab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ae14f9ab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further breakdown, TX and CA lead in ICU patients, interestingly enough we don’t see much data in regards to people on ventilators (which is reflected in the scatterplot)</a:t>
            </a:r>
            <a:endParaRPr/>
          </a:p>
          <a:p>
            <a:pPr indent="0" lvl="0" marL="0" rtl="0" algn="l">
              <a:spcBef>
                <a:spcPts val="0"/>
              </a:spcBef>
              <a:spcAft>
                <a:spcPts val="0"/>
              </a:spcAft>
              <a:buNone/>
            </a:pPr>
            <a:r>
              <a:rPr lang="en"/>
              <a:t>FL has finally joined the race with hospitalization rates, but IL and OH still ahead after CA and TX.  (perhaps there’s a correlation with demographics and urban settings?  -- would require further research)</a:t>
            </a:r>
            <a:endParaRPr/>
          </a:p>
          <a:p>
            <a:pPr indent="0" lvl="0" marL="0" rtl="0" algn="l">
              <a:spcBef>
                <a:spcPts val="0"/>
              </a:spcBef>
              <a:spcAft>
                <a:spcPts val="0"/>
              </a:spcAft>
              <a:buNone/>
            </a:pPr>
            <a:r>
              <a:rPr lang="en"/>
              <a:t>The daily number of Patient Deaths vs. the Daily number of people in the ICU has a coefficient of determination of roughly 0.486… accounting for ~49% of the variance on the linear regression, and the Daily Patient deaths vs. Patients per Day in the ICU has a coefficient of determination of roughly 0.445… accounting for ~45% of the variance.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ae14f9ab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ae14f9ab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ae14f9aba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ae14f9aba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ae14f9aba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ae14f9aba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aec8ba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aec8ba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aafc0b8e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aafc0b8e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(Jordan?)  </a:t>
            </a:r>
            <a:r>
              <a:rPr lang="en" sz="1050"/>
              <a:t> Presentation Requirement -</a:t>
            </a:r>
            <a:r>
              <a:rPr lang="en">
                <a:latin typeface="Montserrat"/>
                <a:ea typeface="Montserrat"/>
                <a:cs typeface="Montserrat"/>
                <a:sym typeface="Montserrat"/>
              </a:rPr>
              <a:t> </a:t>
            </a:r>
            <a:r>
              <a:rPr lang="en" sz="1050">
                <a:solidFill>
                  <a:schemeClr val="dk1"/>
                </a:solidFill>
                <a:highlight>
                  <a:srgbClr val="FFFFFF"/>
                </a:highlight>
              </a:rPr>
              <a:t>Describe the core message or hypothesis for your project.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2400">
              <a:solidFill>
                <a:schemeClr val="lt1"/>
              </a:solidFill>
              <a:latin typeface="Montserrat"/>
              <a:ea typeface="Montserrat"/>
              <a:cs typeface="Montserrat"/>
              <a:sym typeface="Montserra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ae14f9a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ae14f9a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aafc0b6f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aafc0b6f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aafc0b8e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aafc0b8e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(Darren) </a:t>
            </a:r>
            <a:r>
              <a:rPr lang="en" sz="1050">
                <a:solidFill>
                  <a:srgbClr val="1B212C"/>
                </a:solidFill>
                <a:highlight>
                  <a:srgbClr val="FFFFFF"/>
                </a:highlight>
              </a:rPr>
              <a:t>Presentation Requirement - </a:t>
            </a:r>
            <a:r>
              <a:rPr lang="en" sz="1050">
                <a:solidFill>
                  <a:schemeClr val="dk1"/>
                </a:solidFill>
                <a:highlight>
                  <a:srgbClr val="FFFFFF"/>
                </a:highlight>
              </a:rPr>
              <a:t>Describe the questions you and your group found interesting, and what motivated you to answer them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t>* Describe the questions you asked, and _</a:t>
            </a:r>
            <a:r>
              <a:rPr i="1" lang="en" sz="1050"/>
              <a:t>why</a:t>
            </a:r>
            <a:r>
              <a:rPr lang="en" sz="1050"/>
              <a:t>_ you asked them</a:t>
            </a:r>
            <a:endParaRPr sz="1050"/>
          </a:p>
          <a:p>
            <a:pPr indent="0" lvl="0" marL="0" rtl="0" algn="l">
              <a:lnSpc>
                <a:spcPct val="115000"/>
              </a:lnSpc>
              <a:spcBef>
                <a:spcPts val="0"/>
              </a:spcBef>
              <a:spcAft>
                <a:spcPts val="0"/>
              </a:spcAft>
              <a:buClr>
                <a:schemeClr val="dk1"/>
              </a:buClr>
              <a:buSzPts val="1100"/>
              <a:buFont typeface="Arial"/>
              <a:buNone/>
            </a:pPr>
            <a:r>
              <a:rPr lang="en" sz="1050"/>
              <a:t>* Describe whether you were able to answer these questions to your satisfaction, and briefly summarize your findings</a:t>
            </a:r>
            <a:endParaRPr sz="1050"/>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Clr>
                <a:schemeClr val="dk1"/>
              </a:buClr>
              <a:buSzPts val="1100"/>
              <a:buFont typeface="Arial"/>
              <a:buNone/>
            </a:pPr>
            <a:r>
              <a:t/>
            </a:r>
            <a:endParaRPr sz="2400">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aafc0b6f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aafc0b6f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Presentation Requirement - Summarize where and how you found the data you used to answer these questions</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aafc0b6f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aafc0b6f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Presentation Requirement - Describe the data exploration and cleanup process (accompanied by your Jupyter Notebook)</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aafc0b6f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aafc0b6f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Presentation Requirements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Describe the analysis process (accompanied by your Jupyter Notebook)</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Tell a good story! Storytelling through data analysis is no different than in literature. Find your narrative and use your analysis and visualization skills to highlight conflict and resolution in your data</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aafc0b8e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aafc0b8e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aafc0b8e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aafc0b8e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aafc0b8e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aafc0b8e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30" name="Shape 130"/>
        <p:cNvGrpSpPr/>
        <p:nvPr/>
      </p:nvGrpSpPr>
      <p:grpSpPr>
        <a:xfrm>
          <a:off x="0" y="0"/>
          <a:ext cx="0" cy="0"/>
          <a:chOff x="0" y="0"/>
          <a:chExt cx="0" cy="0"/>
        </a:xfrm>
      </p:grpSpPr>
      <p:sp>
        <p:nvSpPr>
          <p:cNvPr id="131" name="Google Shape;131;p13"/>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3"/>
          <p:cNvGrpSpPr/>
          <p:nvPr/>
        </p:nvGrpSpPr>
        <p:grpSpPr>
          <a:xfrm>
            <a:off x="0" y="490"/>
            <a:ext cx="5153705" cy="5134399"/>
            <a:chOff x="0" y="75"/>
            <a:chExt cx="5153705" cy="5152950"/>
          </a:xfrm>
        </p:grpSpPr>
        <p:sp>
          <p:nvSpPr>
            <p:cNvPr id="133" name="Google Shape;133;p13"/>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38" name="Google Shape;138;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39" name="Google Shape;13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40" name="Shape 140"/>
        <p:cNvGrpSpPr/>
        <p:nvPr/>
      </p:nvGrpSpPr>
      <p:grpSpPr>
        <a:xfrm>
          <a:off x="0" y="0"/>
          <a:ext cx="0" cy="0"/>
          <a:chOff x="0" y="0"/>
          <a:chExt cx="0" cy="0"/>
        </a:xfrm>
      </p:grpSpPr>
      <p:grpSp>
        <p:nvGrpSpPr>
          <p:cNvPr id="141" name="Google Shape;141;p14"/>
          <p:cNvGrpSpPr/>
          <p:nvPr/>
        </p:nvGrpSpPr>
        <p:grpSpPr>
          <a:xfrm>
            <a:off x="0" y="381001"/>
            <a:ext cx="1037850" cy="1016287"/>
            <a:chOff x="0" y="381001"/>
            <a:chExt cx="1037850" cy="1016287"/>
          </a:xfrm>
        </p:grpSpPr>
        <p:sp>
          <p:nvSpPr>
            <p:cNvPr id="142" name="Google Shape;14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soundcloud.com/gocommonthread/gender-and-covid-counting-the-uncounted" TargetMode="External"/><Relationship Id="rId4" Type="http://schemas.openxmlformats.org/officeDocument/2006/relationships/hyperlink" Target="https://soundcloud.com/gocommonthread/gender-and-covid-counting-the-uncount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4.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19.png"/><Relationship Id="rId7"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COVID - 19 Statistics</a:t>
            </a:r>
            <a:endParaRPr/>
          </a:p>
        </p:txBody>
      </p:sp>
      <p:sp>
        <p:nvSpPr>
          <p:cNvPr id="152" name="Google Shape;152;p15"/>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Nishika Abeytunge, Gabrielle Catania, </a:t>
            </a:r>
            <a:endParaRPr/>
          </a:p>
          <a:p>
            <a:pPr indent="0" lvl="0" marL="0" rtl="0" algn="l">
              <a:spcBef>
                <a:spcPts val="0"/>
              </a:spcBef>
              <a:spcAft>
                <a:spcPts val="0"/>
              </a:spcAft>
              <a:buNone/>
            </a:pPr>
            <a:r>
              <a:rPr lang="en"/>
              <a:t>Jordan Solorio, Darren Sagucio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4"/>
          <p:cNvPicPr preferRelativeResize="0"/>
          <p:nvPr/>
        </p:nvPicPr>
        <p:blipFill>
          <a:blip r:embed="rId3">
            <a:alphaModFix/>
          </a:blip>
          <a:stretch>
            <a:fillRect/>
          </a:stretch>
        </p:blipFill>
        <p:spPr>
          <a:xfrm>
            <a:off x="0" y="96012"/>
            <a:ext cx="4556501" cy="3645175"/>
          </a:xfrm>
          <a:prstGeom prst="rect">
            <a:avLst/>
          </a:prstGeom>
          <a:noFill/>
          <a:ln>
            <a:noFill/>
          </a:ln>
        </p:spPr>
      </p:pic>
      <p:pic>
        <p:nvPicPr>
          <p:cNvPr id="209" name="Google Shape;209;p24"/>
          <p:cNvPicPr preferRelativeResize="0"/>
          <p:nvPr/>
        </p:nvPicPr>
        <p:blipFill>
          <a:blip r:embed="rId4">
            <a:alphaModFix/>
          </a:blip>
          <a:stretch>
            <a:fillRect/>
          </a:stretch>
        </p:blipFill>
        <p:spPr>
          <a:xfrm>
            <a:off x="4687875" y="96000"/>
            <a:ext cx="4456126" cy="3645175"/>
          </a:xfrm>
          <a:prstGeom prst="rect">
            <a:avLst/>
          </a:prstGeom>
          <a:noFill/>
          <a:ln>
            <a:noFill/>
          </a:ln>
        </p:spPr>
      </p:pic>
      <p:pic>
        <p:nvPicPr>
          <p:cNvPr id="210" name="Google Shape;210;p24"/>
          <p:cNvPicPr preferRelativeResize="0"/>
          <p:nvPr/>
        </p:nvPicPr>
        <p:blipFill>
          <a:blip r:embed="rId5">
            <a:alphaModFix/>
          </a:blip>
          <a:stretch>
            <a:fillRect/>
          </a:stretch>
        </p:blipFill>
        <p:spPr>
          <a:xfrm>
            <a:off x="5794225" y="3554075"/>
            <a:ext cx="289001" cy="187100"/>
          </a:xfrm>
          <a:prstGeom prst="rect">
            <a:avLst/>
          </a:prstGeom>
          <a:noFill/>
          <a:ln>
            <a:noFill/>
          </a:ln>
        </p:spPr>
      </p:pic>
      <p:sp>
        <p:nvSpPr>
          <p:cNvPr id="211" name="Google Shape;211;p24"/>
          <p:cNvSpPr txBox="1"/>
          <p:nvPr/>
        </p:nvSpPr>
        <p:spPr>
          <a:xfrm>
            <a:off x="445650" y="4020075"/>
            <a:ext cx="6072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FFFFFF"/>
                </a:solidFill>
                <a:latin typeface="Lato"/>
                <a:ea typeface="Lato"/>
                <a:cs typeface="Lato"/>
                <a:sym typeface="Lato"/>
              </a:rPr>
              <a:t>Conclusion? </a:t>
            </a:r>
            <a:endParaRPr sz="26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17" name="Google Shape;217;p25"/>
          <p:cNvPicPr preferRelativeResize="0"/>
          <p:nvPr/>
        </p:nvPicPr>
        <p:blipFill>
          <a:blip r:embed="rId3">
            <a:alphaModFix/>
          </a:blip>
          <a:stretch>
            <a:fillRect/>
          </a:stretch>
        </p:blipFill>
        <p:spPr>
          <a:xfrm>
            <a:off x="53675" y="54750"/>
            <a:ext cx="7752274" cy="2584100"/>
          </a:xfrm>
          <a:prstGeom prst="rect">
            <a:avLst/>
          </a:prstGeom>
          <a:noFill/>
          <a:ln>
            <a:noFill/>
          </a:ln>
        </p:spPr>
      </p:pic>
      <p:pic>
        <p:nvPicPr>
          <p:cNvPr id="218" name="Google Shape;218;p25"/>
          <p:cNvPicPr preferRelativeResize="0"/>
          <p:nvPr/>
        </p:nvPicPr>
        <p:blipFill>
          <a:blip r:embed="rId4">
            <a:alphaModFix/>
          </a:blip>
          <a:stretch>
            <a:fillRect/>
          </a:stretch>
        </p:blipFill>
        <p:spPr>
          <a:xfrm>
            <a:off x="1991750" y="2701450"/>
            <a:ext cx="7084650" cy="236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24" name="Google Shape;224;p26"/>
          <p:cNvPicPr preferRelativeResize="0"/>
          <p:nvPr/>
        </p:nvPicPr>
        <p:blipFill>
          <a:blip r:embed="rId3">
            <a:alphaModFix/>
          </a:blip>
          <a:stretch>
            <a:fillRect/>
          </a:stretch>
        </p:blipFill>
        <p:spPr>
          <a:xfrm>
            <a:off x="36125" y="22700"/>
            <a:ext cx="7647150" cy="2549050"/>
          </a:xfrm>
          <a:prstGeom prst="rect">
            <a:avLst/>
          </a:prstGeom>
          <a:noFill/>
          <a:ln>
            <a:noFill/>
          </a:ln>
        </p:spPr>
      </p:pic>
      <p:pic>
        <p:nvPicPr>
          <p:cNvPr id="225" name="Google Shape;225;p26"/>
          <p:cNvPicPr preferRelativeResize="0"/>
          <p:nvPr/>
        </p:nvPicPr>
        <p:blipFill>
          <a:blip r:embed="rId4">
            <a:alphaModFix/>
          </a:blip>
          <a:stretch>
            <a:fillRect/>
          </a:stretch>
        </p:blipFill>
        <p:spPr>
          <a:xfrm>
            <a:off x="1735375" y="2626800"/>
            <a:ext cx="7347825" cy="244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1" name="Google Shape;231;p27"/>
          <p:cNvPicPr preferRelativeResize="0"/>
          <p:nvPr/>
        </p:nvPicPr>
        <p:blipFill>
          <a:blip r:embed="rId3">
            <a:alphaModFix/>
          </a:blip>
          <a:stretch>
            <a:fillRect/>
          </a:stretch>
        </p:blipFill>
        <p:spPr>
          <a:xfrm>
            <a:off x="0" y="0"/>
            <a:ext cx="7594500" cy="2531500"/>
          </a:xfrm>
          <a:prstGeom prst="rect">
            <a:avLst/>
          </a:prstGeom>
          <a:noFill/>
          <a:ln>
            <a:noFill/>
          </a:ln>
        </p:spPr>
      </p:pic>
      <p:pic>
        <p:nvPicPr>
          <p:cNvPr id="232" name="Google Shape;232;p27"/>
          <p:cNvPicPr preferRelativeResize="0"/>
          <p:nvPr/>
        </p:nvPicPr>
        <p:blipFill>
          <a:blip r:embed="rId4">
            <a:alphaModFix/>
          </a:blip>
          <a:stretch>
            <a:fillRect/>
          </a:stretch>
        </p:blipFill>
        <p:spPr>
          <a:xfrm>
            <a:off x="1428750" y="2571750"/>
            <a:ext cx="7715250" cy="257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8" name="Google Shape;238;p28"/>
          <p:cNvPicPr preferRelativeResize="0"/>
          <p:nvPr/>
        </p:nvPicPr>
        <p:blipFill>
          <a:blip r:embed="rId3">
            <a:alphaModFix/>
          </a:blip>
          <a:stretch>
            <a:fillRect/>
          </a:stretch>
        </p:blipFill>
        <p:spPr>
          <a:xfrm>
            <a:off x="1297050" y="2501900"/>
            <a:ext cx="7809176" cy="2603075"/>
          </a:xfrm>
          <a:prstGeom prst="rect">
            <a:avLst/>
          </a:prstGeom>
          <a:noFill/>
          <a:ln>
            <a:noFill/>
          </a:ln>
        </p:spPr>
      </p:pic>
      <p:pic>
        <p:nvPicPr>
          <p:cNvPr id="239" name="Google Shape;239;p28"/>
          <p:cNvPicPr preferRelativeResize="0"/>
          <p:nvPr/>
        </p:nvPicPr>
        <p:blipFill>
          <a:blip r:embed="rId4">
            <a:alphaModFix/>
          </a:blip>
          <a:stretch>
            <a:fillRect/>
          </a:stretch>
        </p:blipFill>
        <p:spPr>
          <a:xfrm>
            <a:off x="36125" y="36100"/>
            <a:ext cx="7258050" cy="241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45" name="Google Shape;245;p29"/>
          <p:cNvPicPr preferRelativeResize="0"/>
          <p:nvPr/>
        </p:nvPicPr>
        <p:blipFill>
          <a:blip r:embed="rId3">
            <a:alphaModFix/>
          </a:blip>
          <a:stretch>
            <a:fillRect/>
          </a:stretch>
        </p:blipFill>
        <p:spPr>
          <a:xfrm>
            <a:off x="942975" y="45050"/>
            <a:ext cx="7258050" cy="2419350"/>
          </a:xfrm>
          <a:prstGeom prst="rect">
            <a:avLst/>
          </a:prstGeom>
          <a:noFill/>
          <a:ln>
            <a:noFill/>
          </a:ln>
        </p:spPr>
      </p:pic>
      <p:pic>
        <p:nvPicPr>
          <p:cNvPr id="246" name="Google Shape;246;p29"/>
          <p:cNvPicPr preferRelativeResize="0"/>
          <p:nvPr/>
        </p:nvPicPr>
        <p:blipFill>
          <a:blip r:embed="rId4">
            <a:alphaModFix/>
          </a:blip>
          <a:stretch>
            <a:fillRect/>
          </a:stretch>
        </p:blipFill>
        <p:spPr>
          <a:xfrm>
            <a:off x="2670875" y="2571750"/>
            <a:ext cx="2402299" cy="1801718"/>
          </a:xfrm>
          <a:prstGeom prst="rect">
            <a:avLst/>
          </a:prstGeom>
          <a:noFill/>
          <a:ln>
            <a:noFill/>
          </a:ln>
        </p:spPr>
      </p:pic>
      <p:pic>
        <p:nvPicPr>
          <p:cNvPr id="247" name="Google Shape;247;p29"/>
          <p:cNvPicPr preferRelativeResize="0"/>
          <p:nvPr/>
        </p:nvPicPr>
        <p:blipFill>
          <a:blip r:embed="rId5">
            <a:alphaModFix/>
          </a:blip>
          <a:stretch>
            <a:fillRect/>
          </a:stretch>
        </p:blipFill>
        <p:spPr>
          <a:xfrm>
            <a:off x="173700" y="2571750"/>
            <a:ext cx="2402301" cy="1801726"/>
          </a:xfrm>
          <a:prstGeom prst="rect">
            <a:avLst/>
          </a:prstGeom>
          <a:noFill/>
          <a:ln>
            <a:noFill/>
          </a:ln>
        </p:spPr>
      </p:pic>
      <p:pic>
        <p:nvPicPr>
          <p:cNvPr id="248" name="Google Shape;248;p29"/>
          <p:cNvPicPr preferRelativeResize="0"/>
          <p:nvPr/>
        </p:nvPicPr>
        <p:blipFill>
          <a:blip r:embed="rId6">
            <a:alphaModFix/>
          </a:blip>
          <a:stretch>
            <a:fillRect/>
          </a:stretch>
        </p:blipFill>
        <p:spPr>
          <a:xfrm>
            <a:off x="4706175" y="3857555"/>
            <a:ext cx="4274124" cy="9139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052550" y="13474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33">
                <a:solidFill>
                  <a:schemeClr val="lt2"/>
                </a:solidFill>
                <a:latin typeface="Arial"/>
                <a:ea typeface="Arial"/>
                <a:cs typeface="Arial"/>
                <a:sym typeface="Arial"/>
              </a:rPr>
              <a:t>Covid Cases, Deaths- Age and Gender</a:t>
            </a:r>
            <a:endParaRPr sz="2433">
              <a:solidFill>
                <a:schemeClr val="lt2"/>
              </a:solidFill>
              <a:latin typeface="Arial"/>
              <a:ea typeface="Arial"/>
              <a:cs typeface="Arial"/>
              <a:sym typeface="Arial"/>
            </a:endParaRPr>
          </a:p>
          <a:p>
            <a:pPr indent="0" lvl="0" marL="0" rtl="0" algn="l">
              <a:spcBef>
                <a:spcPts val="0"/>
              </a:spcBef>
              <a:spcAft>
                <a:spcPts val="0"/>
              </a:spcAft>
              <a:buNone/>
            </a:pPr>
            <a:r>
              <a:t/>
            </a:r>
            <a:endParaRPr/>
          </a:p>
        </p:txBody>
      </p:sp>
      <p:sp>
        <p:nvSpPr>
          <p:cNvPr id="254" name="Google Shape;254;p30"/>
          <p:cNvSpPr txBox="1"/>
          <p:nvPr/>
        </p:nvSpPr>
        <p:spPr>
          <a:xfrm>
            <a:off x="1352575" y="1971675"/>
            <a:ext cx="7329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rPr>
              <a:t>Source Domain: data.cdc.gov, Created: 2/3/2021, 8:17:22 AM, Last Updated: 3/22/2021</a:t>
            </a:r>
            <a:endParaRPr>
              <a:solidFill>
                <a:schemeClr val="lt1"/>
              </a:solidFill>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55" name="Google Shape;255;p30"/>
          <p:cNvSpPr txBox="1"/>
          <p:nvPr/>
        </p:nvSpPr>
        <p:spPr>
          <a:xfrm>
            <a:off x="2509975" y="3134025"/>
            <a:ext cx="6172200" cy="1422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1200">
                <a:solidFill>
                  <a:srgbClr val="B4A7D6"/>
                </a:solidFill>
              </a:rPr>
              <a:t>“The Pandemic has finally opened our eyes to the fact that health is not driven just by biology, but by the social environment in which we all find ourselves and gender is a major part of that.”</a:t>
            </a:r>
            <a:endParaRPr sz="1200">
              <a:solidFill>
                <a:srgbClr val="B4A7D6"/>
              </a:solidFill>
            </a:endParaRPr>
          </a:p>
          <a:p>
            <a:pPr indent="0" lvl="0" marL="0" rtl="0" algn="l">
              <a:spcBef>
                <a:spcPts val="1500"/>
              </a:spcBef>
              <a:spcAft>
                <a:spcPts val="0"/>
              </a:spcAft>
              <a:buNone/>
            </a:pPr>
            <a:r>
              <a:rPr lang="en" sz="1050">
                <a:solidFill>
                  <a:srgbClr val="B4A7D6"/>
                </a:solidFill>
                <a:uFill>
                  <a:noFill/>
                </a:uFill>
                <a:hlinkClick r:id="rId3">
                  <a:extLst>
                    <a:ext uri="{A12FA001-AC4F-418D-AE19-62706E023703}">
                      <ahyp:hlinkClr val="tx"/>
                    </a:ext>
                  </a:extLst>
                </a:hlinkClick>
              </a:rPr>
              <a:t>Professor Sarah Hawkes</a:t>
            </a:r>
            <a:endParaRPr sz="800">
              <a:solidFill>
                <a:srgbClr val="B4A7D6"/>
              </a:solidFill>
              <a:latin typeface="Lato"/>
              <a:ea typeface="Lato"/>
              <a:cs typeface="Lato"/>
              <a:sym typeface="Lato"/>
            </a:endParaRPr>
          </a:p>
          <a:p>
            <a:pPr indent="0" lvl="0" marL="0" rtl="0" algn="l">
              <a:spcBef>
                <a:spcPts val="0"/>
              </a:spcBef>
              <a:spcAft>
                <a:spcPts val="0"/>
              </a:spcAft>
              <a:buNone/>
            </a:pPr>
            <a:r>
              <a:rPr b="1" lang="en" sz="700">
                <a:solidFill>
                  <a:srgbClr val="B8B9FF"/>
                </a:solidFill>
                <a:uFill>
                  <a:noFill/>
                </a:uFill>
                <a:hlinkClick r:id="rId4">
                  <a:extLst>
                    <a:ext uri="{A12FA001-AC4F-418D-AE19-62706E023703}">
                      <ahyp:hlinkClr val="tx"/>
                    </a:ext>
                  </a:extLst>
                </a:hlinkClick>
              </a:rPr>
              <a:t>Co-Director of GH5050, in conversation with Common Thread</a:t>
            </a:r>
            <a:endParaRPr sz="400">
              <a:solidFill>
                <a:srgbClr val="B4A7D6"/>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052550" y="211575"/>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33">
                <a:solidFill>
                  <a:schemeClr val="lt2"/>
                </a:solidFill>
                <a:latin typeface="Arial"/>
                <a:ea typeface="Arial"/>
                <a:cs typeface="Arial"/>
                <a:sym typeface="Arial"/>
              </a:rPr>
              <a:t>Covid Cases, Deaths- Age and Gender</a:t>
            </a:r>
            <a:endParaRPr sz="2433">
              <a:solidFill>
                <a:schemeClr val="lt2"/>
              </a:solidFill>
              <a:latin typeface="Arial"/>
              <a:ea typeface="Arial"/>
              <a:cs typeface="Arial"/>
              <a:sym typeface="Arial"/>
            </a:endParaRPr>
          </a:p>
          <a:p>
            <a:pPr indent="0" lvl="0" marL="0" rtl="0" algn="l">
              <a:spcBef>
                <a:spcPts val="0"/>
              </a:spcBef>
              <a:spcAft>
                <a:spcPts val="0"/>
              </a:spcAft>
              <a:buNone/>
            </a:pPr>
            <a:r>
              <a:t/>
            </a:r>
            <a:endParaRPr/>
          </a:p>
        </p:txBody>
      </p:sp>
      <p:sp>
        <p:nvSpPr>
          <p:cNvPr id="261" name="Google Shape;261;p31"/>
          <p:cNvSpPr txBox="1"/>
          <p:nvPr/>
        </p:nvSpPr>
        <p:spPr>
          <a:xfrm>
            <a:off x="1052550" y="675100"/>
            <a:ext cx="6172200" cy="7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rPr>
              <a:t>Covid -19 Cases by Age</a:t>
            </a:r>
            <a:endParaRPr sz="1800">
              <a:solidFill>
                <a:schemeClr val="lt1"/>
              </a:solidFill>
            </a:endParaRPr>
          </a:p>
          <a:p>
            <a:pPr indent="0" lvl="0" marL="0" rtl="0" algn="l">
              <a:spcBef>
                <a:spcPts val="0"/>
              </a:spcBef>
              <a:spcAft>
                <a:spcPts val="0"/>
              </a:spcAft>
              <a:buNone/>
            </a:pPr>
            <a:r>
              <a:t/>
            </a:r>
            <a:endParaRPr>
              <a:latin typeface="Lato"/>
              <a:ea typeface="Lato"/>
              <a:cs typeface="Lato"/>
              <a:sym typeface="Lato"/>
            </a:endParaRPr>
          </a:p>
        </p:txBody>
      </p:sp>
      <p:pic>
        <p:nvPicPr>
          <p:cNvPr id="262" name="Google Shape;262;p31"/>
          <p:cNvPicPr preferRelativeResize="0"/>
          <p:nvPr/>
        </p:nvPicPr>
        <p:blipFill>
          <a:blip r:embed="rId3">
            <a:alphaModFix/>
          </a:blip>
          <a:stretch>
            <a:fillRect/>
          </a:stretch>
        </p:blipFill>
        <p:spPr>
          <a:xfrm>
            <a:off x="1052550" y="1053375"/>
            <a:ext cx="7552151" cy="1383205"/>
          </a:xfrm>
          <a:prstGeom prst="rect">
            <a:avLst/>
          </a:prstGeom>
          <a:noFill/>
          <a:ln>
            <a:noFill/>
          </a:ln>
        </p:spPr>
      </p:pic>
      <p:pic>
        <p:nvPicPr>
          <p:cNvPr id="263" name="Google Shape;263;p31"/>
          <p:cNvPicPr preferRelativeResize="0"/>
          <p:nvPr/>
        </p:nvPicPr>
        <p:blipFill>
          <a:blip r:embed="rId4">
            <a:alphaModFix/>
          </a:blip>
          <a:stretch>
            <a:fillRect/>
          </a:stretch>
        </p:blipFill>
        <p:spPr>
          <a:xfrm>
            <a:off x="4468425" y="2571750"/>
            <a:ext cx="4093350" cy="2307125"/>
          </a:xfrm>
          <a:prstGeom prst="rect">
            <a:avLst/>
          </a:prstGeom>
          <a:noFill/>
          <a:ln>
            <a:noFill/>
          </a:ln>
        </p:spPr>
      </p:pic>
      <p:pic>
        <p:nvPicPr>
          <p:cNvPr id="264" name="Google Shape;264;p31"/>
          <p:cNvPicPr preferRelativeResize="0"/>
          <p:nvPr/>
        </p:nvPicPr>
        <p:blipFill>
          <a:blip r:embed="rId5">
            <a:alphaModFix/>
          </a:blip>
          <a:stretch>
            <a:fillRect/>
          </a:stretch>
        </p:blipFill>
        <p:spPr>
          <a:xfrm>
            <a:off x="1052550" y="2571750"/>
            <a:ext cx="3351575" cy="230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1052550" y="211575"/>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33">
                <a:solidFill>
                  <a:schemeClr val="lt2"/>
                </a:solidFill>
                <a:latin typeface="Arial"/>
                <a:ea typeface="Arial"/>
                <a:cs typeface="Arial"/>
                <a:sym typeface="Arial"/>
              </a:rPr>
              <a:t>Covid Cases, Deaths- Age and Gender</a:t>
            </a:r>
            <a:endParaRPr sz="2433">
              <a:solidFill>
                <a:schemeClr val="lt2"/>
              </a:solidFill>
              <a:latin typeface="Arial"/>
              <a:ea typeface="Arial"/>
              <a:cs typeface="Arial"/>
              <a:sym typeface="Arial"/>
            </a:endParaRPr>
          </a:p>
          <a:p>
            <a:pPr indent="0" lvl="0" marL="0" rtl="0" algn="l">
              <a:spcBef>
                <a:spcPts val="0"/>
              </a:spcBef>
              <a:spcAft>
                <a:spcPts val="0"/>
              </a:spcAft>
              <a:buNone/>
            </a:pPr>
            <a:r>
              <a:t/>
            </a:r>
            <a:endParaRPr/>
          </a:p>
        </p:txBody>
      </p:sp>
      <p:sp>
        <p:nvSpPr>
          <p:cNvPr id="270" name="Google Shape;270;p32"/>
          <p:cNvSpPr txBox="1"/>
          <p:nvPr/>
        </p:nvSpPr>
        <p:spPr>
          <a:xfrm>
            <a:off x="1052550" y="675100"/>
            <a:ext cx="6172200" cy="7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rPr>
              <a:t>Covid-19 Cases by Gender</a:t>
            </a:r>
            <a:endParaRPr sz="1800">
              <a:solidFill>
                <a:schemeClr val="lt1"/>
              </a:solidFill>
            </a:endParaRPr>
          </a:p>
          <a:p>
            <a:pPr indent="0" lvl="0" marL="0" rtl="0" algn="l">
              <a:spcBef>
                <a:spcPts val="0"/>
              </a:spcBef>
              <a:spcAft>
                <a:spcPts val="0"/>
              </a:spcAft>
              <a:buNone/>
            </a:pPr>
            <a:r>
              <a:t/>
            </a:r>
            <a:endParaRPr>
              <a:latin typeface="Lato"/>
              <a:ea typeface="Lato"/>
              <a:cs typeface="Lato"/>
              <a:sym typeface="Lato"/>
            </a:endParaRPr>
          </a:p>
        </p:txBody>
      </p:sp>
      <p:pic>
        <p:nvPicPr>
          <p:cNvPr id="271" name="Google Shape;271;p32"/>
          <p:cNvPicPr preferRelativeResize="0"/>
          <p:nvPr/>
        </p:nvPicPr>
        <p:blipFill>
          <a:blip r:embed="rId3">
            <a:alphaModFix/>
          </a:blip>
          <a:stretch>
            <a:fillRect/>
          </a:stretch>
        </p:blipFill>
        <p:spPr>
          <a:xfrm>
            <a:off x="1052550" y="1053375"/>
            <a:ext cx="7391375" cy="1133475"/>
          </a:xfrm>
          <a:prstGeom prst="rect">
            <a:avLst/>
          </a:prstGeom>
          <a:noFill/>
          <a:ln>
            <a:noFill/>
          </a:ln>
        </p:spPr>
      </p:pic>
      <p:pic>
        <p:nvPicPr>
          <p:cNvPr id="272" name="Google Shape;272;p32"/>
          <p:cNvPicPr preferRelativeResize="0"/>
          <p:nvPr/>
        </p:nvPicPr>
        <p:blipFill>
          <a:blip r:embed="rId4">
            <a:alphaModFix/>
          </a:blip>
          <a:stretch>
            <a:fillRect/>
          </a:stretch>
        </p:blipFill>
        <p:spPr>
          <a:xfrm>
            <a:off x="4221950" y="2253525"/>
            <a:ext cx="4221975" cy="2651850"/>
          </a:xfrm>
          <a:prstGeom prst="rect">
            <a:avLst/>
          </a:prstGeom>
          <a:noFill/>
          <a:ln>
            <a:noFill/>
          </a:ln>
        </p:spPr>
      </p:pic>
      <p:pic>
        <p:nvPicPr>
          <p:cNvPr id="273" name="Google Shape;273;p32"/>
          <p:cNvPicPr preferRelativeResize="0"/>
          <p:nvPr/>
        </p:nvPicPr>
        <p:blipFill>
          <a:blip r:embed="rId5">
            <a:alphaModFix/>
          </a:blip>
          <a:stretch>
            <a:fillRect/>
          </a:stretch>
        </p:blipFill>
        <p:spPr>
          <a:xfrm>
            <a:off x="1052551" y="2253525"/>
            <a:ext cx="3057425" cy="265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3"/>
          <p:cNvPicPr preferRelativeResize="0"/>
          <p:nvPr/>
        </p:nvPicPr>
        <p:blipFill>
          <a:blip r:embed="rId3">
            <a:alphaModFix/>
          </a:blip>
          <a:stretch>
            <a:fillRect/>
          </a:stretch>
        </p:blipFill>
        <p:spPr>
          <a:xfrm>
            <a:off x="1106150" y="934625"/>
            <a:ext cx="3048000" cy="1447800"/>
          </a:xfrm>
          <a:prstGeom prst="rect">
            <a:avLst/>
          </a:prstGeom>
          <a:noFill/>
          <a:ln>
            <a:noFill/>
          </a:ln>
        </p:spPr>
      </p:pic>
      <p:sp>
        <p:nvSpPr>
          <p:cNvPr id="279" name="Google Shape;279;p33"/>
          <p:cNvSpPr txBox="1"/>
          <p:nvPr>
            <p:ph type="title"/>
          </p:nvPr>
        </p:nvSpPr>
        <p:spPr>
          <a:xfrm>
            <a:off x="1052550" y="211575"/>
            <a:ext cx="7038900" cy="474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33">
                <a:solidFill>
                  <a:schemeClr val="lt2"/>
                </a:solidFill>
                <a:latin typeface="Arial"/>
                <a:ea typeface="Arial"/>
                <a:cs typeface="Arial"/>
                <a:sym typeface="Arial"/>
              </a:rPr>
              <a:t>Covid Cases, Deaths- Age and Gender</a:t>
            </a:r>
            <a:endParaRPr sz="2433">
              <a:solidFill>
                <a:schemeClr val="lt2"/>
              </a:solidFill>
              <a:latin typeface="Arial"/>
              <a:ea typeface="Arial"/>
              <a:cs typeface="Arial"/>
              <a:sym typeface="Arial"/>
            </a:endParaRPr>
          </a:p>
          <a:p>
            <a:pPr indent="0" lvl="0" marL="0" rtl="0" algn="l">
              <a:lnSpc>
                <a:spcPct val="115000"/>
              </a:lnSpc>
              <a:spcBef>
                <a:spcPts val="0"/>
              </a:spcBef>
              <a:spcAft>
                <a:spcPts val="0"/>
              </a:spcAft>
              <a:buNone/>
            </a:pPr>
            <a:r>
              <a:rPr lang="en" sz="1800">
                <a:latin typeface="Arial"/>
                <a:ea typeface="Arial"/>
                <a:cs typeface="Arial"/>
                <a:sym typeface="Arial"/>
              </a:rPr>
              <a:t>Covid Deaths</a:t>
            </a:r>
            <a:endParaRPr sz="1800">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pic>
        <p:nvPicPr>
          <p:cNvPr id="280" name="Google Shape;280;p33"/>
          <p:cNvPicPr preferRelativeResize="0"/>
          <p:nvPr/>
        </p:nvPicPr>
        <p:blipFill>
          <a:blip r:embed="rId4">
            <a:alphaModFix/>
          </a:blip>
          <a:stretch>
            <a:fillRect/>
          </a:stretch>
        </p:blipFill>
        <p:spPr>
          <a:xfrm>
            <a:off x="366725" y="2534825"/>
            <a:ext cx="1857375" cy="885825"/>
          </a:xfrm>
          <a:prstGeom prst="rect">
            <a:avLst/>
          </a:prstGeom>
          <a:noFill/>
          <a:ln>
            <a:noFill/>
          </a:ln>
        </p:spPr>
      </p:pic>
      <p:pic>
        <p:nvPicPr>
          <p:cNvPr id="281" name="Google Shape;281;p33"/>
          <p:cNvPicPr preferRelativeResize="0"/>
          <p:nvPr/>
        </p:nvPicPr>
        <p:blipFill>
          <a:blip r:embed="rId5">
            <a:alphaModFix/>
          </a:blip>
          <a:stretch>
            <a:fillRect/>
          </a:stretch>
        </p:blipFill>
        <p:spPr>
          <a:xfrm>
            <a:off x="2131275" y="2534825"/>
            <a:ext cx="2857500" cy="2314575"/>
          </a:xfrm>
          <a:prstGeom prst="rect">
            <a:avLst/>
          </a:prstGeom>
          <a:noFill/>
          <a:ln>
            <a:noFill/>
          </a:ln>
        </p:spPr>
      </p:pic>
      <p:pic>
        <p:nvPicPr>
          <p:cNvPr id="282" name="Google Shape;282;p33"/>
          <p:cNvPicPr preferRelativeResize="0"/>
          <p:nvPr/>
        </p:nvPicPr>
        <p:blipFill>
          <a:blip r:embed="rId6">
            <a:alphaModFix/>
          </a:blip>
          <a:stretch>
            <a:fillRect/>
          </a:stretch>
        </p:blipFill>
        <p:spPr>
          <a:xfrm>
            <a:off x="5432825" y="934625"/>
            <a:ext cx="3200450" cy="2481800"/>
          </a:xfrm>
          <a:prstGeom prst="rect">
            <a:avLst/>
          </a:prstGeom>
          <a:noFill/>
          <a:ln>
            <a:noFill/>
          </a:ln>
        </p:spPr>
      </p:pic>
      <p:pic>
        <p:nvPicPr>
          <p:cNvPr id="283" name="Google Shape;283;p33"/>
          <p:cNvPicPr preferRelativeResize="0"/>
          <p:nvPr/>
        </p:nvPicPr>
        <p:blipFill>
          <a:blip r:embed="rId7">
            <a:alphaModFix/>
          </a:blip>
          <a:stretch>
            <a:fillRect/>
          </a:stretch>
        </p:blipFill>
        <p:spPr>
          <a:xfrm>
            <a:off x="5432825" y="3333075"/>
            <a:ext cx="2219325"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t>Motivation &amp; Summary Slide </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Our project aims to examine the impact of COVID-19 across America. Our </a:t>
            </a:r>
            <a:r>
              <a:rPr lang="en" sz="1350">
                <a:solidFill>
                  <a:srgbClr val="FFFFFF"/>
                </a:solidFill>
                <a:latin typeface="Arial"/>
                <a:ea typeface="Arial"/>
                <a:cs typeface="Arial"/>
                <a:sym typeface="Arial"/>
              </a:rPr>
              <a:t>inquiry includes:</a:t>
            </a:r>
            <a:endParaRPr sz="1350">
              <a:solidFill>
                <a:srgbClr val="FFFFFF"/>
              </a:solidFill>
              <a:latin typeface="Arial"/>
              <a:ea typeface="Arial"/>
              <a:cs typeface="Arial"/>
              <a:sym typeface="Arial"/>
            </a:endParaRPr>
          </a:p>
          <a:p>
            <a:pPr indent="-314325" lvl="1" marL="914400" rtl="0" algn="l">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Finding average mortality rates, total cases, and other aggregate measures</a:t>
            </a:r>
            <a:endParaRPr sz="1350">
              <a:solidFill>
                <a:srgbClr val="FFFFFF"/>
              </a:solidFill>
              <a:latin typeface="Arial"/>
              <a:ea typeface="Arial"/>
              <a:cs typeface="Arial"/>
              <a:sym typeface="Arial"/>
            </a:endParaRPr>
          </a:p>
          <a:p>
            <a:pPr indent="-314325" lvl="1" marL="914400" rtl="0" algn="l">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Determining the effect COVID-19 has had on unemployment </a:t>
            </a:r>
            <a:endParaRPr sz="1350">
              <a:solidFill>
                <a:srgbClr val="FFFFFF"/>
              </a:solidFill>
              <a:latin typeface="Arial"/>
              <a:ea typeface="Arial"/>
              <a:cs typeface="Arial"/>
              <a:sym typeface="Arial"/>
            </a:endParaRPr>
          </a:p>
          <a:p>
            <a:pPr indent="-314325" lvl="1" marL="914400" rtl="0" algn="l">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Identifing any correlation between age/sex and and incidence or severity of COVID-19</a:t>
            </a:r>
            <a:endParaRPr sz="1350">
              <a:solidFill>
                <a:srgbClr val="FFFFFF"/>
              </a:solidFill>
              <a:latin typeface="Arial"/>
              <a:ea typeface="Arial"/>
              <a:cs typeface="Arial"/>
              <a:sym typeface="Arial"/>
            </a:endParaRPr>
          </a:p>
          <a:p>
            <a:pPr indent="-314325" lvl="1" marL="914400" rtl="0" algn="l">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Identifying disparities in the impact of COVID across different racial demographics</a:t>
            </a:r>
            <a:endParaRPr sz="1350">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Mortality Rate in 7 “Top” COVID States by Demographic</a:t>
            </a:r>
            <a:endParaRPr/>
          </a:p>
        </p:txBody>
      </p:sp>
      <p:sp>
        <p:nvSpPr>
          <p:cNvPr id="289" name="Google Shape;289;p3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0" name="Google Shape;290;p34"/>
          <p:cNvPicPr preferRelativeResize="0"/>
          <p:nvPr/>
        </p:nvPicPr>
        <p:blipFill rotWithShape="1">
          <a:blip r:embed="rId3">
            <a:alphaModFix/>
          </a:blip>
          <a:srcRect b="-2976" l="0" r="0" t="0"/>
          <a:stretch/>
        </p:blipFill>
        <p:spPr>
          <a:xfrm>
            <a:off x="585900" y="1567550"/>
            <a:ext cx="4114800" cy="2911200"/>
          </a:xfrm>
          <a:prstGeom prst="rect">
            <a:avLst/>
          </a:prstGeom>
          <a:noFill/>
          <a:ln>
            <a:noFill/>
          </a:ln>
        </p:spPr>
      </p:pic>
      <p:sp>
        <p:nvSpPr>
          <p:cNvPr id="291" name="Google Shape;291;p3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B/AA = Black/ African American</a:t>
            </a:r>
            <a:endParaRPr/>
          </a:p>
          <a:p>
            <a:pPr indent="-304958" lvl="0" marL="457200" rtl="0" algn="l">
              <a:spcBef>
                <a:spcPts val="0"/>
              </a:spcBef>
              <a:spcAft>
                <a:spcPts val="0"/>
              </a:spcAft>
              <a:buSzPct val="100000"/>
              <a:buChar char="●"/>
            </a:pPr>
            <a:r>
              <a:rPr lang="en"/>
              <a:t>NH/PI = Native Hawaiian/ Other Pacific Islander </a:t>
            </a:r>
            <a:endParaRPr/>
          </a:p>
          <a:p>
            <a:pPr indent="-304958" lvl="0" marL="457200" rtl="0" algn="l">
              <a:spcBef>
                <a:spcPts val="0"/>
              </a:spcBef>
              <a:spcAft>
                <a:spcPts val="0"/>
              </a:spcAft>
              <a:buSzPct val="100000"/>
              <a:buChar char="●"/>
            </a:pPr>
            <a:r>
              <a:rPr lang="en"/>
              <a:t>AI/NA = American Indian/ Native Alaskan </a:t>
            </a:r>
            <a:endParaRPr/>
          </a:p>
          <a:p>
            <a:pPr indent="-304958" lvl="0" marL="457200" rtl="0" algn="l">
              <a:spcBef>
                <a:spcPts val="0"/>
              </a:spcBef>
              <a:spcAft>
                <a:spcPts val="0"/>
              </a:spcAft>
              <a:buSzPct val="100000"/>
              <a:buChar char="●"/>
            </a:pPr>
            <a:r>
              <a:rPr lang="en"/>
              <a:t>H/L = Hispanic / Latino </a:t>
            </a:r>
            <a:endParaRPr/>
          </a:p>
          <a:p>
            <a:pPr indent="-304958" lvl="0" marL="457200" rtl="0" algn="l">
              <a:spcBef>
                <a:spcPts val="0"/>
              </a:spcBef>
              <a:spcAft>
                <a:spcPts val="0"/>
              </a:spcAft>
              <a:buSzPct val="100000"/>
              <a:buChar char="●"/>
            </a:pPr>
            <a:r>
              <a:rPr lang="en"/>
              <a:t>Found by getting cumulative death count for each race demographic in each state then dividing by population of each race in each state and multiplying by 100</a:t>
            </a:r>
            <a:endParaRPr/>
          </a:p>
          <a:p>
            <a:pPr indent="-304958" lvl="0" marL="457200" rtl="0" algn="l">
              <a:spcBef>
                <a:spcPts val="0"/>
              </a:spcBef>
              <a:spcAft>
                <a:spcPts val="0"/>
              </a:spcAft>
              <a:buSzPct val="100000"/>
              <a:buChar char="●"/>
            </a:pPr>
            <a:r>
              <a:rPr lang="en"/>
              <a:t>CDC data used for COVID death counts by demographic; Census API calls used for population data</a:t>
            </a:r>
            <a:endParaRPr/>
          </a:p>
          <a:p>
            <a:pPr indent="-279558" lvl="0" marL="457200" rtl="0" algn="l">
              <a:spcBef>
                <a:spcPts val="0"/>
              </a:spcBef>
              <a:spcAft>
                <a:spcPts val="0"/>
              </a:spcAft>
              <a:buSzPct val="100000"/>
              <a:buChar char="●"/>
            </a:pPr>
            <a:r>
              <a:rPr lang="en" sz="867"/>
              <a:t>Note: please do not get mad at me if an ethnicity on here is </a:t>
            </a:r>
            <a:r>
              <a:rPr lang="en" sz="867"/>
              <a:t>considered</a:t>
            </a:r>
            <a:r>
              <a:rPr lang="en" sz="867"/>
              <a:t> too general or worded </a:t>
            </a:r>
            <a:r>
              <a:rPr lang="en" sz="867"/>
              <a:t>incorrectly</a:t>
            </a:r>
            <a:r>
              <a:rPr lang="en" sz="867"/>
              <a:t>. I am just going off of what the Census and the CDC use. </a:t>
            </a:r>
            <a:endParaRPr sz="867"/>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&amp; Summary (cont.) </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latin typeface="Arial"/>
                <a:ea typeface="Arial"/>
                <a:cs typeface="Arial"/>
                <a:sym typeface="Arial"/>
              </a:rPr>
              <a:t>Which areas/regions in the U.S were affected by the virus the most/least?</a:t>
            </a:r>
            <a:endParaRPr sz="1050">
              <a:solidFill>
                <a:srgbClr val="FFFFFF"/>
              </a:solidFill>
              <a:latin typeface="Arial"/>
              <a:ea typeface="Arial"/>
              <a:cs typeface="Arial"/>
              <a:sym typeface="Arial"/>
            </a:endParaRPr>
          </a:p>
          <a:p>
            <a:pPr indent="0" lvl="0" marL="0" rtl="0" algn="l">
              <a:spcBef>
                <a:spcPts val="0"/>
              </a:spcBef>
              <a:spcAft>
                <a:spcPts val="0"/>
              </a:spcAft>
              <a:buNone/>
            </a:pPr>
            <a:r>
              <a:rPr lang="en" sz="1050">
                <a:solidFill>
                  <a:srgbClr val="FFFFFF"/>
                </a:solidFill>
                <a:latin typeface="Arial"/>
                <a:ea typeface="Arial"/>
                <a:cs typeface="Arial"/>
                <a:sym typeface="Arial"/>
              </a:rPr>
              <a:t>Are there any correlations between the rising number of Covid-19 cases and unemployment rates in the U.S.?</a:t>
            </a:r>
            <a:endParaRPr sz="1050">
              <a:solidFill>
                <a:srgbClr val="FFFFFF"/>
              </a:solidFill>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What other types of data could we extract from the web about Covid-19? Any information about case rates, deaths, hospitalization, ICUs, or ventilators?</a:t>
            </a:r>
            <a:endParaRPr sz="1050">
              <a:solidFill>
                <a:srgbClr val="FFFFFF"/>
              </a:solidFill>
              <a:latin typeface="Arial"/>
              <a:ea typeface="Arial"/>
              <a:cs typeface="Arial"/>
              <a:sym typeface="Arial"/>
            </a:endParaRPr>
          </a:p>
          <a:p>
            <a:pPr indent="0" lvl="0" marL="0" rtl="0" algn="l">
              <a:spcBef>
                <a:spcPts val="0"/>
              </a:spcBef>
              <a:spcAft>
                <a:spcPts val="0"/>
              </a:spcAft>
              <a:buNone/>
            </a:pPr>
            <a:r>
              <a:rPr lang="en" sz="1050">
                <a:solidFill>
                  <a:srgbClr val="FFFFFF"/>
                </a:solidFill>
                <a:latin typeface="Arial"/>
                <a:ea typeface="Arial"/>
                <a:cs typeface="Arial"/>
                <a:sym typeface="Arial"/>
              </a:rPr>
              <a:t>How did Covid-19 impact various demographics such as:  </a:t>
            </a:r>
            <a:r>
              <a:rPr lang="en" sz="1050">
                <a:latin typeface="Arial"/>
                <a:ea typeface="Arial"/>
                <a:cs typeface="Arial"/>
                <a:sym typeface="Arial"/>
              </a:rPr>
              <a:t>Gender, </a:t>
            </a:r>
            <a:r>
              <a:rPr lang="en" sz="1050">
                <a:solidFill>
                  <a:srgbClr val="FFFFFF"/>
                </a:solidFill>
                <a:latin typeface="Arial"/>
                <a:ea typeface="Arial"/>
                <a:cs typeface="Arial"/>
                <a:sym typeface="Arial"/>
              </a:rPr>
              <a:t>Age, and Ethnicity?</a:t>
            </a:r>
            <a:endParaRPr sz="1050">
              <a:solidFill>
                <a:srgbClr val="FFFFFF"/>
              </a:solidFill>
              <a:latin typeface="Arial"/>
              <a:ea typeface="Arial"/>
              <a:cs typeface="Arial"/>
              <a:sym typeface="Arial"/>
            </a:endParaRPr>
          </a:p>
          <a:p>
            <a:pPr indent="0" lvl="0" marL="0" rtl="0" algn="l">
              <a:spcBef>
                <a:spcPts val="0"/>
              </a:spcBef>
              <a:spcAft>
                <a:spcPts val="0"/>
              </a:spcAft>
              <a:buNone/>
            </a:pPr>
            <a:r>
              <a:t/>
            </a:r>
            <a:endParaRPr sz="1050">
              <a:solidFill>
                <a:srgbClr val="FFFFFF"/>
              </a:solidFill>
              <a:latin typeface="Arial"/>
              <a:ea typeface="Arial"/>
              <a:cs typeface="Arial"/>
              <a:sym typeface="Arial"/>
            </a:endParaRPr>
          </a:p>
          <a:p>
            <a:pPr indent="0" lvl="0" marL="0" rtl="0" algn="l">
              <a:spcBef>
                <a:spcPts val="0"/>
              </a:spcBef>
              <a:spcAft>
                <a:spcPts val="0"/>
              </a:spcAft>
              <a:buNone/>
            </a:pPr>
            <a:r>
              <a:rPr lang="en" sz="1050">
                <a:solidFill>
                  <a:srgbClr val="FFFFFF"/>
                </a:solidFill>
                <a:latin typeface="Arial"/>
                <a:ea typeface="Arial"/>
                <a:cs typeface="Arial"/>
                <a:sym typeface="Arial"/>
              </a:rPr>
              <a:t>The reasons why we want to answer these questions... It’s a relevant topic and there are numerous datasets to choose from! </a:t>
            </a:r>
            <a:endParaRPr sz="1050">
              <a:solidFill>
                <a:srgbClr val="FFFFFF"/>
              </a:solidFill>
              <a:latin typeface="Arial"/>
              <a:ea typeface="Arial"/>
              <a:cs typeface="Arial"/>
              <a:sym typeface="Arial"/>
            </a:endParaRPr>
          </a:p>
          <a:p>
            <a:pPr indent="0" lvl="0" marL="0" rtl="0" algn="l">
              <a:spcBef>
                <a:spcPts val="0"/>
              </a:spcBef>
              <a:spcAft>
                <a:spcPts val="0"/>
              </a:spcAft>
              <a:buNone/>
            </a:pPr>
            <a:r>
              <a:t/>
            </a:r>
            <a:endParaRPr sz="1050">
              <a:solidFill>
                <a:srgbClr val="FFFFFF"/>
              </a:solidFill>
              <a:latin typeface="Arial"/>
              <a:ea typeface="Arial"/>
              <a:cs typeface="Arial"/>
              <a:sym typeface="Arial"/>
            </a:endParaRPr>
          </a:p>
          <a:p>
            <a:pPr indent="0" lvl="0" marL="0" rtl="0" algn="l">
              <a:spcBef>
                <a:spcPts val="0"/>
              </a:spcBef>
              <a:spcAft>
                <a:spcPts val="0"/>
              </a:spcAft>
              <a:buNone/>
            </a:pPr>
            <a:r>
              <a:rPr lang="en" sz="1050">
                <a:solidFill>
                  <a:srgbClr val="FFFFFF"/>
                </a:solidFill>
                <a:latin typeface="Arial"/>
                <a:ea typeface="Arial"/>
                <a:cs typeface="Arial"/>
                <a:sym typeface="Arial"/>
              </a:rPr>
              <a:t>Were we satisfied? Yes!</a:t>
            </a:r>
            <a:endParaRPr sz="1050">
              <a:solidFill>
                <a:srgbClr val="FFFFFF"/>
              </a:solidFill>
              <a:latin typeface="Arial"/>
              <a:ea typeface="Arial"/>
              <a:cs typeface="Arial"/>
              <a:sym typeface="Arial"/>
            </a:endParaRPr>
          </a:p>
          <a:p>
            <a:pPr indent="0" lvl="0" marL="0" rtl="0" algn="l">
              <a:spcBef>
                <a:spcPts val="0"/>
              </a:spcBef>
              <a:spcAft>
                <a:spcPts val="0"/>
              </a:spcAft>
              <a:buNone/>
            </a:pPr>
            <a:r>
              <a:t/>
            </a:r>
            <a:endParaRPr sz="105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&amp; Data</a:t>
            </a:r>
            <a:endParaRPr/>
          </a:p>
        </p:txBody>
      </p:sp>
      <p:sp>
        <p:nvSpPr>
          <p:cNvPr id="170" name="Google Shape;170;p18"/>
          <p:cNvSpPr txBox="1"/>
          <p:nvPr>
            <p:ph idx="1" type="body"/>
          </p:nvPr>
        </p:nvSpPr>
        <p:spPr>
          <a:xfrm>
            <a:off x="495125" y="1567550"/>
            <a:ext cx="7841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Sans"/>
                <a:ea typeface="Merriweather Sans"/>
                <a:cs typeface="Merriweather Sans"/>
                <a:sym typeface="Merriweather Sans"/>
              </a:rPr>
              <a:t>Utilizing the resources available - Google, Kaggle, Census Data, CDC Data - our goal is to view Covid19 statistics nationwide and analyze the results. </a:t>
            </a:r>
            <a:endParaRPr>
              <a:latin typeface="Merriweather Sans"/>
              <a:ea typeface="Merriweather Sans"/>
              <a:cs typeface="Merriweather Sans"/>
              <a:sym typeface="Merriweather Sans"/>
            </a:endParaRPr>
          </a:p>
          <a:p>
            <a:pPr indent="0" lvl="0" marL="0" rtl="0" algn="l">
              <a:spcBef>
                <a:spcPts val="1200"/>
              </a:spcBef>
              <a:spcAft>
                <a:spcPts val="0"/>
              </a:spcAft>
              <a:buNone/>
            </a:pPr>
            <a:r>
              <a:rPr lang="en">
                <a:latin typeface="Merriweather Sans"/>
                <a:ea typeface="Merriweather Sans"/>
                <a:cs typeface="Merriweather Sans"/>
                <a:sym typeface="Merriweather Sans"/>
              </a:rPr>
              <a:t>Through our analysis and data cleaning, we hope to see any correlations with the statistics such as:</a:t>
            </a:r>
            <a:endParaRPr>
              <a:latin typeface="Merriweather Sans"/>
              <a:ea typeface="Merriweather Sans"/>
              <a:cs typeface="Merriweather Sans"/>
              <a:sym typeface="Merriweather Sans"/>
            </a:endParaRPr>
          </a:p>
          <a:p>
            <a:pPr indent="-311150" lvl="0" marL="457200" rtl="0" algn="l">
              <a:spcBef>
                <a:spcPts val="1200"/>
              </a:spcBef>
              <a:spcAft>
                <a:spcPts val="0"/>
              </a:spcAft>
              <a:buSzPts val="1300"/>
              <a:buFont typeface="Merriweather Sans"/>
              <a:buChar char="-"/>
            </a:pPr>
            <a:r>
              <a:rPr lang="en">
                <a:latin typeface="Merriweather Sans"/>
                <a:ea typeface="Merriweather Sans"/>
                <a:cs typeface="Merriweather Sans"/>
                <a:sym typeface="Merriweather Sans"/>
              </a:rPr>
              <a:t>The effects of Covid19 relative to region</a:t>
            </a:r>
            <a:endParaRPr sz="1000">
              <a:latin typeface="Merriweather Sans"/>
              <a:ea typeface="Merriweather Sans"/>
              <a:cs typeface="Merriweather Sans"/>
              <a:sym typeface="Merriweather Sans"/>
            </a:endParaRPr>
          </a:p>
          <a:p>
            <a:pPr indent="-311150" lvl="0" marL="457200" rtl="0" algn="l">
              <a:spcBef>
                <a:spcPts val="0"/>
              </a:spcBef>
              <a:spcAft>
                <a:spcPts val="0"/>
              </a:spcAft>
              <a:buSzPts val="1300"/>
              <a:buFont typeface="Merriweather Sans"/>
              <a:buChar char="-"/>
            </a:pPr>
            <a:r>
              <a:rPr lang="en">
                <a:latin typeface="Merriweather Sans"/>
                <a:ea typeface="Merriweather Sans"/>
                <a:cs typeface="Merriweather Sans"/>
                <a:sym typeface="Merriweather Sans"/>
              </a:rPr>
              <a:t>The effects of Covid19 relative to unemployment rates</a:t>
            </a:r>
            <a:endParaRPr>
              <a:latin typeface="Merriweather Sans"/>
              <a:ea typeface="Merriweather Sans"/>
              <a:cs typeface="Merriweather Sans"/>
              <a:sym typeface="Merriweather Sans"/>
            </a:endParaRPr>
          </a:p>
          <a:p>
            <a:pPr indent="-311150" lvl="0" marL="457200" rtl="0" algn="l">
              <a:spcBef>
                <a:spcPts val="0"/>
              </a:spcBef>
              <a:spcAft>
                <a:spcPts val="0"/>
              </a:spcAft>
              <a:buSzPts val="1300"/>
              <a:buFont typeface="Merriweather Sans"/>
              <a:buChar char="-"/>
            </a:pPr>
            <a:r>
              <a:rPr lang="en">
                <a:latin typeface="Merriweather Sans"/>
                <a:ea typeface="Merriweather Sans"/>
                <a:cs typeface="Merriweather Sans"/>
                <a:sym typeface="Merriweather Sans"/>
              </a:rPr>
              <a:t>The effects of Covid19 relative to Age and Gender demographics</a:t>
            </a:r>
            <a:endParaRPr>
              <a:latin typeface="Merriweather Sans"/>
              <a:ea typeface="Merriweather Sans"/>
              <a:cs typeface="Merriweather Sans"/>
              <a:sym typeface="Merriweather Sans"/>
            </a:endParaRPr>
          </a:p>
          <a:p>
            <a:pPr indent="-311150" lvl="0" marL="457200" rtl="0" algn="l">
              <a:spcBef>
                <a:spcPts val="0"/>
              </a:spcBef>
              <a:spcAft>
                <a:spcPts val="0"/>
              </a:spcAft>
              <a:buSzPts val="1300"/>
              <a:buFont typeface="Merriweather Sans"/>
              <a:buChar char="-"/>
            </a:pPr>
            <a:r>
              <a:rPr lang="en">
                <a:latin typeface="Merriweather Sans"/>
                <a:ea typeface="Merriweather Sans"/>
                <a:cs typeface="Merriweather Sans"/>
                <a:sym typeface="Merriweather Sans"/>
              </a:rPr>
              <a:t>The effects of Covid19 relative to Ethnicity</a:t>
            </a:r>
            <a:endParaRPr>
              <a:latin typeface="Merriweather Sans"/>
              <a:ea typeface="Merriweather Sans"/>
              <a:cs typeface="Merriweather Sans"/>
              <a:sym typeface="Merriweather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 &amp; Exploration</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050">
              <a:solidFill>
                <a:srgbClr val="FFFFFF"/>
              </a:solidFill>
              <a:latin typeface="Arial"/>
              <a:ea typeface="Arial"/>
              <a:cs typeface="Arial"/>
              <a:sym typeface="Arial"/>
            </a:endParaRPr>
          </a:p>
          <a:p>
            <a:pPr indent="-311150" lvl="0" marL="457200" rtl="0" algn="l">
              <a:spcBef>
                <a:spcPts val="0"/>
              </a:spcBef>
              <a:spcAft>
                <a:spcPts val="0"/>
              </a:spcAft>
              <a:buSzPts val="1300"/>
              <a:buChar char="●"/>
            </a:pPr>
            <a:r>
              <a:rPr b="1" lang="en"/>
              <a:t>Exploration:</a:t>
            </a:r>
            <a:endParaRPr/>
          </a:p>
          <a:p>
            <a:pPr indent="-298450" lvl="1" marL="914400" rtl="0" algn="l">
              <a:spcBef>
                <a:spcPts val="0"/>
              </a:spcBef>
              <a:spcAft>
                <a:spcPts val="0"/>
              </a:spcAft>
              <a:buSzPts val="1100"/>
              <a:buChar char="○"/>
            </a:pPr>
            <a:r>
              <a:rPr lang="en"/>
              <a:t>Sifting through trustworthy datasets that were both sufficiently large and </a:t>
            </a:r>
            <a:r>
              <a:rPr lang="en"/>
              <a:t>relevant</a:t>
            </a:r>
            <a:r>
              <a:rPr lang="en"/>
              <a:t> to our topic</a:t>
            </a:r>
            <a:endParaRPr/>
          </a:p>
          <a:p>
            <a:pPr indent="-298450" lvl="1" marL="914400" rtl="0" algn="l">
              <a:spcBef>
                <a:spcPts val="0"/>
              </a:spcBef>
              <a:spcAft>
                <a:spcPts val="0"/>
              </a:spcAft>
              <a:buSzPts val="1100"/>
              <a:buChar char="○"/>
            </a:pPr>
            <a:r>
              <a:rPr lang="en"/>
              <a:t>Trying out different APIs</a:t>
            </a:r>
            <a:endParaRPr/>
          </a:p>
          <a:p>
            <a:pPr indent="-298450" lvl="1" marL="914400" rtl="0" algn="l">
              <a:spcBef>
                <a:spcPts val="0"/>
              </a:spcBef>
              <a:spcAft>
                <a:spcPts val="0"/>
              </a:spcAft>
              <a:buSzPts val="1100"/>
              <a:buChar char="○"/>
            </a:pPr>
            <a:r>
              <a:rPr lang="en"/>
              <a:t>Overcoming privacy restrictions </a:t>
            </a:r>
            <a:endParaRPr/>
          </a:p>
          <a:p>
            <a:pPr indent="-311150" lvl="0" marL="457200" rtl="0" algn="l">
              <a:spcBef>
                <a:spcPts val="0"/>
              </a:spcBef>
              <a:spcAft>
                <a:spcPts val="0"/>
              </a:spcAft>
              <a:buSzPts val="1300"/>
              <a:buChar char="●"/>
            </a:pPr>
            <a:r>
              <a:rPr b="1" lang="en"/>
              <a:t>Cleanup:</a:t>
            </a:r>
            <a:endParaRPr b="1"/>
          </a:p>
          <a:p>
            <a:pPr indent="-298450" lvl="1" marL="914400" rtl="0" algn="l">
              <a:spcBef>
                <a:spcPts val="0"/>
              </a:spcBef>
              <a:spcAft>
                <a:spcPts val="0"/>
              </a:spcAft>
              <a:buSzPts val="1100"/>
              <a:buChar char="○"/>
            </a:pPr>
            <a:r>
              <a:rPr lang="en"/>
              <a:t>‘NaN’ Rows: deleted or filled with zero</a:t>
            </a:r>
            <a:endParaRPr/>
          </a:p>
          <a:p>
            <a:pPr indent="-298450" lvl="1" marL="914400" rtl="0" algn="l">
              <a:spcBef>
                <a:spcPts val="0"/>
              </a:spcBef>
              <a:spcAft>
                <a:spcPts val="0"/>
              </a:spcAft>
              <a:buSzPts val="1100"/>
              <a:buChar char="○"/>
            </a:pPr>
            <a:r>
              <a:rPr lang="en"/>
              <a:t>Found and deleted repeat data and/or extraneous information</a:t>
            </a:r>
            <a:endParaRPr/>
          </a:p>
          <a:p>
            <a:pPr indent="-298450" lvl="1" marL="914400" rtl="0" algn="l">
              <a:spcBef>
                <a:spcPts val="0"/>
              </a:spcBef>
              <a:spcAft>
                <a:spcPts val="0"/>
              </a:spcAft>
              <a:buSzPts val="1100"/>
              <a:buChar char="○"/>
            </a:pPr>
            <a:r>
              <a:rPr lang="en"/>
              <a:t>Re-format datasets to </a:t>
            </a:r>
            <a:r>
              <a:rPr lang="en"/>
              <a:t>accommodate</a:t>
            </a:r>
            <a:r>
              <a:rPr lang="en"/>
              <a:t> for merge or graphing</a:t>
            </a:r>
            <a:endParaRPr/>
          </a:p>
          <a:p>
            <a:pPr indent="-311150" lvl="0" marL="457200" rtl="0" algn="l">
              <a:spcBef>
                <a:spcPts val="0"/>
              </a:spcBef>
              <a:spcAft>
                <a:spcPts val="0"/>
              </a:spcAft>
              <a:buSzPts val="1300"/>
              <a:buChar char="●"/>
            </a:pPr>
            <a:r>
              <a:rPr b="1" lang="en"/>
              <a:t>Problems:</a:t>
            </a:r>
            <a:endParaRPr b="1"/>
          </a:p>
          <a:p>
            <a:pPr indent="-298450" lvl="1" marL="914400" rtl="0" algn="l">
              <a:spcBef>
                <a:spcPts val="0"/>
              </a:spcBef>
              <a:spcAft>
                <a:spcPts val="0"/>
              </a:spcAft>
              <a:buSzPts val="1100"/>
              <a:buChar char="○"/>
            </a:pPr>
            <a:r>
              <a:rPr lang="en"/>
              <a:t>Census API…</a:t>
            </a:r>
            <a:endParaRPr/>
          </a:p>
          <a:p>
            <a:pPr indent="-298450" lvl="2" marL="1371600" rtl="0" algn="l">
              <a:spcBef>
                <a:spcPts val="0"/>
              </a:spcBef>
              <a:spcAft>
                <a:spcPts val="0"/>
              </a:spcAft>
              <a:buSzPts val="1100"/>
              <a:buChar char="■"/>
            </a:pPr>
            <a:r>
              <a:rPr lang="en"/>
              <a:t>No solution. </a:t>
            </a:r>
            <a:endParaRPr/>
          </a:p>
          <a:p>
            <a:pPr indent="-298450" lvl="1" marL="914400" rtl="0" algn="l">
              <a:spcBef>
                <a:spcPts val="0"/>
              </a:spcBef>
              <a:spcAft>
                <a:spcPts val="0"/>
              </a:spcAft>
              <a:buSzPts val="1100"/>
              <a:buChar char="○"/>
            </a:pPr>
            <a:r>
              <a:rPr lang="en"/>
              <a:t>Datasets being so massive they almost broke our computers when we tried to download them</a:t>
            </a:r>
            <a:endParaRPr/>
          </a:p>
          <a:p>
            <a:pPr indent="-298450" lvl="2" marL="1371600" rtl="0" algn="l">
              <a:spcBef>
                <a:spcPts val="0"/>
              </a:spcBef>
              <a:spcAft>
                <a:spcPts val="0"/>
              </a:spcAft>
              <a:buSzPts val="1100"/>
              <a:buChar char="■"/>
            </a:pPr>
            <a:r>
              <a:rPr lang="en"/>
              <a:t>API calls (or finding new datasets)</a:t>
            </a:r>
            <a:endParaRPr/>
          </a:p>
        </p:txBody>
      </p:sp>
      <p:pic>
        <p:nvPicPr>
          <p:cNvPr id="177" name="Google Shape;177;p19"/>
          <p:cNvPicPr preferRelativeResize="0"/>
          <p:nvPr/>
        </p:nvPicPr>
        <p:blipFill>
          <a:blip r:embed="rId3">
            <a:alphaModFix/>
          </a:blip>
          <a:stretch>
            <a:fillRect/>
          </a:stretch>
        </p:blipFill>
        <p:spPr>
          <a:xfrm>
            <a:off x="6312900" y="179700"/>
            <a:ext cx="2622399" cy="1443100"/>
          </a:xfrm>
          <a:prstGeom prst="rect">
            <a:avLst/>
          </a:prstGeom>
          <a:noFill/>
          <a:ln>
            <a:noFill/>
          </a:ln>
        </p:spPr>
      </p:pic>
      <p:sp>
        <p:nvSpPr>
          <p:cNvPr id="178" name="Google Shape;178;p19"/>
          <p:cNvSpPr/>
          <p:nvPr/>
        </p:nvSpPr>
        <p:spPr>
          <a:xfrm>
            <a:off x="7233700" y="1498000"/>
            <a:ext cx="347700" cy="124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19"/>
          <p:cNvPicPr preferRelativeResize="0"/>
          <p:nvPr/>
        </p:nvPicPr>
        <p:blipFill>
          <a:blip r:embed="rId4">
            <a:alphaModFix/>
          </a:blip>
          <a:stretch>
            <a:fillRect/>
          </a:stretch>
        </p:blipFill>
        <p:spPr>
          <a:xfrm>
            <a:off x="8658988" y="1422238"/>
            <a:ext cx="276325" cy="27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85" name="Google Shape;185;p20"/>
          <p:cNvSpPr txBox="1"/>
          <p:nvPr>
            <p:ph idx="1" type="body"/>
          </p:nvPr>
        </p:nvSpPr>
        <p:spPr>
          <a:xfrm>
            <a:off x="1297500" y="1103700"/>
            <a:ext cx="7038900" cy="3375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500">
                <a:solidFill>
                  <a:schemeClr val="lt2"/>
                </a:solidFill>
                <a:latin typeface="Arial"/>
                <a:ea typeface="Arial"/>
                <a:cs typeface="Arial"/>
                <a:sym typeface="Arial"/>
              </a:rPr>
              <a:t>Mission in Mind</a:t>
            </a:r>
            <a:endParaRPr b="1" sz="1500">
              <a:solidFill>
                <a:schemeClr val="lt2"/>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Possible correlation of the available </a:t>
            </a:r>
            <a:r>
              <a:rPr lang="en" sz="1500">
                <a:solidFill>
                  <a:srgbClr val="FFFFFF"/>
                </a:solidFill>
                <a:latin typeface="Arial"/>
                <a:ea typeface="Arial"/>
                <a:cs typeface="Arial"/>
                <a:sym typeface="Arial"/>
              </a:rPr>
              <a:t>fields to make the best story</a:t>
            </a:r>
            <a:endParaRPr sz="1500">
              <a:solidFill>
                <a:srgbClr val="FFFFFF"/>
              </a:solidFill>
              <a:latin typeface="Arial"/>
              <a:ea typeface="Arial"/>
              <a:cs typeface="Arial"/>
              <a:sym typeface="Arial"/>
            </a:endParaRPr>
          </a:p>
          <a:p>
            <a:pPr indent="0" lvl="0" marL="457200" rtl="0" algn="l">
              <a:spcBef>
                <a:spcPts val="0"/>
              </a:spcBef>
              <a:spcAft>
                <a:spcPts val="0"/>
              </a:spcAft>
              <a:buNone/>
            </a:pPr>
            <a:r>
              <a:t/>
            </a:r>
            <a:endParaRPr sz="1500">
              <a:solidFill>
                <a:srgbClr val="6AA84F"/>
              </a:solidFill>
              <a:latin typeface="Arial"/>
              <a:ea typeface="Arial"/>
              <a:cs typeface="Arial"/>
              <a:sym typeface="Arial"/>
            </a:endParaRPr>
          </a:p>
          <a:p>
            <a:pPr indent="0" lvl="0" marL="457200" rtl="0" algn="l">
              <a:spcBef>
                <a:spcPts val="0"/>
              </a:spcBef>
              <a:spcAft>
                <a:spcPts val="0"/>
              </a:spcAft>
              <a:buNone/>
            </a:pPr>
            <a:r>
              <a:rPr b="1" lang="en" sz="1500">
                <a:solidFill>
                  <a:schemeClr val="lt2"/>
                </a:solidFill>
                <a:latin typeface="Arial"/>
                <a:ea typeface="Arial"/>
                <a:cs typeface="Arial"/>
                <a:sym typeface="Arial"/>
              </a:rPr>
              <a:t>Going beyond the basics</a:t>
            </a:r>
            <a:endParaRPr b="1" sz="1500">
              <a:solidFill>
                <a:schemeClr val="lt2"/>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Using demographics Census Data to normalize the covid related data</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latin typeface="Arial"/>
                <a:ea typeface="Arial"/>
                <a:cs typeface="Arial"/>
                <a:sym typeface="Arial"/>
              </a:rPr>
              <a:t>U.S Bureau of Statistics to analyze unemployment dataset </a:t>
            </a:r>
            <a:endParaRPr sz="1500">
              <a:solidFill>
                <a:srgbClr val="FFFFFF"/>
              </a:solidFill>
              <a:latin typeface="Arial"/>
              <a:ea typeface="Arial"/>
              <a:cs typeface="Arial"/>
              <a:sym typeface="Arial"/>
            </a:endParaRPr>
          </a:p>
          <a:p>
            <a:pPr indent="0" lvl="0" marL="457200" rtl="0" algn="l">
              <a:spcBef>
                <a:spcPts val="1200"/>
              </a:spcBef>
              <a:spcAft>
                <a:spcPts val="0"/>
              </a:spcAft>
              <a:buNone/>
            </a:pPr>
            <a:r>
              <a:rPr b="1" lang="en" sz="1500">
                <a:solidFill>
                  <a:schemeClr val="lt2"/>
                </a:solidFill>
                <a:latin typeface="Arial"/>
                <a:ea typeface="Arial"/>
                <a:cs typeface="Arial"/>
                <a:sym typeface="Arial"/>
              </a:rPr>
              <a:t>Tools came in handy</a:t>
            </a:r>
            <a:endParaRPr b="1" sz="1500">
              <a:solidFill>
                <a:schemeClr val="lt2"/>
              </a:solidFill>
              <a:latin typeface="Arial"/>
              <a:ea typeface="Arial"/>
              <a:cs typeface="Arial"/>
              <a:sym typeface="Arial"/>
            </a:endParaRPr>
          </a:p>
          <a:p>
            <a:pPr indent="-323850" lvl="0" marL="457200" rtl="0" algn="l">
              <a:spcBef>
                <a:spcPts val="0"/>
              </a:spcBef>
              <a:spcAft>
                <a:spcPts val="0"/>
              </a:spcAft>
              <a:buSzPts val="1500"/>
              <a:buChar char="●"/>
            </a:pPr>
            <a:r>
              <a:rPr lang="en" sz="1500"/>
              <a:t>API  calls, CSV reads, google maps, Functions, loops, graphs, Python, Matplotlib, Pandas, Numpy, Sodapy, Scipy</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152400" y="1093350"/>
            <a:ext cx="8839200" cy="3476692"/>
          </a:xfrm>
          <a:prstGeom prst="rect">
            <a:avLst/>
          </a:prstGeom>
          <a:noFill/>
          <a:ln>
            <a:noFill/>
          </a:ln>
        </p:spPr>
      </p:pic>
      <p:sp>
        <p:nvSpPr>
          <p:cNvPr id="191" name="Google Shape;191;p21"/>
          <p:cNvSpPr txBox="1"/>
          <p:nvPr/>
        </p:nvSpPr>
        <p:spPr>
          <a:xfrm>
            <a:off x="471800" y="268275"/>
            <a:ext cx="74007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FFFF"/>
                </a:solidFill>
                <a:latin typeface="Lato"/>
                <a:ea typeface="Lato"/>
                <a:cs typeface="Lato"/>
                <a:sym typeface="Lato"/>
              </a:rPr>
              <a:t>Covid Cases Heat Map (As of  March 17, 2021)</a:t>
            </a:r>
            <a:endParaRPr b="1" sz="1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2"/>
          <p:cNvPicPr preferRelativeResize="0"/>
          <p:nvPr/>
        </p:nvPicPr>
        <p:blipFill>
          <a:blip r:embed="rId3">
            <a:alphaModFix/>
          </a:blip>
          <a:stretch>
            <a:fillRect/>
          </a:stretch>
        </p:blipFill>
        <p:spPr>
          <a:xfrm>
            <a:off x="0" y="152400"/>
            <a:ext cx="6048375" cy="4838700"/>
          </a:xfrm>
          <a:prstGeom prst="rect">
            <a:avLst/>
          </a:prstGeom>
          <a:noFill/>
          <a:ln>
            <a:noFill/>
          </a:ln>
        </p:spPr>
      </p:pic>
      <p:pic>
        <p:nvPicPr>
          <p:cNvPr id="197" name="Google Shape;197;p22"/>
          <p:cNvPicPr preferRelativeResize="0"/>
          <p:nvPr/>
        </p:nvPicPr>
        <p:blipFill>
          <a:blip r:embed="rId4">
            <a:alphaModFix/>
          </a:blip>
          <a:stretch>
            <a:fillRect/>
          </a:stretch>
        </p:blipFill>
        <p:spPr>
          <a:xfrm>
            <a:off x="5369225" y="937575"/>
            <a:ext cx="3774776" cy="314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3"/>
          <p:cNvPicPr preferRelativeResize="0"/>
          <p:nvPr/>
        </p:nvPicPr>
        <p:blipFill>
          <a:blip r:embed="rId3">
            <a:alphaModFix/>
          </a:blip>
          <a:stretch>
            <a:fillRect/>
          </a:stretch>
        </p:blipFill>
        <p:spPr>
          <a:xfrm>
            <a:off x="0" y="152400"/>
            <a:ext cx="6048375" cy="4838700"/>
          </a:xfrm>
          <a:prstGeom prst="rect">
            <a:avLst/>
          </a:prstGeom>
          <a:noFill/>
          <a:ln>
            <a:noFill/>
          </a:ln>
        </p:spPr>
      </p:pic>
      <p:pic>
        <p:nvPicPr>
          <p:cNvPr id="203" name="Google Shape;203;p23"/>
          <p:cNvPicPr preferRelativeResize="0"/>
          <p:nvPr/>
        </p:nvPicPr>
        <p:blipFill>
          <a:blip r:embed="rId4">
            <a:alphaModFix/>
          </a:blip>
          <a:stretch>
            <a:fillRect/>
          </a:stretch>
        </p:blipFill>
        <p:spPr>
          <a:xfrm>
            <a:off x="5414775" y="950500"/>
            <a:ext cx="3729224" cy="29833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