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FCBAE-E108-2A23-540E-22D7DD2CBBAA}" v="19" dt="2024-03-25T01:31:16.576"/>
    <p1510:client id="{9A66B69B-1CAD-7587-52A7-9494BF582491}" v="158" dt="2024-03-25T01:26:13.607"/>
    <p1510:client id="{C68F4E8E-6B9B-FFB4-C4AF-29372217F4FD}" v="932" dt="2024-03-26T01:19:24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11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8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0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9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3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7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8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3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7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1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ctr"/>
            <a:r>
              <a:rPr lang="de-DE" sz="6000" dirty="0" err="1"/>
              <a:t>Sistema</a:t>
            </a:r>
            <a:r>
              <a:rPr lang="de-DE" sz="6000" dirty="0"/>
              <a:t> de </a:t>
            </a:r>
            <a:r>
              <a:rPr lang="de-DE" sz="6000" dirty="0" err="1"/>
              <a:t>Gerenciamento</a:t>
            </a:r>
            <a:r>
              <a:rPr lang="de-DE" sz="6000" dirty="0"/>
              <a:t> de </a:t>
            </a:r>
            <a:r>
              <a:rPr lang="de-DE" sz="6000" dirty="0" err="1"/>
              <a:t>Biblioteca</a:t>
            </a:r>
            <a:r>
              <a:rPr lang="de-DE" sz="6000" dirty="0"/>
              <a:t> </a:t>
            </a:r>
            <a:br>
              <a:rPr lang="de-DE" sz="6000" dirty="0"/>
            </a:br>
            <a:r>
              <a:rPr lang="de-DE" sz="6000" dirty="0"/>
              <a:t>(</a:t>
            </a:r>
            <a:r>
              <a:rPr lang="de-DE" sz="6000" dirty="0" err="1"/>
              <a:t>módulo</a:t>
            </a:r>
            <a:r>
              <a:rPr lang="de-DE" sz="6000" dirty="0"/>
              <a:t> </a:t>
            </a:r>
            <a:r>
              <a:rPr lang="de-DE" sz="6000" dirty="0" err="1"/>
              <a:t>Empréstimo</a:t>
            </a:r>
            <a:r>
              <a:rPr lang="de-DE" sz="6000" dirty="0"/>
              <a:t>)</a:t>
            </a:r>
            <a:endParaRPr lang="de-DE" sz="6000" dirty="0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de-DE"/>
          </a:p>
          <a:p>
            <a:r>
              <a:rPr lang="de-DE" dirty="0" err="1"/>
              <a:t>Alunos</a:t>
            </a:r>
            <a:r>
              <a:rPr lang="de-DE" dirty="0"/>
              <a:t>: Ana Paula e Henrique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8CEF4-9DCC-C60D-0E3C-88D742A0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29CD5-7872-032B-E92B-808EB42E7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/>
              <a:t>Em um sistema de gerenciamento bibliotecário, a eficiência da rotina de empréstimo de livros desempenha um papel fundamental. Reconhecendo essa importância, nosso projeto concentra-se primordialmente nessa área, visando aprimorar a experiência dos usuários e otimizar os processos internos da biblioteca. Dentre as funcionalidades propostas para esta etapa, destacam-se:</a:t>
            </a:r>
            <a:endParaRPr lang="pt-BR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BR" dirty="0">
                <a:ea typeface="Calibri"/>
                <a:cs typeface="Calibri"/>
              </a:rPr>
              <a:t> Emprestar os itens d</a:t>
            </a:r>
            <a:r>
              <a:rPr lang="pt-BR" dirty="0">
                <a:solidFill>
                  <a:srgbClr val="404040"/>
                </a:solidFill>
                <a:ea typeface="+mn-lt"/>
                <a:cs typeface="+mn-lt"/>
              </a:rPr>
              <a:t>isponíveis</a:t>
            </a:r>
            <a:r>
              <a:rPr lang="pt-BR" dirty="0">
                <a:ea typeface="Calibri"/>
                <a:cs typeface="Calibri"/>
              </a:rPr>
              <a:t> em estoque;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pt-BR" dirty="0">
                <a:ea typeface="Calibri"/>
                <a:cs typeface="Calibri"/>
              </a:rPr>
              <a:t> Devolver itens emprestados;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pt-BR" dirty="0">
                <a:ea typeface="Calibri"/>
                <a:cs typeface="Calibri"/>
              </a:rPr>
              <a:t> Renovar empréstimos.</a:t>
            </a:r>
          </a:p>
        </p:txBody>
      </p:sp>
    </p:spTree>
    <p:extLst>
      <p:ext uri="{BB962C8B-B14F-4D97-AF65-F5344CB8AC3E}">
        <p14:creationId xmlns:p14="http://schemas.microsoft.com/office/powerpoint/2010/main" val="295924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52E43-D587-681E-6AE5-0DDD62BF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5525"/>
          </a:xfrm>
        </p:spPr>
        <p:txBody>
          <a:bodyPr>
            <a:noAutofit/>
          </a:bodyPr>
          <a:lstStyle/>
          <a:p>
            <a:pPr algn="ctr"/>
            <a:r>
              <a:rPr lang="pt-BR" sz="2000" b="1" dirty="0"/>
              <a:t>Diagrama de Classes</a:t>
            </a:r>
            <a:endParaRPr lang="pt-BR" sz="2000" b="1">
              <a:cs typeface="Calibri Light"/>
            </a:endParaRPr>
          </a:p>
        </p:txBody>
      </p:sp>
      <p:pic>
        <p:nvPicPr>
          <p:cNvPr id="6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A303C7A4-EF57-FACD-2EEE-F8F82FFD1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71" y="355103"/>
            <a:ext cx="11826654" cy="6451393"/>
          </a:xfrm>
        </p:spPr>
      </p:pic>
    </p:spTree>
    <p:extLst>
      <p:ext uri="{BB962C8B-B14F-4D97-AF65-F5344CB8AC3E}">
        <p14:creationId xmlns:p14="http://schemas.microsoft.com/office/powerpoint/2010/main" val="298607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3A8BC-5B69-DB03-B06F-0E77F214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225442" cy="375608"/>
          </a:xfrm>
        </p:spPr>
        <p:txBody>
          <a:bodyPr>
            <a:noAutofit/>
          </a:bodyPr>
          <a:lstStyle/>
          <a:p>
            <a:r>
              <a:rPr lang="pt-BR" sz="3500" dirty="0"/>
              <a:t>Encapsulamento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F51353E-D7E2-9D22-1660-EA2ACE6D77BC}"/>
              </a:ext>
            </a:extLst>
          </p:cNvPr>
          <p:cNvSpPr txBox="1">
            <a:spLocks/>
          </p:cNvSpPr>
          <p:nvPr/>
        </p:nvSpPr>
        <p:spPr>
          <a:xfrm>
            <a:off x="1145296" y="543386"/>
            <a:ext cx="10058400" cy="61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/>
              <a:buChar char="•"/>
            </a:pPr>
            <a:r>
              <a:rPr lang="pt-BR" sz="1400" dirty="0">
                <a:cs typeface="Calibri Light"/>
              </a:rPr>
              <a:t>Para termos um melhor controle de acesso as classes e conseguirmos fazer qualquer manutenção necessária, utilizamos do encapsulamento para proteger os atributos internos da classe, restringindo seu acesso direto e garantindo que eles sejam manipulados apenas por meio de métodos específicos (</a:t>
            </a:r>
            <a:r>
              <a:rPr lang="pt-BR" sz="1400" dirty="0" err="1">
                <a:cs typeface="Calibri Light"/>
              </a:rPr>
              <a:t>getters</a:t>
            </a:r>
            <a:r>
              <a:rPr lang="pt-BR" sz="1400" dirty="0">
                <a:cs typeface="Calibri Light"/>
              </a:rPr>
              <a:t> e </a:t>
            </a:r>
            <a:r>
              <a:rPr lang="pt-BR" sz="1400" dirty="0" err="1">
                <a:cs typeface="Calibri Light"/>
              </a:rPr>
              <a:t>setters</a:t>
            </a:r>
            <a:r>
              <a:rPr lang="pt-BR" sz="1400" dirty="0">
                <a:cs typeface="Calibri Light"/>
              </a:rPr>
              <a:t>).</a:t>
            </a:r>
            <a:endParaRPr lang="pt-BR" dirty="0"/>
          </a:p>
        </p:txBody>
      </p:sp>
      <p:pic>
        <p:nvPicPr>
          <p:cNvPr id="8" name="Espaço Reservado para Conteúdo 7" descr="Texto&#10;&#10;Descrição gerada automaticamente">
            <a:extLst>
              <a:ext uri="{FF2B5EF4-FFF2-40B4-BE49-F238E27FC236}">
                <a16:creationId xmlns:a16="http://schemas.microsoft.com/office/drawing/2014/main" id="{CB7B6492-58E1-8CCE-C13C-D5AC71EE9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4436" y="1198556"/>
            <a:ext cx="5608306" cy="5662181"/>
          </a:xfrm>
        </p:spPr>
      </p:pic>
    </p:spTree>
    <p:extLst>
      <p:ext uri="{BB962C8B-B14F-4D97-AF65-F5344CB8AC3E}">
        <p14:creationId xmlns:p14="http://schemas.microsoft.com/office/powerpoint/2010/main" val="179947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01264-7097-3C8A-2A69-D3113E4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C59F109-78D9-E650-8506-8B8EFE5E4C40}"/>
              </a:ext>
            </a:extLst>
          </p:cNvPr>
          <p:cNvSpPr txBox="1">
            <a:spLocks/>
          </p:cNvSpPr>
          <p:nvPr/>
        </p:nvSpPr>
        <p:spPr>
          <a:xfrm>
            <a:off x="1093105" y="1545470"/>
            <a:ext cx="9379907" cy="1158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cs typeface="Calibri Light"/>
              </a:rPr>
              <a:t>Com a necessidade de criarmos mais de um tipo de item a ser emprestado na biblioteca, criamos uma classe genérica/abstrata com o nome de Item, com os atributos id, nome e editora que nossas classes Livro e Revista podem herdar.</a:t>
            </a:r>
            <a:endParaRPr lang="pt-BR" sz="2000" dirty="0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FCE89C10-A0A0-2D92-59A8-FEC0A3F87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285" y="2949685"/>
            <a:ext cx="70770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8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F9AD3-5517-0FAB-CC7F-466559E9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828" y="-57863"/>
            <a:ext cx="10058400" cy="876648"/>
          </a:xfrm>
        </p:spPr>
        <p:txBody>
          <a:bodyPr/>
          <a:lstStyle/>
          <a:p>
            <a:r>
              <a:rPr lang="pt-BR" dirty="0"/>
              <a:t>Herança e Polimorfismo</a:t>
            </a:r>
          </a:p>
        </p:txBody>
      </p:sp>
      <p:pic>
        <p:nvPicPr>
          <p:cNvPr id="6" name="Espaço Reservado para Conteúdo 5" descr="Texto, Linha do tempo&#10;&#10;Descrição gerada automaticamente">
            <a:extLst>
              <a:ext uri="{FF2B5EF4-FFF2-40B4-BE49-F238E27FC236}">
                <a16:creationId xmlns:a16="http://schemas.microsoft.com/office/drawing/2014/main" id="{13066A6C-04F9-E667-CB38-B7766E533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033" y="1194282"/>
            <a:ext cx="10058400" cy="2340894"/>
          </a:xfr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EB1A22A9-03D9-B7F0-919A-49E98ACFE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81" y="3936435"/>
            <a:ext cx="9401175" cy="165735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AF810BE-CA9D-7D40-EEDA-208BE8FB55F8}"/>
              </a:ext>
            </a:extLst>
          </p:cNvPr>
          <p:cNvSpPr txBox="1">
            <a:spLocks/>
          </p:cNvSpPr>
          <p:nvPr/>
        </p:nvSpPr>
        <p:spPr>
          <a:xfrm>
            <a:off x="967844" y="313742"/>
            <a:ext cx="10058400" cy="87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pt-BR" sz="1400" dirty="0">
                <a:cs typeface="Calibri Light"/>
              </a:rPr>
              <a:t>Aqui são as classes herdadas da classe abstrata Item, com os atributos da mesma e seus próprios.</a:t>
            </a:r>
            <a:endParaRPr lang="pt-BR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262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E4F17-3BDA-FFC0-BB89-98BD885C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211" y="265726"/>
            <a:ext cx="10058400" cy="709634"/>
          </a:xfrm>
        </p:spPr>
        <p:txBody>
          <a:bodyPr>
            <a:normAutofit fontScale="90000"/>
          </a:bodyPr>
          <a:lstStyle/>
          <a:p>
            <a:r>
              <a:rPr lang="pt-BR" dirty="0"/>
              <a:t>Sobrescrita</a:t>
            </a:r>
          </a:p>
        </p:txBody>
      </p:sp>
      <p:pic>
        <p:nvPicPr>
          <p:cNvPr id="6" name="Espaço Reservado para Conteúdo 5" descr="Texto&#10;&#10;Descrição gerada automaticamente">
            <a:extLst>
              <a:ext uri="{FF2B5EF4-FFF2-40B4-BE49-F238E27FC236}">
                <a16:creationId xmlns:a16="http://schemas.microsoft.com/office/drawing/2014/main" id="{74064E4E-68E7-19BB-37B0-48FC98D70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291" y="2247363"/>
            <a:ext cx="3419475" cy="1362075"/>
          </a:xfr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2A61D473-A056-4CFC-CEBD-2670A1AB8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63" y="3805288"/>
            <a:ext cx="4238625" cy="1895475"/>
          </a:xfrm>
          <a:prstGeom prst="rect">
            <a:avLst/>
          </a:prstGeom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76A87F80-55A1-570E-A3CD-78E038820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044" y="3880966"/>
            <a:ext cx="4800600" cy="174307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3EF44ED-7BED-2914-9D36-D62BB8028EA8}"/>
              </a:ext>
            </a:extLst>
          </p:cNvPr>
          <p:cNvSpPr txBox="1">
            <a:spLocks/>
          </p:cNvSpPr>
          <p:nvPr/>
        </p:nvSpPr>
        <p:spPr>
          <a:xfrm>
            <a:off x="1834227" y="3476564"/>
            <a:ext cx="1425880" cy="36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/>
              <a:t>Classe Livro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042906F-18DC-E431-8998-FEF256924F74}"/>
              </a:ext>
            </a:extLst>
          </p:cNvPr>
          <p:cNvSpPr txBox="1">
            <a:spLocks/>
          </p:cNvSpPr>
          <p:nvPr/>
        </p:nvSpPr>
        <p:spPr>
          <a:xfrm>
            <a:off x="4913541" y="1827302"/>
            <a:ext cx="2083494" cy="4799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/>
              <a:t>Classe Abstrata Item</a:t>
            </a:r>
            <a:endParaRPr lang="pt-BR" sz="2000" b="1">
              <a:cs typeface="Calibri Light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DAE9746-667B-0B5B-03A2-71F84EE80DA5}"/>
              </a:ext>
            </a:extLst>
          </p:cNvPr>
          <p:cNvSpPr txBox="1">
            <a:spLocks/>
          </p:cNvSpPr>
          <p:nvPr/>
        </p:nvSpPr>
        <p:spPr>
          <a:xfrm>
            <a:off x="8598282" y="3570508"/>
            <a:ext cx="1509386" cy="36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/>
              <a:t>Classe Revista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60B9C52-0853-2179-68A1-6E4E5EA38990}"/>
              </a:ext>
            </a:extLst>
          </p:cNvPr>
          <p:cNvSpPr txBox="1">
            <a:spLocks/>
          </p:cNvSpPr>
          <p:nvPr/>
        </p:nvSpPr>
        <p:spPr>
          <a:xfrm>
            <a:off x="1020036" y="532948"/>
            <a:ext cx="10058400" cy="87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pt-BR" sz="1400" dirty="0">
                <a:cs typeface="Calibri Light"/>
              </a:rPr>
              <a:t>Método que possui todos os atributos das classes (</a:t>
            </a:r>
            <a:r>
              <a:rPr lang="pt-BR" sz="1400" dirty="0" err="1">
                <a:cs typeface="Calibri Light"/>
              </a:rPr>
              <a:t>toString</a:t>
            </a:r>
            <a:r>
              <a:rPr lang="pt-BR" sz="1400" dirty="0">
                <a:cs typeface="Calibri Light"/>
              </a:rPr>
              <a:t>), originalmente criado na classe genérica Item e sendo sobrescrito nas classes Livro e Revista.</a:t>
            </a:r>
            <a:endParaRPr lang="pt-BR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360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E4F17-3BDA-FFC0-BB89-98BD885C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211" y="265726"/>
            <a:ext cx="10058400" cy="594812"/>
          </a:xfrm>
        </p:spPr>
        <p:txBody>
          <a:bodyPr>
            <a:normAutofit fontScale="90000"/>
          </a:bodyPr>
          <a:lstStyle/>
          <a:p>
            <a:r>
              <a:rPr lang="pt-BR" dirty="0"/>
              <a:t>Sobrecarga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042906F-18DC-E431-8998-FEF256924F74}"/>
              </a:ext>
            </a:extLst>
          </p:cNvPr>
          <p:cNvSpPr txBox="1">
            <a:spLocks/>
          </p:cNvSpPr>
          <p:nvPr/>
        </p:nvSpPr>
        <p:spPr>
          <a:xfrm>
            <a:off x="1061787" y="1263631"/>
            <a:ext cx="10246286" cy="4799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cs typeface="Calibri Light"/>
              </a:rPr>
              <a:t>________________________________________________________________________________________________________________________________________________________________________________</a:t>
            </a:r>
          </a:p>
          <a:p>
            <a:endParaRPr lang="pt-BR" sz="2000" b="1" dirty="0"/>
          </a:p>
          <a:p>
            <a:pPr algn="ctr"/>
            <a:r>
              <a:rPr lang="pt-BR" sz="2000" b="1" dirty="0"/>
              <a:t>Classe Abstrata Item: Método Alterar Item</a:t>
            </a:r>
            <a:endParaRPr lang="pt-BR" sz="2000" b="1" dirty="0">
              <a:cs typeface="Calibri Light"/>
            </a:endParaRP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8433D6EC-B1A0-7974-66D8-1A514C51F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539" y="1845734"/>
            <a:ext cx="5063744" cy="4023360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4BEAD53-60E0-DA19-91A5-47A0A5693C8F}"/>
              </a:ext>
            </a:extLst>
          </p:cNvPr>
          <p:cNvSpPr txBox="1">
            <a:spLocks/>
          </p:cNvSpPr>
          <p:nvPr/>
        </p:nvSpPr>
        <p:spPr>
          <a:xfrm>
            <a:off x="1270554" y="814781"/>
            <a:ext cx="10037519" cy="4799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pt-BR" sz="2000" dirty="0">
                <a:cs typeface="Calibri Light"/>
              </a:rPr>
              <a:t>Aqui quisemos dar uma opção a alteração do item no estoque, onde o usuário pode querer alterar o item por completo ou então só uma característica.</a:t>
            </a:r>
          </a:p>
        </p:txBody>
      </p:sp>
    </p:spTree>
    <p:extLst>
      <p:ext uri="{BB962C8B-B14F-4D97-AF65-F5344CB8AC3E}">
        <p14:creationId xmlns:p14="http://schemas.microsoft.com/office/powerpoint/2010/main" val="6922286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Retrospect</vt:lpstr>
      <vt:lpstr>Sistema de Gerenciamento de Biblioteca  (módulo Empréstimo)</vt:lpstr>
      <vt:lpstr>Descrição do Projeto</vt:lpstr>
      <vt:lpstr>Diagrama de Classes</vt:lpstr>
      <vt:lpstr>Encapsulamento</vt:lpstr>
      <vt:lpstr>Abstração</vt:lpstr>
      <vt:lpstr>Herança e Polimorfismo</vt:lpstr>
      <vt:lpstr>Sobrescrita</vt:lpstr>
      <vt:lpstr>Sobrecarga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409</cp:revision>
  <dcterms:created xsi:type="dcterms:W3CDTF">2024-03-25T00:50:21Z</dcterms:created>
  <dcterms:modified xsi:type="dcterms:W3CDTF">2024-03-26T01:19:55Z</dcterms:modified>
</cp:coreProperties>
</file>