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sldIdLst>
    <p:sldId id="256" r:id="rId2"/>
    <p:sldId id="325" r:id="rId3"/>
    <p:sldId id="427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8" r:id="rId13"/>
    <p:sldId id="407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4" r:id="rId29"/>
    <p:sldId id="423" r:id="rId30"/>
    <p:sldId id="426" r:id="rId31"/>
    <p:sldId id="425" r:id="rId32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25E5A35-5404-47B7-9136-36E9B05DB7CB}">
          <p14:sldIdLst>
            <p14:sldId id="256"/>
            <p14:sldId id="325"/>
            <p14:sldId id="427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8"/>
            <p14:sldId id="407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4"/>
            <p14:sldId id="423"/>
            <p14:sldId id="426"/>
            <p14:sldId id="425"/>
          </p14:sldIdLst>
        </p14:section>
        <p14:section name="More" id="{C0F62E79-F4F2-4FE7-BFF0-6057380C9AA6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>
      <p:cViewPr varScale="1">
        <p:scale>
          <a:sx n="92" d="100"/>
          <a:sy n="92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xmlns="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xmlns="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xmlns="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029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xmlns="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/61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xmlns="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xmlns="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xmlns="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/61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Adversarial Attack</a:t>
            </a:r>
            <a:endParaRPr lang="en-US" altLang="ko-KR" b="1" dirty="0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xmlns="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Random Noise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Test model’s robustness against random noise - 4</a:t>
            </a:r>
          </a:p>
          <a:p>
            <a:pPr lvl="1"/>
            <a:r>
              <a:rPr lang="en-US" altLang="ko-KR" dirty="0" smtClean="0"/>
              <a:t>Third, check robustness</a:t>
            </a:r>
            <a:endParaRPr lang="en-US" altLang="ko-KR" dirty="0"/>
          </a:p>
          <a:p>
            <a:pPr lvl="2"/>
            <a:r>
              <a:rPr lang="en-US" altLang="ko-KR" dirty="0" smtClean="0"/>
              <a:t>Accuracy for pure test data: 97.90%</a:t>
            </a:r>
          </a:p>
          <a:p>
            <a:pPr lvl="2"/>
            <a:r>
              <a:rPr lang="en-US" altLang="ko-KR" dirty="0" smtClean="0"/>
              <a:t>Accuracy for data with random noise: 68.91%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 dirty="0"/>
              <a:t>/61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66864"/>
            <a:ext cx="51625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0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Non-Targeted FGSM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E5F86B4B-7C08-420F-BE49-C587895BF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229600" cy="4713288"/>
              </a:xfrm>
            </p:spPr>
            <p:txBody>
              <a:bodyPr/>
              <a:lstStyle/>
              <a:p>
                <a:r>
                  <a:rPr lang="en-US" altLang="ko-KR" dirty="0" smtClean="0"/>
                  <a:t>Fast Gradient Sign Method (FGSM)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One-Step Gradient Method</a:t>
                </a:r>
                <a:endParaRPr lang="en-US" altLang="ko-KR" i="1" dirty="0" smtClean="0">
                  <a:latin typeface="Cambria Math"/>
                </a:endParaRPr>
              </a:p>
              <a:p>
                <a:pPr marL="344487" lvl="1" indent="0">
                  <a:buNone/>
                </a:pPr>
                <a:endParaRPr lang="en-US" altLang="ko-KR" i="1" dirty="0" smtClean="0">
                  <a:latin typeface="Cambria Math"/>
                </a:endParaRPr>
              </a:p>
              <a:p>
                <a:pPr marL="344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344487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E5F86B4B-7C08-420F-BE49-C587895BF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229600" cy="4713288"/>
              </a:xfrm>
              <a:blipFill rotWithShape="1">
                <a:blip r:embed="rId2"/>
                <a:stretch>
                  <a:fillRect t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16216" y="6165304"/>
            <a:ext cx="2133600" cy="476250"/>
          </a:xfrm>
        </p:spPr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 dirty="0"/>
              <a:t>/61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" y="3501008"/>
            <a:ext cx="7183437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5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Non-Targeted FGSM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Generate adversarial example using FGSM – v0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44487" lvl="1" indent="0">
              <a:buNone/>
            </a:pPr>
            <a:endParaRPr lang="en-US" altLang="ko-KR" dirty="0" smtClean="0"/>
          </a:p>
          <a:p>
            <a:pPr marL="344487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Requires_grad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Detach()?</a:t>
            </a:r>
          </a:p>
          <a:p>
            <a:pPr lvl="1"/>
            <a:r>
              <a:rPr lang="en-US" altLang="ko-KR" dirty="0" smtClean="0"/>
              <a:t>What is the problem of this code?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2462213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x.requires_grad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self.model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loss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self.criterion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(output,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output.max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(1)[1] if y is None else y)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loss.backward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adv_x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torch.clamp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0"/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x.detach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self.epsilon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torch.sign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x.grad.detach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()), 0, 1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detach()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adv_x</a:t>
            </a: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Non-Targeted FGSM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Generate adversarial example using FGSM – v1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2462213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x.requires_grad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self.model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loss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self.criterion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(output,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output.max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(1)[1] if y is None else y)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x_grad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torch.autograd.grad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(loss, x,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only_inputs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=True)[0]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adv_x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torch.clamp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x.detach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self.epsilon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torch.sign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x_grad.detach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()), 0, 1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detach()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adv_x</a:t>
            </a: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Non-Targeted FGSM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Test Non-Targeted FGSM (Refer to Slide#8)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704456" cy="440120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total = 0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correct = 0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adv_correct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fgsm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FGSMAttack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(model, 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criterion=</a:t>
            </a:r>
            <a:r>
              <a:rPr kumimoji="0" lang="en-US" altLang="ko-KR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torch.nn.CrossEntropyLoss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epsilon=0.3)</a:t>
            </a:r>
            <a:r>
              <a:rPr kumimoji="0"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data in test: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inputs, labels = data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inputs, labels = inputs.to(device), labels.to(device)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adv_inputs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fgsm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.generate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(inputs)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outputs = model(inputs)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adv_outputs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model(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adv_inputs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prediction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outputs.max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(1)[1]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adv_prediction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adv_outputs.max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(1)[1]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total +=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labels.size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correct +=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prediction.eq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(labels).sum().item()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adv_correct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adv_prediction.eq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(labels).sum().item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Non-Targeted FGSM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Test model’s robustness against Non-Targeted FGSM</a:t>
            </a:r>
          </a:p>
          <a:p>
            <a:pPr lvl="1"/>
            <a:r>
              <a:rPr lang="en-US" altLang="ko-KR" dirty="0"/>
              <a:t>Accuracy </a:t>
            </a:r>
            <a:r>
              <a:rPr lang="en-US" altLang="ko-KR" dirty="0" smtClean="0"/>
              <a:t>(pure </a:t>
            </a:r>
            <a:r>
              <a:rPr lang="en-US" altLang="ko-KR" dirty="0"/>
              <a:t>test </a:t>
            </a:r>
            <a:r>
              <a:rPr lang="en-US" altLang="ko-KR" dirty="0" smtClean="0"/>
              <a:t>data): </a:t>
            </a:r>
            <a:r>
              <a:rPr lang="en-US" altLang="ko-KR" dirty="0"/>
              <a:t>97.90</a:t>
            </a:r>
            <a:r>
              <a:rPr lang="en-US" altLang="ko-KR" dirty="0" smtClean="0"/>
              <a:t>%</a:t>
            </a:r>
          </a:p>
          <a:p>
            <a:pPr lvl="1"/>
            <a:r>
              <a:rPr lang="en-US" altLang="ko-KR" dirty="0"/>
              <a:t>Accuracy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adv</a:t>
            </a:r>
            <a:r>
              <a:rPr lang="en-US" altLang="ko-KR" dirty="0" smtClean="0"/>
              <a:t> data from FGSM): 2.63%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 dirty="0"/>
              <a:t>/61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22848"/>
            <a:ext cx="5181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4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Practice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Practice 1. Implement Least-Likely FGSM</a:t>
            </a:r>
          </a:p>
          <a:p>
            <a:r>
              <a:rPr lang="en-US" altLang="ko-KR" dirty="0" smtClean="0"/>
              <a:t>Practice 2. Implement R-FGSM</a:t>
            </a:r>
          </a:p>
          <a:p>
            <a:pPr lvl="1"/>
            <a:r>
              <a:rPr lang="en-US" altLang="ko-KR" dirty="0" smtClean="0"/>
              <a:t>Refer to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RandomSignAttack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FGSMAttack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Implement </a:t>
            </a:r>
            <a:r>
              <a:rPr lang="en-US" altLang="ko-KR" dirty="0" smtClean="0"/>
              <a:t>&amp; Test Attack Success Rate!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 dirty="0"/>
              <a:t>/61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3068960"/>
            <a:ext cx="6897687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6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FGSM Training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How can we improve model’s robustness</a:t>
            </a:r>
          </a:p>
          <a:p>
            <a:pPr lvl="1"/>
            <a:r>
              <a:rPr lang="en-US" altLang="ko-KR" dirty="0" smtClean="0"/>
              <a:t>Data augmentation!</a:t>
            </a:r>
          </a:p>
          <a:p>
            <a:pPr lvl="1"/>
            <a:r>
              <a:rPr lang="en-US" altLang="ko-KR" dirty="0" smtClean="0"/>
              <a:t>Adversarial training</a:t>
            </a:r>
          </a:p>
          <a:p>
            <a:pPr lvl="2"/>
            <a:r>
              <a:rPr lang="en-US" altLang="ko-KR" dirty="0" smtClean="0"/>
              <a:t>Train model using adversarial examples as well as natural data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 dirty="0"/>
              <a:t>/61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415E8A8-5BF1-7B47-9E94-E4E2ACEF2CD5}"/>
                  </a:ext>
                </a:extLst>
              </p:cNvPr>
              <p:cNvSpPr txBox="1"/>
              <p:nvPr/>
            </p:nvSpPr>
            <p:spPr>
              <a:xfrm>
                <a:off x="1207393" y="4345359"/>
                <a:ext cx="67292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0415E8A8-5BF1-7B47-9E94-E4E2ACEF2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93" y="4345359"/>
                <a:ext cx="6729214" cy="307777"/>
              </a:xfrm>
              <a:prstGeom prst="rect">
                <a:avLst/>
              </a:prstGeom>
              <a:blipFill rotWithShape="1">
                <a:blip r:embed="rId2"/>
                <a:stretch>
                  <a:fillRect r="-91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FGSM Training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Train model with adversarial example –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Same as vanilla training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3754874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transform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torchvision.transforms.Compose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torchvision.transforms.ToTensor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_train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torchvision.datasets.MNIST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(root='data/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mnist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', train=True,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download=True, transform=transform)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train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torch.utils.data.DataLoader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(_train,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batch_size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=32,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shuffle=True,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num_workers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=2)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_test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torchvision.datasets.MNIST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(root='data/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mnist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', train=True,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download=True, transform=transform)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torch.utils.data.DataLoader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(_test,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batch_size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=32,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shuffle=False,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num_workers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=2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model = FCN()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model = model.to(device)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criterion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torch.nn.CrossEntropyLoss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optimizer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torch.optim.Adam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model.parameters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8340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FGSM Training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Train model with adversarial example – 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Adversarial Logit Pairing?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</a:t>
            </a:r>
            <a:r>
              <a:rPr lang="en-US" altLang="ko-KR" dirty="0" err="1"/>
              <a:t>Sungkyunkwan</a:t>
            </a:r>
            <a:r>
              <a:rPr lang="en-US" altLang="ko-KR" dirty="0"/>
              <a:t>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3754874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fgsm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FGSMAttack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(model, criterion=criterion, epsilon=0.3)</a:t>
            </a:r>
            <a:b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epoch in 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range(5):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# train model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model.train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for data in train: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inputs, labels = data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inputs, labels = inputs.to(device), labels.to(device)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adv_inputs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fgsm.generate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(inputs)</a:t>
            </a:r>
            <a:b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outputs = model(inputs)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adv_outputs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model(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adv_inputs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loss = criterion(outputs, labels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+ 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criterion(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adv_outputs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labels)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optimizer.zero_grad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loss.backward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optimizer.step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Adversarial Attack 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Adversarial Attack</a:t>
            </a:r>
            <a:endParaRPr lang="en-US" altLang="ko-KR" dirty="0"/>
          </a:p>
          <a:p>
            <a:pPr lvl="1"/>
            <a:r>
              <a:rPr lang="en-US" altLang="ko-KR" dirty="0" smtClean="0"/>
              <a:t>Change the result of the model by adding imperceptible noise to input to deceive image classification model</a:t>
            </a:r>
          </a:p>
          <a:p>
            <a:pPr lvl="1"/>
            <a:r>
              <a:rPr lang="en-US" altLang="ko-KR" dirty="0" smtClean="0"/>
              <a:t>To deceive image classification model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 dirty="0"/>
              <a:t>/61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6B15D61-BFD5-4EFE-8DB0-C1E83F7B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466135"/>
            <a:ext cx="5714314" cy="22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FGSM Training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Train model with adversarial example - 3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418576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kumimoji="0"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eval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model</a:t>
            </a:r>
          </a:p>
          <a:p>
            <a:pPr lvl="0"/>
            <a:r>
              <a:rPr kumimoji="0"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model.eval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total = 0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correct = 0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adv_correct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0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data in test: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inputs, labels = data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inputs, labels = inputs.to(device), labels.to(device)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adv_inputs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fgsm.generate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(inputs)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prediction = model(inputs).max(1)[1]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adv_prediction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model(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adv_inputs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).max(1)[1]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total +=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labels.size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correct +=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prediction.eq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(labels).sum().item()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adv_correct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+=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adv_prediction.eq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(labels).sum().item()</a:t>
            </a:r>
          </a:p>
          <a:p>
            <a:pPr lvl="0"/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test_acc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100*correct/total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adv_test_acc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100*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adv_correct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/total</a:t>
            </a:r>
          </a:p>
        </p:txBody>
      </p:sp>
    </p:spTree>
    <p:extLst>
      <p:ext uri="{BB962C8B-B14F-4D97-AF65-F5344CB8AC3E}">
        <p14:creationId xmlns:p14="http://schemas.microsoft.com/office/powerpoint/2010/main" val="35616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FGSM Training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Train model with adversarial </a:t>
            </a:r>
            <a:r>
              <a:rPr lang="en-US" altLang="ko-KR" dirty="0" smtClean="0"/>
              <a:t>example – 4</a:t>
            </a:r>
          </a:p>
          <a:p>
            <a:pPr lvl="1"/>
            <a:r>
              <a:rPr lang="en-US" altLang="ko-KR" dirty="0"/>
              <a:t>Accuracy (pure test data): 98.33%</a:t>
            </a:r>
          </a:p>
          <a:p>
            <a:pPr lvl="1"/>
            <a:r>
              <a:rPr lang="en-US" altLang="ko-KR" dirty="0"/>
              <a:t>Accuracy (</a:t>
            </a:r>
            <a:r>
              <a:rPr lang="en-US" altLang="ko-KR" dirty="0" err="1"/>
              <a:t>adv</a:t>
            </a:r>
            <a:r>
              <a:rPr lang="en-US" altLang="ko-KR" dirty="0"/>
              <a:t> data from </a:t>
            </a:r>
            <a:r>
              <a:rPr lang="en-US" altLang="ko-KR" dirty="0" err="1"/>
              <a:t>RandomSign</a:t>
            </a:r>
            <a:r>
              <a:rPr lang="en-US" altLang="ko-KR" dirty="0"/>
              <a:t>): </a:t>
            </a:r>
            <a:r>
              <a:rPr lang="en-US" altLang="ko-KR" dirty="0" smtClean="0"/>
              <a:t>82.08%</a:t>
            </a:r>
          </a:p>
          <a:p>
            <a:pPr lvl="1"/>
            <a:r>
              <a:rPr lang="en-US" altLang="ko-KR" dirty="0" smtClean="0"/>
              <a:t>Accuracy (</a:t>
            </a:r>
            <a:r>
              <a:rPr lang="en-US" altLang="ko-KR" dirty="0" err="1" smtClean="0"/>
              <a:t>adv</a:t>
            </a:r>
            <a:r>
              <a:rPr lang="en-US" altLang="ko-KR" dirty="0" smtClean="0"/>
              <a:t> data from FGSM): 82.70%</a:t>
            </a:r>
          </a:p>
          <a:p>
            <a:pPr lvl="1"/>
            <a:r>
              <a:rPr lang="en-US" altLang="ko-KR" dirty="0" smtClean="0"/>
              <a:t>Accuracy </a:t>
            </a:r>
            <a:r>
              <a:rPr lang="en-US" altLang="ko-KR" dirty="0"/>
              <a:t>(</a:t>
            </a:r>
            <a:r>
              <a:rPr lang="en-US" altLang="ko-KR" dirty="0" err="1"/>
              <a:t>adv</a:t>
            </a:r>
            <a:r>
              <a:rPr lang="en-US" altLang="ko-KR" dirty="0"/>
              <a:t> data from LLFGSM): 85.16%</a:t>
            </a:r>
          </a:p>
          <a:p>
            <a:pPr lvl="1"/>
            <a:r>
              <a:rPr lang="en-US" altLang="ko-KR" dirty="0"/>
              <a:t>Accuracy (</a:t>
            </a:r>
            <a:r>
              <a:rPr lang="en-US" altLang="ko-KR" dirty="0" err="1"/>
              <a:t>adv</a:t>
            </a:r>
            <a:r>
              <a:rPr lang="en-US" altLang="ko-KR" dirty="0"/>
              <a:t> data from RFGSM): 29.63%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Next step?</a:t>
            </a:r>
          </a:p>
          <a:p>
            <a:pPr marL="344487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21</a:t>
            </a:fld>
            <a:r>
              <a:rPr lang="en-US" altLang="ko-KR" dirty="0"/>
              <a:t>/61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863"/>
            <a:ext cx="1224136" cy="31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05299"/>
            <a:ext cx="1224136" cy="31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65339"/>
            <a:ext cx="1224136" cy="31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25379"/>
            <a:ext cx="1224136" cy="31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2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PGD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Projected Gradient Descent (PGD)</a:t>
            </a:r>
          </a:p>
          <a:p>
            <a:pPr lvl="1"/>
            <a:r>
              <a:rPr lang="en-US" altLang="ko-KR" dirty="0" smtClean="0"/>
              <a:t>Known as strongest attack(?)</a:t>
            </a:r>
          </a:p>
          <a:p>
            <a:pPr lvl="1"/>
            <a:r>
              <a:rPr lang="en-US" altLang="ko-KR" dirty="0" smtClean="0"/>
              <a:t>Iterative + </a:t>
            </a:r>
            <a:r>
              <a:rPr lang="en-US" altLang="ko-KR" strike="sngStrike" dirty="0" smtClean="0"/>
              <a:t>Restart</a:t>
            </a:r>
            <a:r>
              <a:rPr lang="en-US" altLang="ko-KR" dirty="0" smtClean="0"/>
              <a:t> + Random Start</a:t>
            </a:r>
          </a:p>
          <a:p>
            <a:pPr marL="344487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22</a:t>
            </a:fld>
            <a:r>
              <a:rPr lang="en-US" altLang="ko-KR" dirty="0"/>
              <a:t>/61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968"/>
            <a:ext cx="2904933" cy="241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4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PGD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E5F86B4B-7C08-420F-BE49-C587895BF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229600" cy="4713288"/>
              </a:xfrm>
            </p:spPr>
            <p:txBody>
              <a:bodyPr/>
              <a:lstStyle/>
              <a:p>
                <a:r>
                  <a:rPr lang="en-US" altLang="ko-KR" dirty="0" smtClean="0"/>
                  <a:t>Projected Gradient Descent (PGD)</a:t>
                </a:r>
              </a:p>
              <a:p>
                <a:pPr lvl="1"/>
                <a:r>
                  <a:rPr lang="en-US" altLang="ko-KR" dirty="0" smtClean="0"/>
                  <a:t>Iterative FGSM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sgn</m:t>
                          </m:r>
                          <m:r>
                            <a:rPr lang="en-US" altLang="ko-KR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altLang="ko-KR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2"/>
                <a:r>
                  <a:rPr lang="en-US" altLang="ko-KR" dirty="0" smtClean="0"/>
                  <a:t>Size of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FGSM =&gt; 0.3 (1 step)</a:t>
                </a:r>
              </a:p>
              <a:p>
                <a:pPr lvl="3"/>
                <a:r>
                  <a:rPr lang="en-US" altLang="ko-KR" dirty="0" smtClean="0"/>
                  <a:t>Iterative FGSM =&gt; 0.01 (&lt; 30 steps)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E5F86B4B-7C08-420F-BE49-C587895BF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229600" cy="4713288"/>
              </a:xfrm>
              <a:blipFill rotWithShape="1">
                <a:blip r:embed="rId2"/>
                <a:stretch>
                  <a:fillRect t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23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DF025E-C188-4E44-A833-333F6DF0E85E}"/>
              </a:ext>
            </a:extLst>
          </p:cNvPr>
          <p:cNvSpPr/>
          <p:nvPr/>
        </p:nvSpPr>
        <p:spPr>
          <a:xfrm>
            <a:off x="972000" y="3933056"/>
            <a:ext cx="7200000" cy="2462213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x.requires_grad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self.model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loss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self.criterion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(output,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output.max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(1)[1] if y is None else y)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x_grad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torch.autograd.grad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(loss, x,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only_inputs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=True)[0]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adv_x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torch.clamp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x.detach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self.epsilon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torch.sign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x_grad.detach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()), 0, 1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detach()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adv_x</a:t>
            </a: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Practice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Practice 3. Implement Iterative FGSM</a:t>
            </a:r>
          </a:p>
          <a:p>
            <a:pPr lvl="1"/>
            <a:r>
              <a:rPr lang="en-US" altLang="ko-KR" dirty="0" smtClean="0"/>
              <a:t>Point1) use ‘for loop’</a:t>
            </a:r>
          </a:p>
          <a:p>
            <a:pPr lvl="1"/>
            <a:r>
              <a:rPr lang="en-US" altLang="ko-KR" dirty="0" smtClean="0"/>
              <a:t>Point2) don’t forget to limit size of perturbation</a:t>
            </a:r>
          </a:p>
          <a:p>
            <a:pPr lvl="1"/>
            <a:r>
              <a:rPr lang="en-US" altLang="ko-KR" dirty="0" smtClean="0"/>
              <a:t>Test Attack Success Rate!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24</a:t>
            </a:fld>
            <a:r>
              <a:rPr lang="en-US" altLang="ko-KR" dirty="0"/>
              <a:t>/61</a:t>
            </a:r>
          </a:p>
        </p:txBody>
      </p:sp>
    </p:spTree>
    <p:extLst>
      <p:ext uri="{BB962C8B-B14F-4D97-AF65-F5344CB8AC3E}">
        <p14:creationId xmlns:p14="http://schemas.microsoft.com/office/powerpoint/2010/main" val="9973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PGD Training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Train model with </a:t>
            </a:r>
            <a:r>
              <a:rPr lang="en-US" altLang="ko-KR" dirty="0" smtClean="0"/>
              <a:t>PGD adversarial example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Computation Bottleneck?</a:t>
            </a:r>
            <a:endParaRPr lang="en-US" altLang="ko-KR" strike="sngStrike" dirty="0" smtClean="0"/>
          </a:p>
          <a:p>
            <a:pPr marL="344487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25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3754874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pgd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kumimoji="0" lang="en-US" altLang="ko-KR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PGDAttack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(model</a:t>
            </a:r>
            <a:r>
              <a:rPr kumimoji="0"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, criterion=criterion,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epsilon=0.3, ...)</a:t>
            </a:r>
            <a:r>
              <a:rPr kumimoji="0"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epoch in 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range(5):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# train model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model.train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for data in train: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inputs, labels = data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inputs, labels = inputs.to(device), labels.to(device)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adv_inputs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pgd</a:t>
            </a:r>
            <a:r>
              <a:rPr kumimoji="0"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.generate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(inputs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outputs = model(inputs)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adv_outputs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model(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adv_inputs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loss = criterion(outputs, labels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criterion(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adv_outputs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labels)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optimizer.zero_grad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loss.backward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optimizer.step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PGD Training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PGD requires lots of computation resource!</a:t>
            </a:r>
          </a:p>
          <a:p>
            <a:pPr lvl="1"/>
            <a:r>
              <a:rPr lang="en-US" altLang="ko-KR" dirty="0" smtClean="0"/>
              <a:t>Default setting of PGD on MNIST</a:t>
            </a:r>
          </a:p>
          <a:p>
            <a:pPr lvl="2"/>
            <a:r>
              <a:rPr lang="en-US" altLang="ko-KR" dirty="0"/>
              <a:t>Number of steps: 40, Step size: </a:t>
            </a:r>
            <a:r>
              <a:rPr lang="en-US" altLang="ko-KR" dirty="0" smtClean="0"/>
              <a:t>0.01</a:t>
            </a:r>
          </a:p>
          <a:p>
            <a:pPr lvl="1"/>
            <a:r>
              <a:rPr lang="en-US" altLang="ko-KR" dirty="0" smtClean="0"/>
              <a:t>One step -&gt; forward + backward propagation</a:t>
            </a:r>
          </a:p>
          <a:p>
            <a:pPr lvl="1"/>
            <a:r>
              <a:rPr lang="en-US" altLang="ko-KR" dirty="0" smtClean="0"/>
              <a:t>40x slow!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Computation Bottleneck?</a:t>
            </a:r>
            <a:endParaRPr lang="en-US" altLang="ko-KR" strike="sngStrike" dirty="0" smtClean="0"/>
          </a:p>
          <a:p>
            <a:pPr marL="344487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26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DF025E-C188-4E44-A833-333F6DF0E85E}"/>
              </a:ext>
            </a:extLst>
          </p:cNvPr>
          <p:cNvSpPr/>
          <p:nvPr/>
        </p:nvSpPr>
        <p:spPr>
          <a:xfrm>
            <a:off x="972000" y="3861048"/>
            <a:ext cx="7200000" cy="1815882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 err="1" smtClean="0">
                <a:latin typeface="Consolas" panose="020B0609020204030204" pitchFamily="49" charset="0"/>
              </a:rPr>
              <a:t>pgd</a:t>
            </a:r>
            <a:r>
              <a:rPr kumimoji="0" lang="en-US" altLang="ko-KR" sz="1400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sz="1400" dirty="0">
                <a:latin typeface="Consolas" panose="020B0609020204030204" pitchFamily="49" charset="0"/>
              </a:rPr>
              <a:t>= </a:t>
            </a:r>
            <a:r>
              <a:rPr kumimoji="0" lang="en-US" altLang="ko-KR" sz="1400" dirty="0" err="1" smtClean="0">
                <a:latin typeface="Consolas" panose="020B0609020204030204" pitchFamily="49" charset="0"/>
              </a:rPr>
              <a:t>PGDAttack</a:t>
            </a:r>
            <a:r>
              <a:rPr kumimoji="0" lang="en-US" altLang="ko-KR" sz="1400" dirty="0" smtClean="0">
                <a:latin typeface="Consolas" panose="020B0609020204030204" pitchFamily="49" charset="0"/>
              </a:rPr>
              <a:t>(model</a:t>
            </a:r>
            <a:r>
              <a:rPr kumimoji="0" lang="en-US" altLang="ko-KR" sz="1400" dirty="0">
                <a:latin typeface="Consolas" panose="020B0609020204030204" pitchFamily="49" charset="0"/>
              </a:rPr>
              <a:t>, criterion=criterion, </a:t>
            </a:r>
            <a:r>
              <a:rPr kumimoji="0" lang="en-US" altLang="ko-KR" sz="1400" dirty="0" smtClean="0">
                <a:latin typeface="Consolas" panose="020B0609020204030204" pitchFamily="49" charset="0"/>
              </a:rPr>
              <a:t>epsilon=0.3, ...)</a:t>
            </a:r>
            <a:r>
              <a:rPr kumimoji="0"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epoch in 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range(5):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# train model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model.train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for data in train: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inputs, labels = data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inputs, labels = inputs.to(device), labels.to(device)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adv_inputs</a:t>
            </a:r>
            <a:r>
              <a:rPr kumimoji="0"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pgd.generate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(inputs)</a:t>
            </a:r>
            <a:endParaRPr kumimoji="0"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Adversarial Training for Free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How can we reduce PGD computation resource? – 1</a:t>
            </a:r>
          </a:p>
          <a:p>
            <a:pPr lvl="1"/>
            <a:r>
              <a:rPr lang="en-US" altLang="ko-KR" dirty="0" smtClean="0"/>
              <a:t>To get input gradient,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27</a:t>
            </a:fld>
            <a:r>
              <a:rPr lang="en-US" altLang="ko-KR" dirty="0"/>
              <a:t>/61</a:t>
            </a:r>
          </a:p>
        </p:txBody>
      </p:sp>
      <p:sp>
        <p:nvSpPr>
          <p:cNvPr id="6" name="AutoShape 4" descr="neural network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206084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eed activation’s gradient</a:t>
            </a:r>
            <a:endParaRPr lang="ko-KR" altLang="en-US" dirty="0"/>
          </a:p>
        </p:txBody>
      </p:sp>
      <p:pic>
        <p:nvPicPr>
          <p:cNvPr id="13" name="Picture 6" descr="neural network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56" y="2741259"/>
            <a:ext cx="4717108" cy="308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4788024" y="2564904"/>
            <a:ext cx="792088" cy="295232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491880" y="2564904"/>
            <a:ext cx="792088" cy="295232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195736" y="2564904"/>
            <a:ext cx="792088" cy="295232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5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Adversarial Training for Free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How can we reduce PGD computation resource? – 1</a:t>
            </a:r>
          </a:p>
          <a:p>
            <a:pPr lvl="1"/>
            <a:r>
              <a:rPr lang="en-US" altLang="ko-KR" dirty="0" smtClean="0"/>
              <a:t>To get input gradient,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28</a:t>
            </a:fld>
            <a:r>
              <a:rPr lang="en-US" altLang="ko-KR" dirty="0"/>
              <a:t>/61</a:t>
            </a:r>
          </a:p>
        </p:txBody>
      </p:sp>
      <p:sp>
        <p:nvSpPr>
          <p:cNvPr id="6" name="AutoShape 4" descr="neural network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2" name="Picture 6" descr="neural network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56" y="2741259"/>
            <a:ext cx="4717108" cy="308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4932040" y="2555612"/>
            <a:ext cx="504056" cy="2952328"/>
          </a:xfrm>
          <a:prstGeom prst="roundRect">
            <a:avLst/>
          </a:prstGeom>
          <a:noFill/>
          <a:ln w="38100" cap="rnd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635896" y="2555612"/>
            <a:ext cx="504056" cy="295232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0424" y="594928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 get weight’s gradient with few additional cost!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280718" y="2555612"/>
            <a:ext cx="504056" cy="295232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" name="꺾인 연결선 9"/>
          <p:cNvCxnSpPr>
            <a:stCxn id="8" idx="0"/>
            <a:endCxn id="12" idx="0"/>
          </p:cNvCxnSpPr>
          <p:nvPr/>
        </p:nvCxnSpPr>
        <p:spPr bwMode="auto">
          <a:xfrm rot="16200000" flipV="1">
            <a:off x="4858407" y="2229951"/>
            <a:ext cx="12700" cy="651322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rnd" cmpd="sng" algn="ctr">
            <a:solidFill>
              <a:srgbClr val="C0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5" name="꺾인 연결선 14"/>
          <p:cNvCxnSpPr>
            <a:stCxn id="8" idx="0"/>
            <a:endCxn id="11" idx="0"/>
          </p:cNvCxnSpPr>
          <p:nvPr/>
        </p:nvCxnSpPr>
        <p:spPr bwMode="auto">
          <a:xfrm rot="16200000" flipV="1">
            <a:off x="4535996" y="1907540"/>
            <a:ext cx="12700" cy="1296144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rnd" cmpd="sng" algn="ctr">
            <a:solidFill>
              <a:srgbClr val="C00000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311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Adversarial Training for Free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How can we reduce PGD computation resource? – 3</a:t>
            </a:r>
          </a:p>
          <a:p>
            <a:pPr lvl="1"/>
            <a:r>
              <a:rPr lang="en-US" altLang="ko-KR" dirty="0" smtClean="0"/>
              <a:t>Adversarial training for Free (NeurIPS2019, </a:t>
            </a:r>
            <a:r>
              <a:rPr lang="en-US" altLang="ko-KR" dirty="0" err="1" smtClean="0"/>
              <a:t>Shafahi</a:t>
            </a:r>
            <a:r>
              <a:rPr lang="en-US" altLang="ko-KR" dirty="0" smtClean="0"/>
              <a:t> et al.)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29</a:t>
            </a:fld>
            <a:r>
              <a:rPr lang="en-US" altLang="ko-KR" dirty="0"/>
              <a:t>/61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7002288" cy="352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0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Preparation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Directory structure setting</a:t>
            </a:r>
          </a:p>
          <a:p>
            <a:pPr lvl="1"/>
            <a:r>
              <a:rPr lang="en-US" altLang="ko-KR" dirty="0" smtClean="0"/>
              <a:t>Make ‘data’, ‘lib’, ‘model’ directory</a:t>
            </a:r>
          </a:p>
          <a:p>
            <a:pPr lvl="1"/>
            <a:r>
              <a:rPr lang="en-US" altLang="ko-KR" dirty="0" smtClean="0"/>
              <a:t>Place given files in appropriate place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 dirty="0"/>
              <a:t>/61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864321"/>
            <a:ext cx="34099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061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Adversarial Training for Free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How can we reduce PGD computation resource? – 4</a:t>
            </a:r>
          </a:p>
          <a:p>
            <a:pPr lvl="1"/>
            <a:r>
              <a:rPr lang="en-US" altLang="ko-KR" dirty="0" smtClean="0"/>
              <a:t>Adversarial training for Free (NeurIPS2019, </a:t>
            </a:r>
            <a:r>
              <a:rPr lang="en-US" altLang="ko-KR" dirty="0" err="1" smtClean="0"/>
              <a:t>Shafahi</a:t>
            </a:r>
            <a:r>
              <a:rPr lang="en-US" altLang="ko-KR" dirty="0" smtClean="0"/>
              <a:t> et al.)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30</a:t>
            </a:fld>
            <a:r>
              <a:rPr lang="en-US" altLang="ko-KR" dirty="0"/>
              <a:t>/61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4" y="3068960"/>
            <a:ext cx="752836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2627784" y="3861048"/>
            <a:ext cx="864096" cy="1646892"/>
          </a:xfrm>
          <a:prstGeom prst="roundRect">
            <a:avLst/>
          </a:prstGeom>
          <a:noFill/>
          <a:ln w="38100" cap="rnd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8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Practice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Additional Practice. Implement ‘Free’ Adversarial Training!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31</a:t>
            </a:fld>
            <a:r>
              <a:rPr lang="en-US" altLang="ko-KR" dirty="0"/>
              <a:t>/61</a:t>
            </a:r>
          </a:p>
        </p:txBody>
      </p:sp>
    </p:spTree>
    <p:extLst>
      <p:ext uri="{BB962C8B-B14F-4D97-AF65-F5344CB8AC3E}">
        <p14:creationId xmlns:p14="http://schemas.microsoft.com/office/powerpoint/2010/main" val="42043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Preparation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Practice 0. Train image classifier</a:t>
            </a:r>
          </a:p>
          <a:p>
            <a:pPr lvl="1"/>
            <a:r>
              <a:rPr lang="en-US" altLang="ko-KR" dirty="0" smtClean="0"/>
              <a:t>Refer to lib/fcn.py</a:t>
            </a:r>
          </a:p>
          <a:p>
            <a:pPr lvl="1"/>
            <a:r>
              <a:rPr lang="en-US" altLang="ko-KR" dirty="0" smtClean="0"/>
              <a:t>MNIST image classifier</a:t>
            </a:r>
          </a:p>
          <a:p>
            <a:pPr lvl="2"/>
            <a:r>
              <a:rPr lang="en-US" altLang="ko-KR" dirty="0"/>
              <a:t>3 hidden layers</a:t>
            </a:r>
          </a:p>
          <a:p>
            <a:pPr lvl="2"/>
            <a:r>
              <a:rPr lang="en-US" altLang="ko-KR" dirty="0"/>
              <a:t>300 hidden nodes per </a:t>
            </a:r>
            <a:r>
              <a:rPr lang="en-US" altLang="ko-KR" dirty="0" smtClean="0"/>
              <a:t>layer</a:t>
            </a:r>
          </a:p>
          <a:p>
            <a:pPr lvl="1"/>
            <a:r>
              <a:rPr lang="en-US" altLang="ko-KR" dirty="0" smtClean="0"/>
              <a:t>Dropout for next practice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 dirty="0"/>
              <a:t>/61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53998"/>
            <a:ext cx="2811388" cy="417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81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Preparation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Practice 0. Train image classifier</a:t>
            </a:r>
          </a:p>
          <a:p>
            <a:pPr lvl="1"/>
            <a:r>
              <a:rPr lang="en-US" altLang="ko-KR" dirty="0" smtClean="0"/>
              <a:t>Fill the blanks in given “0.train_mnist_fcn.ipynb”</a:t>
            </a:r>
          </a:p>
          <a:p>
            <a:pPr lvl="1"/>
            <a:r>
              <a:rPr lang="en-US" altLang="ko-KR" dirty="0" smtClean="0"/>
              <a:t>Goal is</a:t>
            </a:r>
          </a:p>
          <a:p>
            <a:pPr lvl="2"/>
            <a:r>
              <a:rPr lang="en-US" altLang="ko-KR" dirty="0" smtClean="0"/>
              <a:t>Train MNIST image classifier</a:t>
            </a:r>
          </a:p>
          <a:p>
            <a:pPr lvl="2"/>
            <a:r>
              <a:rPr lang="en-US" altLang="ko-KR" dirty="0" smtClean="0"/>
              <a:t>Save trained model</a:t>
            </a:r>
            <a:r>
              <a:rPr lang="en-US" altLang="ko-KR" dirty="0" smtClean="0"/>
              <a:t>!</a:t>
            </a:r>
          </a:p>
          <a:p>
            <a:pPr lvl="2"/>
            <a:r>
              <a:rPr lang="en-US" altLang="ko-KR" dirty="0" smtClean="0"/>
              <a:t>Check whether model file is created in ‘model’ directory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 dirty="0"/>
              <a:t>/61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824" y="3989040"/>
            <a:ext cx="4343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01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Random Noise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Random Gaussian Noise</a:t>
            </a:r>
            <a:endParaRPr lang="en-US" altLang="ko-KR" dirty="0"/>
          </a:p>
          <a:p>
            <a:pPr lvl="1"/>
            <a:r>
              <a:rPr lang="en-US" altLang="ko-KR" dirty="0" smtClean="0"/>
              <a:t>Most simple way to test model’s robustness</a:t>
            </a:r>
          </a:p>
          <a:p>
            <a:pPr lvl="1"/>
            <a:r>
              <a:rPr lang="en-US" altLang="ko-KR" dirty="0" smtClean="0"/>
              <a:t>Refer to lib/attack.py</a:t>
            </a:r>
          </a:p>
          <a:p>
            <a:pPr lvl="1"/>
            <a:r>
              <a:rPr lang="en-US" altLang="ko-KR" dirty="0" err="1" smtClean="0"/>
              <a:t>torch.clamp</a:t>
            </a:r>
            <a:r>
              <a:rPr lang="en-US" altLang="ko-KR" dirty="0" smtClean="0"/>
              <a:t>: clipping!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 dirty="0"/>
              <a:t>/61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692" y="3339135"/>
            <a:ext cx="5914628" cy="240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Random Noise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Test model’s robustness against random noise - 1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44487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First, load trained model</a:t>
            </a:r>
          </a:p>
          <a:p>
            <a:pPr lvl="2"/>
            <a:r>
              <a:rPr lang="en-US" altLang="ko-KR" dirty="0" smtClean="0"/>
              <a:t>Construct new model</a:t>
            </a:r>
          </a:p>
          <a:p>
            <a:pPr lvl="2"/>
            <a:r>
              <a:rPr lang="en-US" altLang="ko-KR" dirty="0" smtClean="0"/>
              <a:t>load trained parameter,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Should specify “</a:t>
            </a:r>
            <a:r>
              <a:rPr lang="en-US" altLang="ko-KR" dirty="0" err="1" smtClean="0"/>
              <a:t>map_location</a:t>
            </a:r>
            <a:r>
              <a:rPr lang="en-US" altLang="ko-KR" dirty="0" smtClean="0"/>
              <a:t>” to avoid error in multi-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env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160043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gpu_name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"cuda:0"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device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torch.device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("cuda:0" if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torch.cuda.is_available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else "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path = "model/FCN_MNIST"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model = FCN()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model.load_state_dict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torch.load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(path,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map_location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gpu_name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model = model.to(device)</a:t>
            </a:r>
          </a:p>
        </p:txBody>
      </p:sp>
    </p:spTree>
    <p:extLst>
      <p:ext uri="{BB962C8B-B14F-4D97-AF65-F5344CB8AC3E}">
        <p14:creationId xmlns:p14="http://schemas.microsoft.com/office/powerpoint/2010/main" val="34796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Random Noise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Test model’s robustness against random noise - 2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44487" lvl="1" indent="0">
              <a:buNone/>
            </a:pPr>
            <a:endParaRPr lang="en-US" altLang="ko-KR" dirty="0" smtClean="0"/>
          </a:p>
          <a:p>
            <a:pPr marL="344487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Second, setup data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160043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transform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torchvision.transforms.Compose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torchvision.transforms.ToTensor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_test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torchvision.datasets.MNIST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(root='data/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mnist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', train=False,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download=True, transform=transform)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torch.utils.data.DataLoader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(_test,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batch_size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=32,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shuffle=False,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num_workers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38016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Random Noise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 smtClean="0"/>
              <a:t>Test model’s robustness against random noise - 3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44487" lvl="1" indent="0">
              <a:buNone/>
            </a:pPr>
            <a:endParaRPr lang="en-US" altLang="ko-KR" dirty="0" smtClean="0"/>
          </a:p>
          <a:p>
            <a:pPr marL="344487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44487" lvl="1" indent="0">
              <a:buNone/>
            </a:pPr>
            <a:endParaRPr lang="en-US" altLang="ko-KR" dirty="0"/>
          </a:p>
          <a:p>
            <a:pPr marL="344487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Third, check robustness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289310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noise 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RandomSignAttack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(epsilon=0.3)</a:t>
            </a:r>
            <a:r>
              <a:rPr kumimoji="0"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data in test: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inputs, labels = data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inputs, labels = inputs.to(device), labels.to(device)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adv_inputs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noise.generate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(inputs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prediction = model(inputs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max(1)[1]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adv_prediction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model(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adv_inputs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max(1)[1]</a:t>
            </a:r>
            <a:b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total +=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labels.size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correct +=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prediction.eq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(labels).sum().item()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adv_correct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+= 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adv_prediction.eq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(labels).sum().item</a:t>
            </a:r>
            <a:r>
              <a:rPr kumimoji="0"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kumimoji="0" lang="en-US" altLang="ko-KR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7044</TotalTime>
  <Words>1227</Words>
  <Application>Microsoft Office PowerPoint</Application>
  <PresentationFormat>화면 슬라이드 쇼(4:3)</PresentationFormat>
  <Paragraphs>291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수묵 터치</vt:lpstr>
      <vt:lpstr>Adversarial Attack</vt:lpstr>
      <vt:lpstr>Adversarial Attack ?</vt:lpstr>
      <vt:lpstr>Preparation</vt:lpstr>
      <vt:lpstr>Preparation</vt:lpstr>
      <vt:lpstr>Preparation</vt:lpstr>
      <vt:lpstr>Random Noise</vt:lpstr>
      <vt:lpstr>Random Noise</vt:lpstr>
      <vt:lpstr>Random Noise</vt:lpstr>
      <vt:lpstr>Random Noise</vt:lpstr>
      <vt:lpstr>Random Noise</vt:lpstr>
      <vt:lpstr>Non-Targeted FGSM</vt:lpstr>
      <vt:lpstr>Non-Targeted FGSM</vt:lpstr>
      <vt:lpstr>Non-Targeted FGSM</vt:lpstr>
      <vt:lpstr>Non-Targeted FGSM</vt:lpstr>
      <vt:lpstr>Non-Targeted FGSM</vt:lpstr>
      <vt:lpstr>Practice</vt:lpstr>
      <vt:lpstr>FGSM Training</vt:lpstr>
      <vt:lpstr>FGSM Training</vt:lpstr>
      <vt:lpstr>FGSM Training</vt:lpstr>
      <vt:lpstr>FGSM Training</vt:lpstr>
      <vt:lpstr>FGSM Training</vt:lpstr>
      <vt:lpstr>PGD</vt:lpstr>
      <vt:lpstr>PGD</vt:lpstr>
      <vt:lpstr>Practice</vt:lpstr>
      <vt:lpstr>PGD Training</vt:lpstr>
      <vt:lpstr>PGD Training</vt:lpstr>
      <vt:lpstr>Adversarial Training for Free</vt:lpstr>
      <vt:lpstr>Adversarial Training for Free</vt:lpstr>
      <vt:lpstr>Adversarial Training for Free</vt:lpstr>
      <vt:lpstr>Adversarial Training for Free</vt:lpstr>
      <vt:lpstr>Practice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dongeon</cp:lastModifiedBy>
  <cp:revision>306</cp:revision>
  <dcterms:created xsi:type="dcterms:W3CDTF">2004-03-24T09:34:53Z</dcterms:created>
  <dcterms:modified xsi:type="dcterms:W3CDTF">2019-12-22T11:00:22Z</dcterms:modified>
</cp:coreProperties>
</file>