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6"/>
  </p:notesMasterIdLst>
  <p:sldIdLst>
    <p:sldId id="446" r:id="rId2"/>
    <p:sldId id="646" r:id="rId3"/>
    <p:sldId id="647" r:id="rId4"/>
    <p:sldId id="644" r:id="rId5"/>
    <p:sldId id="368" r:id="rId6"/>
    <p:sldId id="543" r:id="rId7"/>
    <p:sldId id="624" r:id="rId8"/>
    <p:sldId id="625" r:id="rId9"/>
    <p:sldId id="638" r:id="rId10"/>
    <p:sldId id="651" r:id="rId11"/>
    <p:sldId id="641" r:id="rId12"/>
    <p:sldId id="653" r:id="rId13"/>
    <p:sldId id="655" r:id="rId14"/>
    <p:sldId id="656" r:id="rId15"/>
    <p:sldId id="630" r:id="rId16"/>
    <p:sldId id="631" r:id="rId17"/>
    <p:sldId id="632" r:id="rId18"/>
    <p:sldId id="633" r:id="rId19"/>
    <p:sldId id="634" r:id="rId20"/>
    <p:sldId id="657" r:id="rId21"/>
    <p:sldId id="636" r:id="rId22"/>
    <p:sldId id="637" r:id="rId23"/>
    <p:sldId id="658" r:id="rId24"/>
    <p:sldId id="541" r:id="rId25"/>
    <p:sldId id="492" r:id="rId26"/>
    <p:sldId id="509" r:id="rId27"/>
    <p:sldId id="507" r:id="rId28"/>
    <p:sldId id="518" r:id="rId29"/>
    <p:sldId id="520" r:id="rId30"/>
    <p:sldId id="663" r:id="rId31"/>
    <p:sldId id="522" r:id="rId32"/>
    <p:sldId id="523" r:id="rId33"/>
    <p:sldId id="544" r:id="rId34"/>
    <p:sldId id="665" r:id="rId35"/>
    <p:sldId id="545" r:id="rId36"/>
    <p:sldId id="465" r:id="rId37"/>
    <p:sldId id="499" r:id="rId38"/>
    <p:sldId id="497" r:id="rId39"/>
    <p:sldId id="500" r:id="rId40"/>
    <p:sldId id="471" r:id="rId41"/>
    <p:sldId id="489" r:id="rId42"/>
    <p:sldId id="529" r:id="rId43"/>
    <p:sldId id="533" r:id="rId44"/>
    <p:sldId id="280" r:id="rId4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446"/>
            <p14:sldId id="646"/>
            <p14:sldId id="647"/>
            <p14:sldId id="644"/>
            <p14:sldId id="368"/>
            <p14:sldId id="543"/>
            <p14:sldId id="624"/>
            <p14:sldId id="625"/>
            <p14:sldId id="638"/>
            <p14:sldId id="651"/>
            <p14:sldId id="641"/>
            <p14:sldId id="653"/>
            <p14:sldId id="655"/>
            <p14:sldId id="656"/>
            <p14:sldId id="630"/>
            <p14:sldId id="631"/>
            <p14:sldId id="632"/>
            <p14:sldId id="633"/>
            <p14:sldId id="634"/>
            <p14:sldId id="657"/>
            <p14:sldId id="636"/>
            <p14:sldId id="637"/>
            <p14:sldId id="658"/>
            <p14:sldId id="541"/>
            <p14:sldId id="492"/>
            <p14:sldId id="509"/>
            <p14:sldId id="507"/>
            <p14:sldId id="518"/>
            <p14:sldId id="520"/>
            <p14:sldId id="663"/>
            <p14:sldId id="522"/>
            <p14:sldId id="523"/>
            <p14:sldId id="544"/>
            <p14:sldId id="665"/>
            <p14:sldId id="545"/>
            <p14:sldId id="465"/>
            <p14:sldId id="499"/>
            <p14:sldId id="497"/>
            <p14:sldId id="500"/>
            <p14:sldId id="471"/>
            <p14:sldId id="489"/>
            <p14:sldId id="529"/>
            <p14:sldId id="53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70" autoAdjust="0"/>
    <p:restoredTop sz="94636" autoAdjust="0"/>
  </p:normalViewPr>
  <p:slideViewPr>
    <p:cSldViewPr>
      <p:cViewPr varScale="1">
        <p:scale>
          <a:sx n="124" d="100"/>
          <a:sy n="124" d="100"/>
        </p:scale>
        <p:origin x="7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2021. 1. 24.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28663" indent="-2794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22363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70038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19300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765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337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3909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481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48C2401-BCFD-4586-BDD9-93FF04B256EB}" type="slidenum">
              <a:rPr lang="en-US" altLang="ko-KR" smtClean="0">
                <a:latin typeface="Arial" charset="0"/>
              </a:rPr>
              <a:pPr eaLnBrk="1" hangingPunct="1"/>
              <a:t>5</a:t>
            </a:fld>
            <a:endParaRPr lang="en-US" altLang="ko-KR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6125"/>
            <a:ext cx="4960938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931" y="4713430"/>
            <a:ext cx="4981815" cy="446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76" tIns="44937" rIns="89876" bIns="449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28663" indent="-2794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22363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70038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19300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765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337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3909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481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48C2401-BCFD-4586-BDD9-93FF04B256EB}" type="slidenum">
              <a:rPr lang="en-US" altLang="ko-KR" smtClean="0">
                <a:latin typeface="Arial" charset="0"/>
              </a:rPr>
              <a:pPr eaLnBrk="1" hangingPunct="1"/>
              <a:t>24</a:t>
            </a:fld>
            <a:endParaRPr lang="en-US" altLang="ko-KR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6125"/>
            <a:ext cx="4960938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931" y="4713430"/>
            <a:ext cx="4981815" cy="446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76" tIns="44937" rIns="89876" bIns="449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28663" indent="-2794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22363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70038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19300" indent="-223838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765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337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3909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48100" indent="-2238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48C2401-BCFD-4586-BDD9-93FF04B256EB}" type="slidenum">
              <a:rPr lang="en-US" altLang="ko-KR" smtClean="0">
                <a:latin typeface="Arial" charset="0"/>
              </a:rPr>
              <a:pPr eaLnBrk="1" hangingPunct="1"/>
              <a:t>35</a:t>
            </a:fld>
            <a:endParaRPr lang="en-US" altLang="ko-KR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6125"/>
            <a:ext cx="4960938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931" y="4713430"/>
            <a:ext cx="4981815" cy="446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76" tIns="44937" rIns="89876" bIns="449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0937" cy="37211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7" y="4713840"/>
            <a:ext cx="4986142" cy="4466003"/>
          </a:xfrm>
          <a:noFill/>
        </p:spPr>
        <p:txBody>
          <a:bodyPr lIns="95027" tIns="47514" rIns="95027" bIns="47514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Overview</a:t>
            </a:r>
            <a:r>
              <a:rPr lang="ko-KR" altLang="en-US" b="1" dirty="0"/>
              <a:t> </a:t>
            </a:r>
            <a:r>
              <a:rPr lang="en-US" altLang="ko-KR" b="1" dirty="0"/>
              <a:t>of</a:t>
            </a: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48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9651-3E93-4883-A4EC-336FF30B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2374F-C958-4710-9578-D6344ACF01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관찰된 데이터와 그것의 최종 결과가 포함된 데이터가 있어야함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6681AB-77B7-4930-AEC3-A05611011EB8}"/>
              </a:ext>
            </a:extLst>
          </p:cNvPr>
          <p:cNvSpPr/>
          <p:nvPr/>
        </p:nvSpPr>
        <p:spPr>
          <a:xfrm>
            <a:off x="1187624" y="2348880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X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E0A363-BBBF-4B60-B24C-E7D7177055B0}"/>
              </a:ext>
            </a:extLst>
          </p:cNvPr>
          <p:cNvSpPr/>
          <p:nvPr/>
        </p:nvSpPr>
        <p:spPr>
          <a:xfrm>
            <a:off x="5652120" y="2348880"/>
            <a:ext cx="2592288" cy="1186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Y</a:t>
            </a:r>
            <a:endParaRPr lang="ko-KR" altLang="en-US" sz="28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1035B2C-18CC-49BC-AF8F-AD73C1490F0A}"/>
              </a:ext>
            </a:extLst>
          </p:cNvPr>
          <p:cNvSpPr/>
          <p:nvPr/>
        </p:nvSpPr>
        <p:spPr>
          <a:xfrm>
            <a:off x="4226812" y="2692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E592A-DEC6-4D2C-8C4E-FC7FEAA7F747}"/>
              </a:ext>
            </a:extLst>
          </p:cNvPr>
          <p:cNvSpPr txBox="1"/>
          <p:nvPr/>
        </p:nvSpPr>
        <p:spPr>
          <a:xfrm>
            <a:off x="4375838" y="2308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CB2A2E-42B9-471D-84B1-99F55E24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00" y="4633441"/>
            <a:ext cx="3263871" cy="14598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48278D-3430-4884-9CC5-DD5D2B6F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28" y="4633441"/>
            <a:ext cx="3263872" cy="1459855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E0F55A15-BA8E-46CE-95A0-85E83FA63A39}"/>
              </a:ext>
            </a:extLst>
          </p:cNvPr>
          <p:cNvSpPr/>
          <p:nvPr/>
        </p:nvSpPr>
        <p:spPr>
          <a:xfrm rot="16200000">
            <a:off x="2203919" y="3598032"/>
            <a:ext cx="288032" cy="1728192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FB162-FCD8-466C-B6B8-5CA9F48A930A}"/>
              </a:ext>
            </a:extLst>
          </p:cNvPr>
          <p:cNvSpPr txBox="1"/>
          <p:nvPr/>
        </p:nvSpPr>
        <p:spPr>
          <a:xfrm>
            <a:off x="2165032" y="3884591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E10093F4-17FC-4FDB-B163-EE2CEFC3DD2E}"/>
              </a:ext>
            </a:extLst>
          </p:cNvPr>
          <p:cNvSpPr/>
          <p:nvPr/>
        </p:nvSpPr>
        <p:spPr>
          <a:xfrm rot="16200000">
            <a:off x="6363540" y="3569955"/>
            <a:ext cx="288032" cy="1728192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BB61D-230E-492C-A6E2-923434454889}"/>
              </a:ext>
            </a:extLst>
          </p:cNvPr>
          <p:cNvSpPr txBox="1"/>
          <p:nvPr/>
        </p:nvSpPr>
        <p:spPr>
          <a:xfrm>
            <a:off x="6324653" y="385651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9C17961B-FA9D-462E-BDDE-AA01B5BAA1E0}"/>
              </a:ext>
            </a:extLst>
          </p:cNvPr>
          <p:cNvSpPr/>
          <p:nvPr/>
        </p:nvSpPr>
        <p:spPr>
          <a:xfrm rot="16200000">
            <a:off x="3551960" y="4213604"/>
            <a:ext cx="288032" cy="468289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2A7CC-9D18-48BF-BC9C-3B869E262026}"/>
              </a:ext>
            </a:extLst>
          </p:cNvPr>
          <p:cNvSpPr txBox="1"/>
          <p:nvPr/>
        </p:nvSpPr>
        <p:spPr>
          <a:xfrm>
            <a:off x="3549462" y="387021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545D4D22-D675-4C33-BAEB-3DA6891EA7F8}"/>
              </a:ext>
            </a:extLst>
          </p:cNvPr>
          <p:cNvSpPr/>
          <p:nvPr/>
        </p:nvSpPr>
        <p:spPr>
          <a:xfrm rot="16200000">
            <a:off x="7749813" y="4204440"/>
            <a:ext cx="288032" cy="468289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72782-BBAD-4B3E-8BA4-05130E491E73}"/>
              </a:ext>
            </a:extLst>
          </p:cNvPr>
          <p:cNvSpPr txBox="1"/>
          <p:nvPr/>
        </p:nvSpPr>
        <p:spPr>
          <a:xfrm>
            <a:off x="7747315" y="386104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D71B5B-473C-4E9D-8377-FF8AF42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68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CF1B9-D741-4E46-A143-2A6A8E23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6D137-58E8-4D3E-8A1B-6B0241344F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분석기법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E42AE-C0E4-46BB-B407-DDA4270D4824}"/>
              </a:ext>
            </a:extLst>
          </p:cNvPr>
          <p:cNvSpPr txBox="1"/>
          <p:nvPr/>
        </p:nvSpPr>
        <p:spPr>
          <a:xfrm>
            <a:off x="1580116" y="264676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수집된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42345-A1FE-4746-B38F-2CAB66BE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916832"/>
            <a:ext cx="3263872" cy="14598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73E6E2-88B6-4645-8507-7E4D9554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71" y="4217780"/>
            <a:ext cx="3530385" cy="18975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A482DD-AD28-4860-A46C-0117F7308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758" y="4224859"/>
            <a:ext cx="730594" cy="18926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FFBB17-DD61-476D-8BCC-2AF075DA7520}"/>
              </a:ext>
            </a:extLst>
          </p:cNvPr>
          <p:cNvSpPr txBox="1"/>
          <p:nvPr/>
        </p:nvSpPr>
        <p:spPr>
          <a:xfrm>
            <a:off x="5328533" y="477537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관계가</a:t>
            </a:r>
            <a:endParaRPr lang="en-US" altLang="ko-KR" dirty="0"/>
          </a:p>
          <a:p>
            <a:r>
              <a:rPr lang="ko-KR" altLang="en-US" dirty="0"/>
              <a:t>있을까</a:t>
            </a:r>
            <a:r>
              <a:rPr lang="en-US" altLang="ko-KR" dirty="0"/>
              <a:t>?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9ADFB-AF03-4CB1-A10F-3BE8DA2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7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644A4-AF6D-4CA5-919D-B62EFEA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628EB-5514-4E0C-B79B-F26CA36D29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분석기법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C4A90F6-7DE1-4681-89F9-BBDA510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70" y="1928151"/>
            <a:ext cx="5197462" cy="158471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FE028A1-6CDE-49ED-875C-D7DB904DCEF7}"/>
              </a:ext>
            </a:extLst>
          </p:cNvPr>
          <p:cNvGrpSpPr/>
          <p:nvPr/>
        </p:nvGrpSpPr>
        <p:grpSpPr>
          <a:xfrm>
            <a:off x="1688538" y="3789040"/>
            <a:ext cx="5200604" cy="1486227"/>
            <a:chOff x="1688538" y="3789040"/>
            <a:chExt cx="5200604" cy="148622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B093FF-D66D-4283-90E2-9E0EF39B89DA}"/>
                </a:ext>
              </a:extLst>
            </p:cNvPr>
            <p:cNvSpPr/>
            <p:nvPr/>
          </p:nvSpPr>
          <p:spPr>
            <a:xfrm>
              <a:off x="1688538" y="3789040"/>
              <a:ext cx="2983808" cy="148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X</a:t>
              </a:r>
              <a:endParaRPr lang="ko-KR" altLang="en-US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39B06C-C7B1-44C7-B35A-F707331DFCA2}"/>
                </a:ext>
              </a:extLst>
            </p:cNvPr>
            <p:cNvSpPr/>
            <p:nvPr/>
          </p:nvSpPr>
          <p:spPr>
            <a:xfrm>
              <a:off x="6300192" y="3789040"/>
              <a:ext cx="588950" cy="148622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Y</a:t>
              </a:r>
              <a:endParaRPr lang="ko-KR" altLang="en-US" sz="2800" b="1" dirty="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BB4E5D05-835F-44B3-A259-3D73C1CC270C}"/>
                </a:ext>
              </a:extLst>
            </p:cNvPr>
            <p:cNvSpPr/>
            <p:nvPr/>
          </p:nvSpPr>
          <p:spPr>
            <a:xfrm>
              <a:off x="4997065" y="428983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5D6D61-5F60-47AB-BFC6-FA7A7C330DA0}"/>
                </a:ext>
              </a:extLst>
            </p:cNvPr>
            <p:cNvSpPr txBox="1"/>
            <p:nvPr/>
          </p:nvSpPr>
          <p:spPr>
            <a:xfrm>
              <a:off x="4966279" y="3882405"/>
              <a:ext cx="955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Mapping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C5249-3C0D-47DB-BB6B-AB8D342966DA}"/>
                  </a:ext>
                </a:extLst>
              </p:cNvPr>
              <p:cNvSpPr txBox="1"/>
              <p:nvPr/>
            </p:nvSpPr>
            <p:spPr>
              <a:xfrm>
                <a:off x="3587948" y="5551439"/>
                <a:ext cx="19681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C5249-3C0D-47DB-BB6B-AB8D34296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948" y="5551439"/>
                <a:ext cx="196810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5FFFB-D956-4879-9A33-4AE3CE58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6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분석 기법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대부분의 분석 기법은 </a:t>
            </a:r>
            <a:r>
              <a:rPr kumimoji="1" lang="en-US" altLang="ko-KR" dirty="0"/>
              <a:t>Universal Approximator</a:t>
            </a:r>
            <a:r>
              <a:rPr kumimoji="1" lang="ko-KR" altLang="en-US" dirty="0"/>
              <a:t>를 기반으로 한다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Universal Approximator</a:t>
            </a:r>
          </a:p>
          <a:p>
            <a:pPr lvl="1"/>
            <a:r>
              <a:rPr kumimoji="1" lang="ko-KR" altLang="en-US" dirty="0"/>
              <a:t>허용된 오차 범위 내에서 어떤 함수도 흉내 낼 수 있는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057886" y="3544758"/>
                <a:ext cx="48183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86" y="3544758"/>
                <a:ext cx="48183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2338705" y="44702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함수입력 </a:t>
            </a:r>
            <a:r>
              <a:rPr kumimoji="1" lang="ko-KR" altLang="en-US" dirty="0"/>
              <a:t>파라미터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494424" y="447021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모양 결정 파라미터</a:t>
            </a:r>
          </a:p>
        </p:txBody>
      </p:sp>
      <p:sp>
        <p:nvSpPr>
          <p:cNvPr id="8" name="왼쪽 중괄호[L] 7"/>
          <p:cNvSpPr/>
          <p:nvPr/>
        </p:nvSpPr>
        <p:spPr>
          <a:xfrm rot="16200000">
            <a:off x="3305408" y="3377356"/>
            <a:ext cx="241261" cy="1728194"/>
          </a:xfrm>
          <a:prstGeom prst="leftBrace">
            <a:avLst>
              <a:gd name="adj1" fmla="val 38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왼쪽 중괄호[L] 8"/>
          <p:cNvSpPr/>
          <p:nvPr/>
        </p:nvSpPr>
        <p:spPr>
          <a:xfrm rot="16200000">
            <a:off x="5400529" y="3240228"/>
            <a:ext cx="241260" cy="2002449"/>
          </a:xfrm>
          <a:prstGeom prst="leftBrace">
            <a:avLst>
              <a:gd name="adj1" fmla="val 38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699792" y="5117409"/>
                <a:ext cx="3259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;1,2,…,10</m:t>
                        </m:r>
                      </m:e>
                    </m:d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charset="0"/>
                      </a:rPr>
                      <m:t>sin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117409"/>
                <a:ext cx="3259162" cy="461665"/>
              </a:xfrm>
              <a:prstGeom prst="rect">
                <a:avLst/>
              </a:prstGeom>
              <a:blipFill>
                <a:blip r:embed="rId3"/>
                <a:stretch>
                  <a:fillRect l="-168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699792" y="5631631"/>
                <a:ext cx="36182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;2,4,…,20</m:t>
                        </m:r>
                      </m:e>
                    </m:d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400" dirty="0"/>
                  <a:t>+</a:t>
                </a:r>
                <a:r>
                  <a:rPr lang="en-US" altLang="ko-KR" sz="2400" dirty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  <a:endParaRPr lang="ko-KR" alt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631631"/>
                <a:ext cx="3618235" cy="461665"/>
              </a:xfrm>
              <a:prstGeom prst="rect">
                <a:avLst/>
              </a:prstGeom>
              <a:blipFill>
                <a:blip r:embed="rId4"/>
                <a:stretch>
                  <a:fillRect l="-1518" t="-11842" r="-16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EDF90D6-8815-4C96-A44C-2DC3F8DD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61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146BF-63DB-4288-8D96-C5FA24F7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355FA8-241C-4A37-8336-650687481A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</a:p>
          <a:p>
            <a:pPr lvl="1"/>
            <a:r>
              <a:rPr lang="ko-KR" altLang="en-US" dirty="0"/>
              <a:t>선택한 분석기법이 주어진 데이터의 함수 관계를 잘 표현하도록 </a:t>
            </a:r>
            <a:r>
              <a:rPr lang="en-US" altLang="ko-KR" dirty="0"/>
              <a:t>“</a:t>
            </a:r>
            <a:r>
              <a:rPr lang="ko-KR" altLang="en-US" dirty="0"/>
              <a:t>모양 결정 </a:t>
            </a:r>
            <a:r>
              <a:rPr lang="ko-KR" altLang="en-US" dirty="0" err="1"/>
              <a:t>파라미터＂를</a:t>
            </a:r>
            <a:r>
              <a:rPr lang="ko-KR" altLang="en-US" dirty="0"/>
              <a:t> 결정하는 과정</a:t>
            </a:r>
          </a:p>
        </p:txBody>
      </p:sp>
      <p:sp>
        <p:nvSpPr>
          <p:cNvPr id="5" name="텍스트 상자 4">
            <a:extLst>
              <a:ext uri="{FF2B5EF4-FFF2-40B4-BE49-F238E27FC236}">
                <a16:creationId xmlns:a16="http://schemas.microsoft.com/office/drawing/2014/main" id="{2DB46BB6-5F0A-468E-92F1-30CA8D0A466B}"/>
              </a:ext>
            </a:extLst>
          </p:cNvPr>
          <p:cNvSpPr txBox="1"/>
          <p:nvPr/>
        </p:nvSpPr>
        <p:spPr>
          <a:xfrm>
            <a:off x="1074889" y="2830713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+mn-ea"/>
              </a:rPr>
              <a:t>주어진 데이터를 가장 잘 설명하는 함수를 찾아라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EE127795-B315-4949-9DC7-6C71A8B83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205" y="498293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BC7566A8-93E3-4C63-9F1F-3A3FDF4E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742" y="47337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1E9ACB70-D0F6-4301-9250-E88F8570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755" y="51655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87131DB1-83C3-44C6-AAD5-542C4FAB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842" y="436857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A285417F-D7AC-4B79-89BE-7BB938F7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717" y="421617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2D91190A-57EE-4820-AA74-E31CF3A5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890" y="42892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20C3B38B-FAB3-4D81-9A42-E3D99D74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692" y="3832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5B689757-1C4B-465A-B475-5A5CECC0A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342" y="490673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9ACD7EAB-54F2-4069-8373-C887705A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367" y="528297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D1415C4F-0A74-4ACC-8AF8-DC2F17BF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05" y="54322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85F634-B749-471C-83B5-029B6BE3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980" y="46575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909779-18B3-49B7-AAC9-2974CA22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055" y="45178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3940EF-F2D3-4A19-91B8-BCC295C9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980" y="416537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BEE67C-B01F-49A0-B639-700568C8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117" y="42241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A2EF33-61F8-4CAC-9E4A-6A048AED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780" y="44416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>
            <a:extLst>
              <a:ext uri="{FF2B5EF4-FFF2-40B4-BE49-F238E27FC236}">
                <a16:creationId xmlns:a16="http://schemas.microsoft.com/office/drawing/2014/main" id="{B5F4D581-2D01-4026-931A-8902856AFF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1680" y="580526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>
            <a:extLst>
              <a:ext uri="{FF2B5EF4-FFF2-40B4-BE49-F238E27FC236}">
                <a16:creationId xmlns:a16="http://schemas.microsoft.com/office/drawing/2014/main" id="{3E39E3C1-A566-4A8C-BB40-69CC31A384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91680" y="358911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>
            <a:extLst>
              <a:ext uri="{FF2B5EF4-FFF2-40B4-BE49-F238E27FC236}">
                <a16:creationId xmlns:a16="http://schemas.microsoft.com/office/drawing/2014/main" id="{A5B68FA7-4692-4032-8AA1-0E77CBE5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142" y="560523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C679AD8C-04D9-4E3A-A83E-B3A9153A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092" y="360181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3EB11B2-B324-48CA-81D5-FC08ECDBCDDF}"/>
                  </a:ext>
                </a:extLst>
              </p:cNvPr>
              <p:cNvSpPr/>
              <p:nvPr/>
            </p:nvSpPr>
            <p:spPr>
              <a:xfrm>
                <a:off x="6652551" y="3589594"/>
                <a:ext cx="16651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3EB11B2-B324-48CA-81D5-FC08ECDB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1" y="3589594"/>
                <a:ext cx="166519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34D6A0EB-8187-4E11-A389-C0AF70D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02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Learning</a:t>
            </a:r>
          </a:p>
          <a:p>
            <a:pPr lvl="1"/>
            <a:r>
              <a:rPr kumimoji="1" lang="ko-KR" altLang="en-US" dirty="0"/>
              <a:t>여러 종류의 </a:t>
            </a:r>
            <a:r>
              <a:rPr kumimoji="1" lang="en-US" altLang="ko-KR" dirty="0" err="1"/>
              <a:t>Approximator</a:t>
            </a:r>
            <a:r>
              <a:rPr kumimoji="1" lang="ko-KR" altLang="en-US" dirty="0"/>
              <a:t> 중에서 하나를 선택한다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Neural Network, Deep Learning, Decision Tree, Random Forest </a:t>
            </a:r>
            <a:r>
              <a:rPr kumimoji="1" lang="ko-KR" altLang="en-US" dirty="0"/>
              <a:t>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051720" y="3198834"/>
                <a:ext cx="48183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198834"/>
                <a:ext cx="48183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6148E-3E34-4426-92F8-F8343CF7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41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Learning</a:t>
            </a:r>
          </a:p>
          <a:p>
            <a:pPr lvl="1"/>
            <a:r>
              <a:rPr kumimoji="1" lang="en-US" altLang="ko-KR" dirty="0"/>
              <a:t>f</a:t>
            </a:r>
            <a:r>
              <a:rPr kumimoji="1" lang="ko-KR" altLang="en-US" dirty="0"/>
              <a:t>가 주어진 데이터에 가장 잘 부합도록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794578" y="4126445"/>
            <a:ext cx="4994564" cy="825730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825730">
                <a:moveTo>
                  <a:pt x="0" y="825730"/>
                </a:moveTo>
                <a:cubicBezTo>
                  <a:pt x="148590" y="517120"/>
                  <a:pt x="802871" y="261620"/>
                  <a:pt x="1321724" y="167640"/>
                </a:cubicBezTo>
                <a:cubicBezTo>
                  <a:pt x="1840577" y="73660"/>
                  <a:pt x="2654301" y="249036"/>
                  <a:pt x="3113117" y="261851"/>
                </a:cubicBezTo>
                <a:cubicBezTo>
                  <a:pt x="3571933" y="274666"/>
                  <a:pt x="3654830" y="237373"/>
                  <a:pt x="4074623" y="244532"/>
                </a:cubicBezTo>
                <a:cubicBezTo>
                  <a:pt x="4508271" y="237835"/>
                  <a:pt x="4682144" y="63500"/>
                  <a:pt x="4994564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;1.0,1.0,1.0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CB0870-3EB6-488E-8BD9-74031453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88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Learning</a:t>
            </a:r>
          </a:p>
          <a:p>
            <a:pPr lvl="1"/>
            <a:r>
              <a:rPr kumimoji="1" lang="en-US" altLang="ko-KR" dirty="0"/>
              <a:t>f</a:t>
            </a:r>
            <a:r>
              <a:rPr kumimoji="1" lang="ko-KR" altLang="en-US" dirty="0"/>
              <a:t>가 주어진 데이터에 가장 잘 </a:t>
            </a:r>
            <a:r>
              <a:rPr kumimoji="1" lang="ko-KR" altLang="en-US" dirty="0" err="1"/>
              <a:t>부합도록</a:t>
            </a:r>
            <a:r>
              <a:rPr kumimoji="1" lang="ko-KR" altLang="en-US" dirty="0"/>
              <a:t>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744266" y="3841326"/>
            <a:ext cx="4994564" cy="1080063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81913 h 881913"/>
              <a:gd name="connsiteX1" fmla="*/ 822960 w 4994564"/>
              <a:gd name="connsiteY1" fmla="*/ 16005 h 881913"/>
              <a:gd name="connsiteX2" fmla="*/ 3113117 w 4994564"/>
              <a:gd name="connsiteY2" fmla="*/ 318034 h 881913"/>
              <a:gd name="connsiteX3" fmla="*/ 4074623 w 4994564"/>
              <a:gd name="connsiteY3" fmla="*/ 300715 h 881913"/>
              <a:gd name="connsiteX4" fmla="*/ 4994564 w 4994564"/>
              <a:gd name="connsiteY4" fmla="*/ 56183 h 88191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3113117 w 4994564"/>
              <a:gd name="connsiteY2" fmla="*/ 516184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1080063">
                <a:moveTo>
                  <a:pt x="0" y="1080063"/>
                </a:moveTo>
                <a:cubicBezTo>
                  <a:pt x="148590" y="771453"/>
                  <a:pt x="304107" y="308135"/>
                  <a:pt x="822960" y="214155"/>
                </a:cubicBezTo>
                <a:cubicBezTo>
                  <a:pt x="1341813" y="120175"/>
                  <a:pt x="2550391" y="551859"/>
                  <a:pt x="3113117" y="516184"/>
                </a:cubicBezTo>
                <a:cubicBezTo>
                  <a:pt x="3675843" y="480509"/>
                  <a:pt x="3779521" y="-7057"/>
                  <a:pt x="4199314" y="102"/>
                </a:cubicBezTo>
                <a:cubicBezTo>
                  <a:pt x="4632962" y="-6595"/>
                  <a:pt x="4682144" y="317833"/>
                  <a:pt x="4994564" y="25433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;1.5,1.0,1.5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270715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3FD48-59EE-4E90-81CF-5020CF0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6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Learning</a:t>
            </a:r>
          </a:p>
          <a:p>
            <a:pPr lvl="1"/>
            <a:r>
              <a:rPr kumimoji="1" lang="en-US" altLang="ko-KR" dirty="0"/>
              <a:t>f</a:t>
            </a:r>
            <a:r>
              <a:rPr kumimoji="1" lang="ko-KR" altLang="en-US" dirty="0"/>
              <a:t>가 주어진 데이터에 가장 잘 </a:t>
            </a:r>
            <a:r>
              <a:rPr kumimoji="1" lang="ko-KR" altLang="en-US" dirty="0" err="1"/>
              <a:t>부합도록</a:t>
            </a:r>
            <a:r>
              <a:rPr kumimoji="1" lang="ko-KR" altLang="en-US" dirty="0"/>
              <a:t>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670447" y="3755630"/>
            <a:ext cx="4994564" cy="1080063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  <a:gd name="connsiteX0" fmla="*/ 0 w 4994564"/>
              <a:gd name="connsiteY0" fmla="*/ 825730 h 1204699"/>
              <a:gd name="connsiteX1" fmla="*/ 1321724 w 4994564"/>
              <a:gd name="connsiteY1" fmla="*/ 167640 h 1204699"/>
              <a:gd name="connsiteX2" fmla="*/ 2891444 w 4994564"/>
              <a:gd name="connsiteY2" fmla="*/ 1203960 h 1204699"/>
              <a:gd name="connsiteX3" fmla="*/ 4019204 w 4994564"/>
              <a:gd name="connsiteY3" fmla="*/ 327660 h 1204699"/>
              <a:gd name="connsiteX4" fmla="*/ 4994564 w 4994564"/>
              <a:gd name="connsiteY4" fmla="*/ 0 h 1204699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19204 w 4994564"/>
              <a:gd name="connsiteY3" fmla="*/ 327660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25730 h 825730"/>
              <a:gd name="connsiteX1" fmla="*/ 1321724 w 4994564"/>
              <a:gd name="connsiteY1" fmla="*/ 167640 h 825730"/>
              <a:gd name="connsiteX2" fmla="*/ 3113117 w 4994564"/>
              <a:gd name="connsiteY2" fmla="*/ 261851 h 825730"/>
              <a:gd name="connsiteX3" fmla="*/ 4074623 w 4994564"/>
              <a:gd name="connsiteY3" fmla="*/ 244532 h 825730"/>
              <a:gd name="connsiteX4" fmla="*/ 4994564 w 4994564"/>
              <a:gd name="connsiteY4" fmla="*/ 0 h 825730"/>
              <a:gd name="connsiteX0" fmla="*/ 0 w 4994564"/>
              <a:gd name="connsiteY0" fmla="*/ 881913 h 881913"/>
              <a:gd name="connsiteX1" fmla="*/ 822960 w 4994564"/>
              <a:gd name="connsiteY1" fmla="*/ 16005 h 881913"/>
              <a:gd name="connsiteX2" fmla="*/ 3113117 w 4994564"/>
              <a:gd name="connsiteY2" fmla="*/ 318034 h 881913"/>
              <a:gd name="connsiteX3" fmla="*/ 4074623 w 4994564"/>
              <a:gd name="connsiteY3" fmla="*/ 300715 h 881913"/>
              <a:gd name="connsiteX4" fmla="*/ 4994564 w 4994564"/>
              <a:gd name="connsiteY4" fmla="*/ 56183 h 88191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3113117 w 4994564"/>
              <a:gd name="connsiteY2" fmla="*/ 516184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  <a:gd name="connsiteX0" fmla="*/ 0 w 4994564"/>
              <a:gd name="connsiteY0" fmla="*/ 1080063 h 1080063"/>
              <a:gd name="connsiteX1" fmla="*/ 822960 w 4994564"/>
              <a:gd name="connsiteY1" fmla="*/ 214155 h 1080063"/>
              <a:gd name="connsiteX2" fmla="*/ 2572790 w 4994564"/>
              <a:gd name="connsiteY2" fmla="*/ 1001093 h 1080063"/>
              <a:gd name="connsiteX3" fmla="*/ 4199314 w 4994564"/>
              <a:gd name="connsiteY3" fmla="*/ 102 h 1080063"/>
              <a:gd name="connsiteX4" fmla="*/ 4994564 w 4994564"/>
              <a:gd name="connsiteY4" fmla="*/ 254333 h 108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564" h="1080063">
                <a:moveTo>
                  <a:pt x="0" y="1080063"/>
                </a:moveTo>
                <a:cubicBezTo>
                  <a:pt x="148590" y="771453"/>
                  <a:pt x="394162" y="227317"/>
                  <a:pt x="822960" y="214155"/>
                </a:cubicBezTo>
                <a:cubicBezTo>
                  <a:pt x="1251758" y="200993"/>
                  <a:pt x="2010064" y="1036768"/>
                  <a:pt x="2572790" y="1001093"/>
                </a:cubicBezTo>
                <a:cubicBezTo>
                  <a:pt x="3135516" y="965418"/>
                  <a:pt x="3779521" y="-7057"/>
                  <a:pt x="4199314" y="102"/>
                </a:cubicBezTo>
                <a:cubicBezTo>
                  <a:pt x="4632962" y="-6595"/>
                  <a:pt x="4682144" y="317833"/>
                  <a:pt x="4994564" y="25433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;1.5,−1.0,1.5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533856-787A-429F-B8BE-41EE1784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9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Learning</a:t>
            </a:r>
          </a:p>
          <a:p>
            <a:pPr lvl="1"/>
            <a:r>
              <a:rPr kumimoji="1" lang="en-US" altLang="ko-KR" dirty="0"/>
              <a:t>f</a:t>
            </a:r>
            <a:r>
              <a:rPr kumimoji="1" lang="ko-KR" altLang="en-US" dirty="0"/>
              <a:t>가 주어진 데이터에 가장 잘 </a:t>
            </a:r>
            <a:r>
              <a:rPr kumimoji="1" lang="ko-KR" altLang="en-US" dirty="0" err="1"/>
              <a:t>부합도록</a:t>
            </a:r>
            <a:r>
              <a:rPr kumimoji="1" lang="ko-KR" altLang="en-US" dirty="0"/>
              <a:t>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조정한다</a:t>
            </a:r>
            <a:endParaRPr kumimoji="1" lang="en-US" altLang="ko-KR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241205" y="4658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58742" y="44096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704755" y="4841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166842" y="40445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4717" y="38921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212890" y="3965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55692" y="35079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563342" y="4582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636367" y="49589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088805" y="51081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02980" y="43334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98055" y="41937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86980" y="384132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06117" y="390006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18780" y="411755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6" y="2164121"/>
                <a:ext cx="30346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0532F-4771-49D5-9386-DB9E50AF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611A3-BFC6-4BA8-9857-6FBDA935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7878A-113A-4C1C-9450-DA00CA4B3D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분석이란</a:t>
            </a:r>
            <a:endParaRPr lang="en-US" altLang="ko-KR" dirty="0"/>
          </a:p>
          <a:p>
            <a:r>
              <a:rPr lang="en-US" altLang="ko-KR" dirty="0"/>
              <a:t>Predictive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</a:p>
          <a:p>
            <a:pPr lvl="1"/>
            <a:r>
              <a:rPr lang="en-US" altLang="ko-KR" dirty="0"/>
              <a:t>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Predictive Analysis</a:t>
            </a:r>
          </a:p>
          <a:p>
            <a:pPr lvl="1"/>
            <a:r>
              <a:rPr lang="en-US" altLang="ko-KR" dirty="0"/>
              <a:t>Predictive Analysis</a:t>
            </a:r>
            <a:r>
              <a:rPr lang="ko-KR" altLang="en-US" dirty="0"/>
              <a:t>의 문제</a:t>
            </a:r>
            <a:endParaRPr lang="en-US" altLang="ko-KR" dirty="0"/>
          </a:p>
          <a:p>
            <a:r>
              <a:rPr lang="en-US" altLang="ko-KR" dirty="0"/>
              <a:t>Descriptive Analysis</a:t>
            </a:r>
          </a:p>
          <a:p>
            <a:pPr lvl="1"/>
            <a:r>
              <a:rPr lang="en-US" altLang="ko-KR" dirty="0"/>
              <a:t>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Descriptive Analysis</a:t>
            </a:r>
          </a:p>
          <a:p>
            <a:pPr lvl="1"/>
            <a:r>
              <a:rPr lang="en-US" altLang="ko-KR" dirty="0"/>
              <a:t>Descriptive Analysis</a:t>
            </a:r>
            <a:r>
              <a:rPr lang="ko-KR" altLang="en-US" dirty="0"/>
              <a:t>의 문제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2A4D8-7926-49EE-AFA7-5CE0AC90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6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7E547-4C08-4BE5-9DD8-6B45C9D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F1974-1408-4378-842E-24B700724F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Learning</a:t>
            </a:r>
          </a:p>
          <a:p>
            <a:pPr lvl="1"/>
            <a:r>
              <a:rPr lang="ko-KR" altLang="en-US" dirty="0"/>
              <a:t>학습</a:t>
            </a:r>
            <a:r>
              <a:rPr lang="en-US" altLang="ko-KR" dirty="0"/>
              <a:t>(Learning)</a:t>
            </a:r>
            <a:r>
              <a:rPr lang="ko-KR" altLang="en-US" dirty="0"/>
              <a:t>후 데이터 모델이 완성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09A0E-358C-4DFC-B25B-54C0987D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5" y="2986729"/>
            <a:ext cx="3932312" cy="1705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187A4A-61DB-4E3E-8AD9-5BB164CE9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26" y="3032883"/>
            <a:ext cx="3932312" cy="1705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4AEAF38-B812-4518-954E-E10FA6323AF0}"/>
                  </a:ext>
                </a:extLst>
              </p:cNvPr>
              <p:cNvSpPr/>
              <p:nvPr/>
            </p:nvSpPr>
            <p:spPr>
              <a:xfrm>
                <a:off x="5436096" y="2633438"/>
                <a:ext cx="30346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4AEAF38-B812-4518-954E-E10FA6323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633438"/>
                <a:ext cx="3034677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95BADD-ACB7-4830-AF75-0BC6E388914F}"/>
              </a:ext>
            </a:extLst>
          </p:cNvPr>
          <p:cNvSpPr/>
          <p:nvPr/>
        </p:nvSpPr>
        <p:spPr>
          <a:xfrm>
            <a:off x="4532897" y="3573016"/>
            <a:ext cx="432048" cy="53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281C9-7D8A-4456-839A-CA98C54121B7}"/>
              </a:ext>
            </a:extLst>
          </p:cNvPr>
          <p:cNvSpPr txBox="1"/>
          <p:nvPr/>
        </p:nvSpPr>
        <p:spPr>
          <a:xfrm>
            <a:off x="1979712" y="48917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04B027-FCD6-499B-A7B9-19F28B963EA8}"/>
              </a:ext>
            </a:extLst>
          </p:cNvPr>
          <p:cNvSpPr txBox="1"/>
          <p:nvPr/>
        </p:nvSpPr>
        <p:spPr>
          <a:xfrm>
            <a:off x="6210183" y="489170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모델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E9818-512C-4DE9-B840-E7E03BF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22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모델을 이용한다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583486" y="2171845"/>
                <a:ext cx="35816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10.0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.7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86" y="2171845"/>
                <a:ext cx="358162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40"/>
          <p:cNvGrpSpPr>
            <a:grpSpLocks/>
          </p:cNvGrpSpPr>
          <p:nvPr/>
        </p:nvGrpSpPr>
        <p:grpSpPr bwMode="auto">
          <a:xfrm>
            <a:off x="5549793" y="3099718"/>
            <a:ext cx="678391" cy="2849396"/>
            <a:chOff x="5694755" y="3284984"/>
            <a:chExt cx="678016" cy="2848216"/>
          </a:xfrm>
        </p:grpSpPr>
        <p:cxnSp>
          <p:nvCxnSpPr>
            <p:cNvPr id="12" name="직선 연결선 37"/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5694755" y="5733256"/>
              <a:ext cx="678016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10.0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EAD4D-588F-4A14-848C-0AEAA44F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2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Idea of Learning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모델을 이용한다</a:t>
            </a:r>
            <a:endParaRPr kumimoji="1" lang="en-US" altLang="ko-KR" dirty="0"/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1691680" y="5481214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1691680" y="3265064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6789142" y="5281189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182092" y="3277764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4100" y="3836823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40"/>
          <p:cNvGrpSpPr>
            <a:grpSpLocks/>
          </p:cNvGrpSpPr>
          <p:nvPr/>
        </p:nvGrpSpPr>
        <p:grpSpPr bwMode="auto">
          <a:xfrm>
            <a:off x="5549793" y="3099718"/>
            <a:ext cx="678391" cy="2849396"/>
            <a:chOff x="5694755" y="3284984"/>
            <a:chExt cx="678016" cy="2848216"/>
          </a:xfrm>
        </p:grpSpPr>
        <p:cxnSp>
          <p:nvCxnSpPr>
            <p:cNvPr id="12" name="직선 연결선 37"/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5694755" y="5733256"/>
              <a:ext cx="678016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10.0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직선 연결선[R] 5"/>
          <p:cNvCxnSpPr/>
          <p:nvPr/>
        </p:nvCxnSpPr>
        <p:spPr>
          <a:xfrm>
            <a:off x="1691680" y="3933056"/>
            <a:ext cx="4175694" cy="0"/>
          </a:xfrm>
          <a:prstGeom prst="line">
            <a:avLst/>
          </a:prstGeom>
          <a:ln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990966" y="3754014"/>
            <a:ext cx="562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70C0"/>
                </a:solidFill>
              </a:rPr>
              <a:t>5.0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647382" y="2171845"/>
                <a:ext cx="4520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5.0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10.0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.7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82" y="2171845"/>
                <a:ext cx="452014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0D19D-29D8-4854-A0F5-08C6F9E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7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9BD6F24-49E2-4BC4-8529-A65521D7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16" y="2085206"/>
            <a:ext cx="6961584" cy="1343794"/>
          </a:xfrm>
        </p:spPr>
        <p:txBody>
          <a:bodyPr/>
          <a:lstStyle/>
          <a:p>
            <a:r>
              <a:rPr lang="en-US" altLang="ko-KR" b="1" dirty="0"/>
              <a:t>Predictive Analysis</a:t>
            </a:r>
            <a:r>
              <a:rPr lang="ko-KR" altLang="en-US" b="1" dirty="0"/>
              <a:t>의 문제들</a:t>
            </a:r>
          </a:p>
        </p:txBody>
      </p:sp>
    </p:spTree>
    <p:extLst>
      <p:ext uri="{BB962C8B-B14F-4D97-AF65-F5344CB8AC3E}">
        <p14:creationId xmlns:p14="http://schemas.microsoft.com/office/powerpoint/2010/main" val="1141444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Analysis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Predicting labels of new data</a:t>
            </a:r>
          </a:p>
          <a:p>
            <a:r>
              <a:rPr lang="en-US" altLang="ko-KR" dirty="0"/>
              <a:t>Regression</a:t>
            </a:r>
          </a:p>
          <a:p>
            <a:pPr lvl="1"/>
            <a:r>
              <a:rPr lang="en-US" altLang="ko-KR" dirty="0"/>
              <a:t>Predicting the output value of new data</a:t>
            </a:r>
          </a:p>
          <a:p>
            <a:r>
              <a:rPr lang="en-US" altLang="ko-KR" dirty="0"/>
              <a:t>Anomaly Detection</a:t>
            </a:r>
          </a:p>
          <a:p>
            <a:pPr lvl="1"/>
            <a:r>
              <a:rPr lang="en-US" altLang="ko-KR" dirty="0"/>
              <a:t>Finding unusual instances</a:t>
            </a:r>
          </a:p>
          <a:p>
            <a:r>
              <a:rPr lang="en-US" altLang="ko-KR" dirty="0"/>
              <a:t>Recommendation</a:t>
            </a:r>
          </a:p>
          <a:p>
            <a:pPr lvl="1"/>
            <a:r>
              <a:rPr lang="en-US" altLang="ko-KR" dirty="0"/>
              <a:t>Recommending new interesting items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A34B5-A796-46C1-BC06-9F9A828B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6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Data: Given a collection of records with labels</a:t>
            </a:r>
          </a:p>
          <a:p>
            <a:pPr lvl="1"/>
            <a:r>
              <a:rPr lang="en-US" altLang="ko-KR" dirty="0"/>
              <a:t>(X</a:t>
            </a:r>
            <a:r>
              <a:rPr lang="en-US" altLang="ko-KR" baseline="-25000" dirty="0"/>
              <a:t>1</a:t>
            </a:r>
            <a:r>
              <a:rPr lang="en-US" altLang="ko-KR" dirty="0"/>
              <a:t>, Good), (X</a:t>
            </a:r>
            <a:r>
              <a:rPr lang="en-US" altLang="ko-KR" baseline="-25000" dirty="0"/>
              <a:t>2</a:t>
            </a:r>
            <a:r>
              <a:rPr lang="en-US" altLang="ko-KR" dirty="0"/>
              <a:t>, Bad), (X</a:t>
            </a:r>
            <a:r>
              <a:rPr lang="en-US" altLang="ko-KR" baseline="-25000" dirty="0"/>
              <a:t>3</a:t>
            </a:r>
            <a:r>
              <a:rPr lang="en-US" altLang="ko-KR" dirty="0"/>
              <a:t>, Bad), (X</a:t>
            </a:r>
            <a:r>
              <a:rPr lang="en-US" altLang="ko-KR" baseline="-25000" dirty="0"/>
              <a:t>4</a:t>
            </a:r>
            <a:r>
              <a:rPr lang="en-US" altLang="ko-KR" dirty="0"/>
              <a:t>, Good), …</a:t>
            </a:r>
          </a:p>
          <a:p>
            <a:r>
              <a:rPr lang="en-US" altLang="ko-KR" dirty="0"/>
              <a:t>Goal: To predict the labels of unseen records</a:t>
            </a:r>
          </a:p>
          <a:p>
            <a:pPr lvl="1"/>
            <a:r>
              <a:rPr lang="en-US" altLang="ko-KR" dirty="0"/>
              <a:t>Find a model for the class as a function of the observed attributes.</a:t>
            </a:r>
          </a:p>
          <a:p>
            <a:endParaRPr lang="ko-KR" alt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818063" y="53263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848350" y="45643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076950" y="47929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457950" y="49453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7143750" y="46405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610350" y="42595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229350" y="39547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143750" y="39547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grpSp>
        <p:nvGrpSpPr>
          <p:cNvPr id="14" name="그룹 21"/>
          <p:cNvGrpSpPr/>
          <p:nvPr/>
        </p:nvGrpSpPr>
        <p:grpSpPr>
          <a:xfrm>
            <a:off x="1479550" y="3739604"/>
            <a:ext cx="3338513" cy="2425700"/>
            <a:chOff x="1479550" y="3019425"/>
            <a:chExt cx="3338513" cy="2425700"/>
          </a:xfrm>
          <a:solidFill>
            <a:srgbClr val="FF0000"/>
          </a:solidFill>
        </p:grpSpPr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4056063" y="46831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903663" y="50641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4665663" y="52927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 dirty="0">
                <a:latin typeface="굴림" charset="-127"/>
                <a:ea typeface="굴림" charset="-127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451350" y="33242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479550" y="33242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 dirty="0">
                <a:latin typeface="굴림" charset="-127"/>
                <a:ea typeface="굴림" charset="-127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631950" y="34766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 dirty="0">
                <a:latin typeface="굴림" charset="-127"/>
                <a:ea typeface="굴림" charset="-127"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4375150" y="30956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4070350" y="30194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2921000" y="4645273"/>
            <a:ext cx="1298575" cy="593725"/>
            <a:chOff x="2920530" y="4212704"/>
            <a:chExt cx="1299814" cy="594414"/>
          </a:xfrm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4067944" y="421270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920530" y="4407008"/>
              <a:ext cx="319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?</a:t>
              </a:r>
              <a:endParaRPr lang="ko-KR" altLang="en-US"/>
            </a:p>
          </p:txBody>
        </p:sp>
        <p:cxnSp>
          <p:nvCxnSpPr>
            <p:cNvPr id="26" name="직선 화살표 연결선 24"/>
            <p:cNvCxnSpPr>
              <a:cxnSpLocks noChangeShapeType="1"/>
            </p:cNvCxnSpPr>
            <p:nvPr/>
          </p:nvCxnSpPr>
          <p:spPr bwMode="auto">
            <a:xfrm flipV="1">
              <a:off x="3239849" y="4361656"/>
              <a:ext cx="740014" cy="24540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48FD9-2B47-45E9-A1DA-00BC02D9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01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Data: Given a collection of records with a values</a:t>
            </a:r>
          </a:p>
          <a:p>
            <a:pPr lvl="1"/>
            <a:r>
              <a:rPr lang="en-US" altLang="ko-KR" dirty="0"/>
              <a:t>(X</a:t>
            </a:r>
            <a:r>
              <a:rPr lang="en-US" altLang="ko-KR" baseline="-25000" dirty="0"/>
              <a:t>1</a:t>
            </a:r>
            <a:r>
              <a:rPr lang="en-US" altLang="ko-KR" dirty="0"/>
              <a:t>, y</a:t>
            </a:r>
            <a:r>
              <a:rPr lang="en-US" altLang="ko-KR" baseline="-25000" dirty="0"/>
              <a:t>1</a:t>
            </a:r>
            <a:r>
              <a:rPr lang="en-US" altLang="ko-KR" dirty="0"/>
              <a:t>), (X</a:t>
            </a:r>
            <a:r>
              <a:rPr lang="en-US" altLang="ko-KR" baseline="-25000" dirty="0"/>
              <a:t>2</a:t>
            </a:r>
            <a:r>
              <a:rPr lang="en-US" altLang="ko-KR" dirty="0"/>
              <a:t>, y</a:t>
            </a:r>
            <a:r>
              <a:rPr lang="en-US" altLang="ko-KR" baseline="-25000" dirty="0"/>
              <a:t>2</a:t>
            </a:r>
            <a:r>
              <a:rPr lang="en-US" altLang="ko-KR" dirty="0"/>
              <a:t>), (X</a:t>
            </a:r>
            <a:r>
              <a:rPr lang="en-US" altLang="ko-KR" baseline="-25000" dirty="0"/>
              <a:t>3</a:t>
            </a:r>
            <a:r>
              <a:rPr lang="en-US" altLang="ko-KR" dirty="0"/>
              <a:t>, y</a:t>
            </a:r>
            <a:r>
              <a:rPr lang="en-US" altLang="ko-KR" baseline="-25000" dirty="0"/>
              <a:t>3</a:t>
            </a:r>
            <a:r>
              <a:rPr lang="en-US" altLang="ko-KR" dirty="0"/>
              <a:t>), (X</a:t>
            </a:r>
            <a:r>
              <a:rPr lang="en-US" altLang="ko-KR" baseline="-25000" dirty="0"/>
              <a:t>4</a:t>
            </a:r>
            <a:r>
              <a:rPr lang="en-US" altLang="ko-KR" dirty="0"/>
              <a:t>, y</a:t>
            </a:r>
            <a:r>
              <a:rPr lang="en-US" altLang="ko-KR" baseline="-25000" dirty="0"/>
              <a:t>4</a:t>
            </a:r>
            <a:r>
              <a:rPr lang="en-US" altLang="ko-KR" dirty="0"/>
              <a:t>), …</a:t>
            </a:r>
          </a:p>
          <a:p>
            <a:r>
              <a:rPr lang="en-US" altLang="ko-KR" dirty="0"/>
              <a:t>Goal: To predict the values of unseen records</a:t>
            </a:r>
          </a:p>
          <a:p>
            <a:pPr lvl="1"/>
            <a:r>
              <a:rPr lang="en-US" altLang="ko-KR" dirty="0"/>
              <a:t>Find a model for the value as a function of the observed attributes.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3252"/>
              </p:ext>
            </p:extLst>
          </p:nvPr>
        </p:nvGraphicFramePr>
        <p:xfrm>
          <a:off x="2051720" y="3429000"/>
          <a:ext cx="219573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932040" y="450912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What value of y if X=3.0 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377DBF-8253-46C8-9F51-48853FE1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18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(2)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4673441" y="39351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5290978" y="368594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5136991" y="411774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8440" name="Oval 11"/>
          <p:cNvSpPr>
            <a:spLocks noChangeArrowheads="1"/>
          </p:cNvSpPr>
          <p:nvPr/>
        </p:nvSpPr>
        <p:spPr bwMode="auto">
          <a:xfrm>
            <a:off x="6599078" y="33208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8441" name="Oval 12"/>
          <p:cNvSpPr>
            <a:spLocks noChangeArrowheads="1"/>
          </p:cNvSpPr>
          <p:nvPr/>
        </p:nvSpPr>
        <p:spPr bwMode="auto">
          <a:xfrm>
            <a:off x="6106953" y="31684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8442" name="Oval 13"/>
          <p:cNvSpPr>
            <a:spLocks noChangeArrowheads="1"/>
          </p:cNvSpPr>
          <p:nvPr/>
        </p:nvSpPr>
        <p:spPr bwMode="auto">
          <a:xfrm>
            <a:off x="5517991" y="30906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8443" name="Oval 14"/>
          <p:cNvSpPr>
            <a:spLocks noChangeArrowheads="1"/>
          </p:cNvSpPr>
          <p:nvPr/>
        </p:nvSpPr>
        <p:spPr bwMode="auto">
          <a:xfrm>
            <a:off x="6287928" y="278424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8444" name="Oval 4"/>
          <p:cNvSpPr>
            <a:spLocks noChangeArrowheads="1"/>
          </p:cNvSpPr>
          <p:nvPr/>
        </p:nvSpPr>
        <p:spPr bwMode="auto">
          <a:xfrm>
            <a:off x="3995578" y="38589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445" name="Oval 5"/>
          <p:cNvSpPr>
            <a:spLocks noChangeArrowheads="1"/>
          </p:cNvSpPr>
          <p:nvPr/>
        </p:nvSpPr>
        <p:spPr bwMode="auto">
          <a:xfrm>
            <a:off x="4068603" y="42352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446" name="Oval 6"/>
          <p:cNvSpPr>
            <a:spLocks noChangeArrowheads="1"/>
          </p:cNvSpPr>
          <p:nvPr/>
        </p:nvSpPr>
        <p:spPr bwMode="auto">
          <a:xfrm>
            <a:off x="4521041" y="438444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635216" y="360974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2330291" y="347004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2619216" y="31176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338353" y="31763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3051016" y="339384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18452" name="직선 화살표 연결선 22"/>
          <p:cNvCxnSpPr>
            <a:cxnSpLocks noChangeShapeType="1"/>
          </p:cNvCxnSpPr>
          <p:nvPr/>
        </p:nvCxnSpPr>
        <p:spPr bwMode="auto">
          <a:xfrm>
            <a:off x="2123916" y="4757512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직선 화살표 연결선 24"/>
          <p:cNvCxnSpPr>
            <a:cxnSpLocks noChangeShapeType="1"/>
          </p:cNvCxnSpPr>
          <p:nvPr/>
        </p:nvCxnSpPr>
        <p:spPr bwMode="auto">
          <a:xfrm flipV="1">
            <a:off x="2123916" y="2541362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TextBox 26"/>
          <p:cNvSpPr txBox="1">
            <a:spLocks noChangeArrowheads="1"/>
          </p:cNvSpPr>
          <p:nvPr/>
        </p:nvSpPr>
        <p:spPr bwMode="auto">
          <a:xfrm>
            <a:off x="7221378" y="4557487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8455" name="TextBox 27"/>
          <p:cNvSpPr txBox="1">
            <a:spLocks noChangeArrowheads="1"/>
          </p:cNvSpPr>
          <p:nvPr/>
        </p:nvSpPr>
        <p:spPr bwMode="auto">
          <a:xfrm>
            <a:off x="1614328" y="2554062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grpSp>
        <p:nvGrpSpPr>
          <p:cNvPr id="2" name="그룹 40"/>
          <p:cNvGrpSpPr>
            <a:grpSpLocks/>
          </p:cNvGrpSpPr>
          <p:nvPr/>
        </p:nvGrpSpPr>
        <p:grpSpPr bwMode="auto">
          <a:xfrm>
            <a:off x="5673566" y="2325462"/>
            <a:ext cx="434975" cy="2849562"/>
            <a:chOff x="5818451" y="3284984"/>
            <a:chExt cx="434734" cy="2848382"/>
          </a:xfrm>
        </p:grpSpPr>
        <p:cxnSp>
          <p:nvCxnSpPr>
            <p:cNvPr id="18457" name="직선 연결선 37"/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8" name="TextBox 39"/>
            <p:cNvSpPr txBox="1">
              <a:spLocks noChangeArrowheads="1"/>
            </p:cNvSpPr>
            <p:nvPr/>
          </p:nvSpPr>
          <p:spPr bwMode="auto">
            <a:xfrm>
              <a:off x="5818451" y="5733256"/>
              <a:ext cx="4347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x'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70760" y="2675783"/>
            <a:ext cx="5663231" cy="1617313"/>
            <a:chOff x="2270760" y="2675783"/>
            <a:chExt cx="5663231" cy="1617313"/>
          </a:xfrm>
        </p:grpSpPr>
        <p:sp>
          <p:nvSpPr>
            <p:cNvPr id="7" name="자유형 6"/>
            <p:cNvSpPr/>
            <p:nvPr/>
          </p:nvSpPr>
          <p:spPr>
            <a:xfrm>
              <a:off x="2270760" y="3088397"/>
              <a:ext cx="4343400" cy="1204699"/>
            </a:xfrm>
            <a:custGeom>
              <a:avLst/>
              <a:gdLst>
                <a:gd name="connsiteX0" fmla="*/ 0 w 4343400"/>
                <a:gd name="connsiteY0" fmla="*/ 701040 h 1204699"/>
                <a:gd name="connsiteX1" fmla="*/ 670560 w 4343400"/>
                <a:gd name="connsiteY1" fmla="*/ 167640 h 1204699"/>
                <a:gd name="connsiteX2" fmla="*/ 2240280 w 4343400"/>
                <a:gd name="connsiteY2" fmla="*/ 1203960 h 1204699"/>
                <a:gd name="connsiteX3" fmla="*/ 3368040 w 4343400"/>
                <a:gd name="connsiteY3" fmla="*/ 327660 h 1204699"/>
                <a:gd name="connsiteX4" fmla="*/ 4343400 w 4343400"/>
                <a:gd name="connsiteY4" fmla="*/ 0 h 120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204699">
                  <a:moveTo>
                    <a:pt x="0" y="701040"/>
                  </a:moveTo>
                  <a:cubicBezTo>
                    <a:pt x="148590" y="392430"/>
                    <a:pt x="297180" y="83820"/>
                    <a:pt x="670560" y="167640"/>
                  </a:cubicBezTo>
                  <a:cubicBezTo>
                    <a:pt x="1043940" y="251460"/>
                    <a:pt x="1790700" y="1177290"/>
                    <a:pt x="2240280" y="1203960"/>
                  </a:cubicBezTo>
                  <a:cubicBezTo>
                    <a:pt x="2689860" y="1230630"/>
                    <a:pt x="3017520" y="528320"/>
                    <a:pt x="3368040" y="327660"/>
                  </a:cubicBezTo>
                  <a:cubicBezTo>
                    <a:pt x="3718560" y="127000"/>
                    <a:pt x="4030980" y="63500"/>
                    <a:pt x="43434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4228" y="267578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Model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1"/>
            </p:cNvCxnSpPr>
            <p:nvPr/>
          </p:nvCxnSpPr>
          <p:spPr>
            <a:xfrm flipH="1">
              <a:off x="6614160" y="2860449"/>
              <a:ext cx="550068" cy="22794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EB89B-C05B-41A7-98C6-DE0CF7A9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0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Anomaly Detection 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Data: A collection of data you are observing</a:t>
            </a:r>
          </a:p>
          <a:p>
            <a:r>
              <a:rPr lang="en-US" altLang="ko-KR" dirty="0"/>
              <a:t>Goal: To detect something not usual has happened</a:t>
            </a:r>
          </a:p>
          <a:p>
            <a:pPr lvl="1"/>
            <a:r>
              <a:rPr lang="en-US" altLang="ko-KR" dirty="0"/>
              <a:t>Credit Card Fraud Detection</a:t>
            </a:r>
          </a:p>
          <a:p>
            <a:pPr lvl="1"/>
            <a:r>
              <a:rPr lang="en-US" altLang="ko-KR" dirty="0"/>
              <a:t>Network Intrusion Detection</a:t>
            </a:r>
          </a:p>
          <a:p>
            <a:pPr lvl="1"/>
            <a:r>
              <a:rPr lang="en-US" altLang="ko-KR" dirty="0"/>
              <a:t>Spam Filtering</a:t>
            </a:r>
          </a:p>
          <a:p>
            <a:pPr lvl="1"/>
            <a:r>
              <a:rPr lang="en-US" altLang="ko-KR" dirty="0"/>
              <a:t>Event Detection</a:t>
            </a:r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355976" y="3726409"/>
            <a:ext cx="4320480" cy="2582911"/>
            <a:chOff x="4119563" y="3886200"/>
            <a:chExt cx="5024437" cy="2514600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00" y="3922713"/>
              <a:ext cx="3162300" cy="171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818063" y="4013200"/>
              <a:ext cx="2605087" cy="2387600"/>
              <a:chOff x="2963" y="2441"/>
              <a:chExt cx="1641" cy="1504"/>
            </a:xfrm>
          </p:grpSpPr>
          <p:pic>
            <p:nvPicPr>
              <p:cNvPr id="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563" y="3886200"/>
              <a:ext cx="1922462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85645"/>
              </p:ext>
            </p:extLst>
          </p:nvPr>
        </p:nvGraphicFramePr>
        <p:xfrm>
          <a:off x="827584" y="3942433"/>
          <a:ext cx="3044431" cy="183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7" imgW="2900172" imgH="1752600" progId="Visio.Drawing.6">
                  <p:embed/>
                </p:oleObj>
              </mc:Choice>
              <mc:Fallback>
                <p:oleObj name="VISIO" r:id="rId7" imgW="2900172" imgH="1752600" progId="Visio.Drawing.6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42433"/>
                        <a:ext cx="3044431" cy="183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9F296F-1A16-4473-89C7-85E4F45D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3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Anomaly Detection 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altLang="ko-KR" dirty="0"/>
              <a:t>Approach</a:t>
            </a:r>
          </a:p>
          <a:p>
            <a:pPr lvl="1"/>
            <a:r>
              <a:rPr lang="en-US" altLang="ko-KR" dirty="0"/>
              <a:t>Anomaly Detection can be solved by Classification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But, the patterns of anomalies frequently change</a:t>
            </a:r>
          </a:p>
          <a:p>
            <a:pPr lvl="2"/>
            <a:r>
              <a:rPr lang="en-US" altLang="ko-KR" dirty="0"/>
              <a:t>Frequently update the patterns</a:t>
            </a:r>
          </a:p>
          <a:p>
            <a:pPr lvl="2"/>
            <a:r>
              <a:rPr lang="en-US" altLang="ko-KR" dirty="0"/>
              <a:t>Need automatic anomaly detections</a:t>
            </a:r>
            <a:endParaRPr lang="ko-KR" altLang="en-US" dirty="0"/>
          </a:p>
        </p:txBody>
      </p:sp>
      <p:graphicFrame>
        <p:nvGraphicFramePr>
          <p:cNvPr id="5" name="Group 6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7596"/>
              </p:ext>
            </p:extLst>
          </p:nvPr>
        </p:nvGraphicFramePr>
        <p:xfrm>
          <a:off x="1835696" y="2132856"/>
          <a:ext cx="4968552" cy="274320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S-IP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D-IP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Port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Coutnt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Intrusion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157.246.254.49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110.124.82.101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85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131.155.188.76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110.124.212.100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43.167.98.64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110.124.115.91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78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237.183.250.90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110.124.91.11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96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202.138.121.203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110.124.82.100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29.234.2.254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110.124.32.151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122.171.152.230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120.124.187.81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94.156.5.209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120.124.190.230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16.223.194.156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120.124.9.23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7F644-675A-41BD-98C4-66DA6603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18B2F-DE9C-4B36-9A6F-455966A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분석이란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760EA-085C-4CBC-BECA-A3C1FC6672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ko-KR" altLang="en-US" dirty="0"/>
              <a:t>데이터 분석의 목적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Valid</a:t>
            </a:r>
            <a:r>
              <a:rPr lang="en-US" altLang="ko-KR" dirty="0"/>
              <a:t>: The pattern has to be true with a certain level of certainty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Novel</a:t>
            </a:r>
            <a:r>
              <a:rPr lang="en-US" altLang="ko-KR" dirty="0"/>
              <a:t>: The pattern should be previously unknown or obvious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Useful</a:t>
            </a:r>
            <a:r>
              <a:rPr lang="en-US" altLang="ko-KR" dirty="0"/>
              <a:t>: The pattern should provide information useful for your tasks or goals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Understandable</a:t>
            </a:r>
            <a:r>
              <a:rPr lang="en-US" altLang="ko-KR" dirty="0"/>
              <a:t>: Human experts should be able to interpret it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9B2B54-41F1-45F7-94C7-FA89DB5ABCEB}"/>
              </a:ext>
            </a:extLst>
          </p:cNvPr>
          <p:cNvSpPr/>
          <p:nvPr/>
        </p:nvSpPr>
        <p:spPr>
          <a:xfrm>
            <a:off x="1295636" y="1844824"/>
            <a:ext cx="65527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To Identify Valid, Novel, potentially useful, and ultimately understandable patterns in data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624A3-3D92-43AF-A12E-DE1626D5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753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5364088" y="3645390"/>
            <a:ext cx="2460089" cy="1711607"/>
            <a:chOff x="5121677" y="4157206"/>
            <a:chExt cx="2460089" cy="1711607"/>
          </a:xfrm>
        </p:grpSpPr>
        <p:sp>
          <p:nvSpPr>
            <p:cNvPr id="34" name="타원 33"/>
            <p:cNvSpPr/>
            <p:nvPr/>
          </p:nvSpPr>
          <p:spPr>
            <a:xfrm rot="19947371">
              <a:off x="5121677" y="4157206"/>
              <a:ext cx="1132933" cy="55469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20663779">
              <a:off x="5452488" y="5060424"/>
              <a:ext cx="1779893" cy="80838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70846">
              <a:off x="7063132" y="4329196"/>
              <a:ext cx="518634" cy="5994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Anomaly Detection (3)</a:t>
            </a:r>
            <a:endParaRPr lang="en-US" altLang="zh-CN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Approach: Gaussian model</a:t>
            </a:r>
          </a:p>
          <a:p>
            <a:pPr lvl="1"/>
            <a:r>
              <a:rPr lang="en-US" altLang="ko-KR" dirty="0"/>
              <a:t>Estimate the density of the training data using a few Gaussian models</a:t>
            </a:r>
          </a:p>
          <a:p>
            <a:pPr lvl="1"/>
            <a:r>
              <a:rPr lang="en-US" altLang="ko-KR" dirty="0"/>
              <a:t>Difficult to determine the number of Gaussian models</a:t>
            </a:r>
          </a:p>
          <a:p>
            <a:endParaRPr lang="ko-KR" altLang="en-US" dirty="0"/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5519056" y="3621972"/>
            <a:ext cx="2229063" cy="1697990"/>
            <a:chOff x="3009528" y="3353668"/>
            <a:chExt cx="3184376" cy="2425700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521968" y="50173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369568" y="53983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131568" y="56269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283968" y="49411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610200" y="50173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962128" y="48013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5355704" y="46782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041504" y="43734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5508104" y="39924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530080" y="537740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6041504" y="36876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917255" y="36584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3009528" y="392886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161928" y="408126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841055" y="34298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536255" y="33536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862D4-6829-4923-A8F0-DB3A1740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37" name="Picture 2" descr="http://www.scientificsoftware-solutions.com/SoftwareGallery/out2.png">
            <a:extLst>
              <a:ext uri="{FF2B5EF4-FFF2-40B4-BE49-F238E27FC236}">
                <a16:creationId xmlns:a16="http://schemas.microsoft.com/office/drawing/2014/main" id="{118DF769-72E4-CF4D-9E35-0F398A31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88" y="3247531"/>
            <a:ext cx="2952328" cy="266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 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Data: User-Item consumption data</a:t>
            </a:r>
          </a:p>
          <a:p>
            <a:r>
              <a:rPr lang="en-US" altLang="ko-KR" dirty="0"/>
              <a:t>Goal: Recommend new items to users which are close to their preference</a:t>
            </a:r>
          </a:p>
          <a:p>
            <a:pPr lvl="1"/>
            <a:r>
              <a:rPr lang="en-US" altLang="ko-KR" dirty="0"/>
              <a:t>Movie, Music, TV program, Whatever next choice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08590"/>
              </p:ext>
            </p:extLst>
          </p:nvPr>
        </p:nvGraphicFramePr>
        <p:xfrm>
          <a:off x="1547664" y="3573016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22A638-3B4C-454F-9FB3-D746FF5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4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 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</a:p>
          <a:p>
            <a:pPr lvl="1"/>
            <a:r>
              <a:rPr lang="en-US" altLang="ko-KR" dirty="0"/>
              <a:t>Content-based Filtering</a:t>
            </a:r>
          </a:p>
          <a:p>
            <a:pPr lvl="2"/>
            <a:r>
              <a:rPr lang="en-US" altLang="ko-KR" dirty="0"/>
              <a:t>Recommend items similar to the active user’s preference</a:t>
            </a:r>
          </a:p>
          <a:p>
            <a:pPr lvl="1"/>
            <a:r>
              <a:rPr lang="en-US" altLang="ko-KR" dirty="0"/>
              <a:t>Collaborative Filtering</a:t>
            </a:r>
          </a:p>
          <a:p>
            <a:pPr lvl="2"/>
            <a:r>
              <a:rPr lang="en-US" altLang="ko-KR" dirty="0"/>
              <a:t>Recommend items which users with similar preference to the active user’s preference have chosen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69327"/>
              </p:ext>
            </p:extLst>
          </p:nvPr>
        </p:nvGraphicFramePr>
        <p:xfrm>
          <a:off x="1547664" y="3573016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EF3AEB-B5E0-452C-97BC-0ACF5869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Descriptive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r>
              <a:rPr lang="ko-KR" altLang="en-US" b="1" dirty="0"/>
              <a:t>의 </a:t>
            </a:r>
            <a:br>
              <a:rPr lang="en-US" altLang="ko-KR" b="1" dirty="0"/>
            </a:br>
            <a:r>
              <a:rPr lang="ko-KR" altLang="en-US" b="1" dirty="0"/>
              <a:t>문제들</a:t>
            </a:r>
          </a:p>
        </p:txBody>
      </p:sp>
    </p:spTree>
    <p:extLst>
      <p:ext uri="{BB962C8B-B14F-4D97-AF65-F5344CB8AC3E}">
        <p14:creationId xmlns:p14="http://schemas.microsoft.com/office/powerpoint/2010/main" val="364436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7E547-4C08-4BE5-9DD8-6B45C9D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Descriptive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F1974-1408-4378-842E-24B700724F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패턴을 분석하여</a:t>
            </a:r>
            <a:r>
              <a:rPr lang="en-US" altLang="ko-KR" dirty="0"/>
              <a:t> </a:t>
            </a:r>
            <a:r>
              <a:rPr lang="ko-KR" altLang="en-US" dirty="0"/>
              <a:t>데이터의 특징을 파악하기 위한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1E61C-0932-42B1-87B3-8DD69530DDEB}"/>
              </a:ext>
            </a:extLst>
          </p:cNvPr>
          <p:cNvSpPr/>
          <p:nvPr/>
        </p:nvSpPr>
        <p:spPr>
          <a:xfrm>
            <a:off x="645573" y="3253572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 공정 중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D9C37-4BF3-498B-91F3-658DF0C54EA6}"/>
              </a:ext>
            </a:extLst>
          </p:cNvPr>
          <p:cNvSpPr/>
          <p:nvPr/>
        </p:nvSpPr>
        <p:spPr>
          <a:xfrm>
            <a:off x="4932039" y="2348880"/>
            <a:ext cx="3566387" cy="30963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이 데이터는 크게 </a:t>
            </a:r>
            <a:r>
              <a:rPr lang="en-US" altLang="ko-KR" dirty="0"/>
              <a:t>3 </a:t>
            </a:r>
            <a:r>
              <a:rPr lang="ko-KR" altLang="en-US" dirty="0"/>
              <a:t>덩이로 나눌 수 있다</a:t>
            </a:r>
            <a:endParaRPr lang="en-US" altLang="ko-KR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데이터 내부에서 자주 나타나는 패턴은 이것이다</a:t>
            </a:r>
            <a:endParaRPr lang="en-US" altLang="ko-KR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X </a:t>
            </a:r>
            <a:r>
              <a:rPr lang="ko-KR" altLang="en-US" dirty="0"/>
              <a:t>변수 간의 인과관계는 이것이다</a:t>
            </a:r>
            <a:endParaRPr lang="en-US" altLang="ko-KR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데이터를 </a:t>
            </a:r>
            <a:r>
              <a:rPr lang="en-US" altLang="ko-KR" dirty="0"/>
              <a:t>X </a:t>
            </a:r>
            <a:r>
              <a:rPr lang="ko-KR" altLang="en-US" dirty="0"/>
              <a:t>인자를 최대한 줄이면 이렇다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0ADE0F-C2A8-42F6-98D7-2FC32DDB433E}"/>
              </a:ext>
            </a:extLst>
          </p:cNvPr>
          <p:cNvSpPr/>
          <p:nvPr/>
        </p:nvSpPr>
        <p:spPr>
          <a:xfrm>
            <a:off x="3684761" y="3597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1BC47-C4AC-4232-87C2-DAA2CC871460}"/>
              </a:ext>
            </a:extLst>
          </p:cNvPr>
          <p:cNvSpPr txBox="1"/>
          <p:nvPr/>
        </p:nvSpPr>
        <p:spPr>
          <a:xfrm>
            <a:off x="3833787" y="3212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840CD-300D-421D-8793-B9F95652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39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Descriptive Analysis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Clustering</a:t>
            </a:r>
          </a:p>
          <a:p>
            <a:pPr lvl="1"/>
            <a:r>
              <a:rPr lang="en-US" altLang="ko-KR" dirty="0"/>
              <a:t>Grouping similar instances</a:t>
            </a:r>
          </a:p>
          <a:p>
            <a:r>
              <a:rPr lang="en-US" altLang="ko-KR" dirty="0"/>
              <a:t>Association</a:t>
            </a:r>
          </a:p>
          <a:p>
            <a:pPr lvl="1"/>
            <a:r>
              <a:rPr lang="en-US" altLang="ko-KR" dirty="0"/>
              <a:t>Finding frequently co-occurring items</a:t>
            </a:r>
          </a:p>
          <a:p>
            <a:r>
              <a:rPr lang="en-US" altLang="ko-KR" dirty="0"/>
              <a:t>Dimension Reduction</a:t>
            </a:r>
          </a:p>
          <a:p>
            <a:pPr lvl="1"/>
            <a:r>
              <a:rPr lang="en-US" altLang="ko-KR" dirty="0"/>
              <a:t>Finding effective representation of a group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50FF2-7EA4-4D21-8F22-A248D2E4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93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Clustering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Data: Given a collection of records</a:t>
            </a:r>
          </a:p>
          <a:p>
            <a:r>
              <a:rPr lang="en-US" altLang="ko-KR" dirty="0"/>
              <a:t>Goal: To group similar records together</a:t>
            </a:r>
          </a:p>
          <a:p>
            <a:pPr lvl="1"/>
            <a:r>
              <a:rPr lang="en-US" altLang="ko-KR" dirty="0"/>
              <a:t>Definition of similarity is dependent on application domains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631729" y="528444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418484" y="419276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801072" y="43483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182072" y="45007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867872" y="41959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334472" y="38149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953472" y="35101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867872" y="351013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479204" y="490344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250604" y="536064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818929" y="543684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338364" y="47478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178124" y="388518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330524" y="403758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052837" y="384549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873449" y="350100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C3B73A-7FEB-4CE0-85CF-4EBA3FC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516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Advertising (approach)</a:t>
            </a:r>
          </a:p>
          <a:p>
            <a:pPr marL="274320" lvl="1" indent="0">
              <a:buNone/>
            </a:pPr>
            <a:r>
              <a:rPr lang="en-US" altLang="ko-KR" dirty="0"/>
              <a:t>1. Define similarity between customers</a:t>
            </a:r>
          </a:p>
          <a:p>
            <a:pPr lvl="2"/>
            <a:r>
              <a:rPr lang="en-US" altLang="ko-KR" dirty="0"/>
              <a:t>If you think that geographically close people share more characteristics, the distance between customers can be a similarity</a:t>
            </a:r>
          </a:p>
          <a:p>
            <a:pPr marL="274320" lvl="1" indent="0">
              <a:buNone/>
            </a:pPr>
            <a:r>
              <a:rPr lang="en-US" altLang="ko-KR" dirty="0"/>
              <a:t>2. Apply clustering algorithms and find clusters</a:t>
            </a: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2106" y="51585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Customers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940324" y="3832760"/>
            <a:ext cx="3016052" cy="1585392"/>
            <a:chOff x="2330524" y="4736504"/>
            <a:chExt cx="3016052" cy="1585392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067944" y="609329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995936" y="494116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78524" y="509674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759524" y="524914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5270376" y="54410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736976" y="50600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355976" y="47552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270376" y="47552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347764" y="589170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275856" y="623731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605956" y="624569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856112" y="573613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330524" y="48734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482924" y="50258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807172" y="508099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627784" y="473650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</p:grpSp>
      <p:pic>
        <p:nvPicPr>
          <p:cNvPr id="24" name="Picture 2" descr="C:\Users\John\AppData\Local\Microsoft\Windows\INetCache\IE\46R1ITAG\MP90042768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53408"/>
            <a:ext cx="1968361" cy="148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3536538" y="4519844"/>
            <a:ext cx="934345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4922" y="4076183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Mapping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860032" y="552784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861932" y="3501008"/>
            <a:ext cx="0" cy="202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B2065570-B65A-43A3-A624-F10F75D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803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Example: Document Clustering</a:t>
            </a:r>
          </a:p>
          <a:p>
            <a:pPr lvl="1"/>
            <a:r>
              <a:rPr lang="en-US" altLang="ko-KR" dirty="0"/>
              <a:t>You have a lot of documents.</a:t>
            </a:r>
          </a:p>
          <a:p>
            <a:pPr lvl="1"/>
            <a:r>
              <a:rPr lang="en-US" altLang="ko-KR" dirty="0"/>
              <a:t>You want to find the documents with similar topics and group them</a:t>
            </a:r>
          </a:p>
        </p:txBody>
      </p:sp>
      <p:pic>
        <p:nvPicPr>
          <p:cNvPr id="6" name="Picture 2" descr="Project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82888"/>
            <a:ext cx="28194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601879" y="3114219"/>
            <a:ext cx="4235593" cy="2763053"/>
            <a:chOff x="3432751" y="3114219"/>
            <a:chExt cx="4235593" cy="2763053"/>
          </a:xfrm>
        </p:grpSpPr>
        <p:sp>
          <p:nvSpPr>
            <p:cNvPr id="7" name="Documents"/>
            <p:cNvSpPr>
              <a:spLocks noEditPoints="1" noChangeArrowheads="1"/>
            </p:cNvSpPr>
            <p:nvPr/>
          </p:nvSpPr>
          <p:spPr bwMode="auto">
            <a:xfrm>
              <a:off x="5542388" y="3114219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Documents"/>
            <p:cNvSpPr>
              <a:spLocks noEditPoints="1" noChangeArrowheads="1"/>
            </p:cNvSpPr>
            <p:nvPr/>
          </p:nvSpPr>
          <p:spPr bwMode="auto">
            <a:xfrm>
              <a:off x="4822308" y="4383037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Documents"/>
            <p:cNvSpPr>
              <a:spLocks noEditPoints="1" noChangeArrowheads="1"/>
            </p:cNvSpPr>
            <p:nvPr/>
          </p:nvSpPr>
          <p:spPr bwMode="auto">
            <a:xfrm>
              <a:off x="6847779" y="3454475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Documents"/>
            <p:cNvSpPr>
              <a:spLocks noEditPoints="1" noChangeArrowheads="1"/>
            </p:cNvSpPr>
            <p:nvPr/>
          </p:nvSpPr>
          <p:spPr bwMode="auto">
            <a:xfrm>
              <a:off x="6046444" y="4743078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>
              <a:off x="3432751" y="4249712"/>
              <a:ext cx="934345" cy="223788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8876" y="3850585"/>
              <a:ext cx="936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Football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1487" y="4211796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Baseball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8" y="5133999"/>
              <a:ext cx="110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Basketball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8144" y="5507940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Volleyball</a:t>
              </a:r>
              <a:endParaRPr lang="ko-KR" altLang="en-US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3D14F-6B22-40EB-922F-6EE564A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Example: Document Clustering (approach)</a:t>
            </a:r>
          </a:p>
          <a:p>
            <a:pPr marL="274320" lvl="1" indent="0">
              <a:buNone/>
            </a:pPr>
            <a:r>
              <a:rPr lang="en-US" altLang="ko-KR" dirty="0"/>
              <a:t>1. Define similarity between documents</a:t>
            </a:r>
          </a:p>
          <a:p>
            <a:pPr lvl="2"/>
            <a:r>
              <a:rPr lang="en-US" altLang="ko-KR" dirty="0"/>
              <a:t>If two documents share the same topic, they will share more words</a:t>
            </a:r>
          </a:p>
          <a:p>
            <a:pPr marL="274320" lvl="1" indent="0">
              <a:buNone/>
            </a:pPr>
            <a:r>
              <a:rPr lang="en-US" altLang="ko-KR" dirty="0"/>
              <a:t>2. Apply clustering algorithms and find clusters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(4)</a:t>
            </a:r>
            <a:endParaRPr lang="ko-KR" altLang="en-US" dirty="0"/>
          </a:p>
        </p:txBody>
      </p:sp>
      <p:pic>
        <p:nvPicPr>
          <p:cNvPr id="30" name="Picture 2" descr="Project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524522"/>
            <a:ext cx="28194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2195736" y="3311100"/>
            <a:ext cx="3471319" cy="2277550"/>
            <a:chOff x="2195736" y="3311100"/>
            <a:chExt cx="3471319" cy="22775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248" y="3641617"/>
              <a:ext cx="2678577" cy="1947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497871" y="3311100"/>
              <a:ext cx="2169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</a:t>
              </a:r>
              <a:r>
                <a:rPr lang="en-US" altLang="ko-KR" sz="1400" baseline="-25000" dirty="0"/>
                <a:t>1 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2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3 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4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5 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6</a:t>
              </a:r>
              <a:endParaRPr lang="ko-KR" altLang="en-US" sz="1400" dirty="0"/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2195736" y="4362817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67055" y="3600841"/>
            <a:ext cx="3081409" cy="1844383"/>
            <a:chOff x="5667055" y="3600841"/>
            <a:chExt cx="3081409" cy="1844383"/>
          </a:xfrm>
        </p:grpSpPr>
        <p:grpSp>
          <p:nvGrpSpPr>
            <p:cNvPr id="33" name="그룹 32"/>
            <p:cNvGrpSpPr/>
            <p:nvPr/>
          </p:nvGrpSpPr>
          <p:grpSpPr>
            <a:xfrm>
              <a:off x="6370115" y="3600841"/>
              <a:ext cx="2378349" cy="1844383"/>
              <a:chOff x="6370115" y="3456825"/>
              <a:chExt cx="2378349" cy="1844383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7668344" y="500898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7520136" y="399324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7762900" y="4148816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8143900" y="4301216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8460432" y="450492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8121352" y="41121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7740352" y="38073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8460432" y="381912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7092180" y="4736703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18" name="Oval 5"/>
              <p:cNvSpPr>
                <a:spLocks noChangeArrowheads="1"/>
              </p:cNvSpPr>
              <p:nvPr/>
            </p:nvSpPr>
            <p:spPr bwMode="auto">
              <a:xfrm>
                <a:off x="7020272" y="5082307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7350372" y="509069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7452320" y="472095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6450407" y="392552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2" name="Oval 17"/>
              <p:cNvSpPr>
                <a:spLocks noChangeArrowheads="1"/>
              </p:cNvSpPr>
              <p:nvPr/>
            </p:nvSpPr>
            <p:spPr bwMode="auto">
              <a:xfrm>
                <a:off x="6602807" y="407792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>
                <a:off x="6927055" y="413306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>
                <a:off x="6747667" y="3788577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6370115" y="5301208"/>
                <a:ext cx="2378349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6372015" y="3456825"/>
                <a:ext cx="0" cy="1844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>
              <a:off x="5667055" y="4231887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54F93-D440-4682-B6E1-1B38A16D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3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분석이란</a:t>
            </a:r>
            <a:endParaRPr lang="en-US" altLang="ko-KR" dirty="0"/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 수준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6005"/>
            <a:ext cx="6660402" cy="442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 rot="20254801">
            <a:off x="1913292" y="2548422"/>
            <a:ext cx="3930447" cy="266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A2334A-14BA-486B-9714-ADB63F3C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15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Data: A collection of Sets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a,b,c</a:t>
            </a:r>
            <a:r>
              <a:rPr lang="en-US" altLang="ko-KR" dirty="0"/>
              <a:t>}, {</a:t>
            </a:r>
            <a:r>
              <a:rPr lang="en-US" altLang="ko-KR" dirty="0" err="1"/>
              <a:t>b,c</a:t>
            </a:r>
            <a:r>
              <a:rPr lang="en-US" altLang="ko-KR" dirty="0"/>
              <a:t>}, {</a:t>
            </a:r>
            <a:r>
              <a:rPr lang="en-US" altLang="ko-KR" dirty="0" err="1"/>
              <a:t>a,c,d</a:t>
            </a:r>
            <a:r>
              <a:rPr lang="en-US" altLang="ko-KR" dirty="0"/>
              <a:t>}, {</a:t>
            </a:r>
            <a:r>
              <a:rPr lang="en-US" altLang="ko-KR" dirty="0" err="1"/>
              <a:t>b,c,f</a:t>
            </a:r>
            <a:r>
              <a:rPr lang="en-US" altLang="ko-KR" dirty="0"/>
              <a:t>}, …</a:t>
            </a:r>
          </a:p>
          <a:p>
            <a:r>
              <a:rPr lang="en-US" altLang="ko-KR" dirty="0"/>
              <a:t>Goal: To find frequently co-occurring items</a:t>
            </a:r>
          </a:p>
          <a:p>
            <a:pPr lvl="1"/>
            <a:r>
              <a:rPr lang="en-US" altLang="ko-KR" dirty="0"/>
              <a:t>Find dependency rules which will predict occurrence of an item based on occurrences of other items.</a:t>
            </a:r>
          </a:p>
          <a:p>
            <a:pPr lvl="1"/>
            <a:endParaRPr lang="en-US" altLang="ko-KR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Association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83627"/>
              </p:ext>
            </p:extLst>
          </p:nvPr>
        </p:nvGraphicFramePr>
        <p:xfrm>
          <a:off x="327025" y="3725863"/>
          <a:ext cx="4160838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3818395" imgH="1999668" progId="Word.Document.8">
                  <p:embed/>
                </p:oleObj>
              </mc:Choice>
              <mc:Fallback>
                <p:oleObj name="Document" r:id="rId3" imgW="3818395" imgH="1999668" progId="Word.Document.8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725863"/>
                        <a:ext cx="4160838" cy="217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499992" y="3645024"/>
            <a:ext cx="4176464" cy="1368152"/>
            <a:chOff x="4499992" y="3645024"/>
            <a:chExt cx="4176464" cy="1368152"/>
          </a:xfrm>
        </p:grpSpPr>
        <p:grpSp>
          <p:nvGrpSpPr>
            <p:cNvPr id="6" name="그룹 5"/>
            <p:cNvGrpSpPr/>
            <p:nvPr/>
          </p:nvGrpSpPr>
          <p:grpSpPr>
            <a:xfrm>
              <a:off x="5106696" y="3645024"/>
              <a:ext cx="3569760" cy="1368152"/>
              <a:chOff x="4962680" y="3717032"/>
              <a:chExt cx="3569760" cy="1368152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4962680" y="3717032"/>
                <a:ext cx="3555952" cy="136815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962680" y="3717032"/>
                <a:ext cx="3569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:r>
                  <a:rPr lang="en-US" altLang="ko-KR" b="1" dirty="0"/>
                  <a:t>Milk</a:t>
                </a:r>
                <a:r>
                  <a:rPr lang="en-US" altLang="ko-KR" dirty="0"/>
                  <a:t> appears, </a:t>
                </a:r>
              </a:p>
              <a:p>
                <a:r>
                  <a:rPr lang="en-US" altLang="ko-KR" b="1" dirty="0"/>
                  <a:t>Coke</a:t>
                </a:r>
                <a:r>
                  <a:rPr lang="en-US" altLang="ko-KR" dirty="0"/>
                  <a:t> appear with a high probability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91704" y="4438853"/>
                <a:ext cx="35269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:r>
                  <a:rPr lang="en-US" altLang="ko-KR" b="1" dirty="0"/>
                  <a:t>Diaper and Milk </a:t>
                </a:r>
                <a:r>
                  <a:rPr lang="en-US" altLang="ko-KR" dirty="0"/>
                  <a:t>appears, </a:t>
                </a:r>
              </a:p>
              <a:p>
                <a:r>
                  <a:rPr lang="en-US" altLang="ko-KR" b="1" dirty="0"/>
                  <a:t>Beer </a:t>
                </a:r>
                <a:r>
                  <a:rPr lang="en-US" altLang="ko-KR" dirty="0"/>
                  <a:t>appear with a high probability</a:t>
                </a:r>
                <a:endParaRPr lang="ko-KR" altLang="en-US" dirty="0"/>
              </a:p>
            </p:txBody>
          </p:sp>
        </p:grp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4499992" y="4175762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53491" y="5013176"/>
            <a:ext cx="3106941" cy="1222395"/>
            <a:chOff x="5353491" y="5013176"/>
            <a:chExt cx="3106941" cy="1222395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5353491" y="5589240"/>
              <a:ext cx="3106941" cy="64633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1800" dirty="0">
                  <a:solidFill>
                    <a:srgbClr val="CC0000"/>
                  </a:solidFill>
                  <a:latin typeface="Tahoma" pitchFamily="34" charset="0"/>
                  <a:ea typeface="굴림" pitchFamily="50" charset="-127"/>
                </a:rPr>
                <a:t>{Milk} -&gt; {Coke}</a:t>
              </a:r>
            </a:p>
            <a:p>
              <a:r>
                <a:rPr lang="en-US" altLang="ko-KR" sz="1800" dirty="0">
                  <a:solidFill>
                    <a:srgbClr val="CC0000"/>
                  </a:solidFill>
                  <a:latin typeface="Tahoma" pitchFamily="34" charset="0"/>
                  <a:ea typeface="굴림" pitchFamily="50" charset="-127"/>
                </a:rPr>
                <a:t>{Diaper, Milk} -&gt; {Beer}</a:t>
              </a:r>
              <a:endParaRPr lang="en-US" altLang="ko-KR" sz="2400" b="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 rot="5400000">
              <a:off x="6633767" y="5168496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76290D-E6B5-43E5-B23B-4AC7CA43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Data: A collection of data</a:t>
            </a:r>
          </a:p>
          <a:p>
            <a:r>
              <a:rPr lang="en-US" altLang="ko-KR" dirty="0"/>
              <a:t>Goal: Finding an efficient (low dimensional) representation of data</a:t>
            </a:r>
          </a:p>
          <a:p>
            <a:pPr lvl="1"/>
            <a:r>
              <a:rPr lang="en-US" altLang="ko-KR" dirty="0"/>
              <a:t>For visualization</a:t>
            </a:r>
          </a:p>
          <a:p>
            <a:pPr lvl="1"/>
            <a:r>
              <a:rPr lang="en-US" altLang="ko-KR" dirty="0"/>
              <a:t>As a preprocessing of further data analysis</a:t>
            </a:r>
          </a:p>
        </p:txBody>
      </p:sp>
      <p:sp>
        <p:nvSpPr>
          <p:cNvPr id="2048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 (1)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3754560" cy="244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45024"/>
            <a:ext cx="2709194" cy="2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AutoShape 19"/>
          <p:cNvSpPr>
            <a:spLocks noChangeArrowheads="1"/>
          </p:cNvSpPr>
          <p:nvPr/>
        </p:nvSpPr>
        <p:spPr bwMode="auto">
          <a:xfrm>
            <a:off x="4932040" y="4649645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B22B1A-B2A8-4DCB-820B-E161DC60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0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Principal Component Analysis</a:t>
            </a:r>
          </a:p>
          <a:p>
            <a:pPr lvl="1"/>
            <a:r>
              <a:rPr lang="en-US" altLang="ko-KR" dirty="0"/>
              <a:t>Minimizing information loss</a:t>
            </a:r>
          </a:p>
          <a:p>
            <a:pPr lvl="1"/>
            <a:endParaRPr lang="en-US" altLang="ko-KR" dirty="0"/>
          </a:p>
        </p:txBody>
      </p:sp>
      <p:sp>
        <p:nvSpPr>
          <p:cNvPr id="2048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 (2)</a:t>
            </a:r>
            <a:endParaRPr lang="ko-KR" altLang="en-US" dirty="0"/>
          </a:p>
        </p:txBody>
      </p:sp>
      <p:cxnSp>
        <p:nvCxnSpPr>
          <p:cNvPr id="20606" name="직선 화살표 연결선 56"/>
          <p:cNvCxnSpPr>
            <a:cxnSpLocks noChangeShapeType="1"/>
          </p:cNvCxnSpPr>
          <p:nvPr/>
        </p:nvCxnSpPr>
        <p:spPr bwMode="auto">
          <a:xfrm>
            <a:off x="696912" y="3564433"/>
            <a:ext cx="2028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7" name="직선 화살표 연결선 57"/>
          <p:cNvCxnSpPr>
            <a:cxnSpLocks noChangeShapeType="1"/>
          </p:cNvCxnSpPr>
          <p:nvPr/>
        </p:nvCxnSpPr>
        <p:spPr bwMode="auto">
          <a:xfrm flipV="1">
            <a:off x="1711324" y="2784971"/>
            <a:ext cx="0" cy="150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8" name="타원 120"/>
          <p:cNvSpPr>
            <a:spLocks noChangeArrowheads="1"/>
          </p:cNvSpPr>
          <p:nvPr/>
        </p:nvSpPr>
        <p:spPr bwMode="auto">
          <a:xfrm>
            <a:off x="1509712" y="340885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09" name="타원 121"/>
          <p:cNvSpPr>
            <a:spLocks noChangeArrowheads="1"/>
          </p:cNvSpPr>
          <p:nvPr/>
        </p:nvSpPr>
        <p:spPr bwMode="auto">
          <a:xfrm>
            <a:off x="1660524" y="340885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0" name="타원 122"/>
          <p:cNvSpPr>
            <a:spLocks noChangeArrowheads="1"/>
          </p:cNvSpPr>
          <p:nvPr/>
        </p:nvSpPr>
        <p:spPr bwMode="auto">
          <a:xfrm>
            <a:off x="1560512" y="3513633"/>
            <a:ext cx="49212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1" name="타원 123"/>
          <p:cNvSpPr>
            <a:spLocks noChangeArrowheads="1"/>
          </p:cNvSpPr>
          <p:nvPr/>
        </p:nvSpPr>
        <p:spPr bwMode="auto">
          <a:xfrm>
            <a:off x="1768474" y="361682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2" name="타원 124"/>
          <p:cNvSpPr>
            <a:spLocks noChangeArrowheads="1"/>
          </p:cNvSpPr>
          <p:nvPr/>
        </p:nvSpPr>
        <p:spPr bwMode="auto">
          <a:xfrm>
            <a:off x="1660524" y="35183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3" name="타원 125"/>
          <p:cNvSpPr>
            <a:spLocks noChangeArrowheads="1"/>
          </p:cNvSpPr>
          <p:nvPr/>
        </p:nvSpPr>
        <p:spPr bwMode="auto">
          <a:xfrm>
            <a:off x="1768474" y="335647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4" name="타원 126"/>
          <p:cNvSpPr>
            <a:spLocks noChangeArrowheads="1"/>
          </p:cNvSpPr>
          <p:nvPr/>
        </p:nvSpPr>
        <p:spPr bwMode="auto">
          <a:xfrm>
            <a:off x="1768474" y="32008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5" name="타원 127"/>
          <p:cNvSpPr>
            <a:spLocks noChangeArrowheads="1"/>
          </p:cNvSpPr>
          <p:nvPr/>
        </p:nvSpPr>
        <p:spPr bwMode="auto">
          <a:xfrm>
            <a:off x="1914524" y="35183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6" name="타원 128"/>
          <p:cNvSpPr>
            <a:spLocks noChangeArrowheads="1"/>
          </p:cNvSpPr>
          <p:nvPr/>
        </p:nvSpPr>
        <p:spPr bwMode="auto">
          <a:xfrm>
            <a:off x="1863724" y="335647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7" name="타원 129"/>
          <p:cNvSpPr>
            <a:spLocks noChangeArrowheads="1"/>
          </p:cNvSpPr>
          <p:nvPr/>
        </p:nvSpPr>
        <p:spPr bwMode="auto">
          <a:xfrm>
            <a:off x="1971674" y="325328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8" name="타원 130"/>
          <p:cNvSpPr>
            <a:spLocks noChangeArrowheads="1"/>
          </p:cNvSpPr>
          <p:nvPr/>
        </p:nvSpPr>
        <p:spPr bwMode="auto">
          <a:xfrm>
            <a:off x="2078037" y="314850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19" name="타원 131"/>
          <p:cNvSpPr>
            <a:spLocks noChangeArrowheads="1"/>
          </p:cNvSpPr>
          <p:nvPr/>
        </p:nvSpPr>
        <p:spPr bwMode="auto">
          <a:xfrm>
            <a:off x="2078037" y="336282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0" name="타원 132"/>
          <p:cNvSpPr>
            <a:spLocks noChangeArrowheads="1"/>
          </p:cNvSpPr>
          <p:nvPr/>
        </p:nvSpPr>
        <p:spPr bwMode="auto">
          <a:xfrm>
            <a:off x="2185987" y="335647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1" name="타원 133"/>
          <p:cNvSpPr>
            <a:spLocks noChangeArrowheads="1"/>
          </p:cNvSpPr>
          <p:nvPr/>
        </p:nvSpPr>
        <p:spPr bwMode="auto">
          <a:xfrm>
            <a:off x="2219324" y="3467596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2" name="타원 134"/>
          <p:cNvSpPr>
            <a:spLocks noChangeArrowheads="1"/>
          </p:cNvSpPr>
          <p:nvPr/>
        </p:nvSpPr>
        <p:spPr bwMode="auto">
          <a:xfrm>
            <a:off x="2066924" y="357713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3" name="타원 135"/>
          <p:cNvSpPr>
            <a:spLocks noChangeArrowheads="1"/>
          </p:cNvSpPr>
          <p:nvPr/>
        </p:nvSpPr>
        <p:spPr bwMode="auto">
          <a:xfrm>
            <a:off x="1965324" y="368667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4" name="타원 136"/>
          <p:cNvSpPr>
            <a:spLocks noChangeArrowheads="1"/>
          </p:cNvSpPr>
          <p:nvPr/>
        </p:nvSpPr>
        <p:spPr bwMode="auto">
          <a:xfrm>
            <a:off x="1914524" y="361682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5" name="타원 137"/>
          <p:cNvSpPr>
            <a:spLocks noChangeArrowheads="1"/>
          </p:cNvSpPr>
          <p:nvPr/>
        </p:nvSpPr>
        <p:spPr bwMode="auto">
          <a:xfrm>
            <a:off x="1711324" y="37723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6" name="타원 138"/>
          <p:cNvSpPr>
            <a:spLocks noChangeArrowheads="1"/>
          </p:cNvSpPr>
          <p:nvPr/>
        </p:nvSpPr>
        <p:spPr bwMode="auto">
          <a:xfrm>
            <a:off x="1863724" y="372635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7" name="타원 139"/>
          <p:cNvSpPr>
            <a:spLocks noChangeArrowheads="1"/>
          </p:cNvSpPr>
          <p:nvPr/>
        </p:nvSpPr>
        <p:spPr bwMode="auto">
          <a:xfrm>
            <a:off x="950912" y="3837483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8" name="타원 140"/>
          <p:cNvSpPr>
            <a:spLocks noChangeArrowheads="1"/>
          </p:cNvSpPr>
          <p:nvPr/>
        </p:nvSpPr>
        <p:spPr bwMode="auto">
          <a:xfrm>
            <a:off x="1103312" y="398035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29" name="타원 141"/>
          <p:cNvSpPr>
            <a:spLocks noChangeArrowheads="1"/>
          </p:cNvSpPr>
          <p:nvPr/>
        </p:nvSpPr>
        <p:spPr bwMode="auto">
          <a:xfrm>
            <a:off x="1211262" y="403274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0" name="타원 142"/>
          <p:cNvSpPr>
            <a:spLocks noChangeArrowheads="1"/>
          </p:cNvSpPr>
          <p:nvPr/>
        </p:nvSpPr>
        <p:spPr bwMode="auto">
          <a:xfrm>
            <a:off x="1306512" y="3929558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1" name="타원 143"/>
          <p:cNvSpPr>
            <a:spLocks noChangeArrowheads="1"/>
          </p:cNvSpPr>
          <p:nvPr/>
        </p:nvSpPr>
        <p:spPr bwMode="auto">
          <a:xfrm>
            <a:off x="1211262" y="3721596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2" name="타원 144"/>
          <p:cNvSpPr>
            <a:spLocks noChangeArrowheads="1"/>
          </p:cNvSpPr>
          <p:nvPr/>
        </p:nvSpPr>
        <p:spPr bwMode="auto">
          <a:xfrm>
            <a:off x="1408112" y="3929558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3" name="타원 145"/>
          <p:cNvSpPr>
            <a:spLocks noChangeArrowheads="1"/>
          </p:cNvSpPr>
          <p:nvPr/>
        </p:nvSpPr>
        <p:spPr bwMode="auto">
          <a:xfrm>
            <a:off x="1408112" y="361682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4" name="타원 146"/>
          <p:cNvSpPr>
            <a:spLocks noChangeArrowheads="1"/>
          </p:cNvSpPr>
          <p:nvPr/>
        </p:nvSpPr>
        <p:spPr bwMode="auto">
          <a:xfrm>
            <a:off x="1514474" y="372635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5" name="타원 147"/>
          <p:cNvSpPr>
            <a:spLocks noChangeArrowheads="1"/>
          </p:cNvSpPr>
          <p:nvPr/>
        </p:nvSpPr>
        <p:spPr bwMode="auto">
          <a:xfrm>
            <a:off x="1622424" y="387717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6" name="타원 148"/>
          <p:cNvSpPr>
            <a:spLocks noChangeArrowheads="1"/>
          </p:cNvSpPr>
          <p:nvPr/>
        </p:nvSpPr>
        <p:spPr bwMode="auto">
          <a:xfrm>
            <a:off x="1660524" y="366920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7" name="타원 149"/>
          <p:cNvSpPr>
            <a:spLocks noChangeArrowheads="1"/>
          </p:cNvSpPr>
          <p:nvPr/>
        </p:nvSpPr>
        <p:spPr bwMode="auto">
          <a:xfrm>
            <a:off x="1408112" y="346124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8" name="타원 150"/>
          <p:cNvSpPr>
            <a:spLocks noChangeArrowheads="1"/>
          </p:cNvSpPr>
          <p:nvPr/>
        </p:nvSpPr>
        <p:spPr bwMode="auto">
          <a:xfrm>
            <a:off x="1458912" y="382478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39" name="타원 151"/>
          <p:cNvSpPr>
            <a:spLocks noChangeArrowheads="1"/>
          </p:cNvSpPr>
          <p:nvPr/>
        </p:nvSpPr>
        <p:spPr bwMode="auto">
          <a:xfrm>
            <a:off x="1306512" y="356443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0" name="타원 152"/>
          <p:cNvSpPr>
            <a:spLocks noChangeArrowheads="1"/>
          </p:cNvSpPr>
          <p:nvPr/>
        </p:nvSpPr>
        <p:spPr bwMode="auto">
          <a:xfrm>
            <a:off x="1357312" y="3675558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1" name="타원 153"/>
          <p:cNvSpPr>
            <a:spLocks noChangeArrowheads="1"/>
          </p:cNvSpPr>
          <p:nvPr/>
        </p:nvSpPr>
        <p:spPr bwMode="auto">
          <a:xfrm>
            <a:off x="1103312" y="37850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2" name="타원 154"/>
          <p:cNvSpPr>
            <a:spLocks noChangeArrowheads="1"/>
          </p:cNvSpPr>
          <p:nvPr/>
        </p:nvSpPr>
        <p:spPr bwMode="auto">
          <a:xfrm>
            <a:off x="950912" y="398035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3" name="타원 155"/>
          <p:cNvSpPr>
            <a:spLocks noChangeArrowheads="1"/>
          </p:cNvSpPr>
          <p:nvPr/>
        </p:nvSpPr>
        <p:spPr bwMode="auto">
          <a:xfrm>
            <a:off x="2219324" y="309612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4" name="타원 156"/>
          <p:cNvSpPr>
            <a:spLocks noChangeArrowheads="1"/>
          </p:cNvSpPr>
          <p:nvPr/>
        </p:nvSpPr>
        <p:spPr bwMode="auto">
          <a:xfrm>
            <a:off x="2325687" y="325328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5" name="타원 157"/>
          <p:cNvSpPr>
            <a:spLocks noChangeArrowheads="1"/>
          </p:cNvSpPr>
          <p:nvPr/>
        </p:nvSpPr>
        <p:spPr bwMode="auto">
          <a:xfrm>
            <a:off x="2320924" y="336282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6" name="타원 158"/>
          <p:cNvSpPr>
            <a:spLocks noChangeArrowheads="1"/>
          </p:cNvSpPr>
          <p:nvPr/>
        </p:nvSpPr>
        <p:spPr bwMode="auto">
          <a:xfrm>
            <a:off x="2422524" y="3045321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7" name="타원 159"/>
          <p:cNvSpPr>
            <a:spLocks noChangeArrowheads="1"/>
          </p:cNvSpPr>
          <p:nvPr/>
        </p:nvSpPr>
        <p:spPr bwMode="auto">
          <a:xfrm>
            <a:off x="1914524" y="314850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8" name="타원 160"/>
          <p:cNvSpPr>
            <a:spLocks noChangeArrowheads="1"/>
          </p:cNvSpPr>
          <p:nvPr/>
        </p:nvSpPr>
        <p:spPr bwMode="auto">
          <a:xfrm>
            <a:off x="2422524" y="32008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49" name="타원 161"/>
          <p:cNvSpPr>
            <a:spLocks noChangeArrowheads="1"/>
          </p:cNvSpPr>
          <p:nvPr/>
        </p:nvSpPr>
        <p:spPr bwMode="auto">
          <a:xfrm>
            <a:off x="2219324" y="32008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0" name="타원 162"/>
          <p:cNvSpPr>
            <a:spLocks noChangeArrowheads="1"/>
          </p:cNvSpPr>
          <p:nvPr/>
        </p:nvSpPr>
        <p:spPr bwMode="auto">
          <a:xfrm>
            <a:off x="1812924" y="346124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1" name="타원 163"/>
          <p:cNvSpPr>
            <a:spLocks noChangeArrowheads="1"/>
          </p:cNvSpPr>
          <p:nvPr/>
        </p:nvSpPr>
        <p:spPr bwMode="auto">
          <a:xfrm>
            <a:off x="2016124" y="346124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2" name="타원 164"/>
          <p:cNvSpPr>
            <a:spLocks noChangeArrowheads="1"/>
          </p:cNvSpPr>
          <p:nvPr/>
        </p:nvSpPr>
        <p:spPr bwMode="auto">
          <a:xfrm>
            <a:off x="2016124" y="335647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3" name="타원 165"/>
          <p:cNvSpPr>
            <a:spLocks noChangeArrowheads="1"/>
          </p:cNvSpPr>
          <p:nvPr/>
        </p:nvSpPr>
        <p:spPr bwMode="auto">
          <a:xfrm>
            <a:off x="1560512" y="3616821"/>
            <a:ext cx="49212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4" name="타원 166"/>
          <p:cNvSpPr>
            <a:spLocks noChangeArrowheads="1"/>
          </p:cNvSpPr>
          <p:nvPr/>
        </p:nvSpPr>
        <p:spPr bwMode="auto">
          <a:xfrm>
            <a:off x="1357312" y="377239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5" name="타원 167"/>
          <p:cNvSpPr>
            <a:spLocks noChangeArrowheads="1"/>
          </p:cNvSpPr>
          <p:nvPr/>
        </p:nvSpPr>
        <p:spPr bwMode="auto">
          <a:xfrm>
            <a:off x="1255712" y="382478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6" name="타원 168"/>
          <p:cNvSpPr>
            <a:spLocks noChangeArrowheads="1"/>
          </p:cNvSpPr>
          <p:nvPr/>
        </p:nvSpPr>
        <p:spPr bwMode="auto">
          <a:xfrm>
            <a:off x="1660524" y="3305671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7" name="타원 169"/>
          <p:cNvSpPr>
            <a:spLocks noChangeArrowheads="1"/>
          </p:cNvSpPr>
          <p:nvPr/>
        </p:nvSpPr>
        <p:spPr bwMode="auto">
          <a:xfrm>
            <a:off x="2117724" y="325328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8" name="타원 170"/>
          <p:cNvSpPr>
            <a:spLocks noChangeArrowheads="1"/>
          </p:cNvSpPr>
          <p:nvPr/>
        </p:nvSpPr>
        <p:spPr bwMode="auto">
          <a:xfrm>
            <a:off x="2117724" y="3045321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659" name="타원 171"/>
          <p:cNvSpPr>
            <a:spLocks noChangeArrowheads="1"/>
          </p:cNvSpPr>
          <p:nvPr/>
        </p:nvSpPr>
        <p:spPr bwMode="auto">
          <a:xfrm>
            <a:off x="2225674" y="315485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0546" name="그룹 2"/>
          <p:cNvGrpSpPr>
            <a:grpSpLocks/>
          </p:cNvGrpSpPr>
          <p:nvPr/>
        </p:nvGrpSpPr>
        <p:grpSpPr bwMode="auto">
          <a:xfrm>
            <a:off x="3646597" y="2769456"/>
            <a:ext cx="2231915" cy="1507765"/>
            <a:chOff x="3236913" y="3789363"/>
            <a:chExt cx="2232025" cy="1508125"/>
          </a:xfrm>
        </p:grpSpPr>
        <p:cxnSp>
          <p:nvCxnSpPr>
            <p:cNvPr id="20551" name="직선 화살표 연결선 64"/>
            <p:cNvCxnSpPr>
              <a:cxnSpLocks noChangeShapeType="1"/>
            </p:cNvCxnSpPr>
            <p:nvPr/>
          </p:nvCxnSpPr>
          <p:spPr bwMode="auto">
            <a:xfrm rot="-1721383">
              <a:off x="3236913" y="4570413"/>
              <a:ext cx="22320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2" name="타원 279"/>
            <p:cNvSpPr>
              <a:spLocks noChangeArrowheads="1"/>
            </p:cNvSpPr>
            <p:nvPr/>
          </p:nvSpPr>
          <p:spPr bwMode="auto">
            <a:xfrm rot="-93716">
              <a:off x="4191000" y="46180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53" name="타원 280"/>
            <p:cNvSpPr>
              <a:spLocks noChangeArrowheads="1"/>
            </p:cNvSpPr>
            <p:nvPr/>
          </p:nvSpPr>
          <p:spPr bwMode="auto">
            <a:xfrm rot="-93716">
              <a:off x="4310063" y="45529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54" name="타원 281"/>
            <p:cNvSpPr>
              <a:spLocks noChangeArrowheads="1"/>
            </p:cNvSpPr>
            <p:nvPr/>
          </p:nvSpPr>
          <p:spPr bwMode="auto">
            <a:xfrm rot="-93716">
              <a:off x="4189413" y="461962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55" name="타원 282"/>
            <p:cNvSpPr>
              <a:spLocks noChangeArrowheads="1"/>
            </p:cNvSpPr>
            <p:nvPr/>
          </p:nvSpPr>
          <p:spPr bwMode="auto">
            <a:xfrm rot="-93716">
              <a:off x="4311650" y="455136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56" name="타원 283"/>
            <p:cNvSpPr>
              <a:spLocks noChangeArrowheads="1"/>
            </p:cNvSpPr>
            <p:nvPr/>
          </p:nvSpPr>
          <p:spPr bwMode="auto">
            <a:xfrm rot="-93716">
              <a:off x="4267200" y="457835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57" name="타원 284"/>
            <p:cNvSpPr>
              <a:spLocks noChangeArrowheads="1"/>
            </p:cNvSpPr>
            <p:nvPr/>
          </p:nvSpPr>
          <p:spPr bwMode="auto">
            <a:xfrm rot="-93716">
              <a:off x="4413250" y="44958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58" name="타원 285"/>
            <p:cNvSpPr>
              <a:spLocks noChangeArrowheads="1"/>
            </p:cNvSpPr>
            <p:nvPr/>
          </p:nvSpPr>
          <p:spPr bwMode="auto">
            <a:xfrm rot="-93716">
              <a:off x="4475163" y="446246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59" name="타원 286"/>
            <p:cNvSpPr>
              <a:spLocks noChangeArrowheads="1"/>
            </p:cNvSpPr>
            <p:nvPr/>
          </p:nvSpPr>
          <p:spPr bwMode="auto">
            <a:xfrm rot="-93716">
              <a:off x="4464050" y="446881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0" name="타원 287"/>
            <p:cNvSpPr>
              <a:spLocks noChangeArrowheads="1"/>
            </p:cNvSpPr>
            <p:nvPr/>
          </p:nvSpPr>
          <p:spPr bwMode="auto">
            <a:xfrm rot="-93716">
              <a:off x="4487863" y="445611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1" name="타원 288"/>
            <p:cNvSpPr>
              <a:spLocks noChangeArrowheads="1"/>
            </p:cNvSpPr>
            <p:nvPr/>
          </p:nvSpPr>
          <p:spPr bwMode="auto">
            <a:xfrm rot="-93716">
              <a:off x="4613275" y="43878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2" name="타원 289"/>
            <p:cNvSpPr>
              <a:spLocks noChangeArrowheads="1"/>
            </p:cNvSpPr>
            <p:nvPr/>
          </p:nvSpPr>
          <p:spPr bwMode="auto">
            <a:xfrm rot="-93716">
              <a:off x="4737100" y="431958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3" name="타원 290"/>
            <p:cNvSpPr>
              <a:spLocks noChangeArrowheads="1"/>
            </p:cNvSpPr>
            <p:nvPr/>
          </p:nvSpPr>
          <p:spPr bwMode="auto">
            <a:xfrm rot="-93716">
              <a:off x="4654550" y="43656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4" name="타원 291"/>
            <p:cNvSpPr>
              <a:spLocks noChangeArrowheads="1"/>
            </p:cNvSpPr>
            <p:nvPr/>
          </p:nvSpPr>
          <p:spPr bwMode="auto">
            <a:xfrm rot="-93716">
              <a:off x="4740275" y="43180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5" name="타원 292"/>
            <p:cNvSpPr>
              <a:spLocks noChangeArrowheads="1"/>
            </p:cNvSpPr>
            <p:nvPr/>
          </p:nvSpPr>
          <p:spPr bwMode="auto">
            <a:xfrm rot="-93716">
              <a:off x="4722813" y="43275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6" name="타원 293"/>
            <p:cNvSpPr>
              <a:spLocks noChangeArrowheads="1"/>
            </p:cNvSpPr>
            <p:nvPr/>
          </p:nvSpPr>
          <p:spPr bwMode="auto">
            <a:xfrm rot="-93716">
              <a:off x="4560888" y="441642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7" name="타원 294"/>
            <p:cNvSpPr>
              <a:spLocks noChangeArrowheads="1"/>
            </p:cNvSpPr>
            <p:nvPr/>
          </p:nvSpPr>
          <p:spPr bwMode="auto">
            <a:xfrm rot="-93716">
              <a:off x="4438650" y="44831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8" name="타원 295"/>
            <p:cNvSpPr>
              <a:spLocks noChangeArrowheads="1"/>
            </p:cNvSpPr>
            <p:nvPr/>
          </p:nvSpPr>
          <p:spPr bwMode="auto">
            <a:xfrm rot="-93716">
              <a:off x="4425950" y="4489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9" name="타원 296"/>
            <p:cNvSpPr>
              <a:spLocks noChangeArrowheads="1"/>
            </p:cNvSpPr>
            <p:nvPr/>
          </p:nvSpPr>
          <p:spPr bwMode="auto">
            <a:xfrm rot="-93716">
              <a:off x="4206875" y="46101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0" name="타원 297"/>
            <p:cNvSpPr>
              <a:spLocks noChangeArrowheads="1"/>
            </p:cNvSpPr>
            <p:nvPr/>
          </p:nvSpPr>
          <p:spPr bwMode="auto">
            <a:xfrm rot="-93716">
              <a:off x="4343400" y="4535488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1" name="타원 298"/>
            <p:cNvSpPr>
              <a:spLocks noChangeArrowheads="1"/>
            </p:cNvSpPr>
            <p:nvPr/>
          </p:nvSpPr>
          <p:spPr bwMode="auto">
            <a:xfrm rot="-93716">
              <a:off x="3587750" y="49482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2" name="타원 299"/>
            <p:cNvSpPr>
              <a:spLocks noChangeArrowheads="1"/>
            </p:cNvSpPr>
            <p:nvPr/>
          </p:nvSpPr>
          <p:spPr bwMode="auto">
            <a:xfrm rot="-93716">
              <a:off x="3651250" y="49149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3" name="타원 300"/>
            <p:cNvSpPr>
              <a:spLocks noChangeArrowheads="1"/>
            </p:cNvSpPr>
            <p:nvPr/>
          </p:nvSpPr>
          <p:spPr bwMode="auto">
            <a:xfrm rot="-93716">
              <a:off x="3714750" y="487997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4" name="타원 301"/>
            <p:cNvSpPr>
              <a:spLocks noChangeArrowheads="1"/>
            </p:cNvSpPr>
            <p:nvPr/>
          </p:nvSpPr>
          <p:spPr bwMode="auto">
            <a:xfrm rot="-93716">
              <a:off x="3829050" y="48164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5" name="타원 302"/>
            <p:cNvSpPr>
              <a:spLocks noChangeArrowheads="1"/>
            </p:cNvSpPr>
            <p:nvPr/>
          </p:nvSpPr>
          <p:spPr bwMode="auto">
            <a:xfrm rot="-93716">
              <a:off x="3835400" y="48133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6" name="타원 303"/>
            <p:cNvSpPr>
              <a:spLocks noChangeArrowheads="1"/>
            </p:cNvSpPr>
            <p:nvPr/>
          </p:nvSpPr>
          <p:spPr bwMode="auto">
            <a:xfrm rot="-93716">
              <a:off x="3908425" y="4773613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7" name="타원 304"/>
            <p:cNvSpPr>
              <a:spLocks noChangeArrowheads="1"/>
            </p:cNvSpPr>
            <p:nvPr/>
          </p:nvSpPr>
          <p:spPr bwMode="auto">
            <a:xfrm rot="-93716">
              <a:off x="4030663" y="4706938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8" name="타원 305"/>
            <p:cNvSpPr>
              <a:spLocks noChangeArrowheads="1"/>
            </p:cNvSpPr>
            <p:nvPr/>
          </p:nvSpPr>
          <p:spPr bwMode="auto">
            <a:xfrm rot="-93716">
              <a:off x="4071938" y="4684713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9" name="타원 306"/>
            <p:cNvSpPr>
              <a:spLocks noChangeArrowheads="1"/>
            </p:cNvSpPr>
            <p:nvPr/>
          </p:nvSpPr>
          <p:spPr bwMode="auto">
            <a:xfrm rot="-93716">
              <a:off x="4097338" y="46704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0" name="타원 307"/>
            <p:cNvSpPr>
              <a:spLocks noChangeArrowheads="1"/>
            </p:cNvSpPr>
            <p:nvPr/>
          </p:nvSpPr>
          <p:spPr bwMode="auto">
            <a:xfrm rot="-93716">
              <a:off x="4208463" y="460851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1" name="타원 308"/>
            <p:cNvSpPr>
              <a:spLocks noChangeArrowheads="1"/>
            </p:cNvSpPr>
            <p:nvPr/>
          </p:nvSpPr>
          <p:spPr bwMode="auto">
            <a:xfrm rot="-93716">
              <a:off x="4090988" y="46736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2" name="타원 309"/>
            <p:cNvSpPr>
              <a:spLocks noChangeArrowheads="1"/>
            </p:cNvSpPr>
            <p:nvPr/>
          </p:nvSpPr>
          <p:spPr bwMode="auto">
            <a:xfrm rot="-93716">
              <a:off x="3989388" y="472916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3" name="타원 310"/>
            <p:cNvSpPr>
              <a:spLocks noChangeArrowheads="1"/>
            </p:cNvSpPr>
            <p:nvPr/>
          </p:nvSpPr>
          <p:spPr bwMode="auto">
            <a:xfrm rot="-93716">
              <a:off x="3971925" y="473868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4" name="타원 311"/>
            <p:cNvSpPr>
              <a:spLocks noChangeArrowheads="1"/>
            </p:cNvSpPr>
            <p:nvPr/>
          </p:nvSpPr>
          <p:spPr bwMode="auto">
            <a:xfrm rot="-93716">
              <a:off x="3967163" y="473868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5" name="타원 312"/>
            <p:cNvSpPr>
              <a:spLocks noChangeArrowheads="1"/>
            </p:cNvSpPr>
            <p:nvPr/>
          </p:nvSpPr>
          <p:spPr bwMode="auto">
            <a:xfrm rot="-93716">
              <a:off x="3727450" y="48720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6" name="타원 313"/>
            <p:cNvSpPr>
              <a:spLocks noChangeArrowheads="1"/>
            </p:cNvSpPr>
            <p:nvPr/>
          </p:nvSpPr>
          <p:spPr bwMode="auto">
            <a:xfrm rot="-93716">
              <a:off x="3532188" y="4979988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7" name="타원 314"/>
            <p:cNvSpPr>
              <a:spLocks noChangeArrowheads="1"/>
            </p:cNvSpPr>
            <p:nvPr/>
          </p:nvSpPr>
          <p:spPr bwMode="auto">
            <a:xfrm rot="-93716">
              <a:off x="4867275" y="42481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8" name="타원 315"/>
            <p:cNvSpPr>
              <a:spLocks noChangeArrowheads="1"/>
            </p:cNvSpPr>
            <p:nvPr/>
          </p:nvSpPr>
          <p:spPr bwMode="auto">
            <a:xfrm rot="-93716">
              <a:off x="4889500" y="4235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9" name="타원 316"/>
            <p:cNvSpPr>
              <a:spLocks noChangeArrowheads="1"/>
            </p:cNvSpPr>
            <p:nvPr/>
          </p:nvSpPr>
          <p:spPr bwMode="auto">
            <a:xfrm rot="-93716">
              <a:off x="4843463" y="4262438"/>
              <a:ext cx="49212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0" name="타원 317"/>
            <p:cNvSpPr>
              <a:spLocks noChangeArrowheads="1"/>
            </p:cNvSpPr>
            <p:nvPr/>
          </p:nvSpPr>
          <p:spPr bwMode="auto">
            <a:xfrm rot="-93716">
              <a:off x="5046663" y="4151313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1" name="타원 318"/>
            <p:cNvSpPr>
              <a:spLocks noChangeArrowheads="1"/>
            </p:cNvSpPr>
            <p:nvPr/>
          </p:nvSpPr>
          <p:spPr bwMode="auto">
            <a:xfrm rot="-93716">
              <a:off x="4608513" y="43894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2" name="타원 319"/>
            <p:cNvSpPr>
              <a:spLocks noChangeArrowheads="1"/>
            </p:cNvSpPr>
            <p:nvPr/>
          </p:nvSpPr>
          <p:spPr bwMode="auto">
            <a:xfrm rot="-93716">
              <a:off x="4984750" y="418465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3" name="타원 320"/>
            <p:cNvSpPr>
              <a:spLocks noChangeArrowheads="1"/>
            </p:cNvSpPr>
            <p:nvPr/>
          </p:nvSpPr>
          <p:spPr bwMode="auto">
            <a:xfrm rot="-93716">
              <a:off x="4826000" y="42703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4" name="타원 321"/>
            <p:cNvSpPr>
              <a:spLocks noChangeArrowheads="1"/>
            </p:cNvSpPr>
            <p:nvPr/>
          </p:nvSpPr>
          <p:spPr bwMode="auto">
            <a:xfrm rot="-93716">
              <a:off x="4408488" y="44989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5" name="타원 322"/>
            <p:cNvSpPr>
              <a:spLocks noChangeArrowheads="1"/>
            </p:cNvSpPr>
            <p:nvPr/>
          </p:nvSpPr>
          <p:spPr bwMode="auto">
            <a:xfrm rot="-93716">
              <a:off x="4567238" y="44132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6" name="타원 323"/>
            <p:cNvSpPr>
              <a:spLocks noChangeArrowheads="1"/>
            </p:cNvSpPr>
            <p:nvPr/>
          </p:nvSpPr>
          <p:spPr bwMode="auto">
            <a:xfrm rot="-93716">
              <a:off x="4606925" y="43910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7" name="타원 324"/>
            <p:cNvSpPr>
              <a:spLocks noChangeArrowheads="1"/>
            </p:cNvSpPr>
            <p:nvPr/>
          </p:nvSpPr>
          <p:spPr bwMode="auto">
            <a:xfrm rot="-93716">
              <a:off x="4149725" y="464185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8" name="타원 325"/>
            <p:cNvSpPr>
              <a:spLocks noChangeArrowheads="1"/>
            </p:cNvSpPr>
            <p:nvPr/>
          </p:nvSpPr>
          <p:spPr bwMode="auto">
            <a:xfrm rot="-93716">
              <a:off x="3930650" y="4760913"/>
              <a:ext cx="49213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9" name="타원 326"/>
            <p:cNvSpPr>
              <a:spLocks noChangeArrowheads="1"/>
            </p:cNvSpPr>
            <p:nvPr/>
          </p:nvSpPr>
          <p:spPr bwMode="auto">
            <a:xfrm rot="-93716">
              <a:off x="3830638" y="481647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0" name="타원 327"/>
            <p:cNvSpPr>
              <a:spLocks noChangeArrowheads="1"/>
            </p:cNvSpPr>
            <p:nvPr/>
          </p:nvSpPr>
          <p:spPr bwMode="auto">
            <a:xfrm rot="-93716">
              <a:off x="4349750" y="45307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1" name="타원 328"/>
            <p:cNvSpPr>
              <a:spLocks noChangeArrowheads="1"/>
            </p:cNvSpPr>
            <p:nvPr/>
          </p:nvSpPr>
          <p:spPr bwMode="auto">
            <a:xfrm rot="-93716">
              <a:off x="4727575" y="43243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2" name="타원 329"/>
            <p:cNvSpPr>
              <a:spLocks noChangeArrowheads="1"/>
            </p:cNvSpPr>
            <p:nvPr/>
          </p:nvSpPr>
          <p:spPr bwMode="auto">
            <a:xfrm rot="-93716">
              <a:off x="4808538" y="42799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3" name="타원 330"/>
            <p:cNvSpPr>
              <a:spLocks noChangeArrowheads="1"/>
            </p:cNvSpPr>
            <p:nvPr/>
          </p:nvSpPr>
          <p:spPr bwMode="auto">
            <a:xfrm rot="-93716">
              <a:off x="4849813" y="42576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20604" name="직선 화살표 연결선 56"/>
            <p:cNvCxnSpPr>
              <a:cxnSpLocks noChangeShapeType="1"/>
            </p:cNvCxnSpPr>
            <p:nvPr/>
          </p:nvCxnSpPr>
          <p:spPr bwMode="auto">
            <a:xfrm>
              <a:off x="3335338" y="4568825"/>
              <a:ext cx="20288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0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4349750" y="3789363"/>
              <a:ext cx="0" cy="15081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그룹 3"/>
          <p:cNvGrpSpPr>
            <a:grpSpLocks/>
          </p:cNvGrpSpPr>
          <p:nvPr/>
        </p:nvGrpSpPr>
        <p:grpSpPr bwMode="auto">
          <a:xfrm>
            <a:off x="6587074" y="3504877"/>
            <a:ext cx="2233398" cy="55518"/>
            <a:chOff x="6334125" y="4613275"/>
            <a:chExt cx="2233613" cy="55563"/>
          </a:xfrm>
        </p:grpSpPr>
        <p:cxnSp>
          <p:nvCxnSpPr>
            <p:cNvPr id="20493" name="직선 화살표 연결선 64"/>
            <p:cNvCxnSpPr>
              <a:cxnSpLocks noChangeShapeType="1"/>
            </p:cNvCxnSpPr>
            <p:nvPr/>
          </p:nvCxnSpPr>
          <p:spPr bwMode="auto">
            <a:xfrm>
              <a:off x="6334125" y="4643438"/>
              <a:ext cx="22336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4" name="타원 279"/>
            <p:cNvSpPr>
              <a:spLocks noChangeArrowheads="1"/>
            </p:cNvSpPr>
            <p:nvPr/>
          </p:nvSpPr>
          <p:spPr bwMode="auto">
            <a:xfrm rot="1627667">
              <a:off x="72707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5" name="타원 280"/>
            <p:cNvSpPr>
              <a:spLocks noChangeArrowheads="1"/>
            </p:cNvSpPr>
            <p:nvPr/>
          </p:nvSpPr>
          <p:spPr bwMode="auto">
            <a:xfrm rot="1627667">
              <a:off x="74056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6" name="타원 281"/>
            <p:cNvSpPr>
              <a:spLocks noChangeArrowheads="1"/>
            </p:cNvSpPr>
            <p:nvPr/>
          </p:nvSpPr>
          <p:spPr bwMode="auto">
            <a:xfrm rot="1627667">
              <a:off x="72691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7" name="타원 282"/>
            <p:cNvSpPr>
              <a:spLocks noChangeArrowheads="1"/>
            </p:cNvSpPr>
            <p:nvPr/>
          </p:nvSpPr>
          <p:spPr bwMode="auto">
            <a:xfrm rot="1627667">
              <a:off x="74088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8" name="타원 283"/>
            <p:cNvSpPr>
              <a:spLocks noChangeArrowheads="1"/>
            </p:cNvSpPr>
            <p:nvPr/>
          </p:nvSpPr>
          <p:spPr bwMode="auto">
            <a:xfrm rot="1627667">
              <a:off x="73564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9" name="타원 284"/>
            <p:cNvSpPr>
              <a:spLocks noChangeArrowheads="1"/>
            </p:cNvSpPr>
            <p:nvPr/>
          </p:nvSpPr>
          <p:spPr bwMode="auto">
            <a:xfrm rot="1627667">
              <a:off x="75247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0" name="타원 285"/>
            <p:cNvSpPr>
              <a:spLocks noChangeArrowheads="1"/>
            </p:cNvSpPr>
            <p:nvPr/>
          </p:nvSpPr>
          <p:spPr bwMode="auto">
            <a:xfrm rot="1627667">
              <a:off x="75946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1" name="타원 286"/>
            <p:cNvSpPr>
              <a:spLocks noChangeArrowheads="1"/>
            </p:cNvSpPr>
            <p:nvPr/>
          </p:nvSpPr>
          <p:spPr bwMode="auto">
            <a:xfrm rot="1627667">
              <a:off x="7583488" y="4616450"/>
              <a:ext cx="49212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2" name="타원 287"/>
            <p:cNvSpPr>
              <a:spLocks noChangeArrowheads="1"/>
            </p:cNvSpPr>
            <p:nvPr/>
          </p:nvSpPr>
          <p:spPr bwMode="auto">
            <a:xfrm rot="1627667">
              <a:off x="7610475" y="4616450"/>
              <a:ext cx="49213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3" name="타원 288"/>
            <p:cNvSpPr>
              <a:spLocks noChangeArrowheads="1"/>
            </p:cNvSpPr>
            <p:nvPr/>
          </p:nvSpPr>
          <p:spPr bwMode="auto">
            <a:xfrm rot="1627667">
              <a:off x="77517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4" name="타원 289"/>
            <p:cNvSpPr>
              <a:spLocks noChangeArrowheads="1"/>
            </p:cNvSpPr>
            <p:nvPr/>
          </p:nvSpPr>
          <p:spPr bwMode="auto">
            <a:xfrm rot="1627667">
              <a:off x="78930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5" name="타원 290"/>
            <p:cNvSpPr>
              <a:spLocks noChangeArrowheads="1"/>
            </p:cNvSpPr>
            <p:nvPr/>
          </p:nvSpPr>
          <p:spPr bwMode="auto">
            <a:xfrm rot="1627667">
              <a:off x="7797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6" name="타원 291"/>
            <p:cNvSpPr>
              <a:spLocks noChangeArrowheads="1"/>
            </p:cNvSpPr>
            <p:nvPr/>
          </p:nvSpPr>
          <p:spPr bwMode="auto">
            <a:xfrm rot="1627667">
              <a:off x="78962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7" name="타원 292"/>
            <p:cNvSpPr>
              <a:spLocks noChangeArrowheads="1"/>
            </p:cNvSpPr>
            <p:nvPr/>
          </p:nvSpPr>
          <p:spPr bwMode="auto">
            <a:xfrm rot="1627667">
              <a:off x="78771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8" name="타원 293"/>
            <p:cNvSpPr>
              <a:spLocks noChangeArrowheads="1"/>
            </p:cNvSpPr>
            <p:nvPr/>
          </p:nvSpPr>
          <p:spPr bwMode="auto">
            <a:xfrm rot="1627667">
              <a:off x="76930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9" name="타원 294"/>
            <p:cNvSpPr>
              <a:spLocks noChangeArrowheads="1"/>
            </p:cNvSpPr>
            <p:nvPr/>
          </p:nvSpPr>
          <p:spPr bwMode="auto">
            <a:xfrm rot="1627667">
              <a:off x="75533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0" name="타원 295"/>
            <p:cNvSpPr>
              <a:spLocks noChangeArrowheads="1"/>
            </p:cNvSpPr>
            <p:nvPr/>
          </p:nvSpPr>
          <p:spPr bwMode="auto">
            <a:xfrm rot="1627667">
              <a:off x="75390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1" name="타원 296"/>
            <p:cNvSpPr>
              <a:spLocks noChangeArrowheads="1"/>
            </p:cNvSpPr>
            <p:nvPr/>
          </p:nvSpPr>
          <p:spPr bwMode="auto">
            <a:xfrm rot="1627667">
              <a:off x="7289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2" name="타원 297"/>
            <p:cNvSpPr>
              <a:spLocks noChangeArrowheads="1"/>
            </p:cNvSpPr>
            <p:nvPr/>
          </p:nvSpPr>
          <p:spPr bwMode="auto">
            <a:xfrm rot="1627667">
              <a:off x="74453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3" name="타원 298"/>
            <p:cNvSpPr>
              <a:spLocks noChangeArrowheads="1"/>
            </p:cNvSpPr>
            <p:nvPr/>
          </p:nvSpPr>
          <p:spPr bwMode="auto">
            <a:xfrm rot="1627667">
              <a:off x="65833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4" name="타원 299"/>
            <p:cNvSpPr>
              <a:spLocks noChangeArrowheads="1"/>
            </p:cNvSpPr>
            <p:nvPr/>
          </p:nvSpPr>
          <p:spPr bwMode="auto">
            <a:xfrm rot="1627667">
              <a:off x="6654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5" name="타원 300"/>
            <p:cNvSpPr>
              <a:spLocks noChangeArrowheads="1"/>
            </p:cNvSpPr>
            <p:nvPr/>
          </p:nvSpPr>
          <p:spPr bwMode="auto">
            <a:xfrm rot="1627667">
              <a:off x="67262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6" name="타원 301"/>
            <p:cNvSpPr>
              <a:spLocks noChangeArrowheads="1"/>
            </p:cNvSpPr>
            <p:nvPr/>
          </p:nvSpPr>
          <p:spPr bwMode="auto">
            <a:xfrm rot="1627667">
              <a:off x="68580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7" name="타원 302"/>
            <p:cNvSpPr>
              <a:spLocks noChangeArrowheads="1"/>
            </p:cNvSpPr>
            <p:nvPr/>
          </p:nvSpPr>
          <p:spPr bwMode="auto">
            <a:xfrm rot="1627667">
              <a:off x="68659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8" name="타원 303"/>
            <p:cNvSpPr>
              <a:spLocks noChangeArrowheads="1"/>
            </p:cNvSpPr>
            <p:nvPr/>
          </p:nvSpPr>
          <p:spPr bwMode="auto">
            <a:xfrm rot="1627667">
              <a:off x="69484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9" name="타원 304"/>
            <p:cNvSpPr>
              <a:spLocks noChangeArrowheads="1"/>
            </p:cNvSpPr>
            <p:nvPr/>
          </p:nvSpPr>
          <p:spPr bwMode="auto">
            <a:xfrm rot="1627667">
              <a:off x="70881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0" name="타원 305"/>
            <p:cNvSpPr>
              <a:spLocks noChangeArrowheads="1"/>
            </p:cNvSpPr>
            <p:nvPr/>
          </p:nvSpPr>
          <p:spPr bwMode="auto">
            <a:xfrm rot="1627667">
              <a:off x="71342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1" name="타원 306"/>
            <p:cNvSpPr>
              <a:spLocks noChangeArrowheads="1"/>
            </p:cNvSpPr>
            <p:nvPr/>
          </p:nvSpPr>
          <p:spPr bwMode="auto">
            <a:xfrm rot="1627667">
              <a:off x="7162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2" name="타원 307"/>
            <p:cNvSpPr>
              <a:spLocks noChangeArrowheads="1"/>
            </p:cNvSpPr>
            <p:nvPr/>
          </p:nvSpPr>
          <p:spPr bwMode="auto">
            <a:xfrm rot="1627667">
              <a:off x="7289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3" name="타원 308"/>
            <p:cNvSpPr>
              <a:spLocks noChangeArrowheads="1"/>
            </p:cNvSpPr>
            <p:nvPr/>
          </p:nvSpPr>
          <p:spPr bwMode="auto">
            <a:xfrm rot="1627667">
              <a:off x="71564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4" name="타원 309"/>
            <p:cNvSpPr>
              <a:spLocks noChangeArrowheads="1"/>
            </p:cNvSpPr>
            <p:nvPr/>
          </p:nvSpPr>
          <p:spPr bwMode="auto">
            <a:xfrm rot="1627667">
              <a:off x="70405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5" name="타원 310"/>
            <p:cNvSpPr>
              <a:spLocks noChangeArrowheads="1"/>
            </p:cNvSpPr>
            <p:nvPr/>
          </p:nvSpPr>
          <p:spPr bwMode="auto">
            <a:xfrm rot="1627667">
              <a:off x="70199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6" name="타원 311"/>
            <p:cNvSpPr>
              <a:spLocks noChangeArrowheads="1"/>
            </p:cNvSpPr>
            <p:nvPr/>
          </p:nvSpPr>
          <p:spPr bwMode="auto">
            <a:xfrm rot="1627667">
              <a:off x="7016750" y="46132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7" name="타원 312"/>
            <p:cNvSpPr>
              <a:spLocks noChangeArrowheads="1"/>
            </p:cNvSpPr>
            <p:nvPr/>
          </p:nvSpPr>
          <p:spPr bwMode="auto">
            <a:xfrm rot="1627667">
              <a:off x="674211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8" name="타원 313"/>
            <p:cNvSpPr>
              <a:spLocks noChangeArrowheads="1"/>
            </p:cNvSpPr>
            <p:nvPr/>
          </p:nvSpPr>
          <p:spPr bwMode="auto">
            <a:xfrm rot="1627667">
              <a:off x="6519863" y="4616450"/>
              <a:ext cx="49212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9" name="타원 314"/>
            <p:cNvSpPr>
              <a:spLocks noChangeArrowheads="1"/>
            </p:cNvSpPr>
            <p:nvPr/>
          </p:nvSpPr>
          <p:spPr bwMode="auto">
            <a:xfrm rot="1627667">
              <a:off x="80422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0" name="타원 315"/>
            <p:cNvSpPr>
              <a:spLocks noChangeArrowheads="1"/>
            </p:cNvSpPr>
            <p:nvPr/>
          </p:nvSpPr>
          <p:spPr bwMode="auto">
            <a:xfrm rot="1627667">
              <a:off x="80676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1" name="타원 316"/>
            <p:cNvSpPr>
              <a:spLocks noChangeArrowheads="1"/>
            </p:cNvSpPr>
            <p:nvPr/>
          </p:nvSpPr>
          <p:spPr bwMode="auto">
            <a:xfrm rot="1627667">
              <a:off x="80137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2" name="타원 317"/>
            <p:cNvSpPr>
              <a:spLocks noChangeArrowheads="1"/>
            </p:cNvSpPr>
            <p:nvPr/>
          </p:nvSpPr>
          <p:spPr bwMode="auto">
            <a:xfrm rot="1627667">
              <a:off x="82454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3" name="타원 318"/>
            <p:cNvSpPr>
              <a:spLocks noChangeArrowheads="1"/>
            </p:cNvSpPr>
            <p:nvPr/>
          </p:nvSpPr>
          <p:spPr bwMode="auto">
            <a:xfrm rot="1627667">
              <a:off x="77470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4" name="타원 319"/>
            <p:cNvSpPr>
              <a:spLocks noChangeArrowheads="1"/>
            </p:cNvSpPr>
            <p:nvPr/>
          </p:nvSpPr>
          <p:spPr bwMode="auto">
            <a:xfrm rot="1627667">
              <a:off x="81756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5" name="타원 320"/>
            <p:cNvSpPr>
              <a:spLocks noChangeArrowheads="1"/>
            </p:cNvSpPr>
            <p:nvPr/>
          </p:nvSpPr>
          <p:spPr bwMode="auto">
            <a:xfrm rot="1627667">
              <a:off x="79946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6" name="타원 321"/>
            <p:cNvSpPr>
              <a:spLocks noChangeArrowheads="1"/>
            </p:cNvSpPr>
            <p:nvPr/>
          </p:nvSpPr>
          <p:spPr bwMode="auto">
            <a:xfrm rot="1627667">
              <a:off x="75184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7" name="타원 322"/>
            <p:cNvSpPr>
              <a:spLocks noChangeArrowheads="1"/>
            </p:cNvSpPr>
            <p:nvPr/>
          </p:nvSpPr>
          <p:spPr bwMode="auto">
            <a:xfrm rot="1627667">
              <a:off x="76993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8" name="타원 323"/>
            <p:cNvSpPr>
              <a:spLocks noChangeArrowheads="1"/>
            </p:cNvSpPr>
            <p:nvPr/>
          </p:nvSpPr>
          <p:spPr bwMode="auto">
            <a:xfrm rot="1627667">
              <a:off x="774541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9" name="타원 324"/>
            <p:cNvSpPr>
              <a:spLocks noChangeArrowheads="1"/>
            </p:cNvSpPr>
            <p:nvPr/>
          </p:nvSpPr>
          <p:spPr bwMode="auto">
            <a:xfrm rot="1627667">
              <a:off x="72231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40" name="타원 325"/>
            <p:cNvSpPr>
              <a:spLocks noChangeArrowheads="1"/>
            </p:cNvSpPr>
            <p:nvPr/>
          </p:nvSpPr>
          <p:spPr bwMode="auto">
            <a:xfrm rot="1627667">
              <a:off x="69723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41" name="타원 326"/>
            <p:cNvSpPr>
              <a:spLocks noChangeArrowheads="1"/>
            </p:cNvSpPr>
            <p:nvPr/>
          </p:nvSpPr>
          <p:spPr bwMode="auto">
            <a:xfrm rot="1627667">
              <a:off x="68595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42" name="타원 327"/>
            <p:cNvSpPr>
              <a:spLocks noChangeArrowheads="1"/>
            </p:cNvSpPr>
            <p:nvPr/>
          </p:nvSpPr>
          <p:spPr bwMode="auto">
            <a:xfrm rot="1627667">
              <a:off x="74517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43" name="타원 328"/>
            <p:cNvSpPr>
              <a:spLocks noChangeArrowheads="1"/>
            </p:cNvSpPr>
            <p:nvPr/>
          </p:nvSpPr>
          <p:spPr bwMode="auto">
            <a:xfrm rot="1627667">
              <a:off x="78819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44" name="타원 329"/>
            <p:cNvSpPr>
              <a:spLocks noChangeArrowheads="1"/>
            </p:cNvSpPr>
            <p:nvPr/>
          </p:nvSpPr>
          <p:spPr bwMode="auto">
            <a:xfrm rot="1627667">
              <a:off x="797401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45" name="타원 330"/>
            <p:cNvSpPr>
              <a:spLocks noChangeArrowheads="1"/>
            </p:cNvSpPr>
            <p:nvPr/>
          </p:nvSpPr>
          <p:spPr bwMode="auto">
            <a:xfrm rot="1627667">
              <a:off x="80216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80" name="AutoShape 19"/>
          <p:cNvSpPr>
            <a:spLocks noChangeArrowheads="1"/>
          </p:cNvSpPr>
          <p:nvPr/>
        </p:nvSpPr>
        <p:spPr bwMode="auto">
          <a:xfrm>
            <a:off x="2987824" y="3420858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1" name="AutoShape 19"/>
          <p:cNvSpPr>
            <a:spLocks noChangeArrowheads="1"/>
          </p:cNvSpPr>
          <p:nvPr/>
        </p:nvSpPr>
        <p:spPr bwMode="auto">
          <a:xfrm>
            <a:off x="5875064" y="3413189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5D2459-228F-4BD5-8293-F949E040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177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 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ISOMAP</a:t>
            </a:r>
          </a:p>
          <a:p>
            <a:pPr lvl="1"/>
            <a:r>
              <a:rPr lang="en-US" altLang="ko-KR" dirty="0"/>
              <a:t>Preserving local distance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2865413" cy="233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03" y="2661867"/>
            <a:ext cx="2834865" cy="228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4171567" y="3637495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A588DB-CDDA-4B1A-ADDD-83CA3934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79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796317-18AF-456F-B2C4-3FE19873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0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분석의 다양한 문제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Regression</a:t>
            </a:r>
          </a:p>
          <a:p>
            <a:pPr lvl="1"/>
            <a:r>
              <a:rPr lang="en-US" altLang="ko-KR" dirty="0"/>
              <a:t>Anomaly Detection</a:t>
            </a:r>
          </a:p>
          <a:p>
            <a:pPr lvl="1"/>
            <a:r>
              <a:rPr lang="en-US" altLang="ko-KR" dirty="0"/>
              <a:t>Recommendation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Clustering</a:t>
            </a:r>
          </a:p>
          <a:p>
            <a:pPr lvl="1"/>
            <a:r>
              <a:rPr lang="en-US" altLang="ko-KR" dirty="0"/>
              <a:t>Association</a:t>
            </a:r>
          </a:p>
          <a:p>
            <a:pPr lvl="1"/>
            <a:r>
              <a:rPr lang="en-US" altLang="ko-KR" dirty="0"/>
              <a:t>Dimension Reduction</a:t>
            </a:r>
          </a:p>
          <a:p>
            <a:pPr lvl="1"/>
            <a:r>
              <a:rPr lang="en-US" altLang="ko-KR" dirty="0"/>
              <a:t>Hidden Structure Analysis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F29855F9-4CDE-4C5D-B3FD-9430456315A4}"/>
              </a:ext>
            </a:extLst>
          </p:cNvPr>
          <p:cNvSpPr/>
          <p:nvPr/>
        </p:nvSpPr>
        <p:spPr>
          <a:xfrm>
            <a:off x="4572000" y="1897490"/>
            <a:ext cx="288032" cy="1728192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64CE1995-B3EF-477D-92DB-254DDA52A3D4}"/>
              </a:ext>
            </a:extLst>
          </p:cNvPr>
          <p:cNvSpPr/>
          <p:nvPr/>
        </p:nvSpPr>
        <p:spPr>
          <a:xfrm>
            <a:off x="4572000" y="4096414"/>
            <a:ext cx="288032" cy="1708849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528E-4A12-460F-B8FD-14728F862217}"/>
              </a:ext>
            </a:extLst>
          </p:cNvPr>
          <p:cNvSpPr txBox="1"/>
          <p:nvPr/>
        </p:nvSpPr>
        <p:spPr>
          <a:xfrm>
            <a:off x="5004048" y="2573690"/>
            <a:ext cx="2921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Predictive</a:t>
            </a:r>
            <a:r>
              <a:rPr lang="ko-KR" altLang="en-US" sz="2000" dirty="0"/>
              <a:t> </a:t>
            </a:r>
            <a:r>
              <a:rPr lang="en-US" altLang="ko-KR" sz="2000" dirty="0"/>
              <a:t>Analysis</a:t>
            </a:r>
            <a:r>
              <a:rPr lang="ko-KR" altLang="en-US" sz="2000" dirty="0"/>
              <a:t>의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1301A-7AB8-4EE5-8A2A-E1D5C7C7DDF6}"/>
              </a:ext>
            </a:extLst>
          </p:cNvPr>
          <p:cNvSpPr txBox="1"/>
          <p:nvPr/>
        </p:nvSpPr>
        <p:spPr>
          <a:xfrm>
            <a:off x="5004048" y="4596895"/>
            <a:ext cx="308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Descriptive</a:t>
            </a:r>
            <a:r>
              <a:rPr lang="ko-KR" altLang="en-US" sz="2000" dirty="0"/>
              <a:t> </a:t>
            </a:r>
            <a:r>
              <a:rPr lang="en-US" altLang="ko-KR" sz="2000" dirty="0"/>
              <a:t>Analysis</a:t>
            </a:r>
            <a:r>
              <a:rPr lang="ko-KR" altLang="en-US" sz="2000" dirty="0"/>
              <a:t>의 문제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DF2FF18-537F-4A1A-ACF4-1FFE134D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분석이란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49085-F1A3-4829-A2FF-5324E141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2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Predictive 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3046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7E547-4C08-4BE5-9DD8-6B45C9D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F1974-1408-4378-842E-24B700724F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ko-KR" altLang="en-US" dirty="0"/>
              <a:t>데이터에 내재된 패턴을 분석하여</a:t>
            </a:r>
            <a:r>
              <a:rPr lang="en-US" altLang="ko-KR" dirty="0"/>
              <a:t>, </a:t>
            </a:r>
            <a:r>
              <a:rPr lang="ko-KR" altLang="en-US" dirty="0"/>
              <a:t>아직 수행되지 않은 일의 결과를 예측하는 것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1E61C-0932-42B1-87B3-8DD69530DDEB}"/>
              </a:ext>
            </a:extLst>
          </p:cNvPr>
          <p:cNvSpPr/>
          <p:nvPr/>
        </p:nvSpPr>
        <p:spPr>
          <a:xfrm>
            <a:off x="1043608" y="2600908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 공정 중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D9C37-4BF3-498B-91F3-658DF0C54EA6}"/>
              </a:ext>
            </a:extLst>
          </p:cNvPr>
          <p:cNvSpPr/>
          <p:nvPr/>
        </p:nvSpPr>
        <p:spPr>
          <a:xfrm>
            <a:off x="5508104" y="2600908"/>
            <a:ext cx="2592288" cy="1186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데이터의 최종 품질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3B1E4-9843-4D30-9253-8000A04E99B9}"/>
              </a:ext>
            </a:extLst>
          </p:cNvPr>
          <p:cNvSpPr/>
          <p:nvPr/>
        </p:nvSpPr>
        <p:spPr>
          <a:xfrm>
            <a:off x="1043608" y="4272662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개인의 경제활동 </a:t>
            </a:r>
            <a:endParaRPr lang="en-US" altLang="ko-KR" dirty="0"/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6B99F4-D9BC-4F87-A3A5-94BD08AB02F2}"/>
              </a:ext>
            </a:extLst>
          </p:cNvPr>
          <p:cNvSpPr/>
          <p:nvPr/>
        </p:nvSpPr>
        <p:spPr>
          <a:xfrm>
            <a:off x="5508104" y="4272662"/>
            <a:ext cx="2592288" cy="1186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신용평가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0ADE0F-C2A8-42F6-98D7-2FC32DDB433E}"/>
              </a:ext>
            </a:extLst>
          </p:cNvPr>
          <p:cNvSpPr/>
          <p:nvPr/>
        </p:nvSpPr>
        <p:spPr>
          <a:xfrm>
            <a:off x="4082796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1BC47-C4AC-4232-87C2-DAA2CC871460}"/>
              </a:ext>
            </a:extLst>
          </p:cNvPr>
          <p:cNvSpPr txBox="1"/>
          <p:nvPr/>
        </p:nvSpPr>
        <p:spPr>
          <a:xfrm>
            <a:off x="4231822" y="2560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223B376-EDAF-4069-8FFB-BEFBFB146065}"/>
              </a:ext>
            </a:extLst>
          </p:cNvPr>
          <p:cNvSpPr/>
          <p:nvPr/>
        </p:nvSpPr>
        <p:spPr>
          <a:xfrm>
            <a:off x="4082796" y="47608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07783-3BCE-4CE7-92FF-02AD0CD68C4E}"/>
              </a:ext>
            </a:extLst>
          </p:cNvPr>
          <p:cNvSpPr txBox="1"/>
          <p:nvPr/>
        </p:nvSpPr>
        <p:spPr>
          <a:xfrm>
            <a:off x="4231822" y="4376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616D52B9-5C98-4D79-9E32-6AFC2D4A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7E547-4C08-4BE5-9DD8-6B45C9D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F1974-1408-4378-842E-24B700724F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ko-KR" altLang="en-US" dirty="0"/>
              <a:t>예측 모델 생성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1E61C-0932-42B1-87B3-8DD69530DDEB}"/>
              </a:ext>
            </a:extLst>
          </p:cNvPr>
          <p:cNvSpPr/>
          <p:nvPr/>
        </p:nvSpPr>
        <p:spPr>
          <a:xfrm>
            <a:off x="1080599" y="2111753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58DAE2-EC79-420A-96A2-36D6AE9D8DB4}"/>
              </a:ext>
            </a:extLst>
          </p:cNvPr>
          <p:cNvGrpSpPr/>
          <p:nvPr/>
        </p:nvGrpSpPr>
        <p:grpSpPr>
          <a:xfrm>
            <a:off x="4163435" y="2111753"/>
            <a:ext cx="3899966" cy="1084820"/>
            <a:chOff x="4163435" y="2111753"/>
            <a:chExt cx="3899966" cy="1084820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8B0ADE0F-C2A8-42F6-98D7-2FC32DDB433E}"/>
                </a:ext>
              </a:extLst>
            </p:cNvPr>
            <p:cNvSpPr/>
            <p:nvPr/>
          </p:nvSpPr>
          <p:spPr>
            <a:xfrm>
              <a:off x="4163435" y="246292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C1BC47-C4AC-4232-87C2-DAA2CC871460}"/>
                </a:ext>
              </a:extLst>
            </p:cNvPr>
            <p:cNvSpPr txBox="1"/>
            <p:nvPr/>
          </p:nvSpPr>
          <p:spPr>
            <a:xfrm>
              <a:off x="4230695" y="21117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적용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CD95F9-CF55-472A-8AA3-F31DC269DE1C}"/>
                </a:ext>
              </a:extLst>
            </p:cNvPr>
            <p:cNvSpPr/>
            <p:nvPr/>
          </p:nvSpPr>
          <p:spPr>
            <a:xfrm>
              <a:off x="5632392" y="2111753"/>
              <a:ext cx="2431009" cy="10848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분석기법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6B99F4-D9BC-4F87-A3A5-94BD08AB02F2}"/>
              </a:ext>
            </a:extLst>
          </p:cNvPr>
          <p:cNvSpPr/>
          <p:nvPr/>
        </p:nvSpPr>
        <p:spPr>
          <a:xfrm>
            <a:off x="3257716" y="4185432"/>
            <a:ext cx="2592288" cy="11869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예측 모델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E9B7A25-90FE-4C52-9028-6EDBE2B3FEBB}"/>
              </a:ext>
            </a:extLst>
          </p:cNvPr>
          <p:cNvSpPr/>
          <p:nvPr/>
        </p:nvSpPr>
        <p:spPr>
          <a:xfrm rot="8809640">
            <a:off x="5085350" y="33983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2D0F9-E93D-404A-A2B4-B724E45604E5}"/>
              </a:ext>
            </a:extLst>
          </p:cNvPr>
          <p:cNvSpPr txBox="1"/>
          <p:nvPr/>
        </p:nvSpPr>
        <p:spPr>
          <a:xfrm>
            <a:off x="5853278" y="35926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F38F3E-BA0E-4578-B9C5-FF59951A5F49}"/>
              </a:ext>
            </a:extLst>
          </p:cNvPr>
          <p:cNvGrpSpPr/>
          <p:nvPr/>
        </p:nvGrpSpPr>
        <p:grpSpPr>
          <a:xfrm>
            <a:off x="1386817" y="4462512"/>
            <a:ext cx="1870899" cy="646331"/>
            <a:chOff x="1386817" y="4462512"/>
            <a:chExt cx="1870899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51EA88-B85F-489B-9619-BF82849434F8}"/>
                </a:ext>
              </a:extLst>
            </p:cNvPr>
            <p:cNvSpPr txBox="1"/>
            <p:nvPr/>
          </p:nvSpPr>
          <p:spPr>
            <a:xfrm>
              <a:off x="1386817" y="4462512"/>
              <a:ext cx="941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새로운 </a:t>
              </a:r>
              <a:endParaRPr lang="en-US" altLang="ko-KR" dirty="0"/>
            </a:p>
            <a:p>
              <a:r>
                <a:rPr lang="ko-KR" altLang="en-US" dirty="0"/>
                <a:t>데이터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967CF1-146A-4BEB-B74A-F0CFF897955F}"/>
                </a:ext>
              </a:extLst>
            </p:cNvPr>
            <p:cNvCxnSpPr>
              <a:cxnSpLocks/>
              <a:stCxn id="16" idx="3"/>
              <a:endCxn id="8" idx="1"/>
            </p:cNvCxnSpPr>
            <p:nvPr/>
          </p:nvCxnSpPr>
          <p:spPr>
            <a:xfrm flipV="1">
              <a:off x="2328100" y="4778918"/>
              <a:ext cx="929616" cy="6760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DB28BE-D7CC-46A1-A1F6-386498D09891}"/>
              </a:ext>
            </a:extLst>
          </p:cNvPr>
          <p:cNvGrpSpPr/>
          <p:nvPr/>
        </p:nvGrpSpPr>
        <p:grpSpPr>
          <a:xfrm>
            <a:off x="5850004" y="4589512"/>
            <a:ext cx="2071244" cy="369332"/>
            <a:chOff x="5850004" y="4589512"/>
            <a:chExt cx="207124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475B26-209F-459C-B0A1-F57F5B24128A}"/>
                </a:ext>
              </a:extLst>
            </p:cNvPr>
            <p:cNvSpPr txBox="1"/>
            <p:nvPr/>
          </p:nvSpPr>
          <p:spPr>
            <a:xfrm>
              <a:off x="6749132" y="458951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예측 결과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767F042-4A15-48FE-8E25-FE5BF6FAE60B}"/>
                </a:ext>
              </a:extLst>
            </p:cNvPr>
            <p:cNvCxnSpPr>
              <a:cxnSpLocks/>
              <a:stCxn id="8" idx="3"/>
              <a:endCxn id="19" idx="1"/>
            </p:cNvCxnSpPr>
            <p:nvPr/>
          </p:nvCxnSpPr>
          <p:spPr>
            <a:xfrm flipV="1">
              <a:off x="5850004" y="4774178"/>
              <a:ext cx="899128" cy="4740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FB524-CA0E-410C-8204-2094B175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7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14" grpId="0" animBg="1"/>
      <p:bldP spid="14" grpId="1" animBg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9651-3E93-4883-A4EC-336FF30B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Predictive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2374F-C958-4710-9578-D6344ACF01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관찰된 데이터와 그것의 최종 결과가 포함된 데이터가 있어야함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6681AB-77B7-4930-AEC3-A05611011EB8}"/>
              </a:ext>
            </a:extLst>
          </p:cNvPr>
          <p:cNvSpPr/>
          <p:nvPr/>
        </p:nvSpPr>
        <p:spPr>
          <a:xfrm>
            <a:off x="1187624" y="2348880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 공정 중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E0A363-BBBF-4B60-B24C-E7D7177055B0}"/>
              </a:ext>
            </a:extLst>
          </p:cNvPr>
          <p:cNvSpPr/>
          <p:nvPr/>
        </p:nvSpPr>
        <p:spPr>
          <a:xfrm>
            <a:off x="5652120" y="2348880"/>
            <a:ext cx="2592288" cy="1186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데이터의 최종 품질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1035B2C-18CC-49BC-AF8F-AD73C1490F0A}"/>
              </a:ext>
            </a:extLst>
          </p:cNvPr>
          <p:cNvSpPr/>
          <p:nvPr/>
        </p:nvSpPr>
        <p:spPr>
          <a:xfrm>
            <a:off x="4226812" y="2692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E592A-DEC6-4D2C-8C4E-FC7FEAA7F747}"/>
              </a:ext>
            </a:extLst>
          </p:cNvPr>
          <p:cNvSpPr txBox="1"/>
          <p:nvPr/>
        </p:nvSpPr>
        <p:spPr>
          <a:xfrm>
            <a:off x="4375838" y="2308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0C5EB5-FF5D-4605-8D4A-56F6C214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34486"/>
              </p:ext>
            </p:extLst>
          </p:nvPr>
        </p:nvGraphicFramePr>
        <p:xfrm>
          <a:off x="1959429" y="3896472"/>
          <a:ext cx="52251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554127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6770510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083389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00717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15818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7302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품질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4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7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r>
                        <a:rPr lang="en-US" altLang="ko-KR" baseline="-25000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2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83189"/>
                  </a:ext>
                </a:extLst>
              </a:tr>
            </a:tbl>
          </a:graphicData>
        </a:graphic>
      </p:graphicFrame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094CEDD-744F-40CA-AA8E-8B3A75FE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27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8991</TotalTime>
  <Words>1372</Words>
  <Application>Microsoft Macintosh PowerPoint</Application>
  <PresentationFormat>화면 슬라이드 쇼(4:3)</PresentationFormat>
  <Paragraphs>496</Paragraphs>
  <Slides>44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60" baseType="lpstr">
      <vt:lpstr>굴림</vt:lpstr>
      <vt:lpstr>맑은 고딕</vt:lpstr>
      <vt:lpstr>华文新魏</vt:lpstr>
      <vt:lpstr>Arial</vt:lpstr>
      <vt:lpstr>Bookman Old Style</vt:lpstr>
      <vt:lpstr>Cambria Math</vt:lpstr>
      <vt:lpstr>Comic Sans MS</vt:lpstr>
      <vt:lpstr>Gill Sans MT</vt:lpstr>
      <vt:lpstr>Symbol</vt:lpstr>
      <vt:lpstr>Tahoma</vt:lpstr>
      <vt:lpstr>Times New Roman</vt:lpstr>
      <vt:lpstr>Wingdings</vt:lpstr>
      <vt:lpstr>Wingdings 3</vt:lpstr>
      <vt:lpstr>원본</vt:lpstr>
      <vt:lpstr>VISIO</vt:lpstr>
      <vt:lpstr>Document</vt:lpstr>
      <vt:lpstr>Overview of Data Analysis</vt:lpstr>
      <vt:lpstr>차례</vt:lpstr>
      <vt:lpstr>데이터 분석이란</vt:lpstr>
      <vt:lpstr>데이터 분석이란</vt:lpstr>
      <vt:lpstr>데이터 분석이란</vt:lpstr>
      <vt:lpstr>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Overview of Predictive Analysis</vt:lpstr>
      <vt:lpstr>Basic Idea of Learning</vt:lpstr>
      <vt:lpstr>Predictive Analysis의 문제들</vt:lpstr>
      <vt:lpstr>Predictive Analysis</vt:lpstr>
      <vt:lpstr>Classification</vt:lpstr>
      <vt:lpstr>Regression (1)</vt:lpstr>
      <vt:lpstr>Regression (2)</vt:lpstr>
      <vt:lpstr>Anomaly Detection (1)</vt:lpstr>
      <vt:lpstr>Anomaly Detection (2)</vt:lpstr>
      <vt:lpstr>Anomaly Detection (3)</vt:lpstr>
      <vt:lpstr>Recommendation (1)</vt:lpstr>
      <vt:lpstr>Recommendation (2)</vt:lpstr>
      <vt:lpstr>Descriptive Analysis의  문제들</vt:lpstr>
      <vt:lpstr>Overview of Descriptive Analysis</vt:lpstr>
      <vt:lpstr>Descriptive Analysis</vt:lpstr>
      <vt:lpstr>Clustering (1)</vt:lpstr>
      <vt:lpstr>Clustering (2)</vt:lpstr>
      <vt:lpstr>Clustering (3)</vt:lpstr>
      <vt:lpstr>Clustering (4)</vt:lpstr>
      <vt:lpstr>Association</vt:lpstr>
      <vt:lpstr>Dimension Reduction (1)</vt:lpstr>
      <vt:lpstr>Dimension Reduction (2)</vt:lpstr>
      <vt:lpstr>Dimension Reduction (3)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이지형</cp:lastModifiedBy>
  <cp:revision>429</cp:revision>
  <cp:lastPrinted>2014-05-23T08:06:07Z</cp:lastPrinted>
  <dcterms:created xsi:type="dcterms:W3CDTF">2012-05-24T05:20:38Z</dcterms:created>
  <dcterms:modified xsi:type="dcterms:W3CDTF">2021-01-24T14:55:34Z</dcterms:modified>
</cp:coreProperties>
</file>