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73" r:id="rId5"/>
    <p:sldId id="300" r:id="rId6"/>
    <p:sldId id="303" r:id="rId7"/>
    <p:sldId id="304" r:id="rId8"/>
    <p:sldId id="306" r:id="rId9"/>
    <p:sldId id="307" r:id="rId10"/>
    <p:sldId id="286" r:id="rId11"/>
    <p:sldId id="289" r:id="rId12"/>
    <p:sldId id="290" r:id="rId13"/>
    <p:sldId id="291" r:id="rId14"/>
    <p:sldId id="292" r:id="rId15"/>
    <p:sldId id="287" r:id="rId16"/>
    <p:sldId id="305" r:id="rId17"/>
    <p:sldId id="301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08" r:id="rId39"/>
    <p:sldId id="313" r:id="rId40"/>
    <p:sldId id="314" r:id="rId41"/>
    <p:sldId id="309" r:id="rId42"/>
    <p:sldId id="310" r:id="rId43"/>
    <p:sldId id="311" r:id="rId44"/>
    <p:sldId id="312" r:id="rId45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CFF"/>
    <a:srgbClr val="CC99FF"/>
    <a:srgbClr val="CC66FF"/>
    <a:srgbClr val="0000FF"/>
    <a:srgbClr val="07F3F3"/>
    <a:srgbClr val="66CCFF"/>
    <a:srgbClr val="F29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6197" autoAdjust="0"/>
  </p:normalViewPr>
  <p:slideViewPr>
    <p:cSldViewPr snapToGrid="0">
      <p:cViewPr varScale="1">
        <p:scale>
          <a:sx n="77" d="100"/>
          <a:sy n="77" d="100"/>
        </p:scale>
        <p:origin x="8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52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8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1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6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3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1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8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10" y="1133062"/>
            <a:ext cx="10787270" cy="10309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Bahnschrift SemiBold" panose="020B0502040204020203" pitchFamily="34" charset="0"/>
              </a:defRPr>
            </a:lvl1pPr>
          </a:lstStyle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412656"/>
            <a:ext cx="9144000" cy="212290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14368"/>
            <a:ext cx="11546542" cy="7450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84958" y="979426"/>
            <a:ext cx="115465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E0C716-81A6-4857-A605-2F51E1020AC7}"/>
              </a:ext>
            </a:extLst>
          </p:cNvPr>
          <p:cNvGrpSpPr/>
          <p:nvPr userDrawn="1"/>
        </p:nvGrpSpPr>
        <p:grpSpPr>
          <a:xfrm>
            <a:off x="133350" y="6329618"/>
            <a:ext cx="2978844" cy="436086"/>
            <a:chOff x="8870606" y="151462"/>
            <a:chExt cx="2978844" cy="436086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8A38BEA-639A-4ADF-9DAB-BE9B164FECAA}"/>
                </a:ext>
              </a:extLst>
            </p:cNvPr>
            <p:cNvSpPr txBox="1"/>
            <p:nvPr userDrawn="1"/>
          </p:nvSpPr>
          <p:spPr>
            <a:xfrm>
              <a:off x="9414068" y="1540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4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B9591D07-DE64-4D7D-A8BD-CAEDF6446B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70606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</a:t>
            </a:r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Classification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71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24B874-C3CD-4645-B994-5C22DC26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3622533"/>
            <a:ext cx="5317503" cy="212833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(4/5)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26FEA5D-D03A-4E50-BDDD-B8B4041F1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836172"/>
            <a:ext cx="5239481" cy="1676634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7967986" y="2943966"/>
            <a:ext cx="424759" cy="3784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B3380-0A7A-4469-AECC-9B1546DAFB00}"/>
              </a:ext>
            </a:extLst>
          </p:cNvPr>
          <p:cNvSpPr txBox="1"/>
          <p:nvPr/>
        </p:nvSpPr>
        <p:spPr>
          <a:xfrm>
            <a:off x="717309" y="1107131"/>
            <a:ext cx="898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4.</a:t>
            </a:r>
            <a:r>
              <a:rPr kumimoji="1" lang="ko-KR" altLang="en-US" sz="2800" b="1" dirty="0"/>
              <a:t> 아래와 같은 메시지는 무시하고</a:t>
            </a:r>
            <a:r>
              <a:rPr kumimoji="1" lang="en-US" altLang="ko-KR" sz="2800" b="1" dirty="0"/>
              <a:t>, OK(</a:t>
            </a:r>
            <a:r>
              <a:rPr kumimoji="1" lang="ko-KR" altLang="en-US" sz="2800" b="1" dirty="0"/>
              <a:t>확인</a:t>
            </a:r>
            <a:r>
              <a:rPr kumimoji="1" lang="en-US" altLang="ko-KR" sz="2800" b="1" dirty="0"/>
              <a:t>)</a:t>
            </a:r>
            <a:r>
              <a:rPr kumimoji="1" lang="ko-KR" altLang="en-US" sz="2800" b="1" dirty="0"/>
              <a:t>를 누릅니다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933023-66D3-4A03-A3D3-DF8FED25373D}"/>
              </a:ext>
            </a:extLst>
          </p:cNvPr>
          <p:cNvSpPr/>
          <p:nvPr/>
        </p:nvSpPr>
        <p:spPr>
          <a:xfrm>
            <a:off x="7597786" y="5006486"/>
            <a:ext cx="1012814" cy="498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8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D56B4-1CC6-454C-A61E-0379076D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1654990"/>
            <a:ext cx="8551985" cy="467573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(5/5)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2511946" y="3992855"/>
            <a:ext cx="1190096" cy="630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354763" y="1115224"/>
            <a:ext cx="1123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5.</a:t>
            </a:r>
            <a:r>
              <a:rPr kumimoji="1" lang="ko-KR" altLang="en-US" sz="2400" b="1" dirty="0"/>
              <a:t> 학습용 데이터인 </a:t>
            </a:r>
            <a:r>
              <a:rPr kumimoji="1" lang="en-US" altLang="ko-KR" sz="2400" b="1" dirty="0"/>
              <a:t>train.csv</a:t>
            </a:r>
            <a:r>
              <a:rPr kumimoji="1" lang="ko-KR" altLang="en-US" sz="2400" b="1" dirty="0"/>
              <a:t>와 테스트용 데이터인 </a:t>
            </a:r>
            <a:r>
              <a:rPr kumimoji="1" lang="en-US" altLang="ko-KR" sz="2400" b="1" dirty="0"/>
              <a:t>test.csv</a:t>
            </a:r>
            <a:r>
              <a:rPr kumimoji="1" lang="ko-KR" altLang="en-US" sz="2400" b="1" dirty="0"/>
              <a:t>가 업로드 된 것을 확인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875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Run the Code!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DAC88-4BF3-481B-956C-64E08436BCD2}"/>
              </a:ext>
            </a:extLst>
          </p:cNvPr>
          <p:cNvSpPr txBox="1"/>
          <p:nvPr/>
        </p:nvSpPr>
        <p:spPr>
          <a:xfrm>
            <a:off x="304801" y="1095003"/>
            <a:ext cx="1079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정상적으로 실행 시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정확도에 대한 </a:t>
            </a:r>
            <a:r>
              <a:rPr kumimoji="1" lang="en-US" altLang="ko-KR" sz="2000" b="1" dirty="0"/>
              <a:t>text </a:t>
            </a:r>
            <a:r>
              <a:rPr kumimoji="1" lang="ko-KR" altLang="en-US" sz="2000" b="1" dirty="0"/>
              <a:t>출력결과와 그래프가 출력결과를 확인할 수 있습니다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38BFF5-C9CE-44D6-9B23-B0995B7B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95113"/>
            <a:ext cx="6565098" cy="16613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9BEDA-7F86-4B17-9657-B3806413E3FD}"/>
              </a:ext>
            </a:extLst>
          </p:cNvPr>
          <p:cNvSpPr/>
          <p:nvPr/>
        </p:nvSpPr>
        <p:spPr>
          <a:xfrm>
            <a:off x="805758" y="2708030"/>
            <a:ext cx="1374734" cy="4484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36809F-C453-447B-90FA-340EE57E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" y="3279530"/>
            <a:ext cx="4482978" cy="29325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17744-E052-4F60-80D3-3DF3FD768472}"/>
              </a:ext>
            </a:extLst>
          </p:cNvPr>
          <p:cNvSpPr/>
          <p:nvPr/>
        </p:nvSpPr>
        <p:spPr>
          <a:xfrm>
            <a:off x="1397773" y="3429000"/>
            <a:ext cx="3780895" cy="27830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5BE53C-E2E5-4501-816C-400F4976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229" y="2325776"/>
            <a:ext cx="4871202" cy="340219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93F860-4F57-4BC1-872E-8D0BC32339F9}"/>
              </a:ext>
            </a:extLst>
          </p:cNvPr>
          <p:cNvSpPr/>
          <p:nvPr/>
        </p:nvSpPr>
        <p:spPr>
          <a:xfrm>
            <a:off x="7013332" y="2227383"/>
            <a:ext cx="4991099" cy="35356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train.csv &amp; test.csv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717309" y="1107131"/>
            <a:ext cx="10658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준비한 데이터는 펭귄의 정보와 그 종을 분류한 표입니다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.csv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주로 </a:t>
            </a:r>
            <a:r>
              <a:rPr kumimoji="1" lang="en-US" altLang="ko-KR" dirty="0"/>
              <a:t>,(comma)</a:t>
            </a:r>
            <a:r>
              <a:rPr kumimoji="1" lang="ko-KR" altLang="en-US" dirty="0"/>
              <a:t>로 구분되어 있는 데이터를 의미합니다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기계학습 모델로 </a:t>
            </a:r>
            <a:r>
              <a:rPr kumimoji="1" lang="en-US" altLang="ko-KR" dirty="0"/>
              <a:t>train.csv</a:t>
            </a:r>
            <a:r>
              <a:rPr kumimoji="1" lang="ko-KR" altLang="en-US" dirty="0"/>
              <a:t>를 학습하고</a:t>
            </a:r>
            <a:r>
              <a:rPr kumimoji="1" lang="en-US" altLang="ko-KR" dirty="0"/>
              <a:t>, test.csv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을 맞추고자 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참고</a:t>
            </a:r>
            <a:r>
              <a:rPr kumimoji="1" lang="en-US" altLang="ko-KR" dirty="0"/>
              <a:t>; Island(</a:t>
            </a:r>
            <a:r>
              <a:rPr kumimoji="1" lang="ko-KR" altLang="en-US" dirty="0"/>
              <a:t>서식지</a:t>
            </a:r>
            <a:r>
              <a:rPr kumimoji="1" lang="en-US" altLang="ko-KR" dirty="0"/>
              <a:t>, 1:Biscoe, 2:Dream, 3:Torgersen), </a:t>
            </a:r>
            <a:r>
              <a:rPr kumimoji="1" lang="en-US" altLang="ko-KR" dirty="0" err="1"/>
              <a:t>Bill_length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부리 너비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Bill_depth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부리 깊이</a:t>
            </a:r>
            <a:r>
              <a:rPr kumimoji="1" lang="en-US" altLang="ko-KR" dirty="0"/>
              <a:t>),  </a:t>
            </a:r>
            <a:br>
              <a:rPr kumimoji="1" lang="en-US" altLang="ko-KR" dirty="0"/>
            </a:br>
            <a:r>
              <a:rPr kumimoji="1" lang="en-US" altLang="ko-KR" dirty="0" err="1"/>
              <a:t>Flipper_length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팔길이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body_mass</a:t>
            </a:r>
            <a:r>
              <a:rPr kumimoji="1" lang="en-US" altLang="ko-KR" dirty="0"/>
              <a:t>(</a:t>
            </a:r>
            <a:r>
              <a:rPr kumimoji="1" lang="ko-KR" altLang="en-US" dirty="0"/>
              <a:t>몸무게</a:t>
            </a:r>
            <a:r>
              <a:rPr kumimoji="1" lang="en-US" altLang="ko-KR" dirty="0"/>
              <a:t>), sex(</a:t>
            </a:r>
            <a:r>
              <a:rPr kumimoji="1" lang="ko-KR" altLang="en-US" dirty="0"/>
              <a:t>성별</a:t>
            </a:r>
            <a:r>
              <a:rPr kumimoji="1" lang="en-US" altLang="ko-KR" dirty="0"/>
              <a:t>), species(</a:t>
            </a:r>
            <a:r>
              <a:rPr kumimoji="1" lang="ko-KR" altLang="en-US" dirty="0"/>
              <a:t>종</a:t>
            </a:r>
            <a:r>
              <a:rPr kumimoji="1" lang="en-US" altLang="ko-KR" dirty="0"/>
              <a:t>), target(0: Adelie, 1:Chinstrap, 2:Gentoo)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3D85B-7CC4-4238-8E64-013154A5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9" y="2616857"/>
            <a:ext cx="7798618" cy="36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라이브러리를 불러옵니다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배열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(array)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을 쉽게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데이터를 쉽게 보고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시각화 설정 클래스입니다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</a:t>
            </a:r>
            <a:r>
              <a:rPr lang="ko-KR" alt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머신러닝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알고리즘입니다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의사결정나무 시각화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 성능평가를 위한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출력할 그래프 사이즈</a:t>
            </a:r>
            <a:endParaRPr lang="en-US" altLang="ko-K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5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'./train.csv'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train[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'./test.csv'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3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의사결정나무 분류기를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의사결정나무 분류기를 학습합니다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7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정확성을 확인합니다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': 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*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7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decision_tree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=model,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test.columns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'Adelie'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'Chinstrap'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'Gentoo'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filled=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proportion=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rounded=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Tree (1/2)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Tree (2/2)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2068F-75C7-4336-AC09-0C226E1E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22" y="1301892"/>
            <a:ext cx="10291156" cy="50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Login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Google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search “</a:t>
            </a:r>
            <a:r>
              <a:rPr lang="en-US" altLang="ko-KR" b="1" dirty="0" err="1"/>
              <a:t>Colab</a:t>
            </a:r>
            <a:r>
              <a:rPr lang="en-US" altLang="ko-KR" b="1" dirty="0"/>
              <a:t>”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0EC19-0E04-41C7-B859-392BD7D9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205"/>
            <a:ext cx="12192000" cy="353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143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Google</a:t>
            </a:r>
            <a:r>
              <a:rPr kumimoji="1" lang="ko-KR" altLang="en-US" sz="3200" b="1" dirty="0"/>
              <a:t>에 로그인을 하시고</a:t>
            </a:r>
            <a:r>
              <a:rPr kumimoji="1" lang="en-US" altLang="ko-KR" sz="3200" b="1" dirty="0"/>
              <a:t>, </a:t>
            </a:r>
          </a:p>
          <a:p>
            <a:r>
              <a:rPr kumimoji="1" lang="en-US" altLang="ko-KR" sz="3200" b="1" dirty="0"/>
              <a:t>Google </a:t>
            </a:r>
            <a:r>
              <a:rPr kumimoji="1" lang="ko-KR" altLang="en-US" sz="3200" b="1" dirty="0"/>
              <a:t>검색창에 </a:t>
            </a:r>
            <a:r>
              <a:rPr kumimoji="1" lang="en-US" altLang="ko-KR" sz="3200" b="1" dirty="0"/>
              <a:t>“</a:t>
            </a:r>
            <a:r>
              <a:rPr kumimoji="1" lang="en-US" altLang="ko-KR" sz="3200" b="1" dirty="0" err="1"/>
              <a:t>Colab</a:t>
            </a:r>
            <a:r>
              <a:rPr kumimoji="1" lang="en-US" altLang="ko-KR" sz="3200" b="1" dirty="0"/>
              <a:t>”</a:t>
            </a:r>
            <a:r>
              <a:rPr kumimoji="1" lang="ko-KR" altLang="en-US" sz="3200" b="1" dirty="0"/>
              <a:t>을 검색하세요</a:t>
            </a:r>
            <a:r>
              <a:rPr kumimoji="1" lang="en-US" altLang="ko-KR" sz="3200" b="1" dirty="0"/>
              <a:t>.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27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model,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display_labels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'Adelie'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'Chinstrap'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'Gentoo'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plt.cm.Blues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(1/2)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5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(2/2)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99EC34-1ECB-420B-8F0B-F3CD0DA7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20" y="1143000"/>
            <a:ext cx="6354561" cy="50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9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latin typeface="+mj-lt"/>
              </a:rPr>
              <a:t>Decision</a:t>
            </a:r>
            <a:r>
              <a:rPr lang="ko-KR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Regression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673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(1/4)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4C23-F2D2-BE43-9DE1-BFAD9D1F4142}"/>
              </a:ext>
            </a:extLst>
          </p:cNvPr>
          <p:cNvSpPr txBox="1"/>
          <p:nvPr/>
        </p:nvSpPr>
        <p:spPr>
          <a:xfrm>
            <a:off x="717309" y="1107131"/>
            <a:ext cx="5759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샘플 데이터를 사용합니다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좌측 상단의 폴더 아이콘을 선택합니다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2D5DC-5B1F-460A-8ADB-FDE190A29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4" y="1990651"/>
            <a:ext cx="7465953" cy="3969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94A534-8D96-44F8-AD08-25D667C8AA5D}"/>
              </a:ext>
            </a:extLst>
          </p:cNvPr>
          <p:cNvSpPr/>
          <p:nvPr/>
        </p:nvSpPr>
        <p:spPr>
          <a:xfrm>
            <a:off x="2421419" y="5076235"/>
            <a:ext cx="423163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6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(2/4)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의 좌측 상단의 폴더 아이콘을 선택하면 아래와 같은 창이 열립니다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6382A-4B52-46EF-8C45-B76A4DB3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2" y="1803888"/>
            <a:ext cx="7770896" cy="40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(3/4)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481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sample_data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폴더를 열어주세요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6382A-4B52-46EF-8C45-B76A4DB3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2" y="1803888"/>
            <a:ext cx="7770896" cy="40007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A1CE60-A3AB-4179-8ECC-90ACA7364D29}"/>
              </a:ext>
            </a:extLst>
          </p:cNvPr>
          <p:cNvSpPr/>
          <p:nvPr/>
        </p:nvSpPr>
        <p:spPr>
          <a:xfrm>
            <a:off x="2703876" y="3242104"/>
            <a:ext cx="1793309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6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(4/4)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F8C3-F06E-49CD-83D4-7C515973CE63}"/>
              </a:ext>
            </a:extLst>
          </p:cNvPr>
          <p:cNvSpPr txBox="1"/>
          <p:nvPr/>
        </p:nvSpPr>
        <p:spPr>
          <a:xfrm>
            <a:off x="717309" y="1107131"/>
            <a:ext cx="6787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4.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은 총 </a:t>
            </a:r>
            <a:r>
              <a:rPr kumimoji="1" lang="en-US" altLang="ko-KR" sz="2400" b="1" dirty="0"/>
              <a:t>3 </a:t>
            </a:r>
            <a:r>
              <a:rPr kumimoji="1" lang="ko-KR" altLang="en-US" sz="2400" b="1" dirty="0"/>
              <a:t>종류의 샘플 데이터를 제공합니다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44AF2-D4BE-487C-93A7-31FEDC93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2" y="1717394"/>
            <a:ext cx="6921956" cy="43662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1A79C-1C67-4044-82B5-CEE71A62BF21}"/>
              </a:ext>
            </a:extLst>
          </p:cNvPr>
          <p:cNvSpPr/>
          <p:nvPr/>
        </p:nvSpPr>
        <p:spPr>
          <a:xfrm>
            <a:off x="3593643" y="4273591"/>
            <a:ext cx="1453105" cy="3482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AD8C0B-6951-458F-AE6C-7F71FAF7A3B4}"/>
              </a:ext>
            </a:extLst>
          </p:cNvPr>
          <p:cNvSpPr/>
          <p:nvPr/>
        </p:nvSpPr>
        <p:spPr>
          <a:xfrm>
            <a:off x="3593643" y="4621877"/>
            <a:ext cx="2411728" cy="556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12F0D-2308-4489-BF25-4C6C671EE16D}"/>
              </a:ext>
            </a:extLst>
          </p:cNvPr>
          <p:cNvSpPr/>
          <p:nvPr/>
        </p:nvSpPr>
        <p:spPr>
          <a:xfrm>
            <a:off x="3593643" y="5178829"/>
            <a:ext cx="2411728" cy="556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06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Run the Code!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DAC88-4BF3-481B-956C-64E08436BCD2}"/>
              </a:ext>
            </a:extLst>
          </p:cNvPr>
          <p:cNvSpPr txBox="1"/>
          <p:nvPr/>
        </p:nvSpPr>
        <p:spPr>
          <a:xfrm>
            <a:off x="304801" y="1095003"/>
            <a:ext cx="1079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정상적으로 실행 시</a:t>
            </a:r>
            <a:r>
              <a:rPr kumimoji="1" lang="en-US" altLang="ko-KR" sz="2000" b="1" dirty="0"/>
              <a:t>, R</a:t>
            </a:r>
            <a:r>
              <a:rPr kumimoji="1" lang="en-US" altLang="ko-KR" sz="2000" b="1" baseline="30000" dirty="0"/>
              <a:t>2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 err="1"/>
              <a:t>메트릭의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text </a:t>
            </a:r>
            <a:r>
              <a:rPr kumimoji="1" lang="ko-KR" altLang="en-US" sz="2000" b="1" dirty="0"/>
              <a:t>출력결과를 확인할 수 있습니다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9F579-9550-49A7-B66A-A40B2CB48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51" y="2227383"/>
            <a:ext cx="9507139" cy="19954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75E83-95B9-41F1-942B-FD7E552821BA}"/>
              </a:ext>
            </a:extLst>
          </p:cNvPr>
          <p:cNvSpPr/>
          <p:nvPr/>
        </p:nvSpPr>
        <p:spPr>
          <a:xfrm>
            <a:off x="1510307" y="3133898"/>
            <a:ext cx="6154028" cy="8312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09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california_housing_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train.csv</a:t>
            </a:r>
            <a:b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en-US" altLang="ko-KR" b="1" dirty="0"/>
              <a:t>c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alifornia_housing_test.csv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717309" y="1107131"/>
            <a:ext cx="9466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Colab</a:t>
            </a:r>
            <a:r>
              <a:rPr kumimoji="1" lang="ko-KR" altLang="en-US" dirty="0"/>
              <a:t>에서 제공하는 캘리포니아의 주택 정보와 주택 매매가의 데이터입니다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.csv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주로 </a:t>
            </a:r>
            <a:r>
              <a:rPr kumimoji="1" lang="en-US" altLang="ko-KR" dirty="0"/>
              <a:t>,(comma)</a:t>
            </a:r>
            <a:r>
              <a:rPr kumimoji="1" lang="ko-KR" altLang="en-US" dirty="0"/>
              <a:t>로 구분되어 있는 데이터를 의미합니다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기계학습 모델로 </a:t>
            </a:r>
            <a:r>
              <a:rPr kumimoji="1" lang="en-US" altLang="ko-KR" dirty="0"/>
              <a:t>California_housing_train.csv</a:t>
            </a:r>
            <a:r>
              <a:rPr kumimoji="1" lang="ko-KR" altLang="en-US" dirty="0"/>
              <a:t>를 학습하고</a:t>
            </a:r>
            <a:r>
              <a:rPr kumimoji="1" lang="en-US" altLang="ko-KR" dirty="0"/>
              <a:t>, California_housing_test.csv</a:t>
            </a:r>
            <a:r>
              <a:rPr kumimoji="1" lang="ko-KR" altLang="en-US" dirty="0"/>
              <a:t>에 있는</a:t>
            </a:r>
            <a:br>
              <a:rPr kumimoji="1" lang="en-US" altLang="ko-KR" dirty="0"/>
            </a:br>
            <a:r>
              <a:rPr kumimoji="1" lang="en-US" altLang="ko-KR" dirty="0" err="1"/>
              <a:t>median_house_value</a:t>
            </a:r>
            <a:r>
              <a:rPr kumimoji="1" lang="ko-KR" altLang="en-US" dirty="0"/>
              <a:t>를 맞추고자 합니다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0AF7D-82DE-4B3B-82C9-6E786ADD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27" y="2457224"/>
            <a:ext cx="8012146" cy="38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0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라이브러리를 불러옵니다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배열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(array)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을 쉽게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데이터를 쉽게 보고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시각화 설정 클래스입니다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DecisionTreeRegressor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</a:t>
            </a:r>
            <a:r>
              <a:rPr lang="ko-KR" alt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머신러닝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알고리즘입니다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의사결정나무 시각화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출력할 그래프 사이즈</a:t>
            </a:r>
            <a:endParaRPr lang="en-US" altLang="ko-K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1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Visit </a:t>
            </a:r>
            <a:r>
              <a:rPr lang="en-US" altLang="ko-KR" b="1" dirty="0" err="1"/>
              <a:t>Colab</a:t>
            </a:r>
            <a:r>
              <a:rPr lang="en-US" altLang="ko-KR" b="1" dirty="0"/>
              <a:t> website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348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가장 처음 결과에 나오는 사이트를 클릭</a:t>
            </a:r>
            <a:r>
              <a:rPr kumimoji="1" lang="en-US" altLang="ko-KR" sz="3200" b="1" dirty="0"/>
              <a:t>!</a:t>
            </a:r>
            <a:endParaRPr kumimoji="1" lang="ko-Kore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16B6F-EDEA-463D-AE16-12CD76CA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5" y="1745653"/>
            <a:ext cx="9705102" cy="44439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2278385" y="3676072"/>
            <a:ext cx="1600887" cy="3694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sample_data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/california_housing_train.csv'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train[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sample_data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/california_housing_test.csv'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40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모델을 생성합니다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DecisionTreeRegressor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모델을 학습합니다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97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오차를 확인합니다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'R-squared: 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59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decision_tree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=model,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test.columns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filled=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proportion=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rounded=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fontsize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Tree (1/2)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50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Tree (2/2)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34DFAE-3777-4AFC-A8C1-CE2403E8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22" y="1598652"/>
            <a:ext cx="9833956" cy="481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97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latin typeface="+mj-lt"/>
              </a:rPr>
              <a:t>Random</a:t>
            </a:r>
            <a:r>
              <a:rPr lang="ko-KR" altLang="en-US" sz="6000" dirty="0">
                <a:latin typeface="+mj-lt"/>
              </a:rPr>
              <a:t> </a:t>
            </a:r>
            <a:r>
              <a:rPr lang="en-US" altLang="ko-KR" sz="6000" dirty="0">
                <a:latin typeface="+mj-lt"/>
              </a:rPr>
              <a:t>Forest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43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18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라이브러리를 불러옵니다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   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배열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(array)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을 쉽게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   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데이터를 쉽게 보고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시각화 설정 클래스입니다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</a:t>
            </a:r>
            <a:r>
              <a:rPr lang="ko-KR" alt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머신러닝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알고리즘입니다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 성능평가를 위한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출력할 그래프 사이즈</a:t>
            </a:r>
            <a:endParaRPr lang="en-US" altLang="ko-K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07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'./train.csv'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train[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'./test.csv'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465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알고리즘을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 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랜덤포레스트를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구성할 의사결정나무의 수를 결정합니다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   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의사결정나무의 </a:t>
            </a:r>
            <a:r>
              <a:rPr lang="ko-KR" altLang="en-US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최대깊이를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결정합니다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ko-KR" alt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프로세서 수를 결정합니다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데이터로 모델을 학습합니다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4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정확성을 확인합니다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'Accuracy: 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*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65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좌측상단 파일 </a:t>
            </a:r>
            <a:r>
              <a:rPr kumimoji="1" lang="en-US" altLang="ko-KR" sz="3200" b="1" dirty="0"/>
              <a:t>&gt; </a:t>
            </a:r>
            <a:r>
              <a:rPr kumimoji="1" lang="ko-KR" altLang="en-US" sz="3200" b="1" dirty="0"/>
              <a:t>노트 열기</a:t>
            </a:r>
            <a:endParaRPr kumimoji="1" lang="ko-Kore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362FF4-63E0-4F97-AEFA-903D4A44B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7" t="9478" b="4615"/>
          <a:stretch/>
        </p:blipFill>
        <p:spPr>
          <a:xfrm>
            <a:off x="969684" y="1932405"/>
            <a:ext cx="8763400" cy="4255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1426885" y="2720882"/>
            <a:ext cx="2447504" cy="3162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28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model,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display_labels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'Adelie'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'Chinstrap'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'Gentoo'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plt.cm.Blues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(1/2)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70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(2/2)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977F4-9A4E-49F7-A029-299244C3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34" y="1230687"/>
            <a:ext cx="6808133" cy="51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527845" y="1238853"/>
            <a:ext cx="9551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 </a:t>
            </a:r>
            <a:r>
              <a:rPr kumimoji="1" lang="ko-KR" altLang="en-US" sz="2800" b="1" dirty="0"/>
              <a:t>팝업창이 열리면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업로드를 클릭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2. </a:t>
            </a:r>
            <a:r>
              <a:rPr kumimoji="1" lang="ko-KR" altLang="en-US" sz="2800" b="1" dirty="0"/>
              <a:t>제공해드린 모델 파일들 중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사용하고자 하는 모델 파일을 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     </a:t>
            </a:r>
            <a:r>
              <a:rPr kumimoji="1" lang="ko-KR" altLang="en-US" sz="2800" b="1" dirty="0"/>
              <a:t>회색 점선 </a:t>
            </a:r>
            <a:r>
              <a:rPr kumimoji="1" lang="en-US" altLang="ko-KR" sz="2800" b="1" dirty="0"/>
              <a:t>Box </a:t>
            </a:r>
            <a:r>
              <a:rPr kumimoji="1" lang="ko-KR" altLang="en-US" sz="2800" b="1" dirty="0"/>
              <a:t>영역에 </a:t>
            </a:r>
            <a:r>
              <a:rPr kumimoji="1" lang="en-US" altLang="ko-KR" sz="2800" b="1" dirty="0"/>
              <a:t>Drag &amp; Drop </a:t>
            </a:r>
            <a:r>
              <a:rPr kumimoji="1" lang="ko-KR" altLang="en-US" sz="2800" b="1" dirty="0"/>
              <a:t>합니다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613A3-C802-40FD-81BF-7D59757E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2818883"/>
            <a:ext cx="6164869" cy="35233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5966863" y="2916180"/>
            <a:ext cx="781204" cy="2642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BF4C8-FE43-4E40-BF68-4E367799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16"/>
          <a:stretch/>
        </p:blipFill>
        <p:spPr>
          <a:xfrm>
            <a:off x="7787786" y="2442085"/>
            <a:ext cx="4222506" cy="248602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A2949BD4-D7D9-4013-9AFC-F001B0D5B5ED}"/>
              </a:ext>
            </a:extLst>
          </p:cNvPr>
          <p:cNvSpPr/>
          <p:nvPr/>
        </p:nvSpPr>
        <p:spPr>
          <a:xfrm rot="10800000">
            <a:off x="3508566" y="4561612"/>
            <a:ext cx="5362872" cy="1508427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32F9C-A0BC-4084-AEC8-51B9BE52AE60}"/>
              </a:ext>
            </a:extLst>
          </p:cNvPr>
          <p:cNvSpPr/>
          <p:nvPr/>
        </p:nvSpPr>
        <p:spPr>
          <a:xfrm>
            <a:off x="7958750" y="4341965"/>
            <a:ext cx="1818296" cy="219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EB5D8-06FD-43DF-B2C6-6AFE9E7617FF}"/>
              </a:ext>
            </a:extLst>
          </p:cNvPr>
          <p:cNvSpPr txBox="1"/>
          <p:nvPr/>
        </p:nvSpPr>
        <p:spPr>
          <a:xfrm>
            <a:off x="5461226" y="6136703"/>
            <a:ext cx="17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586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Check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692727" y="1061515"/>
            <a:ext cx="901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사용하고자 하는 모델 파일을 정상적으로 불러온 화면 예</a:t>
            </a:r>
            <a:endParaRPr kumimoji="1" lang="ko-Kore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18ABB-3C44-41C0-BCE2-A368ED10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748424"/>
            <a:ext cx="9023927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B64C55B-B9F3-431D-8074-0555E9E77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91"/>
          <a:stretch/>
        </p:blipFill>
        <p:spPr>
          <a:xfrm>
            <a:off x="717309" y="1913931"/>
            <a:ext cx="7893291" cy="423231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(1/5)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4C23-F2D2-BE43-9DE1-BFAD9D1F4142}"/>
              </a:ext>
            </a:extLst>
          </p:cNvPr>
          <p:cNvSpPr txBox="1"/>
          <p:nvPr/>
        </p:nvSpPr>
        <p:spPr>
          <a:xfrm>
            <a:off x="717309" y="1107131"/>
            <a:ext cx="994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PC</a:t>
            </a:r>
            <a:r>
              <a:rPr kumimoji="1" lang="ko-KR" altLang="en-US" sz="2000" b="1" dirty="0"/>
              <a:t>에 저장해 두신 데이터 파일을 분석하기 위해서는 먼저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upload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해야 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데이터를 업로드 하기 위해서는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좌측 상단의 폴더 아이콘을 선택합니다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4C8A9-4BB7-4569-96BB-D904FB1E28F2}"/>
              </a:ext>
            </a:extLst>
          </p:cNvPr>
          <p:cNvSpPr/>
          <p:nvPr/>
        </p:nvSpPr>
        <p:spPr>
          <a:xfrm>
            <a:off x="717309" y="4100643"/>
            <a:ext cx="423163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(2/5)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의 좌측 상단의 폴더 아이콘을 선택하면 아래와 같은 창이 열립니다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EB2395-E4D9-4A15-9210-5C56981B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1654990"/>
            <a:ext cx="8555547" cy="46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47890EE-B304-4E0B-9EBC-03ACBD5C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02" y="1624212"/>
            <a:ext cx="8088241" cy="45586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(3/5)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2901630-57C5-449A-BF23-C11FD4466958}"/>
              </a:ext>
            </a:extLst>
          </p:cNvPr>
          <p:cNvSpPr/>
          <p:nvPr/>
        </p:nvSpPr>
        <p:spPr>
          <a:xfrm rot="10800000">
            <a:off x="2382982" y="4581236"/>
            <a:ext cx="3229446" cy="1957676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BA9F1-D23D-447A-A342-0EA6813ED0E7}"/>
              </a:ext>
            </a:extLst>
          </p:cNvPr>
          <p:cNvSpPr/>
          <p:nvPr/>
        </p:nvSpPr>
        <p:spPr>
          <a:xfrm>
            <a:off x="4707549" y="3259438"/>
            <a:ext cx="1453105" cy="8415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CEC0-F180-43CA-AC9C-D5781B9B106B}"/>
              </a:ext>
            </a:extLst>
          </p:cNvPr>
          <p:cNvSpPr txBox="1"/>
          <p:nvPr/>
        </p:nvSpPr>
        <p:spPr>
          <a:xfrm>
            <a:off x="4657168" y="415097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F8C3-F06E-49CD-83D4-7C515973CE63}"/>
              </a:ext>
            </a:extLst>
          </p:cNvPr>
          <p:cNvSpPr txBox="1"/>
          <p:nvPr/>
        </p:nvSpPr>
        <p:spPr>
          <a:xfrm>
            <a:off x="717309" y="1107131"/>
            <a:ext cx="833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준비한 데이터를 저장한 폴더에서 파일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창으로 </a:t>
            </a:r>
            <a:r>
              <a:rPr kumimoji="1" lang="en-US" altLang="ko-KR" sz="2400" b="1" dirty="0"/>
              <a:t>Drag &amp; Drop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500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3F51A61EF25B468D7075D10DE685FA" ma:contentTypeVersion="2" ma:contentTypeDescription="새 문서를 만듭니다." ma:contentTypeScope="" ma:versionID="f0f4d1c59fa3524a2064ef039fa1b3cb">
  <xsd:schema xmlns:xsd="http://www.w3.org/2001/XMLSchema" xmlns:xs="http://www.w3.org/2001/XMLSchema" xmlns:p="http://schemas.microsoft.com/office/2006/metadata/properties" xmlns:ns3="97dcef4c-3b08-4b9f-9426-ac9f8210e0d9" targetNamespace="http://schemas.microsoft.com/office/2006/metadata/properties" ma:root="true" ma:fieldsID="d8c5ce738fbb18c650ce1fe0d6fa6038" ns3:_="">
    <xsd:import namespace="97dcef4c-3b08-4b9f-9426-ac9f8210e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cef4c-3b08-4b9f-9426-ac9f8210e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F2AB5D-E701-4A9A-BA24-9C4BD214C5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52634-D049-43C7-ACE9-6D0859B1CE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3BEC69-F348-4FC8-93FB-7FBAA3651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cef4c-3b08-4b9f-9426-ac9f8210e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1827</Words>
  <Application>Microsoft Office PowerPoint</Application>
  <PresentationFormat>와이드스크린</PresentationFormat>
  <Paragraphs>252</Paragraphs>
  <Slides>41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나눔스퀘어</vt:lpstr>
      <vt:lpstr>나눔스퀘어 ExtraBold</vt:lpstr>
      <vt:lpstr>맑은 고딕</vt:lpstr>
      <vt:lpstr>Arial</vt:lpstr>
      <vt:lpstr>Bahnschrift SemiBold</vt:lpstr>
      <vt:lpstr>Calibri</vt:lpstr>
      <vt:lpstr>Courier New</vt:lpstr>
      <vt:lpstr>Office 테마</vt:lpstr>
      <vt:lpstr>Decision Tree Classification</vt:lpstr>
      <vt:lpstr>Login to Google &amp; search “Colab”</vt:lpstr>
      <vt:lpstr>Visit Colab website</vt:lpstr>
      <vt:lpstr>Open a Note</vt:lpstr>
      <vt:lpstr>Open a Note</vt:lpstr>
      <vt:lpstr>Check </vt:lpstr>
      <vt:lpstr>Upload Data (1/5)</vt:lpstr>
      <vt:lpstr>Upload Data (2/5)</vt:lpstr>
      <vt:lpstr>Upload Data (3/5)</vt:lpstr>
      <vt:lpstr>Upload Data (4/5)</vt:lpstr>
      <vt:lpstr>Upload Data (5/5)</vt:lpstr>
      <vt:lpstr>Run the Code!</vt:lpstr>
      <vt:lpstr>train.csv &amp; test.csv</vt:lpstr>
      <vt:lpstr>Import Libraries</vt:lpstr>
      <vt:lpstr>Load Data</vt:lpstr>
      <vt:lpstr>Train Model</vt:lpstr>
      <vt:lpstr>Predict</vt:lpstr>
      <vt:lpstr>Plot Tree (1/2)</vt:lpstr>
      <vt:lpstr>Plot Tree (2/2)</vt:lpstr>
      <vt:lpstr>Plot Predictions (1/2)</vt:lpstr>
      <vt:lpstr>Plot Predictions (2/2)</vt:lpstr>
      <vt:lpstr>Decision Tree Regression</vt:lpstr>
      <vt:lpstr>Colab Sample Data (1/4)</vt:lpstr>
      <vt:lpstr>Colab Sample Data (2/4)</vt:lpstr>
      <vt:lpstr>Colab Sample Data (3/4)</vt:lpstr>
      <vt:lpstr>Colab Sample Data (4/4)</vt:lpstr>
      <vt:lpstr>Run the Code!</vt:lpstr>
      <vt:lpstr>california_housing_train.csv &amp; california_housing_test.csv</vt:lpstr>
      <vt:lpstr>Import Libraries</vt:lpstr>
      <vt:lpstr>Load Data</vt:lpstr>
      <vt:lpstr>Train Model</vt:lpstr>
      <vt:lpstr>Predict</vt:lpstr>
      <vt:lpstr>Plot Tree (1/2)</vt:lpstr>
      <vt:lpstr>Plot Tree (2/2)</vt:lpstr>
      <vt:lpstr>Random Forest</vt:lpstr>
      <vt:lpstr>Import Libraries</vt:lpstr>
      <vt:lpstr>Load Data</vt:lpstr>
      <vt:lpstr>Train Model</vt:lpstr>
      <vt:lpstr>Predict</vt:lpstr>
      <vt:lpstr>Plot Predictions (1/2)</vt:lpstr>
      <vt:lpstr>Plot Predictions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Colaboratory 사용법</dc:title>
  <dc:creator>영성</dc:creator>
  <cp:lastModifiedBy>HONG MANN SOO</cp:lastModifiedBy>
  <cp:revision>82</cp:revision>
  <dcterms:created xsi:type="dcterms:W3CDTF">2020-07-12T18:36:27Z</dcterms:created>
  <dcterms:modified xsi:type="dcterms:W3CDTF">2021-02-01T19:48:50Z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0x0101007E3F51A61EF25B468D7075D10DE685FA</vt:lpwstr>
  </property>
</Properties>
</file>