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273" r:id="rId5"/>
    <p:sldId id="300" r:id="rId6"/>
    <p:sldId id="303" r:id="rId7"/>
    <p:sldId id="304" r:id="rId8"/>
    <p:sldId id="306" r:id="rId9"/>
    <p:sldId id="307" r:id="rId10"/>
    <p:sldId id="286" r:id="rId11"/>
    <p:sldId id="289" r:id="rId12"/>
    <p:sldId id="308" r:id="rId13"/>
    <p:sldId id="290" r:id="rId14"/>
    <p:sldId id="287" r:id="rId15"/>
    <p:sldId id="305" r:id="rId16"/>
    <p:sldId id="301" r:id="rId17"/>
    <p:sldId id="293" r:id="rId18"/>
    <p:sldId id="294" r:id="rId19"/>
    <p:sldId id="295" r:id="rId20"/>
    <p:sldId id="324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291" r:id="rId30"/>
    <p:sldId id="292" r:id="rId31"/>
    <p:sldId id="318" r:id="rId32"/>
    <p:sldId id="319" r:id="rId33"/>
    <p:sldId id="320" r:id="rId34"/>
    <p:sldId id="321" r:id="rId35"/>
    <p:sldId id="322" r:id="rId36"/>
    <p:sldId id="323" r:id="rId37"/>
    <p:sldId id="296" r:id="rId38"/>
    <p:sldId id="297" r:id="rId39"/>
    <p:sldId id="298" r:id="rId40"/>
    <p:sldId id="299" r:id="rId41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CFF"/>
    <a:srgbClr val="CC99FF"/>
    <a:srgbClr val="CC66FF"/>
    <a:srgbClr val="0000FF"/>
    <a:srgbClr val="07F3F3"/>
    <a:srgbClr val="66CCFF"/>
    <a:srgbClr val="F29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3" autoAdjust="0"/>
    <p:restoredTop sz="96197" autoAdjust="0"/>
  </p:normalViewPr>
  <p:slideViewPr>
    <p:cSldViewPr snapToGrid="0">
      <p:cViewPr varScale="1">
        <p:scale>
          <a:sx n="77" d="100"/>
          <a:sy n="77" d="100"/>
        </p:scale>
        <p:origin x="80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A3336-7F47-40B5-A0B3-15D45B233B67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ACBB3-0B4C-47D2-9ECE-787C94690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52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984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16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16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16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636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69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202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13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16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16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16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636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69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202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84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ACBB3-0B4C-47D2-9ECE-787C9469017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1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2152CE-B47B-451B-A1DA-B4A1FE69E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410" y="1133062"/>
            <a:ext cx="10787270" cy="103092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Bahnschrift SemiBold" panose="020B0502040204020203" pitchFamily="34" charset="0"/>
              </a:defRPr>
            </a:lvl1pPr>
          </a:lstStyle>
          <a:p>
            <a:endParaRPr lang="ko-KR" altLang="en-US" sz="2800" dirty="0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33E847E1-892E-4402-8695-BFC63895B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626" y="2412656"/>
            <a:ext cx="9144000" cy="212290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en-US" altLang="ko-KR" sz="18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B41CA4B-02C8-4F55-B001-007781007492}"/>
              </a:ext>
            </a:extLst>
          </p:cNvPr>
          <p:cNvCxnSpPr/>
          <p:nvPr userDrawn="1"/>
        </p:nvCxnSpPr>
        <p:spPr>
          <a:xfrm>
            <a:off x="768626" y="2239617"/>
            <a:ext cx="107872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>
            <a:extLst>
              <a:ext uri="{FF2B5EF4-FFF2-40B4-BE49-F238E27FC236}">
                <a16:creationId xmlns:a16="http://schemas.microsoft.com/office/drawing/2014/main" id="{9C6D4870-1432-49A5-B20B-DF0460D5E836}"/>
              </a:ext>
            </a:extLst>
          </p:cNvPr>
          <p:cNvSpPr txBox="1">
            <a:spLocks/>
          </p:cNvSpPr>
          <p:nvPr userDrawn="1"/>
        </p:nvSpPr>
        <p:spPr>
          <a:xfrm>
            <a:off x="5671930" y="4505757"/>
            <a:ext cx="5681870" cy="176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ko-KR" sz="1800" dirty="0"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19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21027"/>
            <a:ext cx="10515600" cy="4755937"/>
          </a:xfrm>
        </p:spPr>
        <p:txBody>
          <a:bodyPr>
            <a:normAutofit/>
          </a:bodyPr>
          <a:lstStyle>
            <a:lvl1pPr>
              <a:defRPr sz="2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41384619-6DA5-413A-8180-EAAB8FA0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14368"/>
            <a:ext cx="11546542" cy="7450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endParaRPr lang="ko-KR" altLang="en-US" sz="32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F41A660-9BD8-4886-89E8-67A8020D6B1D}"/>
              </a:ext>
            </a:extLst>
          </p:cNvPr>
          <p:cNvCxnSpPr>
            <a:cxnSpLocks/>
          </p:cNvCxnSpPr>
          <p:nvPr userDrawn="1"/>
        </p:nvCxnSpPr>
        <p:spPr>
          <a:xfrm>
            <a:off x="284958" y="979426"/>
            <a:ext cx="1154654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21227" y="136525"/>
            <a:ext cx="11546541" cy="783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CB53-4CAA-47FA-AC2C-C918E3369CC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FE0C716-81A6-4857-A605-2F51E1020AC7}"/>
              </a:ext>
            </a:extLst>
          </p:cNvPr>
          <p:cNvGrpSpPr/>
          <p:nvPr userDrawn="1"/>
        </p:nvGrpSpPr>
        <p:grpSpPr>
          <a:xfrm>
            <a:off x="133350" y="6329618"/>
            <a:ext cx="2978844" cy="436086"/>
            <a:chOff x="8870606" y="151462"/>
            <a:chExt cx="2978844" cy="436086"/>
          </a:xfrm>
        </p:grpSpPr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B8A38BEA-639A-4ADF-9DAB-BE9B164FECAA}"/>
                </a:ext>
              </a:extLst>
            </p:cNvPr>
            <p:cNvSpPr txBox="1"/>
            <p:nvPr userDrawn="1"/>
          </p:nvSpPr>
          <p:spPr>
            <a:xfrm>
              <a:off x="9414068" y="154062"/>
              <a:ext cx="2435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100" b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nformation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 &amp; </a:t>
              </a:r>
              <a:r>
                <a:rPr lang="en-US" altLang="ko-KR" sz="1100" b="0" baseline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ntelligence </a:t>
              </a:r>
              <a:r>
                <a:rPr lang="en-US" altLang="ko-KR" sz="1100" b="0" baseline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S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ystem Lab.</a:t>
              </a:r>
            </a:p>
            <a:p>
              <a:pPr algn="r"/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Sungkyunkwan University</a:t>
              </a:r>
              <a:endParaRPr lang="ko-KR" altLang="en-US" sz="1100" b="0" dirty="0">
                <a:latin typeface="Calibri" panose="020F0502020204030204" pitchFamily="34" charset="0"/>
                <a:ea typeface="HY견고딕" panose="02030600000101010101" pitchFamily="18" charset="-127"/>
              </a:endParaRPr>
            </a:p>
          </p:txBody>
        </p:sp>
        <p:pic>
          <p:nvPicPr>
            <p:cNvPr id="14" name="Picture 2" descr="C:\Users\DECORO\Dropbox\Photos\IISLab\iislab_logo_3.png">
              <a:extLst>
                <a:ext uri="{FF2B5EF4-FFF2-40B4-BE49-F238E27FC236}">
                  <a16:creationId xmlns:a16="http://schemas.microsoft.com/office/drawing/2014/main" id="{B9591D07-DE64-4D7D-A8BD-CAEDF6446B9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870606" y="151462"/>
              <a:ext cx="648072" cy="43608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98610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CD6D63-75DA-4CF2-9110-2BF9382AA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dirty="0">
                <a:latin typeface="+mj-lt"/>
              </a:rPr>
              <a:t>Linear</a:t>
            </a:r>
            <a:r>
              <a:rPr lang="ko-KR" altLang="en-US" sz="6000" dirty="0">
                <a:latin typeface="+mj-lt"/>
              </a:rPr>
              <a:t> </a:t>
            </a:r>
            <a:r>
              <a:rPr lang="en-US" altLang="ko-KR" sz="6000" dirty="0">
                <a:latin typeface="+mj-lt"/>
              </a:rPr>
              <a:t>Regression</a:t>
            </a:r>
            <a:endParaRPr lang="ko-KR" alt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6A980D66-31C2-4229-9996-EFB02E3822AD}"/>
              </a:ext>
            </a:extLst>
          </p:cNvPr>
          <p:cNvSpPr txBox="1">
            <a:spLocks/>
          </p:cNvSpPr>
          <p:nvPr/>
        </p:nvSpPr>
        <p:spPr>
          <a:xfrm>
            <a:off x="5671930" y="4505757"/>
            <a:ext cx="5681870" cy="176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dirty="0">
                <a:solidFill>
                  <a:srgbClr val="FF0000"/>
                </a:solidFill>
                <a:ea typeface="Calibri" charset="0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nformation &amp; </a:t>
            </a:r>
            <a:r>
              <a:rPr lang="en-US" altLang="ko-KR" sz="1800" dirty="0">
                <a:solidFill>
                  <a:srgbClr val="FF0000"/>
                </a:solidFill>
                <a:ea typeface="Calibri" charset="0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ntelligence </a:t>
            </a:r>
            <a:r>
              <a:rPr lang="en-US" altLang="ko-KR" sz="1800" dirty="0">
                <a:solidFill>
                  <a:srgbClr val="FF0000"/>
                </a:solidFill>
                <a:ea typeface="Calibri" charset="0"/>
                <a:cs typeface="Times New Roman" panose="02020603050405020304" pitchFamily="18" charset="0"/>
              </a:rPr>
              <a:t>S</a:t>
            </a:r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ystem Lab.</a:t>
            </a:r>
          </a:p>
          <a:p>
            <a:pPr algn="r"/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Sungkyunkwan University</a:t>
            </a:r>
            <a:endParaRPr kumimoji="1" lang="en-US" altLang="ko-KR" sz="1800" dirty="0">
              <a:ea typeface="Calibri" charset="0"/>
              <a:cs typeface="Times New Roman" panose="02020603050405020304" pitchFamily="18" charset="0"/>
            </a:endParaRPr>
          </a:p>
        </p:txBody>
      </p:sp>
      <p:pic>
        <p:nvPicPr>
          <p:cNvPr id="16" name="Picture 2" descr="C:\Users\DECORO\Dropbox\Photos\IISLab\iislab_logo_3.png">
            <a:extLst>
              <a:ext uri="{FF2B5EF4-FFF2-40B4-BE49-F238E27FC236}">
                <a16:creationId xmlns:a16="http://schemas.microsoft.com/office/drawing/2014/main" id="{41D01789-1EA4-4508-9057-55203C6F2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02643" y="5820407"/>
            <a:ext cx="902313" cy="6071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3713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Colab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Sample Data (4/4)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0F8C3-F06E-49CD-83D4-7C515973CE63}"/>
              </a:ext>
            </a:extLst>
          </p:cNvPr>
          <p:cNvSpPr txBox="1"/>
          <p:nvPr/>
        </p:nvSpPr>
        <p:spPr>
          <a:xfrm>
            <a:off x="717309" y="1107131"/>
            <a:ext cx="6787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4.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 err="1"/>
              <a:t>Colab</a:t>
            </a:r>
            <a:r>
              <a:rPr kumimoji="1" lang="ko-KR" altLang="en-US" sz="2400" b="1" dirty="0"/>
              <a:t>은 총 </a:t>
            </a:r>
            <a:r>
              <a:rPr kumimoji="1" lang="en-US" altLang="ko-KR" sz="2400" b="1" dirty="0"/>
              <a:t>3 </a:t>
            </a:r>
            <a:r>
              <a:rPr kumimoji="1" lang="ko-KR" altLang="en-US" sz="2400" b="1" dirty="0"/>
              <a:t>종류의 샘플 데이터를 제공합니다</a:t>
            </a:r>
            <a:r>
              <a:rPr kumimoji="1" lang="en-US" altLang="ko-KR" sz="2400" b="1" dirty="0"/>
              <a:t>.</a:t>
            </a:r>
            <a:endParaRPr kumimoji="1" lang="ko-Kore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A44AF2-D4BE-487C-93A7-31FEDC93B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022" y="1717394"/>
            <a:ext cx="6921956" cy="436626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21A79C-1C67-4044-82B5-CEE71A62BF21}"/>
              </a:ext>
            </a:extLst>
          </p:cNvPr>
          <p:cNvSpPr/>
          <p:nvPr/>
        </p:nvSpPr>
        <p:spPr>
          <a:xfrm>
            <a:off x="3593643" y="4273591"/>
            <a:ext cx="1453105" cy="34828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AD8C0B-6951-458F-AE6C-7F71FAF7A3B4}"/>
              </a:ext>
            </a:extLst>
          </p:cNvPr>
          <p:cNvSpPr/>
          <p:nvPr/>
        </p:nvSpPr>
        <p:spPr>
          <a:xfrm>
            <a:off x="3593643" y="4621877"/>
            <a:ext cx="2411728" cy="5569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12F0D-2308-4489-BF25-4C6C671EE16D}"/>
              </a:ext>
            </a:extLst>
          </p:cNvPr>
          <p:cNvSpPr/>
          <p:nvPr/>
        </p:nvSpPr>
        <p:spPr>
          <a:xfrm>
            <a:off x="3593643" y="5178829"/>
            <a:ext cx="2411728" cy="5569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00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Run the Code!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1DAC88-4BF3-481B-956C-64E08436BCD2}"/>
              </a:ext>
            </a:extLst>
          </p:cNvPr>
          <p:cNvSpPr txBox="1"/>
          <p:nvPr/>
        </p:nvSpPr>
        <p:spPr>
          <a:xfrm>
            <a:off x="304801" y="1095003"/>
            <a:ext cx="10799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2000" b="1" dirty="0"/>
              <a:t>정상적으로 실행 시</a:t>
            </a:r>
            <a:r>
              <a:rPr kumimoji="1" lang="en-US" altLang="ko-KR" sz="2000" b="1" dirty="0"/>
              <a:t>, R</a:t>
            </a:r>
            <a:r>
              <a:rPr kumimoji="1" lang="en-US" altLang="ko-KR" sz="2000" b="1" baseline="30000" dirty="0"/>
              <a:t>2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 err="1"/>
              <a:t>메트릭의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text </a:t>
            </a:r>
            <a:r>
              <a:rPr kumimoji="1" lang="ko-KR" altLang="en-US" sz="2000" b="1" dirty="0"/>
              <a:t>출력결과를 확인할 수 있습니다</a:t>
            </a:r>
            <a:r>
              <a:rPr kumimoji="1" lang="en-US" altLang="ko-KR" sz="2000" b="1" dirty="0"/>
              <a:t>.</a:t>
            </a:r>
            <a:endParaRPr kumimoji="1" lang="ko-Kore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99F579-9550-49A7-B66A-A40B2CB48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351" y="2227383"/>
            <a:ext cx="9507139" cy="199548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175E83-95B9-41F1-942B-FD7E552821BA}"/>
              </a:ext>
            </a:extLst>
          </p:cNvPr>
          <p:cNvSpPr/>
          <p:nvPr/>
        </p:nvSpPr>
        <p:spPr>
          <a:xfrm>
            <a:off x="1510307" y="3133898"/>
            <a:ext cx="6154028" cy="83127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9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california_housing_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train.csv</a:t>
            </a:r>
            <a:b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en-US" altLang="ko-KR" b="1" dirty="0"/>
              <a:t>c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alifornia_housing_test.csv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FEA42-4F30-4637-875F-3E82E24BA714}"/>
              </a:ext>
            </a:extLst>
          </p:cNvPr>
          <p:cNvSpPr txBox="1"/>
          <p:nvPr/>
        </p:nvSpPr>
        <p:spPr>
          <a:xfrm>
            <a:off x="717309" y="1107131"/>
            <a:ext cx="94668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Colab</a:t>
            </a:r>
            <a:r>
              <a:rPr kumimoji="1" lang="ko-KR" altLang="en-US" dirty="0"/>
              <a:t>에서 제공하는 캘리포니아의 주택 정보와 주택 매매가의 데이터입니다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.csv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 </a:t>
            </a:r>
            <a:r>
              <a:rPr kumimoji="1" lang="ko-KR" altLang="en-US" dirty="0"/>
              <a:t>주로 </a:t>
            </a:r>
            <a:r>
              <a:rPr kumimoji="1" lang="en-US" altLang="ko-KR" dirty="0"/>
              <a:t>,(comma)</a:t>
            </a:r>
            <a:r>
              <a:rPr kumimoji="1" lang="ko-KR" altLang="en-US" dirty="0"/>
              <a:t>로 구분되어 있는 데이터를 의미합니다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기계학습 모델로 </a:t>
            </a:r>
            <a:r>
              <a:rPr kumimoji="1" lang="en-US" altLang="ko-KR" dirty="0"/>
              <a:t>California_housing_train.csv</a:t>
            </a:r>
            <a:r>
              <a:rPr kumimoji="1" lang="ko-KR" altLang="en-US" dirty="0"/>
              <a:t>를 학습하고</a:t>
            </a:r>
            <a:r>
              <a:rPr kumimoji="1" lang="en-US" altLang="ko-KR" dirty="0"/>
              <a:t>, California_housing_test.csv</a:t>
            </a:r>
            <a:r>
              <a:rPr kumimoji="1" lang="ko-KR" altLang="en-US" dirty="0"/>
              <a:t>에 있는</a:t>
            </a:r>
            <a:br>
              <a:rPr kumimoji="1" lang="en-US" altLang="ko-KR" dirty="0"/>
            </a:br>
            <a:r>
              <a:rPr kumimoji="1" lang="en-US" altLang="ko-KR" dirty="0" err="1"/>
              <a:t>median_house_value</a:t>
            </a:r>
            <a:r>
              <a:rPr kumimoji="1" lang="ko-KR" altLang="en-US" dirty="0"/>
              <a:t>를 맞추고자 합니다</a:t>
            </a:r>
            <a:r>
              <a:rPr kumimoji="1"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30AF7D-82DE-4B3B-82C9-6E786ADDC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27" y="2457224"/>
            <a:ext cx="8012146" cy="384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60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1027"/>
            <a:ext cx="11013143" cy="4777549"/>
          </a:xfrm>
          <a:noFill/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%matplotlib 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inline</a:t>
            </a:r>
          </a:p>
          <a:p>
            <a:pPr marL="0" indent="0">
              <a:buNone/>
            </a:pPr>
            <a:b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pandas </a:t>
            </a:r>
            <a:r>
              <a:rPr lang="en-US" altLang="ko-KR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pd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altLang="ko-K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sklearn.linear_model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LinearRegression</a:t>
            </a:r>
            <a:endParaRPr lang="en-US" altLang="ko-K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plt.rcParams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figure.figsize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[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Import Libraries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537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학습 데이터를 불러옵니다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'./</a:t>
            </a:r>
            <a:r>
              <a:rPr lang="en-US" altLang="ko-KR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sample_data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/california_housing_train.csv'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','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encoding=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'utf-8'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train.drop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median_house_value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axis=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).values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train[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median_house_value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].values</a:t>
            </a:r>
          </a:p>
          <a:p>
            <a:pPr marL="0" indent="0">
              <a:buNone/>
            </a:pPr>
            <a:b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테스트 데이터를 불러옵니다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'./</a:t>
            </a:r>
            <a:r>
              <a:rPr lang="en-US" altLang="ko-KR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sample_data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/california_housing_test.csv'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','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encoding=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'utf-8'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test.drop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median_house_value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axis=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).values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test[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median_house_value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].values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Load Data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631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2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다중 선형회귀 모델을 생성합니다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lnr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LinearRegression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fit_intercept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normalize=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copy_X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n_jobs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endParaRPr lang="en-US" altLang="ko-K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b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학습 데이터로 학습합니다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lnr.fit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X=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y=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endParaRPr lang="en-US" altLang="ko-K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 Model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873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테스트 데이터로 예측합니다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lnr.predict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prediction_house_value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</a:t>
            </a:r>
            <a:endParaRPr lang="en-US" altLang="ko-K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'R-squared: 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lnr.score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Predict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379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CD6D63-75DA-4CF2-9110-2BF9382AA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>
                <a:latin typeface="+mj-lt"/>
              </a:rPr>
              <a:t>Logistic</a:t>
            </a:r>
            <a:r>
              <a:rPr lang="ko-KR" altLang="en-US" sz="6000">
                <a:latin typeface="+mj-lt"/>
              </a:rPr>
              <a:t> </a:t>
            </a:r>
            <a:r>
              <a:rPr lang="en-US" altLang="ko-KR" sz="6000" dirty="0">
                <a:latin typeface="+mj-lt"/>
              </a:rPr>
              <a:t>Regression</a:t>
            </a:r>
            <a:endParaRPr lang="ko-KR" alt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6A980D66-31C2-4229-9996-EFB02E3822AD}"/>
              </a:ext>
            </a:extLst>
          </p:cNvPr>
          <p:cNvSpPr txBox="1">
            <a:spLocks/>
          </p:cNvSpPr>
          <p:nvPr/>
        </p:nvSpPr>
        <p:spPr>
          <a:xfrm>
            <a:off x="5671930" y="4505757"/>
            <a:ext cx="5681870" cy="176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800" dirty="0">
                <a:solidFill>
                  <a:srgbClr val="FF0000"/>
                </a:solidFill>
                <a:ea typeface="Calibri" charset="0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nformation &amp; </a:t>
            </a:r>
            <a:r>
              <a:rPr lang="en-US" altLang="ko-KR" sz="1800" dirty="0">
                <a:solidFill>
                  <a:srgbClr val="FF0000"/>
                </a:solidFill>
                <a:ea typeface="Calibri" charset="0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ntelligence </a:t>
            </a:r>
            <a:r>
              <a:rPr lang="en-US" altLang="ko-KR" sz="1800" dirty="0">
                <a:solidFill>
                  <a:srgbClr val="FF0000"/>
                </a:solidFill>
                <a:ea typeface="Calibri" charset="0"/>
                <a:cs typeface="Times New Roman" panose="02020603050405020304" pitchFamily="18" charset="0"/>
              </a:rPr>
              <a:t>S</a:t>
            </a:r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ystem Lab.</a:t>
            </a:r>
          </a:p>
          <a:p>
            <a:pPr algn="r"/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Sungkyunkwan University</a:t>
            </a:r>
            <a:endParaRPr kumimoji="1" lang="en-US" altLang="ko-KR" sz="1800" dirty="0">
              <a:ea typeface="Calibri" charset="0"/>
              <a:cs typeface="Times New Roman" panose="02020603050405020304" pitchFamily="18" charset="0"/>
            </a:endParaRPr>
          </a:p>
        </p:txBody>
      </p:sp>
      <p:pic>
        <p:nvPicPr>
          <p:cNvPr id="16" name="Picture 2" descr="C:\Users\DECORO\Dropbox\Photos\IISLab\iislab_logo_3.png">
            <a:extLst>
              <a:ext uri="{FF2B5EF4-FFF2-40B4-BE49-F238E27FC236}">
                <a16:creationId xmlns:a16="http://schemas.microsoft.com/office/drawing/2014/main" id="{41D01789-1EA4-4508-9057-55203C6F2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02643" y="5820407"/>
            <a:ext cx="902313" cy="6071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7837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Login</a:t>
            </a:r>
            <a:r>
              <a:rPr lang="ko-KR" altLang="en-US" b="1" dirty="0"/>
              <a:t> </a:t>
            </a:r>
            <a:r>
              <a:rPr lang="en-US" altLang="ko-KR" b="1" dirty="0"/>
              <a:t>to</a:t>
            </a:r>
            <a:r>
              <a:rPr lang="ko-KR" altLang="en-US" b="1" dirty="0"/>
              <a:t> </a:t>
            </a:r>
            <a:r>
              <a:rPr lang="en-US" altLang="ko-KR" b="1" dirty="0"/>
              <a:t>Google</a:t>
            </a:r>
            <a:r>
              <a:rPr lang="ko-KR" altLang="en-US" b="1" dirty="0"/>
              <a:t> </a:t>
            </a:r>
            <a:r>
              <a:rPr lang="en-US" altLang="ko-KR" b="1" dirty="0"/>
              <a:t>&amp;</a:t>
            </a:r>
            <a:r>
              <a:rPr lang="ko-KR" altLang="en-US" b="1" dirty="0"/>
              <a:t> </a:t>
            </a:r>
            <a:r>
              <a:rPr lang="en-US" altLang="ko-KR" b="1" dirty="0"/>
              <a:t>search “</a:t>
            </a:r>
            <a:r>
              <a:rPr lang="en-US" altLang="ko-KR" b="1" dirty="0" err="1"/>
              <a:t>Colab</a:t>
            </a:r>
            <a:r>
              <a:rPr lang="en-US" altLang="ko-KR" b="1" dirty="0"/>
              <a:t>”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A0EC19-0E04-41C7-B859-392BD7D95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2205"/>
            <a:ext cx="12192000" cy="35387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0ADC14-A823-408B-BDD2-8BCDCA33DEB6}"/>
              </a:ext>
            </a:extLst>
          </p:cNvPr>
          <p:cNvSpPr txBox="1"/>
          <p:nvPr/>
        </p:nvSpPr>
        <p:spPr>
          <a:xfrm>
            <a:off x="717309" y="1207044"/>
            <a:ext cx="71433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b="1" dirty="0"/>
              <a:t>Google</a:t>
            </a:r>
            <a:r>
              <a:rPr kumimoji="1" lang="ko-KR" altLang="en-US" sz="3200" b="1" dirty="0"/>
              <a:t>에 로그인을 하시고</a:t>
            </a:r>
            <a:r>
              <a:rPr kumimoji="1" lang="en-US" altLang="ko-KR" sz="3200" b="1" dirty="0"/>
              <a:t>, </a:t>
            </a:r>
          </a:p>
          <a:p>
            <a:r>
              <a:rPr kumimoji="1" lang="en-US" altLang="ko-KR" sz="3200" b="1" dirty="0"/>
              <a:t>Google </a:t>
            </a:r>
            <a:r>
              <a:rPr kumimoji="1" lang="ko-KR" altLang="en-US" sz="3200" b="1" dirty="0"/>
              <a:t>검색창에 </a:t>
            </a:r>
            <a:r>
              <a:rPr kumimoji="1" lang="en-US" altLang="ko-KR" sz="3200" b="1" dirty="0"/>
              <a:t>“</a:t>
            </a:r>
            <a:r>
              <a:rPr kumimoji="1" lang="en-US" altLang="ko-KR" sz="3200" b="1" dirty="0" err="1"/>
              <a:t>Colab</a:t>
            </a:r>
            <a:r>
              <a:rPr kumimoji="1" lang="en-US" altLang="ko-KR" sz="3200" b="1" dirty="0"/>
              <a:t>”</a:t>
            </a:r>
            <a:r>
              <a:rPr kumimoji="1" lang="ko-KR" altLang="en-US" sz="3200" b="1" dirty="0"/>
              <a:t>을 검색하세요</a:t>
            </a:r>
            <a:r>
              <a:rPr kumimoji="1" lang="en-US" altLang="ko-KR" sz="3200" b="1" dirty="0"/>
              <a:t>.</a:t>
            </a:r>
            <a:endParaRPr kumimoji="1" lang="ko-Kore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20019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Visit </a:t>
            </a:r>
            <a:r>
              <a:rPr lang="en-US" altLang="ko-KR" b="1" dirty="0" err="1"/>
              <a:t>Colab</a:t>
            </a:r>
            <a:r>
              <a:rPr lang="en-US" altLang="ko-KR" b="1" dirty="0"/>
              <a:t> website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ADC14-A823-408B-BDD2-8BCDCA33DEB6}"/>
              </a:ext>
            </a:extLst>
          </p:cNvPr>
          <p:cNvSpPr txBox="1"/>
          <p:nvPr/>
        </p:nvSpPr>
        <p:spPr>
          <a:xfrm>
            <a:off x="717309" y="1207044"/>
            <a:ext cx="7348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/>
              <a:t>가장 처음 결과에 나오는 사이트를 클릭</a:t>
            </a:r>
            <a:r>
              <a:rPr kumimoji="1" lang="en-US" altLang="ko-KR" sz="3200" b="1" dirty="0"/>
              <a:t>!</a:t>
            </a:r>
            <a:endParaRPr kumimoji="1" lang="ko-Kore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816B6F-EDEA-463D-AE16-12CD76CA1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45" y="1745653"/>
            <a:ext cx="9705102" cy="444399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9FD2570-BA31-42A0-B128-FA71F4D8FECA}"/>
              </a:ext>
            </a:extLst>
          </p:cNvPr>
          <p:cNvSpPr/>
          <p:nvPr/>
        </p:nvSpPr>
        <p:spPr>
          <a:xfrm>
            <a:off x="2278385" y="3676072"/>
            <a:ext cx="1600887" cy="36945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84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Login</a:t>
            </a:r>
            <a:r>
              <a:rPr lang="ko-KR" altLang="en-US" b="1" dirty="0"/>
              <a:t> </a:t>
            </a:r>
            <a:r>
              <a:rPr lang="en-US" altLang="ko-KR" b="1" dirty="0"/>
              <a:t>to</a:t>
            </a:r>
            <a:r>
              <a:rPr lang="ko-KR" altLang="en-US" b="1" dirty="0"/>
              <a:t> </a:t>
            </a:r>
            <a:r>
              <a:rPr lang="en-US" altLang="ko-KR" b="1" dirty="0"/>
              <a:t>Google</a:t>
            </a:r>
            <a:r>
              <a:rPr lang="ko-KR" altLang="en-US" b="1" dirty="0"/>
              <a:t> </a:t>
            </a:r>
            <a:r>
              <a:rPr lang="en-US" altLang="ko-KR" b="1" dirty="0"/>
              <a:t>&amp;</a:t>
            </a:r>
            <a:r>
              <a:rPr lang="ko-KR" altLang="en-US" b="1" dirty="0"/>
              <a:t> </a:t>
            </a:r>
            <a:r>
              <a:rPr lang="en-US" altLang="ko-KR" b="1" dirty="0"/>
              <a:t>search “</a:t>
            </a:r>
            <a:r>
              <a:rPr lang="en-US" altLang="ko-KR" b="1" dirty="0" err="1"/>
              <a:t>Colab</a:t>
            </a:r>
            <a:r>
              <a:rPr lang="en-US" altLang="ko-KR" b="1" dirty="0"/>
              <a:t>”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A0EC19-0E04-41C7-B859-392BD7D95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2205"/>
            <a:ext cx="12192000" cy="35387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0ADC14-A823-408B-BDD2-8BCDCA33DEB6}"/>
              </a:ext>
            </a:extLst>
          </p:cNvPr>
          <p:cNvSpPr txBox="1"/>
          <p:nvPr/>
        </p:nvSpPr>
        <p:spPr>
          <a:xfrm>
            <a:off x="717309" y="1207044"/>
            <a:ext cx="71433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b="1" dirty="0"/>
              <a:t>Google</a:t>
            </a:r>
            <a:r>
              <a:rPr kumimoji="1" lang="ko-KR" altLang="en-US" sz="3200" b="1" dirty="0"/>
              <a:t>에 로그인을 하시고</a:t>
            </a:r>
            <a:r>
              <a:rPr kumimoji="1" lang="en-US" altLang="ko-KR" sz="3200" b="1" dirty="0"/>
              <a:t>, </a:t>
            </a:r>
          </a:p>
          <a:p>
            <a:r>
              <a:rPr kumimoji="1" lang="en-US" altLang="ko-KR" sz="3200" b="1" dirty="0"/>
              <a:t>Google </a:t>
            </a:r>
            <a:r>
              <a:rPr kumimoji="1" lang="ko-KR" altLang="en-US" sz="3200" b="1" dirty="0"/>
              <a:t>검색창에 </a:t>
            </a:r>
            <a:r>
              <a:rPr kumimoji="1" lang="en-US" altLang="ko-KR" sz="3200" b="1" dirty="0"/>
              <a:t>“</a:t>
            </a:r>
            <a:r>
              <a:rPr kumimoji="1" lang="en-US" altLang="ko-KR" sz="3200" b="1" dirty="0" err="1"/>
              <a:t>Colab</a:t>
            </a:r>
            <a:r>
              <a:rPr kumimoji="1" lang="en-US" altLang="ko-KR" sz="3200" b="1" dirty="0"/>
              <a:t>”</a:t>
            </a:r>
            <a:r>
              <a:rPr kumimoji="1" lang="ko-KR" altLang="en-US" sz="3200" b="1" dirty="0"/>
              <a:t>을 검색하세요</a:t>
            </a:r>
            <a:r>
              <a:rPr kumimoji="1" lang="en-US" altLang="ko-KR" sz="3200" b="1" dirty="0"/>
              <a:t>.</a:t>
            </a:r>
            <a:endParaRPr kumimoji="1" lang="ko-Kore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92730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Open a Note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ADC14-A823-408B-BDD2-8BCDCA33DEB6}"/>
              </a:ext>
            </a:extLst>
          </p:cNvPr>
          <p:cNvSpPr txBox="1"/>
          <p:nvPr/>
        </p:nvSpPr>
        <p:spPr>
          <a:xfrm>
            <a:off x="717309" y="1207044"/>
            <a:ext cx="4865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/>
              <a:t>좌측상단 파일 </a:t>
            </a:r>
            <a:r>
              <a:rPr kumimoji="1" lang="en-US" altLang="ko-KR" sz="3200" b="1" dirty="0"/>
              <a:t>&gt; </a:t>
            </a:r>
            <a:r>
              <a:rPr kumimoji="1" lang="ko-KR" altLang="en-US" sz="3200" b="1" dirty="0"/>
              <a:t>노트 열기</a:t>
            </a:r>
            <a:endParaRPr kumimoji="1" lang="ko-Kore-KR" altLang="en-US" sz="3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B362FF4-63E0-4F97-AEFA-903D4A44B8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47" t="9478" b="4615"/>
          <a:stretch/>
        </p:blipFill>
        <p:spPr>
          <a:xfrm>
            <a:off x="969684" y="1932405"/>
            <a:ext cx="8763400" cy="42557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9FD2570-BA31-42A0-B128-FA71F4D8FECA}"/>
              </a:ext>
            </a:extLst>
          </p:cNvPr>
          <p:cNvSpPr/>
          <p:nvPr/>
        </p:nvSpPr>
        <p:spPr>
          <a:xfrm>
            <a:off x="1426885" y="2720882"/>
            <a:ext cx="2447504" cy="31623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348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Open a Note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ADC14-A823-408B-BDD2-8BCDCA33DEB6}"/>
              </a:ext>
            </a:extLst>
          </p:cNvPr>
          <p:cNvSpPr txBox="1"/>
          <p:nvPr/>
        </p:nvSpPr>
        <p:spPr>
          <a:xfrm>
            <a:off x="527845" y="1238853"/>
            <a:ext cx="95510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1. </a:t>
            </a:r>
            <a:r>
              <a:rPr kumimoji="1" lang="ko-KR" altLang="en-US" sz="2800" b="1" dirty="0"/>
              <a:t>팝업창이 열리면</a:t>
            </a:r>
            <a:r>
              <a:rPr kumimoji="1" lang="en-US" altLang="ko-KR" sz="2800" b="1" dirty="0"/>
              <a:t> </a:t>
            </a:r>
            <a:r>
              <a:rPr kumimoji="1" lang="ko-KR" altLang="en-US" sz="2800" b="1" dirty="0"/>
              <a:t>업로드를 클릭</a:t>
            </a:r>
            <a:endParaRPr kumimoji="1" lang="en-US" altLang="ko-KR" sz="2800" b="1" dirty="0"/>
          </a:p>
          <a:p>
            <a:r>
              <a:rPr kumimoji="1" lang="en-US" altLang="ko-KR" sz="2800" b="1" dirty="0"/>
              <a:t>2. </a:t>
            </a:r>
            <a:r>
              <a:rPr kumimoji="1" lang="ko-KR" altLang="en-US" sz="2800" b="1" dirty="0"/>
              <a:t>제공해드린 모델 파일들 중</a:t>
            </a:r>
            <a:r>
              <a:rPr kumimoji="1" lang="en-US" altLang="ko-KR" sz="2800" b="1" dirty="0"/>
              <a:t>, </a:t>
            </a:r>
            <a:r>
              <a:rPr kumimoji="1" lang="ko-KR" altLang="en-US" sz="2800" b="1" dirty="0"/>
              <a:t>사용하고자 하는 모델 파일을 </a:t>
            </a:r>
            <a:endParaRPr kumimoji="1" lang="en-US" altLang="ko-KR" sz="2800" b="1" dirty="0"/>
          </a:p>
          <a:p>
            <a:r>
              <a:rPr kumimoji="1" lang="en-US" altLang="ko-KR" sz="2800" b="1" dirty="0"/>
              <a:t>     </a:t>
            </a:r>
            <a:r>
              <a:rPr kumimoji="1" lang="ko-KR" altLang="en-US" sz="2800" b="1" dirty="0"/>
              <a:t>회색 점선 </a:t>
            </a:r>
            <a:r>
              <a:rPr kumimoji="1" lang="en-US" altLang="ko-KR" sz="2800" b="1" dirty="0"/>
              <a:t>Box </a:t>
            </a:r>
            <a:r>
              <a:rPr kumimoji="1" lang="ko-KR" altLang="en-US" sz="2800" b="1" dirty="0"/>
              <a:t>영역에 </a:t>
            </a:r>
            <a:r>
              <a:rPr kumimoji="1" lang="en-US" altLang="ko-KR" sz="2800" b="1" dirty="0"/>
              <a:t>Drag &amp; Drop </a:t>
            </a:r>
            <a:r>
              <a:rPr kumimoji="1" lang="ko-KR" altLang="en-US" sz="2800" b="1" dirty="0"/>
              <a:t>합니다</a:t>
            </a:r>
            <a:r>
              <a:rPr kumimoji="1" lang="en-US" altLang="ko-KR" sz="2800" b="1" dirty="0"/>
              <a:t>.</a:t>
            </a:r>
            <a:endParaRPr kumimoji="1" lang="ko-Kore-KR" altLang="en-US" sz="2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2613A3-C802-40FD-81BF-7D59757EA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09" y="2818883"/>
            <a:ext cx="6164869" cy="352337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9FD2570-BA31-42A0-B128-FA71F4D8FECA}"/>
              </a:ext>
            </a:extLst>
          </p:cNvPr>
          <p:cNvSpPr/>
          <p:nvPr/>
        </p:nvSpPr>
        <p:spPr>
          <a:xfrm>
            <a:off x="5966863" y="2916180"/>
            <a:ext cx="781204" cy="26425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3BF4C8-FE43-4E40-BF68-4E3677990F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516"/>
          <a:stretch/>
        </p:blipFill>
        <p:spPr>
          <a:xfrm>
            <a:off x="7787786" y="3639116"/>
            <a:ext cx="4222506" cy="2486025"/>
          </a:xfrm>
          <a:prstGeom prst="rect">
            <a:avLst/>
          </a:prstGeom>
        </p:spPr>
      </p:pic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A2949BD4-D7D9-4013-9AFC-F001B0D5B5ED}"/>
              </a:ext>
            </a:extLst>
          </p:cNvPr>
          <p:cNvSpPr/>
          <p:nvPr/>
        </p:nvSpPr>
        <p:spPr>
          <a:xfrm rot="10800000">
            <a:off x="3508566" y="4561612"/>
            <a:ext cx="5362872" cy="1508427"/>
          </a:xfrm>
          <a:prstGeom prst="curved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932F9C-A0BC-4084-AEC8-51B9BE52AE60}"/>
              </a:ext>
            </a:extLst>
          </p:cNvPr>
          <p:cNvSpPr/>
          <p:nvPr/>
        </p:nvSpPr>
        <p:spPr>
          <a:xfrm>
            <a:off x="7958750" y="4341965"/>
            <a:ext cx="1818296" cy="219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EEB5D8-06FD-43DF-B2C6-6AFE9E7617FF}"/>
              </a:ext>
            </a:extLst>
          </p:cNvPr>
          <p:cNvSpPr txBox="1"/>
          <p:nvPr/>
        </p:nvSpPr>
        <p:spPr>
          <a:xfrm>
            <a:off x="5461226" y="6136703"/>
            <a:ext cx="1792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/>
              <a:t>Drag &amp; Drop</a:t>
            </a:r>
            <a:endParaRPr lang="ko-KR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358571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Check 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ADC14-A823-408B-BDD2-8BCDCA33DEB6}"/>
              </a:ext>
            </a:extLst>
          </p:cNvPr>
          <p:cNvSpPr txBox="1"/>
          <p:nvPr/>
        </p:nvSpPr>
        <p:spPr>
          <a:xfrm>
            <a:off x="692727" y="1061515"/>
            <a:ext cx="9015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사용하고자 하는 모델 파일을 정상적으로 불러온 화면 예</a:t>
            </a:r>
            <a:endParaRPr kumimoji="1" lang="ko-Kore-KR" altLang="en-US" sz="2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C18ABB-3C44-41C0-BCE2-A368ED10C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" y="1748424"/>
            <a:ext cx="9023927" cy="438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61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B64C55B-B9F3-431D-8074-0555E9E77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291"/>
          <a:stretch/>
        </p:blipFill>
        <p:spPr>
          <a:xfrm>
            <a:off x="717309" y="1913931"/>
            <a:ext cx="7893291" cy="4232314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Upload Data (1/5)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A4C23-F2D2-BE43-9DE1-BFAD9D1F4142}"/>
              </a:ext>
            </a:extLst>
          </p:cNvPr>
          <p:cNvSpPr txBox="1"/>
          <p:nvPr/>
        </p:nvSpPr>
        <p:spPr>
          <a:xfrm>
            <a:off x="717309" y="1107131"/>
            <a:ext cx="9940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PC</a:t>
            </a:r>
            <a:r>
              <a:rPr kumimoji="1" lang="ko-KR" altLang="en-US" sz="2000" b="1" dirty="0"/>
              <a:t>에 저장해 두신 데이터 파일을 분석하기 위해서는 먼저 </a:t>
            </a:r>
            <a:r>
              <a:rPr kumimoji="1" lang="en-US" altLang="ko-KR" sz="2000" b="1" dirty="0" err="1"/>
              <a:t>Colab</a:t>
            </a:r>
            <a:r>
              <a:rPr kumimoji="1" lang="ko-KR" altLang="en-US" sz="2000" b="1" dirty="0"/>
              <a:t>에 </a:t>
            </a:r>
            <a:r>
              <a:rPr kumimoji="1" lang="en-US" altLang="ko-KR" sz="2000" b="1" dirty="0"/>
              <a:t>upload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해야 합니다</a:t>
            </a:r>
            <a:r>
              <a:rPr kumimoji="1" lang="en-US" altLang="ko-KR" sz="2000" b="1" dirty="0"/>
              <a:t>.</a:t>
            </a:r>
          </a:p>
          <a:p>
            <a:r>
              <a:rPr kumimoji="1" lang="en-US" altLang="ko-KR" sz="2000" b="1" dirty="0"/>
              <a:t>1.</a:t>
            </a:r>
            <a:r>
              <a:rPr kumimoji="1" lang="ko-KR" altLang="en-US" sz="2000" b="1" dirty="0"/>
              <a:t> 데이터를 업로드 하기 위해서는 </a:t>
            </a:r>
            <a:r>
              <a:rPr kumimoji="1" lang="en-US" altLang="ko-KR" sz="2000" b="1" dirty="0" err="1"/>
              <a:t>Colab</a:t>
            </a:r>
            <a:r>
              <a:rPr kumimoji="1" lang="ko-KR" altLang="en-US" sz="2000" b="1" dirty="0"/>
              <a:t>의 좌측 상단의 폴더 아이콘을 선택합니다</a:t>
            </a:r>
            <a:r>
              <a:rPr kumimoji="1" lang="en-US" altLang="ko-KR" sz="2000" b="1" dirty="0"/>
              <a:t>.</a:t>
            </a:r>
            <a:endParaRPr kumimoji="1" lang="ko-Kore-KR" altLang="en-US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34C8A9-4BB7-4569-96BB-D904FB1E28F2}"/>
              </a:ext>
            </a:extLst>
          </p:cNvPr>
          <p:cNvSpPr/>
          <p:nvPr/>
        </p:nvSpPr>
        <p:spPr>
          <a:xfrm>
            <a:off x="717309" y="4100643"/>
            <a:ext cx="423163" cy="41576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01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Upload Data (2/5)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BBB40-7DF0-934B-9B89-337F10776C07}"/>
              </a:ext>
            </a:extLst>
          </p:cNvPr>
          <p:cNvSpPr txBox="1"/>
          <p:nvPr/>
        </p:nvSpPr>
        <p:spPr>
          <a:xfrm>
            <a:off x="717309" y="1107131"/>
            <a:ext cx="1022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2.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 err="1"/>
              <a:t>Colab</a:t>
            </a:r>
            <a:r>
              <a:rPr kumimoji="1" lang="ko-KR" altLang="en-US" sz="2400" b="1" dirty="0"/>
              <a:t>의 좌측 상단의 폴더 아이콘을 선택하면 아래와 같은 창이 열립니다</a:t>
            </a:r>
            <a:r>
              <a:rPr kumimoji="1" lang="en-US" altLang="ko-KR" sz="2400" b="1" dirty="0"/>
              <a:t>.</a:t>
            </a:r>
            <a:endParaRPr kumimoji="1" lang="ko-Kore-KR" altLang="en-US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EB2395-E4D9-4A15-9210-5C56981B3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09" y="1654990"/>
            <a:ext cx="8555547" cy="463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49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847890EE-B304-4E0B-9EBC-03ACBD5CB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02" y="1624212"/>
            <a:ext cx="8088241" cy="4558646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Upload Data (3/5)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B2901630-57C5-449A-BF23-C11FD4466958}"/>
              </a:ext>
            </a:extLst>
          </p:cNvPr>
          <p:cNvSpPr/>
          <p:nvPr/>
        </p:nvSpPr>
        <p:spPr>
          <a:xfrm rot="10800000">
            <a:off x="2382982" y="4581236"/>
            <a:ext cx="3229446" cy="1957676"/>
          </a:xfrm>
          <a:prstGeom prst="curved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DBA9F1-D23D-447A-A342-0EA6813ED0E7}"/>
              </a:ext>
            </a:extLst>
          </p:cNvPr>
          <p:cNvSpPr/>
          <p:nvPr/>
        </p:nvSpPr>
        <p:spPr>
          <a:xfrm>
            <a:off x="4707549" y="3259438"/>
            <a:ext cx="1453105" cy="8415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ECEC0-F180-43CA-AC9C-D5781B9B106B}"/>
              </a:ext>
            </a:extLst>
          </p:cNvPr>
          <p:cNvSpPr txBox="1"/>
          <p:nvPr/>
        </p:nvSpPr>
        <p:spPr>
          <a:xfrm>
            <a:off x="4657168" y="4150978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dirty="0"/>
              <a:t>Drag &amp; Drop</a:t>
            </a:r>
            <a:endParaRPr lang="ko-KR" altLang="en-US" sz="24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0F8C3-F06E-49CD-83D4-7C515973CE63}"/>
              </a:ext>
            </a:extLst>
          </p:cNvPr>
          <p:cNvSpPr txBox="1"/>
          <p:nvPr/>
        </p:nvSpPr>
        <p:spPr>
          <a:xfrm>
            <a:off x="717309" y="1107131"/>
            <a:ext cx="8330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3.</a:t>
            </a:r>
            <a:r>
              <a:rPr kumimoji="1" lang="ko-KR" altLang="en-US" sz="2400" b="1" dirty="0"/>
              <a:t> 준비한 데이터를 저장한 폴더에서 파일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창으로 </a:t>
            </a:r>
            <a:r>
              <a:rPr kumimoji="1" lang="en-US" altLang="ko-KR" sz="2400" b="1" dirty="0"/>
              <a:t>Drag &amp; Drop</a:t>
            </a:r>
            <a:endParaRPr kumimoji="1" lang="ko-Kore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55931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24B874-C3CD-4645-B994-5C22DC265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259" y="3622533"/>
            <a:ext cx="5317503" cy="2128336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Upload Data (4/5)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626FEA5D-D03A-4E50-BDDD-B8B4041F1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259" y="1836172"/>
            <a:ext cx="5239481" cy="1676634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5FF2A9-46AC-4E4E-9FAA-376ED4C45A0C}"/>
              </a:ext>
            </a:extLst>
          </p:cNvPr>
          <p:cNvSpPr/>
          <p:nvPr/>
        </p:nvSpPr>
        <p:spPr>
          <a:xfrm>
            <a:off x="7967986" y="2943966"/>
            <a:ext cx="424759" cy="37841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5B3380-0A7A-4469-AECC-9B1546DAFB00}"/>
              </a:ext>
            </a:extLst>
          </p:cNvPr>
          <p:cNvSpPr txBox="1"/>
          <p:nvPr/>
        </p:nvSpPr>
        <p:spPr>
          <a:xfrm>
            <a:off x="717309" y="1107131"/>
            <a:ext cx="898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4.</a:t>
            </a:r>
            <a:r>
              <a:rPr kumimoji="1" lang="ko-KR" altLang="en-US" sz="2800" b="1" dirty="0"/>
              <a:t> 아래와 같은 메시지는 무시하고</a:t>
            </a:r>
            <a:r>
              <a:rPr kumimoji="1" lang="en-US" altLang="ko-KR" sz="2800" b="1" dirty="0"/>
              <a:t>, OK(</a:t>
            </a:r>
            <a:r>
              <a:rPr kumimoji="1" lang="ko-KR" altLang="en-US" sz="2800" b="1" dirty="0"/>
              <a:t>확인</a:t>
            </a:r>
            <a:r>
              <a:rPr kumimoji="1" lang="en-US" altLang="ko-KR" sz="2800" b="1" dirty="0"/>
              <a:t>)</a:t>
            </a:r>
            <a:r>
              <a:rPr kumimoji="1" lang="ko-KR" altLang="en-US" sz="2800" b="1" dirty="0"/>
              <a:t>를 누릅니다</a:t>
            </a:r>
            <a:r>
              <a:rPr kumimoji="1" lang="en-US" altLang="ko-KR" sz="2800" b="1" dirty="0"/>
              <a:t>.</a:t>
            </a:r>
            <a:endParaRPr kumimoji="1" lang="ko-Kore-KR" altLang="en-US" sz="2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933023-66D3-4A03-A3D3-DF8FED25373D}"/>
              </a:ext>
            </a:extLst>
          </p:cNvPr>
          <p:cNvSpPr/>
          <p:nvPr/>
        </p:nvSpPr>
        <p:spPr>
          <a:xfrm>
            <a:off x="7597786" y="5006486"/>
            <a:ext cx="1012814" cy="49850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88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ED56B4-1CC6-454C-A61E-0379076D4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008" y="1654990"/>
            <a:ext cx="8551985" cy="467573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Upload Data (5/5)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5FF2A9-46AC-4E4E-9FAA-376ED4C45A0C}"/>
              </a:ext>
            </a:extLst>
          </p:cNvPr>
          <p:cNvSpPr/>
          <p:nvPr/>
        </p:nvSpPr>
        <p:spPr>
          <a:xfrm>
            <a:off x="2511946" y="3992855"/>
            <a:ext cx="1190096" cy="6309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FEA42-4F30-4637-875F-3E82E24BA714}"/>
              </a:ext>
            </a:extLst>
          </p:cNvPr>
          <p:cNvSpPr txBox="1"/>
          <p:nvPr/>
        </p:nvSpPr>
        <p:spPr>
          <a:xfrm>
            <a:off x="354763" y="1115224"/>
            <a:ext cx="11234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5.</a:t>
            </a:r>
            <a:r>
              <a:rPr kumimoji="1" lang="ko-KR" altLang="en-US" sz="2400" b="1" dirty="0"/>
              <a:t> 학습용 데이터인 </a:t>
            </a:r>
            <a:r>
              <a:rPr kumimoji="1" lang="en-US" altLang="ko-KR" sz="2400" b="1" dirty="0"/>
              <a:t>train.csv</a:t>
            </a:r>
            <a:r>
              <a:rPr kumimoji="1" lang="ko-KR" altLang="en-US" sz="2400" b="1" dirty="0"/>
              <a:t>와 테스트용 데이터인 </a:t>
            </a:r>
            <a:r>
              <a:rPr kumimoji="1" lang="en-US" altLang="ko-KR" sz="2400" b="1" dirty="0"/>
              <a:t>test.csv</a:t>
            </a:r>
            <a:r>
              <a:rPr kumimoji="1" lang="ko-KR" altLang="en-US" sz="2400" b="1" dirty="0"/>
              <a:t>가 업로드 된 것을 확인</a:t>
            </a:r>
            <a:endParaRPr kumimoji="1" lang="ko-Kore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8752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Run the Code!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1DAC88-4BF3-481B-956C-64E08436BCD2}"/>
              </a:ext>
            </a:extLst>
          </p:cNvPr>
          <p:cNvSpPr txBox="1"/>
          <p:nvPr/>
        </p:nvSpPr>
        <p:spPr>
          <a:xfrm>
            <a:off x="304801" y="1095003"/>
            <a:ext cx="10799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2000" b="1" dirty="0"/>
              <a:t>정상적으로 실행 시</a:t>
            </a:r>
            <a:r>
              <a:rPr kumimoji="1" lang="en-US" altLang="ko-KR" sz="2000" b="1" dirty="0"/>
              <a:t>, </a:t>
            </a:r>
            <a:r>
              <a:rPr kumimoji="1" lang="ko-KR" altLang="en-US" sz="2000" b="1" dirty="0"/>
              <a:t>정확도에 대한 </a:t>
            </a:r>
            <a:r>
              <a:rPr kumimoji="1" lang="en-US" altLang="ko-KR" sz="2000" b="1" dirty="0"/>
              <a:t>text </a:t>
            </a:r>
            <a:r>
              <a:rPr kumimoji="1" lang="ko-KR" altLang="en-US" sz="2000" b="1" dirty="0"/>
              <a:t>출력결과와 그래프가 출력결과를 확인할 수 있습니다</a:t>
            </a:r>
            <a:r>
              <a:rPr kumimoji="1" lang="en-US" altLang="ko-KR" sz="2000" b="1" dirty="0"/>
              <a:t>.</a:t>
            </a:r>
            <a:endParaRPr kumimoji="1" lang="ko-Kore-KR" altLang="en-US" sz="20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138BFF5-C9CE-44D6-9B23-B0995B7B4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495113"/>
            <a:ext cx="6565098" cy="166132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19BEDA-7F86-4B17-9657-B3806413E3FD}"/>
              </a:ext>
            </a:extLst>
          </p:cNvPr>
          <p:cNvSpPr/>
          <p:nvPr/>
        </p:nvSpPr>
        <p:spPr>
          <a:xfrm>
            <a:off x="805758" y="2708030"/>
            <a:ext cx="1374734" cy="4484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136809F-C453-447B-90FA-340EE57E4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58" y="3279530"/>
            <a:ext cx="4482978" cy="293251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17744-E052-4F60-80D3-3DF3FD768472}"/>
              </a:ext>
            </a:extLst>
          </p:cNvPr>
          <p:cNvSpPr/>
          <p:nvPr/>
        </p:nvSpPr>
        <p:spPr>
          <a:xfrm>
            <a:off x="1397773" y="3429000"/>
            <a:ext cx="3780895" cy="278304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85BE53C-E2E5-4501-816C-400F4976C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229" y="2325776"/>
            <a:ext cx="4871202" cy="340219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93F860-4F57-4BC1-872E-8D0BC32339F9}"/>
              </a:ext>
            </a:extLst>
          </p:cNvPr>
          <p:cNvSpPr/>
          <p:nvPr/>
        </p:nvSpPr>
        <p:spPr>
          <a:xfrm>
            <a:off x="7013332" y="2227383"/>
            <a:ext cx="4991099" cy="353561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15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train.csv &amp; test.csv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FEA42-4F30-4637-875F-3E82E24BA714}"/>
              </a:ext>
            </a:extLst>
          </p:cNvPr>
          <p:cNvSpPr txBox="1"/>
          <p:nvPr/>
        </p:nvSpPr>
        <p:spPr>
          <a:xfrm>
            <a:off x="717309" y="1107131"/>
            <a:ext cx="106582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준비한 데이터는 펭귄의 정보와 그 종을 분류한 표입니다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.csv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 </a:t>
            </a:r>
            <a:r>
              <a:rPr kumimoji="1" lang="ko-KR" altLang="en-US" dirty="0"/>
              <a:t>주로 </a:t>
            </a:r>
            <a:r>
              <a:rPr kumimoji="1" lang="en-US" altLang="ko-KR" dirty="0"/>
              <a:t>,(comma)</a:t>
            </a:r>
            <a:r>
              <a:rPr kumimoji="1" lang="ko-KR" altLang="en-US" dirty="0"/>
              <a:t>로 구분되어 있는 데이터를 의미합니다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기계학습 모델로 </a:t>
            </a:r>
            <a:r>
              <a:rPr kumimoji="1" lang="en-US" altLang="ko-KR" dirty="0"/>
              <a:t>train.csv</a:t>
            </a:r>
            <a:r>
              <a:rPr kumimoji="1" lang="ko-KR" altLang="en-US" dirty="0"/>
              <a:t>를 학습하고</a:t>
            </a:r>
            <a:r>
              <a:rPr kumimoji="1" lang="en-US" altLang="ko-KR" dirty="0"/>
              <a:t>, test.csv</a:t>
            </a:r>
            <a:r>
              <a:rPr kumimoji="1" lang="ko-KR" altLang="en-US" dirty="0"/>
              <a:t>에 있는 </a:t>
            </a:r>
            <a:r>
              <a:rPr kumimoji="1" lang="en-US" altLang="ko-KR" dirty="0"/>
              <a:t>target</a:t>
            </a:r>
            <a:r>
              <a:rPr kumimoji="1" lang="ko-KR" altLang="en-US" dirty="0"/>
              <a:t>을 맞추고자 합니다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참고</a:t>
            </a:r>
            <a:r>
              <a:rPr kumimoji="1" lang="en-US" altLang="ko-KR" dirty="0"/>
              <a:t>; Island(</a:t>
            </a:r>
            <a:r>
              <a:rPr kumimoji="1" lang="ko-KR" altLang="en-US" dirty="0"/>
              <a:t>서식지</a:t>
            </a:r>
            <a:r>
              <a:rPr kumimoji="1" lang="en-US" altLang="ko-KR" dirty="0"/>
              <a:t>, 1:Biscoe, 2:Dream, 3:Torgersen), </a:t>
            </a:r>
            <a:r>
              <a:rPr kumimoji="1" lang="en-US" altLang="ko-KR" dirty="0" err="1"/>
              <a:t>Bill_length</a:t>
            </a:r>
            <a:r>
              <a:rPr kumimoji="1" lang="en-US" altLang="ko-KR" dirty="0"/>
              <a:t>(</a:t>
            </a:r>
            <a:r>
              <a:rPr kumimoji="1" lang="ko-KR" altLang="en-US" dirty="0"/>
              <a:t>부리 너비</a:t>
            </a:r>
            <a:r>
              <a:rPr kumimoji="1" lang="en-US" altLang="ko-KR" dirty="0"/>
              <a:t>), </a:t>
            </a:r>
            <a:r>
              <a:rPr kumimoji="1" lang="en-US" altLang="ko-KR" dirty="0" err="1"/>
              <a:t>Bill_depth</a:t>
            </a:r>
            <a:r>
              <a:rPr kumimoji="1" lang="en-US" altLang="ko-KR" dirty="0"/>
              <a:t>(</a:t>
            </a:r>
            <a:r>
              <a:rPr kumimoji="1" lang="ko-KR" altLang="en-US" dirty="0"/>
              <a:t>부리 깊이</a:t>
            </a:r>
            <a:r>
              <a:rPr kumimoji="1" lang="en-US" altLang="ko-KR" dirty="0"/>
              <a:t>),  </a:t>
            </a:r>
            <a:br>
              <a:rPr kumimoji="1" lang="en-US" altLang="ko-KR" dirty="0"/>
            </a:br>
            <a:r>
              <a:rPr kumimoji="1" lang="en-US" altLang="ko-KR" dirty="0" err="1"/>
              <a:t>Flipper_length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팔길이</a:t>
            </a:r>
            <a:r>
              <a:rPr kumimoji="1" lang="en-US" altLang="ko-KR" dirty="0"/>
              <a:t>), </a:t>
            </a:r>
            <a:r>
              <a:rPr kumimoji="1" lang="en-US" altLang="ko-KR" dirty="0" err="1"/>
              <a:t>body_mass</a:t>
            </a:r>
            <a:r>
              <a:rPr kumimoji="1" lang="en-US" altLang="ko-KR" dirty="0"/>
              <a:t>(</a:t>
            </a:r>
            <a:r>
              <a:rPr kumimoji="1" lang="ko-KR" altLang="en-US" dirty="0"/>
              <a:t>몸무게</a:t>
            </a:r>
            <a:r>
              <a:rPr kumimoji="1" lang="en-US" altLang="ko-KR" dirty="0"/>
              <a:t>), sex(</a:t>
            </a:r>
            <a:r>
              <a:rPr kumimoji="1" lang="ko-KR" altLang="en-US" dirty="0"/>
              <a:t>성별</a:t>
            </a:r>
            <a:r>
              <a:rPr kumimoji="1" lang="en-US" altLang="ko-KR" dirty="0"/>
              <a:t>), species(</a:t>
            </a:r>
            <a:r>
              <a:rPr kumimoji="1" lang="ko-KR" altLang="en-US" dirty="0"/>
              <a:t>종</a:t>
            </a:r>
            <a:r>
              <a:rPr kumimoji="1" lang="en-US" altLang="ko-KR" dirty="0"/>
              <a:t>), target(0: Adelie, 1:Chinstrap, 2:Gentoo)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D3D85B-7CC4-4238-8E64-013154A5D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09" y="2616857"/>
            <a:ext cx="7798618" cy="363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7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Visit </a:t>
            </a:r>
            <a:r>
              <a:rPr lang="en-US" altLang="ko-KR" b="1" dirty="0" err="1"/>
              <a:t>Colab</a:t>
            </a:r>
            <a:r>
              <a:rPr lang="en-US" altLang="ko-KR" b="1" dirty="0"/>
              <a:t> website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ADC14-A823-408B-BDD2-8BCDCA33DEB6}"/>
              </a:ext>
            </a:extLst>
          </p:cNvPr>
          <p:cNvSpPr txBox="1"/>
          <p:nvPr/>
        </p:nvSpPr>
        <p:spPr>
          <a:xfrm>
            <a:off x="717309" y="1207044"/>
            <a:ext cx="7348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/>
              <a:t>가장 처음 결과에 나오는 사이트를 클릭</a:t>
            </a:r>
            <a:r>
              <a:rPr kumimoji="1" lang="en-US" altLang="ko-KR" sz="3200" b="1" dirty="0"/>
              <a:t>!</a:t>
            </a:r>
            <a:endParaRPr kumimoji="1" lang="ko-Kore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816B6F-EDEA-463D-AE16-12CD76CA1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45" y="1745653"/>
            <a:ext cx="9705102" cy="444399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9FD2570-BA31-42A0-B128-FA71F4D8FECA}"/>
              </a:ext>
            </a:extLst>
          </p:cNvPr>
          <p:cNvSpPr/>
          <p:nvPr/>
        </p:nvSpPr>
        <p:spPr>
          <a:xfrm>
            <a:off x="2278385" y="3676072"/>
            <a:ext cx="1600887" cy="36945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86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1027"/>
            <a:ext cx="11013143" cy="4777549"/>
          </a:xfrm>
          <a:noFill/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%matplotlib 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inline</a:t>
            </a:r>
          </a:p>
          <a:p>
            <a:pPr marL="0" indent="0">
              <a:buNone/>
            </a:pPr>
            <a:b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사용할 라이브러리를 불러옵니다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         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배열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(array)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을 쉽게 사용하기 위한 라이브러리입니다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pandas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pd        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데이터를 쉽게 보고 사용하기 위한 라이브러리입니다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시각화 설정 클래스입니다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sklearn.linear_model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LogisticRegression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사용할 </a:t>
            </a:r>
            <a:r>
              <a:rPr lang="ko-KR" altLang="en-US" sz="18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머신러닝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알고리즘입니다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sklearn.decomposition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PCA</a:t>
            </a:r>
          </a:p>
          <a:p>
            <a:pPr marL="0" indent="0">
              <a:buNone/>
            </a:pP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plot_confusion_matrix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모델 성능평가를 위한 함수입니다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plt.rcParams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figure.figsize</a:t>
            </a:r>
            <a:r>
              <a:rPr lang="en-US" altLang="ko-KR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[</a:t>
            </a:r>
            <a:r>
              <a:rPr lang="en-US" altLang="ko-KR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altLang="ko-KR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출력할 그래프 사이즈</a:t>
            </a:r>
            <a:endParaRPr lang="en-US" altLang="ko-KR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Import Libraries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848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학습 데이터를 불러옵니다</a:t>
            </a:r>
            <a:r>
              <a:rPr lang="en-US" altLang="ko-KR" sz="2000" dirty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  <a:endParaRPr lang="ko-KR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train =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pd.read_csv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'./train.csv'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','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encoding=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'utf-8'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train.drop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'target'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'species'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], axis=</a:t>
            </a:r>
            <a:r>
              <a:rPr lang="en-US" altLang="ko-KR" sz="20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).values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= train[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'target'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].values</a:t>
            </a:r>
          </a:p>
          <a:p>
            <a:pPr marL="0" indent="0">
              <a:buNone/>
            </a:pPr>
            <a:b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20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테스트 데이터를 불러옵니다</a:t>
            </a:r>
            <a:r>
              <a:rPr lang="en-US" altLang="ko-KR" sz="2000" dirty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  <a:endParaRPr lang="ko-KR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test =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pd.read_csv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'./test.csv'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sep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','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encoding=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'utf-8'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test.drop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'target'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'species'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], axis=</a:t>
            </a:r>
            <a:r>
              <a:rPr lang="en-US" altLang="ko-KR" sz="20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).values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= test[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'target'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].values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Load Data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098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사용할 모델을 불러옵니다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lgr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LogisticRegression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n_jobs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endParaRPr lang="en-US" altLang="ko-K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b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모델을 학습합니다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lgr.fit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X=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y=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endParaRPr lang="en-US" altLang="ko-K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 Model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722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테스트 데이터로 예측합니다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lgr.predict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'prediction'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</a:t>
            </a:r>
            <a:endParaRPr lang="en-US" altLang="ko-K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prediction_species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test[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'prediction'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].replace({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'Adelie'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'Chinstrap'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'Gentoo'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b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테스트 데이터로 정확성을 확인합니다</a:t>
            </a:r>
            <a:r>
              <a:rPr lang="en-US" altLang="ko-KR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'Accuracy: 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lgr.score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* 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Predict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8022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pca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PCA(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n_components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pca.fit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x_pc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pca.transform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b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x_pc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[:, 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x_pc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[:, 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c=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edgecolors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 True'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x_pc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[:, 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x_pc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[:, </a:t>
            </a:r>
            <a:r>
              <a:rPr lang="en-US" altLang="ko-K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c=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edgecolors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 Predicted'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Plot Predictions (1/4)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234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Plot Predictions (2/4)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FA22B09-662F-402B-B5FE-14942D9A8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265" y="1133474"/>
            <a:ext cx="9411471" cy="485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520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7C5E56-B139-4ED7-B5A4-4E00CD8C6A7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plot_confusion_matrix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lgr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display_labels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'Adelie'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'Chinstrap'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'Gentoo'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plt.cm.Blues</a:t>
            </a:r>
            <a:endParaRPr lang="en-US" altLang="ko-K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Plot Predictions (3/4)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58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Plot Predictions (4/4)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4190CB9-2425-4575-8167-9D4302023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711" y="1143000"/>
            <a:ext cx="6218578" cy="494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29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Open a Note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ADC14-A823-408B-BDD2-8BCDCA33DEB6}"/>
              </a:ext>
            </a:extLst>
          </p:cNvPr>
          <p:cNvSpPr txBox="1"/>
          <p:nvPr/>
        </p:nvSpPr>
        <p:spPr>
          <a:xfrm>
            <a:off x="717309" y="1207044"/>
            <a:ext cx="4865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/>
              <a:t>좌측상단 파일 </a:t>
            </a:r>
            <a:r>
              <a:rPr kumimoji="1" lang="en-US" altLang="ko-KR" sz="3200" b="1" dirty="0"/>
              <a:t>&gt; </a:t>
            </a:r>
            <a:r>
              <a:rPr kumimoji="1" lang="ko-KR" altLang="en-US" sz="3200" b="1" dirty="0"/>
              <a:t>노트 열기</a:t>
            </a:r>
            <a:endParaRPr kumimoji="1" lang="ko-Kore-KR" altLang="en-US" sz="3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B362FF4-63E0-4F97-AEFA-903D4A44B8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47" t="9478" b="4615"/>
          <a:stretch/>
        </p:blipFill>
        <p:spPr>
          <a:xfrm>
            <a:off x="969684" y="1932405"/>
            <a:ext cx="8763400" cy="42557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9FD2570-BA31-42A0-B128-FA71F4D8FECA}"/>
              </a:ext>
            </a:extLst>
          </p:cNvPr>
          <p:cNvSpPr/>
          <p:nvPr/>
        </p:nvSpPr>
        <p:spPr>
          <a:xfrm>
            <a:off x="1426885" y="2720882"/>
            <a:ext cx="2447504" cy="31623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32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Open a Note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ADC14-A823-408B-BDD2-8BCDCA33DEB6}"/>
              </a:ext>
            </a:extLst>
          </p:cNvPr>
          <p:cNvSpPr txBox="1"/>
          <p:nvPr/>
        </p:nvSpPr>
        <p:spPr>
          <a:xfrm>
            <a:off x="527845" y="1238853"/>
            <a:ext cx="95510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/>
              <a:t>1. </a:t>
            </a:r>
            <a:r>
              <a:rPr kumimoji="1" lang="ko-KR" altLang="en-US" sz="2800" b="1" dirty="0"/>
              <a:t>팝업창이 열리면</a:t>
            </a:r>
            <a:r>
              <a:rPr kumimoji="1" lang="en-US" altLang="ko-KR" sz="2800" b="1" dirty="0"/>
              <a:t> </a:t>
            </a:r>
            <a:r>
              <a:rPr kumimoji="1" lang="ko-KR" altLang="en-US" sz="2800" b="1" dirty="0"/>
              <a:t>업로드를 클릭</a:t>
            </a:r>
            <a:endParaRPr kumimoji="1" lang="en-US" altLang="ko-KR" sz="2800" b="1" dirty="0"/>
          </a:p>
          <a:p>
            <a:r>
              <a:rPr kumimoji="1" lang="en-US" altLang="ko-KR" sz="2800" b="1" dirty="0"/>
              <a:t>2. </a:t>
            </a:r>
            <a:r>
              <a:rPr kumimoji="1" lang="ko-KR" altLang="en-US" sz="2800" b="1" dirty="0"/>
              <a:t>제공해드린 모델 파일들 중</a:t>
            </a:r>
            <a:r>
              <a:rPr kumimoji="1" lang="en-US" altLang="ko-KR" sz="2800" b="1" dirty="0"/>
              <a:t>, </a:t>
            </a:r>
            <a:r>
              <a:rPr kumimoji="1" lang="ko-KR" altLang="en-US" sz="2800" b="1" dirty="0"/>
              <a:t>사용하고자 하는 모델 파일을 </a:t>
            </a:r>
            <a:endParaRPr kumimoji="1" lang="en-US" altLang="ko-KR" sz="2800" b="1" dirty="0"/>
          </a:p>
          <a:p>
            <a:r>
              <a:rPr kumimoji="1" lang="en-US" altLang="ko-KR" sz="2800" b="1" dirty="0"/>
              <a:t>     </a:t>
            </a:r>
            <a:r>
              <a:rPr kumimoji="1" lang="ko-KR" altLang="en-US" sz="2800" b="1" dirty="0"/>
              <a:t>회색 점선 </a:t>
            </a:r>
            <a:r>
              <a:rPr kumimoji="1" lang="en-US" altLang="ko-KR" sz="2800" b="1" dirty="0"/>
              <a:t>Box </a:t>
            </a:r>
            <a:r>
              <a:rPr kumimoji="1" lang="ko-KR" altLang="en-US" sz="2800" b="1" dirty="0"/>
              <a:t>영역에 </a:t>
            </a:r>
            <a:r>
              <a:rPr kumimoji="1" lang="en-US" altLang="ko-KR" sz="2800" b="1" dirty="0"/>
              <a:t>Drag &amp; Drop </a:t>
            </a:r>
            <a:r>
              <a:rPr kumimoji="1" lang="ko-KR" altLang="en-US" sz="2800" b="1" dirty="0"/>
              <a:t>합니다</a:t>
            </a:r>
            <a:r>
              <a:rPr kumimoji="1" lang="en-US" altLang="ko-KR" sz="2800" b="1" dirty="0"/>
              <a:t>.</a:t>
            </a:r>
            <a:endParaRPr kumimoji="1" lang="ko-Kore-KR" altLang="en-US" sz="2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2613A3-C802-40FD-81BF-7D59757EA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09" y="2818883"/>
            <a:ext cx="6164869" cy="352337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9FD2570-BA31-42A0-B128-FA71F4D8FECA}"/>
              </a:ext>
            </a:extLst>
          </p:cNvPr>
          <p:cNvSpPr/>
          <p:nvPr/>
        </p:nvSpPr>
        <p:spPr>
          <a:xfrm>
            <a:off x="5966863" y="2916180"/>
            <a:ext cx="781204" cy="26425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3BF4C8-FE43-4E40-BF68-4E3677990F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516"/>
          <a:stretch/>
        </p:blipFill>
        <p:spPr>
          <a:xfrm>
            <a:off x="7787786" y="3439610"/>
            <a:ext cx="4222506" cy="2486025"/>
          </a:xfrm>
          <a:prstGeom prst="rect">
            <a:avLst/>
          </a:prstGeom>
        </p:spPr>
      </p:pic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A2949BD4-D7D9-4013-9AFC-F001B0D5B5ED}"/>
              </a:ext>
            </a:extLst>
          </p:cNvPr>
          <p:cNvSpPr/>
          <p:nvPr/>
        </p:nvSpPr>
        <p:spPr>
          <a:xfrm rot="10800000">
            <a:off x="3508566" y="4561612"/>
            <a:ext cx="5362872" cy="1508427"/>
          </a:xfrm>
          <a:prstGeom prst="curved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932F9C-A0BC-4084-AEC8-51B9BE52AE60}"/>
              </a:ext>
            </a:extLst>
          </p:cNvPr>
          <p:cNvSpPr/>
          <p:nvPr/>
        </p:nvSpPr>
        <p:spPr>
          <a:xfrm>
            <a:off x="7958750" y="4341965"/>
            <a:ext cx="1818296" cy="219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EEB5D8-06FD-43DF-B2C6-6AFE9E7617FF}"/>
              </a:ext>
            </a:extLst>
          </p:cNvPr>
          <p:cNvSpPr txBox="1"/>
          <p:nvPr/>
        </p:nvSpPr>
        <p:spPr>
          <a:xfrm>
            <a:off x="5461226" y="6136703"/>
            <a:ext cx="1792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/>
              <a:t>Drag &amp; Drop</a:t>
            </a:r>
            <a:endParaRPr lang="ko-KR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95869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Check 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ADC14-A823-408B-BDD2-8BCDCA33DEB6}"/>
              </a:ext>
            </a:extLst>
          </p:cNvPr>
          <p:cNvSpPr txBox="1"/>
          <p:nvPr/>
        </p:nvSpPr>
        <p:spPr>
          <a:xfrm>
            <a:off x="692727" y="1061515"/>
            <a:ext cx="8574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사용하고자 하는 모델 파일을 정상적으로 불러온 화면</a:t>
            </a:r>
            <a:endParaRPr kumimoji="1" lang="ko-Kore-KR" altLang="en-US" sz="2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EB3756-20D8-43EA-A981-A9E8E32CD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12" y="1705140"/>
            <a:ext cx="9178577" cy="419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Colab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Sample Data (1/4)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A4C23-F2D2-BE43-9DE1-BFAD9D1F4142}"/>
              </a:ext>
            </a:extLst>
          </p:cNvPr>
          <p:cNvSpPr txBox="1"/>
          <p:nvPr/>
        </p:nvSpPr>
        <p:spPr>
          <a:xfrm>
            <a:off x="717309" y="1107131"/>
            <a:ext cx="5759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 err="1"/>
              <a:t>Colab</a:t>
            </a:r>
            <a:r>
              <a:rPr kumimoji="1" lang="ko-KR" altLang="en-US" sz="2000" b="1" dirty="0"/>
              <a:t>의 샘플 데이터를 사용합니다</a:t>
            </a:r>
            <a:r>
              <a:rPr kumimoji="1" lang="en-US" altLang="ko-KR" sz="2000" b="1" dirty="0"/>
              <a:t>.</a:t>
            </a:r>
          </a:p>
          <a:p>
            <a:r>
              <a:rPr kumimoji="1" lang="en-US" altLang="ko-KR" sz="2000" b="1" dirty="0"/>
              <a:t>1.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 err="1"/>
              <a:t>Colab</a:t>
            </a:r>
            <a:r>
              <a:rPr kumimoji="1" lang="ko-KR" altLang="en-US" sz="2000" b="1" dirty="0"/>
              <a:t>의 좌측 상단의 폴더 아이콘을 선택합니다</a:t>
            </a:r>
            <a:r>
              <a:rPr kumimoji="1" lang="en-US" altLang="ko-KR" sz="2000" b="1" dirty="0"/>
              <a:t>.</a:t>
            </a:r>
            <a:endParaRPr kumimoji="1" lang="ko-Kore-KR" altLang="en-US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A2D5DC-5B1F-460A-8ADB-FDE190A29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024" y="1990651"/>
            <a:ext cx="7465953" cy="396957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794A534-8D96-44F8-AD08-25D667C8AA5D}"/>
              </a:ext>
            </a:extLst>
          </p:cNvPr>
          <p:cNvSpPr/>
          <p:nvPr/>
        </p:nvSpPr>
        <p:spPr>
          <a:xfrm>
            <a:off x="2421419" y="5076235"/>
            <a:ext cx="423163" cy="41576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79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Colab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Sample Data (2/4)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BBB40-7DF0-934B-9B89-337F10776C07}"/>
              </a:ext>
            </a:extLst>
          </p:cNvPr>
          <p:cNvSpPr txBox="1"/>
          <p:nvPr/>
        </p:nvSpPr>
        <p:spPr>
          <a:xfrm>
            <a:off x="717309" y="1107131"/>
            <a:ext cx="1022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2.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 err="1"/>
              <a:t>Colab</a:t>
            </a:r>
            <a:r>
              <a:rPr kumimoji="1" lang="ko-KR" altLang="en-US" sz="2400" b="1" dirty="0"/>
              <a:t>의 좌측 상단의 폴더 아이콘을 선택하면 아래와 같은 창이 열립니다</a:t>
            </a:r>
            <a:r>
              <a:rPr kumimoji="1" lang="en-US" altLang="ko-KR" sz="2400" b="1" dirty="0"/>
              <a:t>.</a:t>
            </a:r>
            <a:endParaRPr kumimoji="1" lang="ko-Kore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76382A-4B52-46EF-8C45-B76A4DB39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52" y="1803888"/>
            <a:ext cx="7770896" cy="400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9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5F7BFE-C91D-45CD-8832-9FB9269C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B53-4CAA-47FA-AC2C-C918E3369CC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FA9CE-E582-499B-B009-3848C747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Colab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Sample Data (3/4)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BBB40-7DF0-934B-9B89-337F10776C07}"/>
              </a:ext>
            </a:extLst>
          </p:cNvPr>
          <p:cNvSpPr txBox="1"/>
          <p:nvPr/>
        </p:nvSpPr>
        <p:spPr>
          <a:xfrm>
            <a:off x="717309" y="1107131"/>
            <a:ext cx="4819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3.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 err="1"/>
              <a:t>sample_data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폴더를 열어주세요</a:t>
            </a:r>
            <a:r>
              <a:rPr kumimoji="1" lang="en-US" altLang="ko-KR" sz="2400" b="1" dirty="0"/>
              <a:t>.</a:t>
            </a:r>
            <a:endParaRPr kumimoji="1" lang="ko-Kore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76382A-4B52-46EF-8C45-B76A4DB39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52" y="1803888"/>
            <a:ext cx="7770896" cy="400071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0A1CE60-A3AB-4179-8ECC-90ACA7364D29}"/>
              </a:ext>
            </a:extLst>
          </p:cNvPr>
          <p:cNvSpPr/>
          <p:nvPr/>
        </p:nvSpPr>
        <p:spPr>
          <a:xfrm>
            <a:off x="2703876" y="3242104"/>
            <a:ext cx="1793309" cy="41576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16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E3F51A61EF25B468D7075D10DE685FA" ma:contentTypeVersion="2" ma:contentTypeDescription="새 문서를 만듭니다." ma:contentTypeScope="" ma:versionID="f0f4d1c59fa3524a2064ef039fa1b3cb">
  <xsd:schema xmlns:xsd="http://www.w3.org/2001/XMLSchema" xmlns:xs="http://www.w3.org/2001/XMLSchema" xmlns:p="http://schemas.microsoft.com/office/2006/metadata/properties" xmlns:ns3="97dcef4c-3b08-4b9f-9426-ac9f8210e0d9" targetNamespace="http://schemas.microsoft.com/office/2006/metadata/properties" ma:root="true" ma:fieldsID="d8c5ce738fbb18c650ce1fe0d6fa6038" ns3:_="">
    <xsd:import namespace="97dcef4c-3b08-4b9f-9426-ac9f8210e0d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dcef4c-3b08-4b9f-9426-ac9f8210e0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152634-D049-43C7-ACE9-6D0859B1CEF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1F2AB5D-E701-4A9A-BA24-9C4BD214C5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3BEC69-F348-4FC8-93FB-7FBAA36518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dcef4c-3b08-4b9f-9426-ac9f8210e0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1470</Words>
  <Application>Microsoft Office PowerPoint</Application>
  <PresentationFormat>와이드스크린</PresentationFormat>
  <Paragraphs>214</Paragraphs>
  <Slides>37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나눔스퀘어</vt:lpstr>
      <vt:lpstr>나눔스퀘어 ExtraBold</vt:lpstr>
      <vt:lpstr>맑은 고딕</vt:lpstr>
      <vt:lpstr>Arial</vt:lpstr>
      <vt:lpstr>Bahnschrift SemiBold</vt:lpstr>
      <vt:lpstr>Calibri</vt:lpstr>
      <vt:lpstr>Courier New</vt:lpstr>
      <vt:lpstr>Office 테마</vt:lpstr>
      <vt:lpstr>Linear Regression</vt:lpstr>
      <vt:lpstr>Login to Google &amp; search “Colab”</vt:lpstr>
      <vt:lpstr>Visit Colab website</vt:lpstr>
      <vt:lpstr>Open a Note</vt:lpstr>
      <vt:lpstr>Open a Note</vt:lpstr>
      <vt:lpstr>Check </vt:lpstr>
      <vt:lpstr>Colab Sample Data (1/4)</vt:lpstr>
      <vt:lpstr>Colab Sample Data (2/4)</vt:lpstr>
      <vt:lpstr>Colab Sample Data (3/4)</vt:lpstr>
      <vt:lpstr>Colab Sample Data (4/4)</vt:lpstr>
      <vt:lpstr>Run the Code!</vt:lpstr>
      <vt:lpstr>california_housing_train.csv &amp; california_housing_test.csv</vt:lpstr>
      <vt:lpstr>Import Libraries</vt:lpstr>
      <vt:lpstr>Load Data</vt:lpstr>
      <vt:lpstr>Train Model</vt:lpstr>
      <vt:lpstr>Predict</vt:lpstr>
      <vt:lpstr>Logistic Regression</vt:lpstr>
      <vt:lpstr>Login to Google &amp; search “Colab”</vt:lpstr>
      <vt:lpstr>Visit Colab website</vt:lpstr>
      <vt:lpstr>Open a Note</vt:lpstr>
      <vt:lpstr>Open a Note</vt:lpstr>
      <vt:lpstr>Check </vt:lpstr>
      <vt:lpstr>Upload Data (1/5)</vt:lpstr>
      <vt:lpstr>Upload Data (2/5)</vt:lpstr>
      <vt:lpstr>Upload Data (3/5)</vt:lpstr>
      <vt:lpstr>Upload Data (4/5)</vt:lpstr>
      <vt:lpstr>Upload Data (5/5)</vt:lpstr>
      <vt:lpstr>Run the Code!</vt:lpstr>
      <vt:lpstr>train.csv &amp; test.csv</vt:lpstr>
      <vt:lpstr>Import Libraries</vt:lpstr>
      <vt:lpstr>Load Data</vt:lpstr>
      <vt:lpstr>Train Model</vt:lpstr>
      <vt:lpstr>Predict</vt:lpstr>
      <vt:lpstr>Plot Predictions (1/4)</vt:lpstr>
      <vt:lpstr>Plot Predictions (2/4)</vt:lpstr>
      <vt:lpstr>Plot Predictions (3/4)</vt:lpstr>
      <vt:lpstr>Plot Predictions (4/4)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Colaboratory 사용법</dc:title>
  <dc:creator>영성</dc:creator>
  <cp:lastModifiedBy>HONG MANN SOO</cp:lastModifiedBy>
  <cp:revision>79</cp:revision>
  <dcterms:created xsi:type="dcterms:W3CDTF">2020-07-12T18:36:27Z</dcterms:created>
  <dcterms:modified xsi:type="dcterms:W3CDTF">2021-02-01T19:43:58Z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0x0101007E3F51A61EF25B468D7075D10DE685FA</vt:lpwstr>
  </property>
</Properties>
</file>