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68" r:id="rId2"/>
    <p:sldId id="271" r:id="rId3"/>
    <p:sldId id="270" r:id="rId4"/>
    <p:sldId id="272" r:id="rId5"/>
    <p:sldId id="288" r:id="rId6"/>
    <p:sldId id="295" r:id="rId7"/>
    <p:sldId id="289" r:id="rId8"/>
    <p:sldId id="290" r:id="rId9"/>
    <p:sldId id="292" r:id="rId10"/>
    <p:sldId id="291" r:id="rId11"/>
    <p:sldId id="293" r:id="rId12"/>
    <p:sldId id="280" r:id="rId13"/>
    <p:sldId id="296" r:id="rId14"/>
    <p:sldId id="297" r:id="rId15"/>
    <p:sldId id="298" r:id="rId16"/>
    <p:sldId id="299" r:id="rId17"/>
    <p:sldId id="301" r:id="rId18"/>
    <p:sldId id="304" r:id="rId19"/>
    <p:sldId id="307" r:id="rId20"/>
    <p:sldId id="308" r:id="rId21"/>
    <p:sldId id="300" r:id="rId22"/>
    <p:sldId id="329" r:id="rId23"/>
    <p:sldId id="303" r:id="rId24"/>
    <p:sldId id="311" r:id="rId25"/>
    <p:sldId id="312" r:id="rId26"/>
    <p:sldId id="313" r:id="rId27"/>
    <p:sldId id="314" r:id="rId28"/>
    <p:sldId id="315" r:id="rId29"/>
    <p:sldId id="317" r:id="rId30"/>
    <p:sldId id="318" r:id="rId31"/>
    <p:sldId id="319" r:id="rId32"/>
    <p:sldId id="320" r:id="rId33"/>
    <p:sldId id="321" r:id="rId34"/>
    <p:sldId id="316" r:id="rId35"/>
    <p:sldId id="326" r:id="rId36"/>
    <p:sldId id="340" r:id="rId37"/>
    <p:sldId id="362" r:id="rId38"/>
    <p:sldId id="322" r:id="rId39"/>
    <p:sldId id="323" r:id="rId40"/>
    <p:sldId id="324" r:id="rId41"/>
    <p:sldId id="325" r:id="rId42"/>
    <p:sldId id="337" r:id="rId43"/>
    <p:sldId id="328" r:id="rId44"/>
    <p:sldId id="330" r:id="rId45"/>
    <p:sldId id="333" r:id="rId46"/>
    <p:sldId id="373" r:id="rId47"/>
    <p:sldId id="331" r:id="rId48"/>
    <p:sldId id="334" r:id="rId49"/>
    <p:sldId id="339" r:id="rId50"/>
    <p:sldId id="370" r:id="rId51"/>
    <p:sldId id="335" r:id="rId52"/>
    <p:sldId id="336" r:id="rId53"/>
    <p:sldId id="364" r:id="rId54"/>
    <p:sldId id="346" r:id="rId55"/>
    <p:sldId id="348" r:id="rId56"/>
    <p:sldId id="350" r:id="rId57"/>
    <p:sldId id="363" r:id="rId58"/>
    <p:sldId id="342" r:id="rId59"/>
    <p:sldId id="344" r:id="rId60"/>
    <p:sldId id="345" r:id="rId61"/>
    <p:sldId id="341" r:id="rId62"/>
    <p:sldId id="351" r:id="rId63"/>
    <p:sldId id="353" r:id="rId64"/>
    <p:sldId id="356" r:id="rId65"/>
    <p:sldId id="354" r:id="rId66"/>
    <p:sldId id="355" r:id="rId67"/>
    <p:sldId id="357" r:id="rId68"/>
    <p:sldId id="358" r:id="rId69"/>
    <p:sldId id="359" r:id="rId70"/>
    <p:sldId id="365" r:id="rId71"/>
    <p:sldId id="367" r:id="rId72"/>
    <p:sldId id="368" r:id="rId73"/>
    <p:sldId id="369" r:id="rId74"/>
    <p:sldId id="360" r:id="rId75"/>
    <p:sldId id="361" r:id="rId76"/>
    <p:sldId id="375" r:id="rId77"/>
    <p:sldId id="374" r:id="rId7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80081" autoAdjust="0"/>
  </p:normalViewPr>
  <p:slideViewPr>
    <p:cSldViewPr snapToGrid="0">
      <p:cViewPr varScale="1">
        <p:scale>
          <a:sx n="102" d="100"/>
          <a:sy n="102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6B1DC-3471-DC4E-BC55-46619961958C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C0D0-31F7-FD45-86FC-3D040BE24D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5C0D0-31F7-FD45-86FC-3D040BE24D0B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5C0D0-31F7-FD45-86FC-3D040BE24D0B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6A04-12F4-4A3D-9764-0614F0665CFE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46F9-F35B-46EE-9B0C-867C84BCAB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1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6A04-12F4-4A3D-9764-0614F0665CFE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46F9-F35B-46EE-9B0C-867C84BCAB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51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6A04-12F4-4A3D-9764-0614F0665CFE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46F9-F35B-46EE-9B0C-867C84BCAB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6A04-12F4-4A3D-9764-0614F0665CFE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46F9-F35B-46EE-9B0C-867C84BCAB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45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6A04-12F4-4A3D-9764-0614F0665CFE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46F9-F35B-46EE-9B0C-867C84BCAB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6A04-12F4-4A3D-9764-0614F0665CFE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46F9-F35B-46EE-9B0C-867C84BCAB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51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6A04-12F4-4A3D-9764-0614F0665CFE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46F9-F35B-46EE-9B0C-867C84BCAB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97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6A04-12F4-4A3D-9764-0614F0665CFE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46F9-F35B-46EE-9B0C-867C84BCAB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81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6A04-12F4-4A3D-9764-0614F0665CFE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46F9-F35B-46EE-9B0C-867C84BCAB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74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6A04-12F4-4A3D-9764-0614F0665CFE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46F9-F35B-46EE-9B0C-867C84BCAB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13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6A04-12F4-4A3D-9764-0614F0665CFE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46F9-F35B-46EE-9B0C-867C84BCAB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6A04-12F4-4A3D-9764-0614F0665CFE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46F9-F35B-46EE-9B0C-867C84BCAB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87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3" Type="http://schemas.openxmlformats.org/officeDocument/2006/relationships/image" Target="../media/image310.png"/><Relationship Id="rId4" Type="http://schemas.openxmlformats.org/officeDocument/2006/relationships/image" Target="../media/image7.png"/><Relationship Id="rId5" Type="http://schemas.openxmlformats.org/officeDocument/2006/relationships/image" Target="../media/image100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1.png"/><Relationship Id="rId9" Type="http://schemas.openxmlformats.org/officeDocument/2006/relationships/image" Target="../media/image5.png"/><Relationship Id="rId10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10" Type="http://schemas.openxmlformats.org/officeDocument/2006/relationships/image" Target="../media/image16.png"/><Relationship Id="rId7" Type="http://schemas.openxmlformats.org/officeDocument/2006/relationships/image" Target="../media/image2.png"/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11" Type="http://schemas.openxmlformats.org/officeDocument/2006/relationships/image" Target="../media/image3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9.png"/><Relationship Id="rId13" Type="http://schemas.openxmlformats.org/officeDocument/2006/relationships/image" Target="../media/image15.png"/><Relationship Id="rId14" Type="http://schemas.openxmlformats.org/officeDocument/2006/relationships/image" Target="../media/image20.png"/><Relationship Id="rId15" Type="http://schemas.openxmlformats.org/officeDocument/2006/relationships/image" Target="../media/image16.png"/><Relationship Id="rId16" Type="http://schemas.openxmlformats.org/officeDocument/2006/relationships/image" Target="../media/image21.png"/><Relationship Id="rId17" Type="http://schemas.openxmlformats.org/officeDocument/2006/relationships/image" Target="../media/image3.png"/><Relationship Id="rId18" Type="http://schemas.openxmlformats.org/officeDocument/2006/relationships/image" Target="../media/image17.png"/><Relationship Id="rId19" Type="http://schemas.openxmlformats.org/officeDocument/2006/relationships/image" Target="../media/image22.png"/><Relationship Id="rId20" Type="http://schemas.openxmlformats.org/officeDocument/2006/relationships/image" Target="../media/image18.png"/><Relationship Id="rId2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0.png"/><Relationship Id="rId10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3.png"/><Relationship Id="rId13" Type="http://schemas.openxmlformats.org/officeDocument/2006/relationships/image" Target="../media/image2.png"/><Relationship Id="rId14" Type="http://schemas.openxmlformats.org/officeDocument/2006/relationships/image" Target="../media/image14.png"/><Relationship Id="rId15" Type="http://schemas.openxmlformats.org/officeDocument/2006/relationships/image" Target="../media/image19.png"/><Relationship Id="rId16" Type="http://schemas.openxmlformats.org/officeDocument/2006/relationships/image" Target="../media/image24.png"/><Relationship Id="rId17" Type="http://schemas.openxmlformats.org/officeDocument/2006/relationships/image" Target="../media/image15.png"/><Relationship Id="rId18" Type="http://schemas.openxmlformats.org/officeDocument/2006/relationships/image" Target="../media/image20.png"/><Relationship Id="rId19" Type="http://schemas.openxmlformats.org/officeDocument/2006/relationships/image" Target="../media/image25.png"/><Relationship Id="rId20" Type="http://schemas.openxmlformats.org/officeDocument/2006/relationships/image" Target="../media/image16.png"/><Relationship Id="rId2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2" Type="http://schemas.openxmlformats.org/officeDocument/2006/relationships/image" Target="../media/image26.png"/><Relationship Id="rId23" Type="http://schemas.openxmlformats.org/officeDocument/2006/relationships/image" Target="../media/image3.png"/><Relationship Id="rId24" Type="http://schemas.openxmlformats.org/officeDocument/2006/relationships/image" Target="../media/image17.png"/><Relationship Id="rId25" Type="http://schemas.openxmlformats.org/officeDocument/2006/relationships/image" Target="../media/image22.png"/><Relationship Id="rId26" Type="http://schemas.openxmlformats.org/officeDocument/2006/relationships/image" Target="../media/image27.png"/><Relationship Id="rId27" Type="http://schemas.openxmlformats.org/officeDocument/2006/relationships/image" Target="../media/image18.png"/><Relationship Id="rId28" Type="http://schemas.openxmlformats.org/officeDocument/2006/relationships/image" Target="../media/image23.png"/><Relationship Id="rId29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3.png"/><Relationship Id="rId13" Type="http://schemas.openxmlformats.org/officeDocument/2006/relationships/image" Target="../media/image2.png"/><Relationship Id="rId14" Type="http://schemas.openxmlformats.org/officeDocument/2006/relationships/image" Target="../media/image14.png"/><Relationship Id="rId15" Type="http://schemas.openxmlformats.org/officeDocument/2006/relationships/image" Target="../media/image19.png"/><Relationship Id="rId16" Type="http://schemas.openxmlformats.org/officeDocument/2006/relationships/image" Target="../media/image24.png"/><Relationship Id="rId17" Type="http://schemas.openxmlformats.org/officeDocument/2006/relationships/image" Target="../media/image15.png"/><Relationship Id="rId18" Type="http://schemas.openxmlformats.org/officeDocument/2006/relationships/image" Target="../media/image20.png"/><Relationship Id="rId19" Type="http://schemas.openxmlformats.org/officeDocument/2006/relationships/image" Target="../media/image25.png"/><Relationship Id="rId20" Type="http://schemas.openxmlformats.org/officeDocument/2006/relationships/image" Target="../media/image16.png"/><Relationship Id="rId2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2" Type="http://schemas.openxmlformats.org/officeDocument/2006/relationships/image" Target="../media/image26.png"/><Relationship Id="rId23" Type="http://schemas.openxmlformats.org/officeDocument/2006/relationships/image" Target="../media/image3.png"/><Relationship Id="rId24" Type="http://schemas.openxmlformats.org/officeDocument/2006/relationships/image" Target="../media/image17.png"/><Relationship Id="rId25" Type="http://schemas.openxmlformats.org/officeDocument/2006/relationships/image" Target="../media/image22.png"/><Relationship Id="rId26" Type="http://schemas.openxmlformats.org/officeDocument/2006/relationships/image" Target="../media/image27.png"/><Relationship Id="rId27" Type="http://schemas.openxmlformats.org/officeDocument/2006/relationships/image" Target="../media/image18.png"/><Relationship Id="rId28" Type="http://schemas.openxmlformats.org/officeDocument/2006/relationships/image" Target="../media/image23.png"/><Relationship Id="rId29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3.png"/><Relationship Id="rId13" Type="http://schemas.openxmlformats.org/officeDocument/2006/relationships/image" Target="../media/image17.png"/><Relationship Id="rId14" Type="http://schemas.openxmlformats.org/officeDocument/2006/relationships/image" Target="../media/image22.png"/><Relationship Id="rId15" Type="http://schemas.openxmlformats.org/officeDocument/2006/relationships/image" Target="../media/image27.png"/><Relationship Id="rId16" Type="http://schemas.openxmlformats.org/officeDocument/2006/relationships/image" Target="../media/image18.png"/><Relationship Id="rId17" Type="http://schemas.openxmlformats.org/officeDocument/2006/relationships/image" Target="../media/image23.png"/><Relationship Id="rId1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25.png"/><Relationship Id="rId9" Type="http://schemas.openxmlformats.org/officeDocument/2006/relationships/image" Target="../media/image16.png"/><Relationship Id="rId10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3.png"/><Relationship Id="rId13" Type="http://schemas.openxmlformats.org/officeDocument/2006/relationships/image" Target="../media/image17.png"/><Relationship Id="rId14" Type="http://schemas.openxmlformats.org/officeDocument/2006/relationships/image" Target="../media/image22.png"/><Relationship Id="rId15" Type="http://schemas.openxmlformats.org/officeDocument/2006/relationships/image" Target="../media/image27.png"/><Relationship Id="rId16" Type="http://schemas.openxmlformats.org/officeDocument/2006/relationships/image" Target="../media/image18.png"/><Relationship Id="rId17" Type="http://schemas.openxmlformats.org/officeDocument/2006/relationships/image" Target="../media/image23.png"/><Relationship Id="rId1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25.png"/><Relationship Id="rId9" Type="http://schemas.openxmlformats.org/officeDocument/2006/relationships/image" Target="../media/image16.png"/><Relationship Id="rId10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3.png"/><Relationship Id="rId13" Type="http://schemas.openxmlformats.org/officeDocument/2006/relationships/image" Target="../media/image17.png"/><Relationship Id="rId14" Type="http://schemas.openxmlformats.org/officeDocument/2006/relationships/image" Target="../media/image22.png"/><Relationship Id="rId15" Type="http://schemas.openxmlformats.org/officeDocument/2006/relationships/image" Target="../media/image27.png"/><Relationship Id="rId16" Type="http://schemas.openxmlformats.org/officeDocument/2006/relationships/image" Target="../media/image18.png"/><Relationship Id="rId17" Type="http://schemas.openxmlformats.org/officeDocument/2006/relationships/image" Target="../media/image23.png"/><Relationship Id="rId1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25.png"/><Relationship Id="rId9" Type="http://schemas.openxmlformats.org/officeDocument/2006/relationships/image" Target="../media/image16.png"/><Relationship Id="rId10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0.png"/><Relationship Id="rId1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40.png"/><Relationship Id="rId4" Type="http://schemas.openxmlformats.org/officeDocument/2006/relationships/image" Target="../media/image150.png"/><Relationship Id="rId5" Type="http://schemas.openxmlformats.org/officeDocument/2006/relationships/image" Target="../media/image160.png"/><Relationship Id="rId6" Type="http://schemas.openxmlformats.org/officeDocument/2006/relationships/image" Target="../media/image170.png"/><Relationship Id="rId7" Type="http://schemas.openxmlformats.org/officeDocument/2006/relationships/image" Target="../media/image180.png"/><Relationship Id="rId8" Type="http://schemas.openxmlformats.org/officeDocument/2006/relationships/image" Target="../media/image190.png"/><Relationship Id="rId9" Type="http://schemas.openxmlformats.org/officeDocument/2006/relationships/image" Target="../media/image200.png"/><Relationship Id="rId10" Type="http://schemas.openxmlformats.org/officeDocument/2006/relationships/image" Target="../media/image211.png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0.png"/><Relationship Id="rId1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5" Type="http://schemas.openxmlformats.org/officeDocument/2006/relationships/image" Target="../media/image170.png"/><Relationship Id="rId6" Type="http://schemas.openxmlformats.org/officeDocument/2006/relationships/image" Target="../media/image180.png"/><Relationship Id="rId7" Type="http://schemas.openxmlformats.org/officeDocument/2006/relationships/image" Target="../media/image190.png"/><Relationship Id="rId8" Type="http://schemas.openxmlformats.org/officeDocument/2006/relationships/image" Target="../media/image200.png"/><Relationship Id="rId9" Type="http://schemas.openxmlformats.org/officeDocument/2006/relationships/image" Target="../media/image211.png"/><Relationship Id="rId10" Type="http://schemas.openxmlformats.org/officeDocument/2006/relationships/image" Target="../media/image2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5" Type="http://schemas.openxmlformats.org/officeDocument/2006/relationships/image" Target="../media/image170.png"/><Relationship Id="rId6" Type="http://schemas.openxmlformats.org/officeDocument/2006/relationships/image" Target="../media/image180.png"/><Relationship Id="rId7" Type="http://schemas.openxmlformats.org/officeDocument/2006/relationships/image" Target="../media/image190.png"/><Relationship Id="rId8" Type="http://schemas.openxmlformats.org/officeDocument/2006/relationships/image" Target="../media/image200.png"/><Relationship Id="rId9" Type="http://schemas.openxmlformats.org/officeDocument/2006/relationships/image" Target="../media/image211.png"/><Relationship Id="rId10" Type="http://schemas.openxmlformats.org/officeDocument/2006/relationships/image" Target="../media/image220.png"/><Relationship Id="rId11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5" Type="http://schemas.openxmlformats.org/officeDocument/2006/relationships/image" Target="../media/image270.png"/><Relationship Id="rId6" Type="http://schemas.openxmlformats.org/officeDocument/2006/relationships/image" Target="../media/image280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5" Type="http://schemas.openxmlformats.org/officeDocument/2006/relationships/image" Target="../media/image270.png"/><Relationship Id="rId6" Type="http://schemas.openxmlformats.org/officeDocument/2006/relationships/image" Target="../media/image280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5" Type="http://schemas.openxmlformats.org/officeDocument/2006/relationships/image" Target="../media/image37.png"/><Relationship Id="rId26" Type="http://schemas.openxmlformats.org/officeDocument/2006/relationships/image" Target="../media/image32.png"/><Relationship Id="rId18" Type="http://schemas.openxmlformats.org/officeDocument/2006/relationships/image" Target="../media/image390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5" Type="http://schemas.openxmlformats.org/officeDocument/2006/relationships/image" Target="../media/image270.png"/><Relationship Id="rId6" Type="http://schemas.openxmlformats.org/officeDocument/2006/relationships/image" Target="../media/image380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50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51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50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51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50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51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image" Target="../media/image57.png"/><Relationship Id="rId11" Type="http://schemas.openxmlformats.org/officeDocument/2006/relationships/image" Target="../media/image330.png"/><Relationship Id="rId12" Type="http://schemas.openxmlformats.org/officeDocument/2006/relationships/image" Target="../media/image340.png"/><Relationship Id="rId13" Type="http://schemas.openxmlformats.org/officeDocument/2006/relationships/image" Target="../media/image350.png"/><Relationship Id="rId15" Type="http://schemas.openxmlformats.org/officeDocument/2006/relationships/image" Target="../media/image360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18" Type="http://schemas.openxmlformats.org/officeDocument/2006/relationships/image" Target="../media/image390.png"/><Relationship Id="rId19" Type="http://schemas.openxmlformats.org/officeDocument/2006/relationships/image" Target="../media/image40.png"/><Relationship Id="rId2" Type="http://schemas.openxmlformats.org/officeDocument/2006/relationships/image" Target="NULL"/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5" Type="http://schemas.openxmlformats.org/officeDocument/2006/relationships/image" Target="../media/image270.png"/><Relationship Id="rId6" Type="http://schemas.openxmlformats.org/officeDocument/2006/relationships/image" Target="../media/image380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19314" y="522514"/>
            <a:ext cx="11567886" cy="403247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深度學習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高級技巧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47067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林澤佑</a:t>
            </a:r>
            <a:endParaRPr lang="en-US" altLang="zh-TW" dirty="0" smtClean="0"/>
          </a:p>
          <a:p>
            <a:r>
              <a:rPr lang="zh-TW" altLang="en-US" dirty="0" smtClean="0"/>
              <a:t>政治大學應用數學系 博士候選人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351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Network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enter a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en-US" altLang="zh-TW" dirty="0"/>
              <a:t>syntax </a:t>
            </a:r>
            <a:r>
              <a:rPr lang="en-US" altLang="zh-TW" dirty="0" smtClean="0"/>
              <a:t>and execute it, what would you think?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565750" y="3045753"/>
            <a:ext cx="5482373" cy="3567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31098" y="3045753"/>
            <a:ext cx="5786015" cy="36262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83390" y="428572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78773" y="563192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6"/>
            <a:endCxn id="15" idx="2"/>
          </p:cNvCxnSpPr>
          <p:nvPr/>
        </p:nvCxnSpPr>
        <p:spPr>
          <a:xfrm flipV="1">
            <a:off x="1271318" y="4110597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6" idx="6"/>
            <a:endCxn id="18" idx="2"/>
          </p:cNvCxnSpPr>
          <p:nvPr/>
        </p:nvCxnSpPr>
        <p:spPr>
          <a:xfrm>
            <a:off x="1271318" y="4484302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  <a:endCxn id="21" idx="2"/>
          </p:cNvCxnSpPr>
          <p:nvPr/>
        </p:nvCxnSpPr>
        <p:spPr>
          <a:xfrm>
            <a:off x="1271318" y="4484302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6"/>
            <a:endCxn id="18" idx="2"/>
          </p:cNvCxnSpPr>
          <p:nvPr/>
        </p:nvCxnSpPr>
        <p:spPr>
          <a:xfrm flipV="1">
            <a:off x="1266701" y="5186632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6"/>
            <a:endCxn id="21" idx="2"/>
          </p:cNvCxnSpPr>
          <p:nvPr/>
        </p:nvCxnSpPr>
        <p:spPr>
          <a:xfrm>
            <a:off x="1266701" y="5830503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6"/>
            <a:endCxn id="15" idx="2"/>
          </p:cNvCxnSpPr>
          <p:nvPr/>
        </p:nvCxnSpPr>
        <p:spPr>
          <a:xfrm flipV="1">
            <a:off x="1266701" y="4110597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2275772" y="3466726"/>
            <a:ext cx="387928" cy="842453"/>
            <a:chOff x="4177142" y="166985"/>
            <a:chExt cx="387928" cy="842453"/>
          </a:xfrm>
        </p:grpSpPr>
        <p:sp>
          <p:nvSpPr>
            <p:cNvPr id="15" name="橢圓 14"/>
            <p:cNvSpPr/>
            <p:nvPr/>
          </p:nvSpPr>
          <p:spPr>
            <a:xfrm>
              <a:off x="4177142" y="612274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4366488" y="166985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2271155" y="4556328"/>
            <a:ext cx="387928" cy="828886"/>
            <a:chOff x="4172525" y="1256587"/>
            <a:chExt cx="387928" cy="828886"/>
          </a:xfrm>
        </p:grpSpPr>
        <p:sp>
          <p:nvSpPr>
            <p:cNvPr id="18" name="橢圓 17"/>
            <p:cNvSpPr/>
            <p:nvPr/>
          </p:nvSpPr>
          <p:spPr>
            <a:xfrm>
              <a:off x="4172525" y="1688309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4371105" y="1256587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275772" y="5664703"/>
            <a:ext cx="387928" cy="842453"/>
            <a:chOff x="4177142" y="2364962"/>
            <a:chExt cx="387928" cy="842453"/>
          </a:xfrm>
        </p:grpSpPr>
        <p:sp>
          <p:nvSpPr>
            <p:cNvPr id="21" name="橢圓 20"/>
            <p:cNvSpPr/>
            <p:nvPr/>
          </p:nvSpPr>
          <p:spPr>
            <a:xfrm>
              <a:off x="4177142" y="2810251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4379544" y="2364962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橢圓 22"/>
          <p:cNvSpPr/>
          <p:nvPr/>
        </p:nvSpPr>
        <p:spPr>
          <a:xfrm>
            <a:off x="3586228" y="429744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94666" y="5623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>
            <a:stCxn id="24" idx="6"/>
            <a:endCxn id="33" idx="2"/>
          </p:cNvCxnSpPr>
          <p:nvPr/>
        </p:nvCxnSpPr>
        <p:spPr>
          <a:xfrm flipV="1">
            <a:off x="3982594" y="5186632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3" idx="6"/>
            <a:endCxn id="31" idx="2"/>
          </p:cNvCxnSpPr>
          <p:nvPr/>
        </p:nvCxnSpPr>
        <p:spPr>
          <a:xfrm flipV="1">
            <a:off x="3974156" y="4110597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6"/>
            <a:endCxn id="33" idx="2"/>
          </p:cNvCxnSpPr>
          <p:nvPr/>
        </p:nvCxnSpPr>
        <p:spPr>
          <a:xfrm>
            <a:off x="3974156" y="4496031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3" idx="6"/>
            <a:endCxn id="35" idx="2"/>
          </p:cNvCxnSpPr>
          <p:nvPr/>
        </p:nvCxnSpPr>
        <p:spPr>
          <a:xfrm>
            <a:off x="3974156" y="4496031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4" idx="6"/>
            <a:endCxn id="35" idx="2"/>
          </p:cNvCxnSpPr>
          <p:nvPr/>
        </p:nvCxnSpPr>
        <p:spPr>
          <a:xfrm>
            <a:off x="3982594" y="5821594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4" idx="6"/>
            <a:endCxn id="31" idx="2"/>
          </p:cNvCxnSpPr>
          <p:nvPr/>
        </p:nvCxnSpPr>
        <p:spPr>
          <a:xfrm flipV="1">
            <a:off x="3982594" y="4110597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5069771" y="391201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5259117" y="3466726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065154" y="498805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5263734" y="4556328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5069771" y="610999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>
            <a:off x="5272173" y="5664703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4" idx="2"/>
            <a:endCxn id="18" idx="6"/>
          </p:cNvCxnSpPr>
          <p:nvPr/>
        </p:nvCxnSpPr>
        <p:spPr>
          <a:xfrm flipH="1" flipV="1">
            <a:off x="2659083" y="5186632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3" idx="2"/>
            <a:endCxn id="15" idx="6"/>
          </p:cNvCxnSpPr>
          <p:nvPr/>
        </p:nvCxnSpPr>
        <p:spPr>
          <a:xfrm flipH="1" flipV="1">
            <a:off x="2663700" y="4110597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3" idx="2"/>
            <a:endCxn id="18" idx="6"/>
          </p:cNvCxnSpPr>
          <p:nvPr/>
        </p:nvCxnSpPr>
        <p:spPr>
          <a:xfrm flipH="1">
            <a:off x="2659083" y="4496031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3" idx="2"/>
            <a:endCxn id="21" idx="6"/>
          </p:cNvCxnSpPr>
          <p:nvPr/>
        </p:nvCxnSpPr>
        <p:spPr>
          <a:xfrm flipH="1">
            <a:off x="2663700" y="4496031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24" idx="2"/>
            <a:endCxn id="21" idx="6"/>
          </p:cNvCxnSpPr>
          <p:nvPr/>
        </p:nvCxnSpPr>
        <p:spPr>
          <a:xfrm flipH="1">
            <a:off x="2663700" y="5821594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24" idx="2"/>
            <a:endCxn id="15" idx="6"/>
          </p:cNvCxnSpPr>
          <p:nvPr/>
        </p:nvCxnSpPr>
        <p:spPr>
          <a:xfrm flipH="1" flipV="1">
            <a:off x="2663700" y="4110597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25500" y="2734802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3783533" y="3835448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3771752" y="5172468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6577532" y="3408345"/>
            <a:ext cx="5470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　</a:t>
            </a:r>
            <a:r>
              <a:rPr lang="en-US" altLang="zh-TW" dirty="0" smtClean="0"/>
              <a:t>In </a:t>
            </a:r>
            <a:r>
              <a:rPr lang="en-US" altLang="zh-TW" dirty="0"/>
              <a:t>[2</a:t>
            </a:r>
            <a:r>
              <a:rPr lang="en-US" altLang="zh-TW" dirty="0" smtClean="0"/>
              <a:t>]:</a:t>
            </a:r>
            <a:r>
              <a:rPr lang="zh-TW" altLang="en-US" dirty="0"/>
              <a:t>　</a:t>
            </a:r>
            <a:r>
              <a:rPr lang="en-US" altLang="zh-TW" dirty="0" smtClean="0"/>
              <a:t>model </a:t>
            </a:r>
            <a:r>
              <a:rPr lang="en-US" altLang="zh-TW" dirty="0"/>
              <a:t>= Sequential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 [3]:</a:t>
            </a:r>
            <a:r>
              <a:rPr lang="zh-TW" altLang="en-US" dirty="0"/>
              <a:t>　</a:t>
            </a:r>
            <a:r>
              <a:rPr lang="en-US" altLang="zh-TW" dirty="0" err="1"/>
              <a:t>model.add</a:t>
            </a:r>
            <a:r>
              <a:rPr lang="en-US" altLang="zh-TW" dirty="0"/>
              <a:t>(Dense(3, </a:t>
            </a:r>
            <a:r>
              <a:rPr lang="en-US" altLang="zh-TW" dirty="0" err="1"/>
              <a:t>input_shape</a:t>
            </a:r>
            <a:r>
              <a:rPr lang="en-US" altLang="zh-TW" dirty="0"/>
              <a:t>=(2, )))</a:t>
            </a:r>
            <a:endParaRPr lang="en-US" altLang="zh-TW" dirty="0" smtClean="0"/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[4]:</a:t>
            </a:r>
            <a:r>
              <a:rPr lang="zh-TW" altLang="en-US" dirty="0"/>
              <a:t>　</a:t>
            </a:r>
            <a:r>
              <a:rPr lang="en-US" altLang="zh-TW" dirty="0" err="1"/>
              <a:t>model.summary</a:t>
            </a:r>
            <a:r>
              <a:rPr lang="en-US" altLang="zh-TW" dirty="0" smtClean="0"/>
              <a:t>()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 [5]:</a:t>
            </a:r>
            <a:r>
              <a:rPr lang="zh-TW" altLang="en-US" dirty="0" smtClean="0"/>
              <a:t>　</a:t>
            </a:r>
            <a:r>
              <a:rPr lang="en-US" altLang="zh-TW" dirty="0" err="1"/>
              <a:t>model.add</a:t>
            </a:r>
            <a:r>
              <a:rPr lang="en-US" altLang="zh-TW" dirty="0"/>
              <a:t>(Dense(2))</a:t>
            </a:r>
            <a:endParaRPr lang="zh-TW" altLang="en-US" dirty="0" smtClean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b="1" dirty="0"/>
              <a:t>　</a:t>
            </a:r>
            <a:r>
              <a:rPr lang="en-US" altLang="zh-TW" b="1" dirty="0"/>
              <a:t>In </a:t>
            </a:r>
            <a:r>
              <a:rPr lang="en-US" altLang="zh-TW" b="1" dirty="0" smtClean="0"/>
              <a:t>[6]:</a:t>
            </a:r>
            <a:r>
              <a:rPr lang="zh-TW" altLang="en-US" b="1" dirty="0"/>
              <a:t>　</a:t>
            </a:r>
            <a:r>
              <a:rPr lang="en-US" altLang="zh-TW" b="1" dirty="0" err="1" smtClean="0"/>
              <a:t>model.add</a:t>
            </a:r>
            <a:r>
              <a:rPr lang="en-US" altLang="zh-TW" b="1" dirty="0" smtClean="0"/>
              <a:t>(Dense(</a:t>
            </a:r>
            <a:r>
              <a:rPr lang="en-US" altLang="zh-TW" b="1" dirty="0"/>
              <a:t>3</a:t>
            </a:r>
            <a:r>
              <a:rPr lang="en-US" altLang="zh-TW" b="1" dirty="0" smtClean="0"/>
              <a:t>))</a:t>
            </a:r>
            <a:endParaRPr lang="en-US" altLang="zh-TW" b="1" dirty="0" smtClean="0"/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Network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enter a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en-US" altLang="zh-TW" dirty="0"/>
              <a:t>syntax </a:t>
            </a:r>
            <a:r>
              <a:rPr lang="en-US" altLang="zh-TW" dirty="0" smtClean="0"/>
              <a:t>and execute it, what would you think?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565750" y="3039844"/>
            <a:ext cx="5482373" cy="3567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31098" y="3039844"/>
            <a:ext cx="5786015" cy="36262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6"/>
            <a:endCxn id="15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6" idx="6"/>
            <a:endCxn id="18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  <a:endCxn id="21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6"/>
            <a:endCxn id="18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6"/>
            <a:endCxn id="21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6"/>
            <a:endCxn id="15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2275772" y="3460817"/>
            <a:ext cx="387928" cy="842453"/>
            <a:chOff x="4177142" y="166985"/>
            <a:chExt cx="387928" cy="842453"/>
          </a:xfrm>
        </p:grpSpPr>
        <p:sp>
          <p:nvSpPr>
            <p:cNvPr id="15" name="橢圓 14"/>
            <p:cNvSpPr/>
            <p:nvPr/>
          </p:nvSpPr>
          <p:spPr>
            <a:xfrm>
              <a:off x="4177142" y="612274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4366488" y="166985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2271155" y="4550419"/>
            <a:ext cx="387928" cy="828886"/>
            <a:chOff x="4172525" y="1256587"/>
            <a:chExt cx="387928" cy="828886"/>
          </a:xfrm>
        </p:grpSpPr>
        <p:sp>
          <p:nvSpPr>
            <p:cNvPr id="18" name="橢圓 17"/>
            <p:cNvSpPr/>
            <p:nvPr/>
          </p:nvSpPr>
          <p:spPr>
            <a:xfrm>
              <a:off x="4172525" y="1688309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4371105" y="1256587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275772" y="5658794"/>
            <a:ext cx="387928" cy="842453"/>
            <a:chOff x="4177142" y="2364962"/>
            <a:chExt cx="387928" cy="842453"/>
          </a:xfrm>
        </p:grpSpPr>
        <p:sp>
          <p:nvSpPr>
            <p:cNvPr id="21" name="橢圓 20"/>
            <p:cNvSpPr/>
            <p:nvPr/>
          </p:nvSpPr>
          <p:spPr>
            <a:xfrm>
              <a:off x="4177142" y="2810251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4379544" y="2364962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橢圓 22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>
            <a:stCxn id="24" idx="6"/>
            <a:endCxn id="33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3" idx="6"/>
            <a:endCxn id="31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6"/>
            <a:endCxn id="33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3" idx="6"/>
            <a:endCxn id="35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4" idx="6"/>
            <a:endCxn id="35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4" idx="6"/>
            <a:endCxn id="31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5259117" y="3460817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5263734" y="4550419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>
            <a:off x="5272173" y="5658794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4" idx="2"/>
            <a:endCxn id="18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3" idx="2"/>
            <a:endCxn id="15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3" idx="2"/>
            <a:endCxn id="18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3" idx="2"/>
            <a:endCxn id="21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24" idx="2"/>
            <a:endCxn id="21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24" idx="2"/>
            <a:endCxn id="15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25500" y="2728893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3783533" y="3829539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3771752" y="5166559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266701" y="6363973"/>
            <a:ext cx="9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072033" y="6363973"/>
            <a:ext cx="9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686368" y="6358108"/>
            <a:ext cx="9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8</a:t>
            </a:r>
            <a:endParaRPr lang="zh-TW" altLang="en-US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6577532" y="3402436"/>
            <a:ext cx="5470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　</a:t>
            </a:r>
            <a:r>
              <a:rPr lang="en-US" altLang="zh-TW" dirty="0" smtClean="0"/>
              <a:t>In </a:t>
            </a:r>
            <a:r>
              <a:rPr lang="en-US" altLang="zh-TW" dirty="0"/>
              <a:t>[2</a:t>
            </a:r>
            <a:r>
              <a:rPr lang="en-US" altLang="zh-TW" dirty="0" smtClean="0"/>
              <a:t>]:</a:t>
            </a:r>
            <a:r>
              <a:rPr lang="zh-TW" altLang="en-US" dirty="0"/>
              <a:t>　</a:t>
            </a:r>
            <a:r>
              <a:rPr lang="en-US" altLang="zh-TW" dirty="0" smtClean="0"/>
              <a:t>model </a:t>
            </a:r>
            <a:r>
              <a:rPr lang="en-US" altLang="zh-TW" dirty="0"/>
              <a:t>= Sequential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 [3]:</a:t>
            </a:r>
            <a:r>
              <a:rPr lang="zh-TW" altLang="en-US" dirty="0"/>
              <a:t>　</a:t>
            </a:r>
            <a:r>
              <a:rPr lang="en-US" altLang="zh-TW" dirty="0" err="1"/>
              <a:t>model.add</a:t>
            </a:r>
            <a:r>
              <a:rPr lang="en-US" altLang="zh-TW" dirty="0"/>
              <a:t>(Dense(3, </a:t>
            </a:r>
            <a:r>
              <a:rPr lang="en-US" altLang="zh-TW" dirty="0" err="1"/>
              <a:t>input_shape</a:t>
            </a:r>
            <a:r>
              <a:rPr lang="en-US" altLang="zh-TW" dirty="0"/>
              <a:t>=(2, )))</a:t>
            </a:r>
            <a:endParaRPr lang="en-US" altLang="zh-TW" dirty="0" smtClean="0"/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[4]:</a:t>
            </a:r>
            <a:r>
              <a:rPr lang="zh-TW" altLang="en-US" dirty="0"/>
              <a:t>　</a:t>
            </a:r>
            <a:r>
              <a:rPr lang="en-US" altLang="zh-TW" dirty="0" err="1"/>
              <a:t>model.summary</a:t>
            </a:r>
            <a:r>
              <a:rPr lang="en-US" altLang="zh-TW" dirty="0"/>
              <a:t>()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 [5]:</a:t>
            </a:r>
            <a:r>
              <a:rPr lang="zh-TW" altLang="en-US" dirty="0" smtClean="0"/>
              <a:t>　</a:t>
            </a:r>
            <a:r>
              <a:rPr lang="en-US" altLang="zh-TW" dirty="0" err="1"/>
              <a:t>model.add</a:t>
            </a:r>
            <a:r>
              <a:rPr lang="en-US" altLang="zh-TW" dirty="0"/>
              <a:t>(Dense(2))</a:t>
            </a:r>
            <a:endParaRPr lang="zh-TW" altLang="en-US" dirty="0" smtClean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[6]:</a:t>
            </a:r>
            <a:r>
              <a:rPr lang="zh-TW" altLang="en-US" dirty="0"/>
              <a:t>　</a:t>
            </a:r>
            <a:r>
              <a:rPr lang="en-US" altLang="zh-TW" dirty="0" err="1"/>
              <a:t>model.add</a:t>
            </a:r>
            <a:r>
              <a:rPr lang="en-US" altLang="zh-TW" dirty="0"/>
              <a:t>(Dense(</a:t>
            </a:r>
            <a:r>
              <a:rPr lang="zh-TW" altLang="en-US" dirty="0"/>
              <a:t>３</a:t>
            </a:r>
            <a:r>
              <a:rPr lang="en-US" altLang="zh-TW" dirty="0" smtClean="0"/>
              <a:t>))</a:t>
            </a: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b="1" dirty="0"/>
              <a:t>　</a:t>
            </a:r>
            <a:r>
              <a:rPr lang="en-US" altLang="zh-TW" b="1" dirty="0"/>
              <a:t>In </a:t>
            </a:r>
            <a:r>
              <a:rPr lang="en-US" altLang="zh-TW" b="1" dirty="0" smtClean="0"/>
              <a:t>[7]:</a:t>
            </a:r>
            <a:r>
              <a:rPr lang="zh-TW" altLang="en-US" b="1" dirty="0"/>
              <a:t>　</a:t>
            </a:r>
            <a:r>
              <a:rPr lang="en-US" altLang="zh-TW" b="1" dirty="0" err="1" smtClean="0"/>
              <a:t>model.summary</a:t>
            </a:r>
            <a:r>
              <a:rPr lang="en-US" altLang="zh-TW" b="1" dirty="0" smtClean="0"/>
              <a:t>()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Counting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many parameters we have when a layer is added?</a:t>
            </a:r>
          </a:p>
          <a:p>
            <a:pPr lvl="1"/>
            <a:r>
              <a:rPr lang="en-US" altLang="zh-TW" dirty="0" smtClean="0"/>
              <a:t>e.g., Dense, Conv1D, Conv2D, </a:t>
            </a:r>
            <a:r>
              <a:rPr lang="en-US" altLang="zh-TW" dirty="0" err="1" smtClean="0"/>
              <a:t>SimpleRNN</a:t>
            </a:r>
            <a:r>
              <a:rPr lang="en-US" altLang="zh-TW" dirty="0" smtClean="0"/>
              <a:t>, LSTM</a:t>
            </a:r>
          </a:p>
          <a:p>
            <a:endParaRPr lang="en-US" altLang="zh-TW" dirty="0" smtClean="0"/>
          </a:p>
          <a:p>
            <a:r>
              <a:rPr lang="en-US" altLang="zh-TW" dirty="0"/>
              <a:t>To simplify your observation, use simple model w/o hidden layer and</a:t>
            </a:r>
            <a:r>
              <a:rPr lang="zh-TW" altLang="en-US" dirty="0"/>
              <a:t> </a:t>
            </a:r>
            <a:r>
              <a:rPr lang="en-US" altLang="zh-TW" dirty="0"/>
              <a:t>set unit = 1, 2 or 3 to see how the # of parameters changed?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71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Counting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many parameters we have when a layer is added?</a:t>
            </a:r>
          </a:p>
          <a:p>
            <a:pPr lvl="1"/>
            <a:r>
              <a:rPr lang="en-US" altLang="zh-TW" dirty="0" smtClean="0"/>
              <a:t>e.g., Dense, Conv1D, Conv2D, </a:t>
            </a:r>
            <a:r>
              <a:rPr lang="en-US" altLang="zh-TW" dirty="0" err="1" smtClean="0"/>
              <a:t>SimpleRNN</a:t>
            </a:r>
            <a:r>
              <a:rPr lang="en-US" altLang="zh-TW" dirty="0" smtClean="0"/>
              <a:t>, LSTM</a:t>
            </a:r>
          </a:p>
          <a:p>
            <a:endParaRPr lang="en-US" altLang="zh-TW" dirty="0" smtClean="0"/>
          </a:p>
          <a:p>
            <a:r>
              <a:rPr lang="en-US" altLang="zh-TW" dirty="0"/>
              <a:t>To simplify your observation, use simple model w/o hidden layer and</a:t>
            </a:r>
            <a:r>
              <a:rPr lang="zh-TW" altLang="en-US" dirty="0"/>
              <a:t> </a:t>
            </a:r>
            <a:r>
              <a:rPr lang="en-US" altLang="zh-TW" dirty="0"/>
              <a:t>set unit = 1, 2 or 3 to see how the # of parameters changed?</a:t>
            </a:r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49811" y="4284376"/>
            <a:ext cx="7221354" cy="23658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66680" y="4422637"/>
            <a:ext cx="7304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 smtClean="0"/>
              <a:t>model_1 </a:t>
            </a:r>
            <a:r>
              <a:rPr lang="en-US" altLang="zh-TW" dirty="0" smtClean="0"/>
              <a:t>= </a:t>
            </a:r>
            <a:r>
              <a:rPr lang="en-US" altLang="zh-TW" dirty="0"/>
              <a:t>Sequential()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 smtClean="0"/>
              <a:t>model_1.add(Dense(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, </a:t>
            </a:r>
            <a:r>
              <a:rPr lang="en-US" altLang="zh-TW" dirty="0" err="1"/>
              <a:t>input_shape</a:t>
            </a:r>
            <a:r>
              <a:rPr lang="en-US" altLang="zh-TW" dirty="0"/>
              <a:t>=(2, </a:t>
            </a:r>
            <a:r>
              <a:rPr lang="en-US" altLang="zh-TW" dirty="0" smtClean="0"/>
              <a:t>)))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</a:t>
            </a:r>
            <a:r>
              <a:rPr lang="en-US" altLang="zh-TW" dirty="0"/>
              <a:t> </a:t>
            </a:r>
            <a:r>
              <a:rPr lang="en-US" altLang="zh-TW" dirty="0" smtClean="0"/>
              <a:t>]:</a:t>
            </a:r>
            <a:r>
              <a:rPr lang="zh-TW" altLang="en-US" dirty="0" smtClean="0"/>
              <a:t>　</a:t>
            </a:r>
            <a:r>
              <a:rPr lang="en-US" altLang="zh-TW" dirty="0" smtClean="0"/>
              <a:t>model_1.summary()</a:t>
            </a:r>
            <a:endParaRPr lang="en-US" altLang="zh-TW" dirty="0"/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</a:t>
            </a:r>
            <a:r>
              <a:rPr lang="en-US" altLang="zh-TW" dirty="0"/>
              <a:t> </a:t>
            </a:r>
            <a:r>
              <a:rPr lang="en-US" altLang="zh-TW" dirty="0" smtClean="0"/>
              <a:t>]:</a:t>
            </a:r>
            <a:r>
              <a:rPr lang="zh-TW" altLang="en-US" dirty="0"/>
              <a:t>　</a:t>
            </a:r>
            <a:r>
              <a:rPr lang="en-US" altLang="zh-TW" dirty="0"/>
              <a:t>model_2 = Sequential()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</a:t>
            </a:r>
            <a:r>
              <a:rPr lang="en-US" altLang="zh-TW" dirty="0"/>
              <a:t> </a:t>
            </a:r>
            <a:r>
              <a:rPr lang="en-US" altLang="zh-TW" dirty="0" smtClean="0"/>
              <a:t>]:</a:t>
            </a:r>
            <a:r>
              <a:rPr lang="zh-TW" altLang="en-US" dirty="0"/>
              <a:t>　</a:t>
            </a:r>
            <a:r>
              <a:rPr lang="en-US" altLang="zh-TW" dirty="0"/>
              <a:t>model_2.add(Dense(</a:t>
            </a:r>
            <a:r>
              <a:rPr lang="en-US" altLang="zh-TW" dirty="0">
                <a:solidFill>
                  <a:srgbClr val="00B0F0"/>
                </a:solidFill>
              </a:rPr>
              <a:t>3</a:t>
            </a:r>
            <a:r>
              <a:rPr lang="en-US" altLang="zh-TW" dirty="0"/>
              <a:t>, </a:t>
            </a:r>
            <a:r>
              <a:rPr lang="en-US" altLang="zh-TW" dirty="0" err="1"/>
              <a:t>input_shape</a:t>
            </a:r>
            <a:r>
              <a:rPr lang="en-US" altLang="zh-TW" dirty="0"/>
              <a:t>=(2, )))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</a:t>
            </a:r>
            <a:r>
              <a:rPr lang="en-US" altLang="zh-TW" dirty="0"/>
              <a:t> </a:t>
            </a:r>
            <a:r>
              <a:rPr lang="en-US" altLang="zh-TW" dirty="0" smtClean="0"/>
              <a:t>]:</a:t>
            </a:r>
            <a:r>
              <a:rPr lang="zh-TW" altLang="en-US" dirty="0"/>
              <a:t>　</a:t>
            </a:r>
            <a:r>
              <a:rPr lang="en-US" altLang="zh-TW" dirty="0" smtClean="0"/>
              <a:t>model_2.summary()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Counting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many parameters we have when a layer is added?</a:t>
            </a:r>
          </a:p>
          <a:p>
            <a:pPr lvl="1"/>
            <a:r>
              <a:rPr lang="en-US" altLang="zh-TW" dirty="0" smtClean="0"/>
              <a:t>e.g., Dense, Conv1D, Conv2D, </a:t>
            </a:r>
            <a:r>
              <a:rPr lang="en-US" altLang="zh-TW" dirty="0" err="1" smtClean="0"/>
              <a:t>SimpleRNN</a:t>
            </a:r>
            <a:r>
              <a:rPr lang="en-US" altLang="zh-TW" dirty="0" smtClean="0"/>
              <a:t>, LSTM</a:t>
            </a:r>
          </a:p>
          <a:p>
            <a:endParaRPr lang="en-US" altLang="zh-TW" dirty="0" smtClean="0"/>
          </a:p>
          <a:p>
            <a:r>
              <a:rPr lang="en-US" altLang="zh-TW" dirty="0"/>
              <a:t>To simplify your observation, use simple model w/o hidden layer and</a:t>
            </a:r>
            <a:r>
              <a:rPr lang="zh-TW" altLang="en-US" dirty="0"/>
              <a:t> </a:t>
            </a:r>
            <a:r>
              <a:rPr lang="en-US" altLang="zh-TW" dirty="0"/>
              <a:t>set unit = 1, 2 or 3 to see how the # of parameters changed?</a:t>
            </a:r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49811" y="4284376"/>
            <a:ext cx="7221354" cy="23658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66680" y="4422637"/>
            <a:ext cx="7304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 smtClean="0"/>
              <a:t>model_3 </a:t>
            </a:r>
            <a:r>
              <a:rPr lang="en-US" altLang="zh-TW" dirty="0" smtClean="0"/>
              <a:t>= </a:t>
            </a:r>
            <a:r>
              <a:rPr lang="en-US" altLang="zh-TW" dirty="0"/>
              <a:t>Sequential()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 smtClean="0"/>
              <a:t>model_3.add(Dense(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, </a:t>
            </a:r>
            <a:r>
              <a:rPr lang="en-US" altLang="zh-TW" dirty="0" err="1"/>
              <a:t>input_shape</a:t>
            </a:r>
            <a:r>
              <a:rPr lang="en-US" altLang="zh-TW" dirty="0"/>
              <a:t>=(</a:t>
            </a:r>
            <a:r>
              <a:rPr lang="en-US" altLang="zh-TW" dirty="0">
                <a:solidFill>
                  <a:srgbClr val="00B0F0"/>
                </a:solidFill>
              </a:rPr>
              <a:t>2</a:t>
            </a:r>
            <a:r>
              <a:rPr lang="en-US" altLang="zh-TW" dirty="0"/>
              <a:t>, </a:t>
            </a:r>
            <a:r>
              <a:rPr lang="en-US" altLang="zh-TW" dirty="0" smtClean="0"/>
              <a:t>)))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model_3.summary</a:t>
            </a:r>
            <a:r>
              <a:rPr lang="en-US" altLang="zh-TW" dirty="0"/>
              <a:t>()</a:t>
            </a: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</a:t>
            </a:r>
            <a:r>
              <a:rPr lang="en-US" altLang="zh-TW" dirty="0"/>
              <a:t> </a:t>
            </a:r>
            <a:r>
              <a:rPr lang="en-US" altLang="zh-TW" dirty="0" smtClean="0"/>
              <a:t>]:</a:t>
            </a:r>
            <a:r>
              <a:rPr lang="zh-TW" altLang="en-US" dirty="0"/>
              <a:t>　</a:t>
            </a:r>
            <a:r>
              <a:rPr lang="en-US" altLang="zh-TW" dirty="0" smtClean="0"/>
              <a:t>model_4 </a:t>
            </a:r>
            <a:r>
              <a:rPr lang="en-US" altLang="zh-TW" dirty="0"/>
              <a:t>= Sequential()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</a:t>
            </a:r>
            <a:r>
              <a:rPr lang="en-US" altLang="zh-TW" dirty="0"/>
              <a:t> </a:t>
            </a:r>
            <a:r>
              <a:rPr lang="en-US" altLang="zh-TW" dirty="0" smtClean="0"/>
              <a:t>]:</a:t>
            </a:r>
            <a:r>
              <a:rPr lang="zh-TW" altLang="en-US" dirty="0"/>
              <a:t>　</a:t>
            </a:r>
            <a:r>
              <a:rPr lang="en-US" altLang="zh-TW" dirty="0" smtClean="0"/>
              <a:t>model_4.add(Dense(</a:t>
            </a:r>
            <a:r>
              <a:rPr lang="en-US" altLang="zh-TW" dirty="0" smtClean="0">
                <a:solidFill>
                  <a:srgbClr val="00B0F0"/>
                </a:solidFill>
              </a:rPr>
              <a:t>2</a:t>
            </a:r>
            <a:r>
              <a:rPr lang="en-US" altLang="zh-TW" dirty="0" smtClean="0"/>
              <a:t>, </a:t>
            </a:r>
            <a:r>
              <a:rPr lang="en-US" altLang="zh-TW" dirty="0" err="1"/>
              <a:t>input_shape</a:t>
            </a:r>
            <a:r>
              <a:rPr lang="en-US" altLang="zh-TW" dirty="0" smtClean="0"/>
              <a:t>=(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, </a:t>
            </a:r>
            <a:r>
              <a:rPr lang="en-US" altLang="zh-TW" dirty="0"/>
              <a:t>)))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</a:t>
            </a:r>
            <a:r>
              <a:rPr lang="en-US" altLang="zh-TW" dirty="0"/>
              <a:t> </a:t>
            </a:r>
            <a:r>
              <a:rPr lang="en-US" altLang="zh-TW" dirty="0" smtClean="0"/>
              <a:t>]:</a:t>
            </a:r>
            <a:r>
              <a:rPr lang="zh-TW" altLang="en-US" dirty="0"/>
              <a:t>　</a:t>
            </a:r>
            <a:r>
              <a:rPr lang="en-US" altLang="zh-TW" dirty="0" smtClean="0"/>
              <a:t>model_4.summary()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Counting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must try conv1D and Conv2D to see how they work in your model.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SimpelRNN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LSTM is relative easy to understand. </a:t>
            </a:r>
          </a:p>
          <a:p>
            <a:endParaRPr lang="en-US" altLang="zh-TW" dirty="0"/>
          </a:p>
          <a:p>
            <a:r>
              <a:rPr lang="en-US" altLang="zh-TW" dirty="0" smtClean="0"/>
              <a:t>However, I suggest you to go through it by yourself.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47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Counting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Activation unction doesn’t affect the # of </a:t>
            </a:r>
            <a:r>
              <a:rPr lang="en-US" altLang="zh-TW" dirty="0" smtClean="0"/>
              <a:t>parameters.</a:t>
            </a:r>
            <a:endParaRPr lang="en-US" altLang="zh-TW" dirty="0"/>
          </a:p>
        </p:txBody>
      </p:sp>
      <p:sp>
        <p:nvSpPr>
          <p:cNvPr id="188" name="圓角矩形 187"/>
          <p:cNvSpPr/>
          <p:nvPr/>
        </p:nvSpPr>
        <p:spPr>
          <a:xfrm>
            <a:off x="6565750" y="3039844"/>
            <a:ext cx="5482373" cy="3567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圓角矩形 188"/>
          <p:cNvSpPr/>
          <p:nvPr/>
        </p:nvSpPr>
        <p:spPr>
          <a:xfrm>
            <a:off x="331098" y="3039844"/>
            <a:ext cx="5786015" cy="36262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橢圓 189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2" name="直線接點 191"/>
          <p:cNvCxnSpPr>
            <a:stCxn id="190" idx="6"/>
            <a:endCxn id="199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stCxn id="190" idx="6"/>
            <a:endCxn id="202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>
            <a:stCxn id="190" idx="6"/>
            <a:endCxn id="205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>
            <a:stCxn id="191" idx="6"/>
            <a:endCxn id="202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>
            <a:stCxn id="191" idx="6"/>
            <a:endCxn id="205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>
            <a:stCxn id="191" idx="6"/>
            <a:endCxn id="199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群組 197"/>
          <p:cNvGrpSpPr/>
          <p:nvPr/>
        </p:nvGrpSpPr>
        <p:grpSpPr>
          <a:xfrm>
            <a:off x="2275772" y="3460817"/>
            <a:ext cx="387928" cy="842453"/>
            <a:chOff x="4177142" y="166985"/>
            <a:chExt cx="387928" cy="842453"/>
          </a:xfrm>
        </p:grpSpPr>
        <p:sp>
          <p:nvSpPr>
            <p:cNvPr id="199" name="橢圓 198"/>
            <p:cNvSpPr/>
            <p:nvPr/>
          </p:nvSpPr>
          <p:spPr>
            <a:xfrm>
              <a:off x="4177142" y="612274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0" name="直線接點 199"/>
            <p:cNvCxnSpPr/>
            <p:nvPr/>
          </p:nvCxnSpPr>
          <p:spPr>
            <a:xfrm>
              <a:off x="4366488" y="166985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群組 200"/>
          <p:cNvGrpSpPr/>
          <p:nvPr/>
        </p:nvGrpSpPr>
        <p:grpSpPr>
          <a:xfrm>
            <a:off x="2271155" y="4550419"/>
            <a:ext cx="387928" cy="828886"/>
            <a:chOff x="4172525" y="1256587"/>
            <a:chExt cx="387928" cy="828886"/>
          </a:xfrm>
        </p:grpSpPr>
        <p:sp>
          <p:nvSpPr>
            <p:cNvPr id="202" name="橢圓 201"/>
            <p:cNvSpPr/>
            <p:nvPr/>
          </p:nvSpPr>
          <p:spPr>
            <a:xfrm>
              <a:off x="4172525" y="1688309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3" name="直線接點 202"/>
            <p:cNvCxnSpPr/>
            <p:nvPr/>
          </p:nvCxnSpPr>
          <p:spPr>
            <a:xfrm>
              <a:off x="4371105" y="1256587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群組 203"/>
          <p:cNvGrpSpPr/>
          <p:nvPr/>
        </p:nvGrpSpPr>
        <p:grpSpPr>
          <a:xfrm>
            <a:off x="2275772" y="5658794"/>
            <a:ext cx="387928" cy="842453"/>
            <a:chOff x="4177142" y="2364962"/>
            <a:chExt cx="387928" cy="842453"/>
          </a:xfrm>
        </p:grpSpPr>
        <p:sp>
          <p:nvSpPr>
            <p:cNvPr id="205" name="橢圓 204"/>
            <p:cNvSpPr/>
            <p:nvPr/>
          </p:nvSpPr>
          <p:spPr>
            <a:xfrm>
              <a:off x="4177142" y="2810251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6" name="直線接點 205"/>
            <p:cNvCxnSpPr/>
            <p:nvPr/>
          </p:nvCxnSpPr>
          <p:spPr>
            <a:xfrm>
              <a:off x="4379544" y="2364962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橢圓 206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橢圓 207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9" name="直線接點 208"/>
          <p:cNvCxnSpPr>
            <a:stCxn id="208" idx="6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>
            <a:stCxn id="207" idx="6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>
            <a:stCxn id="207" idx="6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>
            <a:stCxn id="207" idx="6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>
            <a:stCxn id="208" idx="6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208" idx="6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08" idx="2"/>
            <a:endCxn id="202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207" idx="2"/>
            <a:endCxn id="199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07" idx="2"/>
            <a:endCxn id="202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>
            <a:stCxn id="207" idx="2"/>
            <a:endCxn id="205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>
            <a:stCxn id="208" idx="2"/>
            <a:endCxn id="205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>
            <a:stCxn id="208" idx="2"/>
            <a:endCxn id="199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文字方塊 220"/>
          <p:cNvSpPr txBox="1"/>
          <p:nvPr/>
        </p:nvSpPr>
        <p:spPr>
          <a:xfrm>
            <a:off x="825500" y="2728893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cxnSp>
        <p:nvCxnSpPr>
          <p:cNvPr id="222" name="直線接點 221"/>
          <p:cNvCxnSpPr/>
          <p:nvPr/>
        </p:nvCxnSpPr>
        <p:spPr>
          <a:xfrm>
            <a:off x="3783533" y="3829539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>
            <a:off x="3771752" y="5166559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/>
          <p:cNvSpPr txBox="1"/>
          <p:nvPr/>
        </p:nvSpPr>
        <p:spPr>
          <a:xfrm>
            <a:off x="1266701" y="6363973"/>
            <a:ext cx="9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25" name="文字方塊 224"/>
          <p:cNvSpPr txBox="1"/>
          <p:nvPr/>
        </p:nvSpPr>
        <p:spPr>
          <a:xfrm>
            <a:off x="4072033" y="6363973"/>
            <a:ext cx="9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26" name="文字方塊 225"/>
          <p:cNvSpPr txBox="1"/>
          <p:nvPr/>
        </p:nvSpPr>
        <p:spPr>
          <a:xfrm>
            <a:off x="2686368" y="6358108"/>
            <a:ext cx="9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8</a:t>
            </a:r>
            <a:endParaRPr lang="zh-TW" altLang="en-US" b="1" dirty="0"/>
          </a:p>
        </p:txBody>
      </p:sp>
      <p:sp>
        <p:nvSpPr>
          <p:cNvPr id="227" name="文字方塊 226"/>
          <p:cNvSpPr txBox="1"/>
          <p:nvPr/>
        </p:nvSpPr>
        <p:spPr>
          <a:xfrm>
            <a:off x="6577532" y="3402436"/>
            <a:ext cx="54705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/>
              <a:t>model = Sequential()</a:t>
            </a:r>
          </a:p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 err="1"/>
              <a:t>model.add</a:t>
            </a:r>
            <a:r>
              <a:rPr lang="en-US" altLang="zh-TW" dirty="0"/>
              <a:t>(Dense(3, </a:t>
            </a:r>
            <a:r>
              <a:rPr lang="en-US" altLang="zh-TW" dirty="0" err="1"/>
              <a:t>input_shape</a:t>
            </a:r>
            <a:r>
              <a:rPr lang="en-US" altLang="zh-TW" dirty="0"/>
              <a:t>=(2, )))</a:t>
            </a: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 err="1"/>
              <a:t>model.add</a:t>
            </a:r>
            <a:r>
              <a:rPr lang="en-US" altLang="zh-TW" dirty="0"/>
              <a:t>(Dense(2))</a:t>
            </a:r>
            <a:endParaRPr lang="zh-TW" altLang="en-US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(Dense(</a:t>
            </a:r>
            <a:r>
              <a:rPr lang="en-US" altLang="zh-TW" dirty="0"/>
              <a:t>3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 [ ]:</a:t>
            </a:r>
            <a:r>
              <a:rPr lang="zh-TW" altLang="en-US" dirty="0" smtClean="0"/>
              <a:t>　</a:t>
            </a:r>
            <a:r>
              <a:rPr lang="en-US" altLang="zh-TW" dirty="0" err="1"/>
              <a:t>model.add</a:t>
            </a:r>
            <a:r>
              <a:rPr lang="en-US" altLang="zh-TW" dirty="0"/>
              <a:t>(Activation('sigmoid'))</a:t>
            </a:r>
            <a:endParaRPr lang="en-US" altLang="zh-TW" dirty="0" smtClean="0"/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b="1" dirty="0"/>
              <a:t>　</a:t>
            </a:r>
            <a:r>
              <a:rPr lang="en-US" altLang="zh-TW" b="1" dirty="0"/>
              <a:t>In </a:t>
            </a:r>
            <a:r>
              <a:rPr lang="en-US" altLang="zh-TW" b="1" dirty="0" smtClean="0"/>
              <a:t>[ ]:</a:t>
            </a:r>
            <a:r>
              <a:rPr lang="zh-TW" altLang="en-US" b="1" dirty="0"/>
              <a:t>　</a:t>
            </a:r>
            <a:r>
              <a:rPr lang="en-US" altLang="zh-TW" b="1" dirty="0" err="1"/>
              <a:t>model.summary</a:t>
            </a:r>
            <a:r>
              <a:rPr lang="en-US" altLang="zh-TW" b="1" dirty="0" smtClean="0"/>
              <a:t>()</a:t>
            </a:r>
            <a:endParaRPr lang="en-US" altLang="zh-TW" b="1" dirty="0">
              <a:solidFill>
                <a:srgbClr val="00B050"/>
              </a:solidFill>
            </a:endParaRPr>
          </a:p>
          <a:p>
            <a:endParaRPr lang="zh-TW" altLang="en-US" b="1" dirty="0">
              <a:solidFill>
                <a:srgbClr val="00B050"/>
              </a:solidFill>
            </a:endParaRPr>
          </a:p>
        </p:txBody>
      </p:sp>
      <p:grpSp>
        <p:nvGrpSpPr>
          <p:cNvPr id="228" name="群組 227"/>
          <p:cNvGrpSpPr/>
          <p:nvPr/>
        </p:nvGrpSpPr>
        <p:grpSpPr>
          <a:xfrm>
            <a:off x="4992113" y="5608279"/>
            <a:ext cx="571442" cy="888126"/>
            <a:chOff x="8249935" y="2239787"/>
            <a:chExt cx="571442" cy="888126"/>
          </a:xfrm>
        </p:grpSpPr>
        <p:sp>
          <p:nvSpPr>
            <p:cNvPr id="229" name="橢圓 228"/>
            <p:cNvSpPr/>
            <p:nvPr/>
          </p:nvSpPr>
          <p:spPr>
            <a:xfrm>
              <a:off x="8341692" y="2691574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0" name="弧形接點 229"/>
            <p:cNvCxnSpPr/>
            <p:nvPr/>
          </p:nvCxnSpPr>
          <p:spPr>
            <a:xfrm rot="10800000" flipV="1">
              <a:off x="8249935" y="2697907"/>
              <a:ext cx="571442" cy="430006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>
              <a:off x="8540843" y="2239787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群組 231"/>
          <p:cNvGrpSpPr/>
          <p:nvPr/>
        </p:nvGrpSpPr>
        <p:grpSpPr>
          <a:xfrm>
            <a:off x="4980331" y="4527436"/>
            <a:ext cx="571442" cy="888126"/>
            <a:chOff x="8249935" y="2239787"/>
            <a:chExt cx="571442" cy="888126"/>
          </a:xfrm>
        </p:grpSpPr>
        <p:sp>
          <p:nvSpPr>
            <p:cNvPr id="233" name="橢圓 232"/>
            <p:cNvSpPr/>
            <p:nvPr/>
          </p:nvSpPr>
          <p:spPr>
            <a:xfrm>
              <a:off x="8341692" y="2691574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4" name="弧形接點 233"/>
            <p:cNvCxnSpPr/>
            <p:nvPr/>
          </p:nvCxnSpPr>
          <p:spPr>
            <a:xfrm rot="10800000" flipV="1">
              <a:off x="8249935" y="2697907"/>
              <a:ext cx="571442" cy="430006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>
              <a:off x="8540843" y="2239787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群組 235"/>
          <p:cNvGrpSpPr/>
          <p:nvPr/>
        </p:nvGrpSpPr>
        <p:grpSpPr>
          <a:xfrm>
            <a:off x="4946966" y="3462913"/>
            <a:ext cx="571442" cy="888126"/>
            <a:chOff x="8249935" y="2239787"/>
            <a:chExt cx="571442" cy="888126"/>
          </a:xfrm>
        </p:grpSpPr>
        <p:sp>
          <p:nvSpPr>
            <p:cNvPr id="237" name="橢圓 236"/>
            <p:cNvSpPr/>
            <p:nvPr/>
          </p:nvSpPr>
          <p:spPr>
            <a:xfrm>
              <a:off x="8341692" y="2691574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8" name="弧形接點 237"/>
            <p:cNvCxnSpPr/>
            <p:nvPr/>
          </p:nvCxnSpPr>
          <p:spPr>
            <a:xfrm rot="10800000" flipV="1">
              <a:off x="8249935" y="2697907"/>
              <a:ext cx="571442" cy="430006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>
              <a:off x="8540843" y="2239787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41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The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Sequential</a:t>
            </a:r>
            <a:r>
              <a:rPr lang="en-US" altLang="zh-TW" b="1" dirty="0"/>
              <a:t> model is a linear stack of layers</a:t>
            </a:r>
            <a:r>
              <a:rPr lang="en-US" altLang="zh-TW" b="1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Pros: You can define your network layer-by-layer, you don’t need to take care those layers we have already defined.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Cons: When you want to modified some layers, you need to </a:t>
            </a:r>
          </a:p>
          <a:p>
            <a:pPr marL="0" indent="0">
              <a:buNone/>
            </a:pPr>
            <a:r>
              <a:rPr lang="en-US" altLang="zh-TW" dirty="0" smtClean="0"/>
              <a:t>re-defined </a:t>
            </a:r>
            <a:r>
              <a:rPr lang="en-US" altLang="zh-TW" dirty="0" smtClean="0">
                <a:solidFill>
                  <a:srgbClr val="FF0000"/>
                </a:solidFill>
              </a:rPr>
              <a:t>EVERYTHING </a:t>
            </a:r>
            <a:r>
              <a:rPr lang="en-US" altLang="zh-TW" dirty="0" smtClean="0"/>
              <a:t>in your model from the very beginning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Black Magic – Shared Layer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we want first 9 weights and last 9 weights to be the same.</a:t>
            </a:r>
          </a:p>
          <a:p>
            <a:r>
              <a:rPr lang="en-US" altLang="zh-TW" dirty="0" smtClean="0"/>
              <a:t>We have no idea how to formulate using Sequential API.</a:t>
            </a:r>
          </a:p>
        </p:txBody>
      </p:sp>
      <p:sp>
        <p:nvSpPr>
          <p:cNvPr id="56" name="圓角矩形 55"/>
          <p:cNvSpPr/>
          <p:nvPr/>
        </p:nvSpPr>
        <p:spPr>
          <a:xfrm>
            <a:off x="331098" y="3039844"/>
            <a:ext cx="5786015" cy="36262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/>
          <p:cNvCxnSpPr>
            <a:stCxn id="57" idx="6"/>
            <a:endCxn id="66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7" idx="6"/>
            <a:endCxn id="69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57" idx="6"/>
            <a:endCxn id="72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8" idx="6"/>
            <a:endCxn id="69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8" idx="6"/>
            <a:endCxn id="72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8" idx="6"/>
            <a:endCxn id="66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群組 64"/>
          <p:cNvGrpSpPr/>
          <p:nvPr/>
        </p:nvGrpSpPr>
        <p:grpSpPr>
          <a:xfrm>
            <a:off x="2275772" y="3460817"/>
            <a:ext cx="387928" cy="842453"/>
            <a:chOff x="4177142" y="166985"/>
            <a:chExt cx="387928" cy="842453"/>
          </a:xfrm>
        </p:grpSpPr>
        <p:sp>
          <p:nvSpPr>
            <p:cNvPr id="66" name="橢圓 65"/>
            <p:cNvSpPr/>
            <p:nvPr/>
          </p:nvSpPr>
          <p:spPr>
            <a:xfrm>
              <a:off x="4177142" y="612274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4366488" y="166985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群組 67"/>
          <p:cNvGrpSpPr/>
          <p:nvPr/>
        </p:nvGrpSpPr>
        <p:grpSpPr>
          <a:xfrm>
            <a:off x="2271155" y="4550419"/>
            <a:ext cx="387928" cy="828886"/>
            <a:chOff x="4172525" y="1256587"/>
            <a:chExt cx="387928" cy="828886"/>
          </a:xfrm>
        </p:grpSpPr>
        <p:sp>
          <p:nvSpPr>
            <p:cNvPr id="69" name="橢圓 68"/>
            <p:cNvSpPr/>
            <p:nvPr/>
          </p:nvSpPr>
          <p:spPr>
            <a:xfrm>
              <a:off x="4172525" y="1688309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0" name="直線接點 69"/>
            <p:cNvCxnSpPr/>
            <p:nvPr/>
          </p:nvCxnSpPr>
          <p:spPr>
            <a:xfrm>
              <a:off x="4371105" y="1256587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>
            <a:off x="2275772" y="5658794"/>
            <a:ext cx="387928" cy="842453"/>
            <a:chOff x="4177142" y="2364962"/>
            <a:chExt cx="387928" cy="842453"/>
          </a:xfrm>
        </p:grpSpPr>
        <p:sp>
          <p:nvSpPr>
            <p:cNvPr id="72" name="橢圓 71"/>
            <p:cNvSpPr/>
            <p:nvPr/>
          </p:nvSpPr>
          <p:spPr>
            <a:xfrm>
              <a:off x="4177142" y="2810251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4379544" y="2364962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橢圓 73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>
            <a:stCxn id="75" idx="6"/>
            <a:endCxn id="84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4" idx="6"/>
            <a:endCxn id="82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74" idx="6"/>
            <a:endCxn id="84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4" idx="6"/>
            <a:endCxn id="86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75" idx="6"/>
            <a:endCxn id="86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75" idx="6"/>
            <a:endCxn id="82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接點 82"/>
          <p:cNvCxnSpPr/>
          <p:nvPr/>
        </p:nvCxnSpPr>
        <p:spPr>
          <a:xfrm>
            <a:off x="5259117" y="3460817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接點 84"/>
          <p:cNvCxnSpPr/>
          <p:nvPr/>
        </p:nvCxnSpPr>
        <p:spPr>
          <a:xfrm>
            <a:off x="5263734" y="4550419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/>
          <p:nvPr/>
        </p:nvCxnSpPr>
        <p:spPr>
          <a:xfrm>
            <a:off x="5272173" y="5658794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stCxn id="75" idx="2"/>
            <a:endCxn id="69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74" idx="2"/>
            <a:endCxn id="66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74" idx="2"/>
            <a:endCxn id="69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74" idx="2"/>
            <a:endCxn id="72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75" idx="2"/>
            <a:endCxn id="72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75" idx="2"/>
            <a:endCxn id="66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825500" y="2728893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cxnSp>
        <p:nvCxnSpPr>
          <p:cNvPr id="95" name="直線接點 94"/>
          <p:cNvCxnSpPr/>
          <p:nvPr/>
        </p:nvCxnSpPr>
        <p:spPr>
          <a:xfrm>
            <a:off x="3783533" y="3829539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3771752" y="5166559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1266701" y="6363973"/>
            <a:ext cx="9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072033" y="6363973"/>
            <a:ext cx="9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686368" y="6358108"/>
            <a:ext cx="9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8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63" y="3207680"/>
            <a:ext cx="3019639" cy="30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Black Magic – Branch or Merge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we want our model has branch in some place and merge together in other place.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We </a:t>
            </a:r>
            <a:r>
              <a:rPr lang="en-US" altLang="zh-TW" dirty="0"/>
              <a:t>have no idea how to formulate using Sequential API.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69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286830" cy="4351338"/>
          </a:xfrm>
        </p:spPr>
        <p:txBody>
          <a:bodyPr/>
          <a:lstStyle/>
          <a:p>
            <a:r>
              <a:rPr lang="en-US" altLang="zh-TW" dirty="0" smtClean="0"/>
              <a:t>Sequential Review</a:t>
            </a:r>
          </a:p>
          <a:p>
            <a:r>
              <a:rPr lang="en-US" altLang="zh-TW" dirty="0" smtClean="0"/>
              <a:t>Model (Functional API)</a:t>
            </a:r>
          </a:p>
          <a:p>
            <a:r>
              <a:rPr lang="en-US" altLang="zh-TW" dirty="0" smtClean="0"/>
              <a:t>Final Challenge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125031" y="1825625"/>
            <a:ext cx="5261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749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Black Magic – Branch or Merge</a:t>
            </a:r>
            <a:endParaRPr lang="en-US" altLang="zh-TW" dirty="0"/>
          </a:p>
        </p:txBody>
      </p:sp>
      <p:sp>
        <p:nvSpPr>
          <p:cNvPr id="49" name="圓角矩形 48"/>
          <p:cNvSpPr/>
          <p:nvPr/>
        </p:nvSpPr>
        <p:spPr>
          <a:xfrm>
            <a:off x="332893" y="1794318"/>
            <a:ext cx="7785871" cy="4800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文字方塊 130"/>
          <p:cNvSpPr txBox="1"/>
          <p:nvPr/>
        </p:nvSpPr>
        <p:spPr>
          <a:xfrm>
            <a:off x="1004950" y="1480005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63" y="3207680"/>
            <a:ext cx="3019639" cy="3094985"/>
          </a:xfrm>
          <a:prstGeom prst="rect">
            <a:avLst/>
          </a:prstGeom>
        </p:spPr>
      </p:pic>
      <p:sp>
        <p:nvSpPr>
          <p:cNvPr id="137" name="橢圓 136"/>
          <p:cNvSpPr/>
          <p:nvPr/>
        </p:nvSpPr>
        <p:spPr>
          <a:xfrm>
            <a:off x="1062840" y="303092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1058223" y="4377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9" name="直線接點 138"/>
          <p:cNvCxnSpPr>
            <a:stCxn id="137" idx="6"/>
            <a:endCxn id="145" idx="2"/>
          </p:cNvCxnSpPr>
          <p:nvPr/>
        </p:nvCxnSpPr>
        <p:spPr>
          <a:xfrm flipV="1">
            <a:off x="1450768" y="2855800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>
            <a:stCxn id="137" idx="6"/>
            <a:endCxn id="146" idx="2"/>
          </p:cNvCxnSpPr>
          <p:nvPr/>
        </p:nvCxnSpPr>
        <p:spPr>
          <a:xfrm>
            <a:off x="1450768" y="3229505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>
            <a:stCxn id="137" idx="6"/>
            <a:endCxn id="147" idx="2"/>
          </p:cNvCxnSpPr>
          <p:nvPr/>
        </p:nvCxnSpPr>
        <p:spPr>
          <a:xfrm>
            <a:off x="1450768" y="3229505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>
            <a:stCxn id="138" idx="6"/>
            <a:endCxn id="146" idx="2"/>
          </p:cNvCxnSpPr>
          <p:nvPr/>
        </p:nvCxnSpPr>
        <p:spPr>
          <a:xfrm flipV="1">
            <a:off x="1446151" y="3931835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>
            <a:stCxn id="138" idx="6"/>
            <a:endCxn id="147" idx="2"/>
          </p:cNvCxnSpPr>
          <p:nvPr/>
        </p:nvCxnSpPr>
        <p:spPr>
          <a:xfrm>
            <a:off x="1446151" y="4575706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>
            <a:stCxn id="138" idx="6"/>
            <a:endCxn id="145" idx="2"/>
          </p:cNvCxnSpPr>
          <p:nvPr/>
        </p:nvCxnSpPr>
        <p:spPr>
          <a:xfrm flipV="1">
            <a:off x="1446151" y="2855800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/>
          <p:cNvSpPr/>
          <p:nvPr/>
        </p:nvSpPr>
        <p:spPr>
          <a:xfrm>
            <a:off x="2455222" y="265721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2450605" y="373325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/>
          <p:cNvSpPr/>
          <p:nvPr/>
        </p:nvSpPr>
        <p:spPr>
          <a:xfrm>
            <a:off x="2455222" y="485519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/>
          <p:cNvSpPr/>
          <p:nvPr/>
        </p:nvSpPr>
        <p:spPr>
          <a:xfrm>
            <a:off x="4970962" y="232893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4979400" y="365450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2" name="直線接點 151"/>
          <p:cNvCxnSpPr>
            <a:stCxn id="150" idx="6"/>
            <a:endCxn id="161" idx="2"/>
          </p:cNvCxnSpPr>
          <p:nvPr/>
        </p:nvCxnSpPr>
        <p:spPr>
          <a:xfrm flipV="1">
            <a:off x="5367328" y="3710975"/>
            <a:ext cx="1371690" cy="1421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>
            <a:stCxn id="148" idx="6"/>
            <a:endCxn id="160" idx="2"/>
          </p:cNvCxnSpPr>
          <p:nvPr/>
        </p:nvCxnSpPr>
        <p:spPr>
          <a:xfrm>
            <a:off x="5358890" y="2527521"/>
            <a:ext cx="1384745" cy="1074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>
            <a:stCxn id="148" idx="6"/>
            <a:endCxn id="161" idx="2"/>
          </p:cNvCxnSpPr>
          <p:nvPr/>
        </p:nvCxnSpPr>
        <p:spPr>
          <a:xfrm>
            <a:off x="5358890" y="2527521"/>
            <a:ext cx="1380128" cy="1183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>
            <a:stCxn id="148" idx="6"/>
            <a:endCxn id="162" idx="2"/>
          </p:cNvCxnSpPr>
          <p:nvPr/>
        </p:nvCxnSpPr>
        <p:spPr>
          <a:xfrm>
            <a:off x="5358890" y="2527521"/>
            <a:ext cx="1384745" cy="23053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>
            <a:stCxn id="150" idx="6"/>
            <a:endCxn id="162" idx="2"/>
          </p:cNvCxnSpPr>
          <p:nvPr/>
        </p:nvCxnSpPr>
        <p:spPr>
          <a:xfrm>
            <a:off x="5367328" y="3853084"/>
            <a:ext cx="1376307" cy="979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>
            <a:stCxn id="150" idx="6"/>
            <a:endCxn id="160" idx="2"/>
          </p:cNvCxnSpPr>
          <p:nvPr/>
        </p:nvCxnSpPr>
        <p:spPr>
          <a:xfrm flipV="1">
            <a:off x="5367328" y="2634940"/>
            <a:ext cx="1376307" cy="1218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橢圓 159"/>
          <p:cNvSpPr/>
          <p:nvPr/>
        </p:nvSpPr>
        <p:spPr>
          <a:xfrm>
            <a:off x="6743635" y="243635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6739018" y="351239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6743635" y="463433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3" name="直線接點 162"/>
          <p:cNvCxnSpPr>
            <a:stCxn id="150" idx="2"/>
            <a:endCxn id="146" idx="6"/>
          </p:cNvCxnSpPr>
          <p:nvPr/>
        </p:nvCxnSpPr>
        <p:spPr>
          <a:xfrm flipH="1">
            <a:off x="2838533" y="3853084"/>
            <a:ext cx="2140867" cy="78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>
            <a:stCxn id="148" idx="2"/>
            <a:endCxn id="145" idx="6"/>
          </p:cNvCxnSpPr>
          <p:nvPr/>
        </p:nvCxnSpPr>
        <p:spPr>
          <a:xfrm flipH="1">
            <a:off x="2843150" y="2527521"/>
            <a:ext cx="2127812" cy="328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>
            <a:stCxn id="148" idx="2"/>
            <a:endCxn id="146" idx="6"/>
          </p:cNvCxnSpPr>
          <p:nvPr/>
        </p:nvCxnSpPr>
        <p:spPr>
          <a:xfrm flipH="1">
            <a:off x="2838533" y="2527521"/>
            <a:ext cx="2132429" cy="14043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>
            <a:stCxn id="148" idx="2"/>
            <a:endCxn id="147" idx="6"/>
          </p:cNvCxnSpPr>
          <p:nvPr/>
        </p:nvCxnSpPr>
        <p:spPr>
          <a:xfrm flipH="1">
            <a:off x="2843150" y="2527521"/>
            <a:ext cx="2127812" cy="2526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>
            <a:stCxn id="150" idx="2"/>
            <a:endCxn id="147" idx="6"/>
          </p:cNvCxnSpPr>
          <p:nvPr/>
        </p:nvCxnSpPr>
        <p:spPr>
          <a:xfrm flipH="1">
            <a:off x="2843150" y="3853084"/>
            <a:ext cx="2136250" cy="12006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>
            <a:stCxn id="150" idx="2"/>
            <a:endCxn id="145" idx="6"/>
          </p:cNvCxnSpPr>
          <p:nvPr/>
        </p:nvCxnSpPr>
        <p:spPr>
          <a:xfrm flipH="1" flipV="1">
            <a:off x="2843150" y="2855800"/>
            <a:ext cx="2136250" cy="997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橢圓 168"/>
          <p:cNvSpPr/>
          <p:nvPr/>
        </p:nvSpPr>
        <p:spPr>
          <a:xfrm>
            <a:off x="3895882" y="550437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0" name="直線接點 169"/>
          <p:cNvCxnSpPr>
            <a:stCxn id="145" idx="6"/>
            <a:endCxn id="169" idx="2"/>
          </p:cNvCxnSpPr>
          <p:nvPr/>
        </p:nvCxnSpPr>
        <p:spPr>
          <a:xfrm>
            <a:off x="2843150" y="2855800"/>
            <a:ext cx="1052732" cy="284716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1" name="直線接點 170"/>
          <p:cNvCxnSpPr>
            <a:stCxn id="146" idx="6"/>
            <a:endCxn id="169" idx="2"/>
          </p:cNvCxnSpPr>
          <p:nvPr/>
        </p:nvCxnSpPr>
        <p:spPr>
          <a:xfrm>
            <a:off x="2838533" y="3931835"/>
            <a:ext cx="1057349" cy="1771126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47" idx="6"/>
            <a:endCxn id="169" idx="2"/>
          </p:cNvCxnSpPr>
          <p:nvPr/>
        </p:nvCxnSpPr>
        <p:spPr>
          <a:xfrm>
            <a:off x="2843150" y="5053777"/>
            <a:ext cx="1052732" cy="649184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3" name="橢圓 172"/>
          <p:cNvSpPr/>
          <p:nvPr/>
        </p:nvSpPr>
        <p:spPr>
          <a:xfrm>
            <a:off x="4969022" y="4377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橢圓 173"/>
          <p:cNvSpPr/>
          <p:nvPr/>
        </p:nvSpPr>
        <p:spPr>
          <a:xfrm>
            <a:off x="4973639" y="549906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5" name="直線接點 174"/>
          <p:cNvCxnSpPr>
            <a:stCxn id="173" idx="2"/>
            <a:endCxn id="169" idx="6"/>
          </p:cNvCxnSpPr>
          <p:nvPr/>
        </p:nvCxnSpPr>
        <p:spPr>
          <a:xfrm flipH="1">
            <a:off x="4283810" y="4575706"/>
            <a:ext cx="685212" cy="1127255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6" name="直線接點 175"/>
          <p:cNvCxnSpPr>
            <a:stCxn id="174" idx="2"/>
            <a:endCxn id="169" idx="6"/>
          </p:cNvCxnSpPr>
          <p:nvPr/>
        </p:nvCxnSpPr>
        <p:spPr>
          <a:xfrm flipH="1">
            <a:off x="4283810" y="5697648"/>
            <a:ext cx="689829" cy="5313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直線接點 176"/>
          <p:cNvCxnSpPr>
            <a:stCxn id="160" idx="2"/>
            <a:endCxn id="173" idx="6"/>
          </p:cNvCxnSpPr>
          <p:nvPr/>
        </p:nvCxnSpPr>
        <p:spPr>
          <a:xfrm flipH="1">
            <a:off x="5356950" y="2634940"/>
            <a:ext cx="1386685" cy="1940766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8" name="直線接點 177"/>
          <p:cNvCxnSpPr>
            <a:stCxn id="161" idx="2"/>
            <a:endCxn id="173" idx="6"/>
          </p:cNvCxnSpPr>
          <p:nvPr/>
        </p:nvCxnSpPr>
        <p:spPr>
          <a:xfrm flipH="1">
            <a:off x="5356950" y="3710975"/>
            <a:ext cx="1382068" cy="86473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9" name="直線接點 178"/>
          <p:cNvCxnSpPr>
            <a:stCxn id="162" idx="2"/>
            <a:endCxn id="173" idx="6"/>
          </p:cNvCxnSpPr>
          <p:nvPr/>
        </p:nvCxnSpPr>
        <p:spPr>
          <a:xfrm flipH="1" flipV="1">
            <a:off x="5356950" y="4575706"/>
            <a:ext cx="1386685" cy="25721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0" name="直線接點 179"/>
          <p:cNvCxnSpPr>
            <a:stCxn id="162" idx="2"/>
            <a:endCxn id="174" idx="6"/>
          </p:cNvCxnSpPr>
          <p:nvPr/>
        </p:nvCxnSpPr>
        <p:spPr>
          <a:xfrm flipH="1">
            <a:off x="5361567" y="4832917"/>
            <a:ext cx="1382068" cy="86473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直線接點 180"/>
          <p:cNvCxnSpPr>
            <a:stCxn id="161" idx="2"/>
            <a:endCxn id="174" idx="6"/>
          </p:cNvCxnSpPr>
          <p:nvPr/>
        </p:nvCxnSpPr>
        <p:spPr>
          <a:xfrm flipH="1">
            <a:off x="5361567" y="3710975"/>
            <a:ext cx="1377451" cy="1986673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直線接點 181"/>
          <p:cNvCxnSpPr>
            <a:stCxn id="160" idx="2"/>
            <a:endCxn id="174" idx="6"/>
          </p:cNvCxnSpPr>
          <p:nvPr/>
        </p:nvCxnSpPr>
        <p:spPr>
          <a:xfrm flipH="1">
            <a:off x="5361567" y="2634940"/>
            <a:ext cx="1382068" cy="3062708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2509" y="2729345"/>
            <a:ext cx="11526981" cy="14408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altLang="zh-TW" sz="7200" dirty="0"/>
              <a:t>Model </a:t>
            </a: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7200" dirty="0" smtClean="0"/>
              <a:t>(</a:t>
            </a:r>
            <a:r>
              <a:rPr lang="en-US" altLang="zh-TW" sz="7200" dirty="0"/>
              <a:t>Functional API) </a:t>
            </a:r>
            <a:endParaRPr lang="en-US" altLang="zh-TW" sz="7200" dirty="0" smtClean="0"/>
          </a:p>
        </p:txBody>
      </p:sp>
    </p:spTree>
    <p:extLst>
      <p:ext uri="{BB962C8B-B14F-4D97-AF65-F5344CB8AC3E}">
        <p14:creationId xmlns:p14="http://schemas.microsoft.com/office/powerpoint/2010/main" val="12762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Sequential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Model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Sequential: </a:t>
            </a:r>
            <a:r>
              <a:rPr lang="en-US" altLang="zh-TW" dirty="0" smtClean="0"/>
              <a:t>create a </a:t>
            </a:r>
            <a:r>
              <a:rPr lang="en-US" altLang="zh-TW" dirty="0"/>
              <a:t>“sandbox”, then </a:t>
            </a:r>
            <a:r>
              <a:rPr lang="en-US" altLang="zh-TW" dirty="0" smtClean="0"/>
              <a:t>build your NN model layer-by-layer.</a:t>
            </a:r>
          </a:p>
          <a:p>
            <a:endParaRPr lang="en-US" altLang="zh-TW" dirty="0"/>
          </a:p>
          <a:p>
            <a:r>
              <a:rPr lang="en-US" altLang="zh-TW" dirty="0" smtClean="0"/>
              <a:t>Model: create the connection between layers (and I/O on each layer), then “model” them as a NN model.</a:t>
            </a:r>
          </a:p>
          <a:p>
            <a:endParaRPr lang="en-US" altLang="zh-TW" dirty="0"/>
          </a:p>
          <a:p>
            <a:r>
              <a:rPr lang="en-US" altLang="zh-TW" dirty="0" smtClean="0"/>
              <a:t>Some Pros: only need to define the relation of I/O on each layer, easy to create sub-models.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4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does Functional means?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can use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en-US" altLang="zh-TW" dirty="0"/>
              <a:t>syntax</a:t>
            </a:r>
            <a:r>
              <a:rPr lang="en-US" altLang="zh-TW" dirty="0" smtClean="0"/>
              <a:t> as well as function composition!</a:t>
            </a:r>
          </a:p>
          <a:p>
            <a:endParaRPr lang="en-US" altLang="zh-TW" dirty="0"/>
          </a:p>
          <a:p>
            <a:r>
              <a:rPr lang="en-US" altLang="zh-TW" dirty="0" smtClean="0"/>
              <a:t>If you like mathematical notations (especial, functions) more than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syntax.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4800" dirty="0" smtClean="0"/>
              <a:t>You’re welcome</a:t>
            </a:r>
            <a:r>
              <a:rPr lang="zh-TW" altLang="en-US" sz="4800" dirty="0" smtClean="0"/>
              <a:t>！</a:t>
            </a:r>
            <a:endParaRPr lang="en-US" altLang="zh-TW" sz="4800" dirty="0" smtClean="0"/>
          </a:p>
        </p:txBody>
      </p:sp>
    </p:spTree>
    <p:extLst>
      <p:ext uri="{BB962C8B-B14F-4D97-AF65-F5344CB8AC3E}">
        <p14:creationId xmlns:p14="http://schemas.microsoft.com/office/powerpoint/2010/main" val="31481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</a:t>
            </a:r>
            <a:r>
              <a:rPr lang="en-US" altLang="zh-TW" dirty="0" smtClean="0"/>
              <a:t>Network Revisit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enter a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en-US" altLang="zh-TW" dirty="0"/>
              <a:t>syntax </a:t>
            </a:r>
            <a:r>
              <a:rPr lang="en-US" altLang="zh-TW" dirty="0" smtClean="0"/>
              <a:t>and execute it, what would you think?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</a:t>
            </a:r>
            <a:r>
              <a:rPr lang="en-US" altLang="zh-TW" dirty="0" smtClean="0"/>
              <a:t>Network Revisit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enter a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en-US" altLang="zh-TW" dirty="0"/>
              <a:t>syntax </a:t>
            </a:r>
            <a:r>
              <a:rPr lang="en-US" altLang="zh-TW" dirty="0" smtClean="0"/>
              <a:t>and execute it, what would you think?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6"/>
            <a:endCxn id="15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6" idx="6"/>
            <a:endCxn id="18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  <a:endCxn id="21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6"/>
            <a:endCxn id="18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6"/>
            <a:endCxn id="21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6"/>
            <a:endCxn id="15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6577532" y="3402436"/>
            <a:ext cx="547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2236967" y="325740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67" y="3257407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532318" y="324506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18" y="3245061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1751452" y="2965572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52" y="2965572"/>
                <a:ext cx="39504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577532" y="3245061"/>
                <a:ext cx="5470387" cy="87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532" y="3245061"/>
                <a:ext cx="5470387" cy="879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4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</a:t>
            </a:r>
            <a:r>
              <a:rPr lang="en-US" altLang="zh-TW" dirty="0" smtClean="0"/>
              <a:t>Network Revisit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enter a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en-US" altLang="zh-TW" dirty="0"/>
              <a:t>syntax </a:t>
            </a:r>
            <a:r>
              <a:rPr lang="en-US" altLang="zh-TW" dirty="0" smtClean="0"/>
              <a:t>and execute it, what would you think?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6"/>
            <a:endCxn id="15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6" idx="6"/>
            <a:endCxn id="18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  <a:endCxn id="21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6"/>
            <a:endCxn id="18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6"/>
            <a:endCxn id="21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6"/>
            <a:endCxn id="15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>
            <a:stCxn id="24" idx="2"/>
            <a:endCxn id="18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3" idx="2"/>
            <a:endCxn id="15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3" idx="2"/>
            <a:endCxn id="18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3" idx="2"/>
            <a:endCxn id="21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24" idx="2"/>
            <a:endCxn id="21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24" idx="2"/>
            <a:endCxn id="15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2236967" y="325740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67" y="3257407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82996" y="324506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96" y="3245061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532318" y="324506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18" y="3245061"/>
                <a:ext cx="6860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2877331" y="323150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331" y="3231506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1751452" y="2965572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52" y="2965572"/>
                <a:ext cx="39504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007054" y="2980408"/>
                <a:ext cx="418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4" y="2980408"/>
                <a:ext cx="418256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577532" y="3245061"/>
                <a:ext cx="5470387" cy="890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532" y="3245061"/>
                <a:ext cx="5470387" cy="8908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7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</a:t>
            </a:r>
            <a:r>
              <a:rPr lang="en-US" altLang="zh-TW" dirty="0" smtClean="0"/>
              <a:t>Network Revisit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enter a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en-US" altLang="zh-TW" dirty="0"/>
              <a:t>syntax </a:t>
            </a:r>
            <a:r>
              <a:rPr lang="en-US" altLang="zh-TW" dirty="0" smtClean="0"/>
              <a:t>and execute it, what would you think?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6"/>
            <a:endCxn id="15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6" idx="6"/>
            <a:endCxn id="18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  <a:endCxn id="21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6"/>
            <a:endCxn id="18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6"/>
            <a:endCxn id="21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6"/>
            <a:endCxn id="15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>
            <a:stCxn id="24" idx="6"/>
            <a:endCxn id="33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3" idx="6"/>
            <a:endCxn id="31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6"/>
            <a:endCxn id="33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3" idx="6"/>
            <a:endCxn id="35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4" idx="6"/>
            <a:endCxn id="35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4" idx="6"/>
            <a:endCxn id="31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>
            <a:stCxn id="24" idx="2"/>
            <a:endCxn id="18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3" idx="2"/>
            <a:endCxn id="15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3" idx="2"/>
            <a:endCxn id="18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3" idx="2"/>
            <a:endCxn id="21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24" idx="2"/>
            <a:endCxn id="21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24" idx="2"/>
            <a:endCxn id="15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2236967" y="325740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67" y="3257407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82996" y="324506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96" y="3245061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5065154" y="323150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154" y="3231506"/>
                <a:ext cx="6860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532318" y="324506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18" y="3245061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2877331" y="323150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331" y="3231506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288661" y="321871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661" y="3218719"/>
                <a:ext cx="6860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1751452" y="2965572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52" y="2965572"/>
                <a:ext cx="39504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007054" y="2980408"/>
                <a:ext cx="418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4" y="2980408"/>
                <a:ext cx="41825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447625" y="3032796"/>
                <a:ext cx="3926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625" y="3032796"/>
                <a:ext cx="39260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577532" y="3245061"/>
                <a:ext cx="5470387" cy="925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532" y="3245061"/>
                <a:ext cx="5470387" cy="9253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2509" y="2729345"/>
            <a:ext cx="11526981" cy="1440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smtClean="0"/>
              <a:t>Let’s see how it works!</a:t>
            </a:r>
          </a:p>
        </p:txBody>
      </p:sp>
    </p:spTree>
    <p:extLst>
      <p:ext uri="{BB962C8B-B14F-4D97-AF65-F5344CB8AC3E}">
        <p14:creationId xmlns:p14="http://schemas.microsoft.com/office/powerpoint/2010/main" val="26213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</a:t>
            </a:r>
            <a:r>
              <a:rPr lang="en-US" altLang="zh-TW" dirty="0" smtClean="0"/>
              <a:t>Network Revisit</a:t>
            </a:r>
            <a:endParaRPr lang="en-US" altLang="zh-TW" dirty="0"/>
          </a:p>
        </p:txBody>
      </p:sp>
      <p:sp>
        <p:nvSpPr>
          <p:cNvPr id="6" name="橢圓 5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814478" y="4303912"/>
            <a:ext cx="5173764" cy="12634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816435" y="4391330"/>
            <a:ext cx="539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x = Input(shape=(2,))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1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2509" y="2729345"/>
            <a:ext cx="11526981" cy="1440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smtClean="0"/>
              <a:t>Sequential Review</a:t>
            </a:r>
          </a:p>
        </p:txBody>
      </p:sp>
    </p:spTree>
    <p:extLst>
      <p:ext uri="{BB962C8B-B14F-4D97-AF65-F5344CB8AC3E}">
        <p14:creationId xmlns:p14="http://schemas.microsoft.com/office/powerpoint/2010/main" val="31564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</a:t>
            </a:r>
            <a:r>
              <a:rPr lang="en-US" altLang="zh-TW" dirty="0" smtClean="0"/>
              <a:t>Network Revisit</a:t>
            </a:r>
            <a:endParaRPr lang="en-US" altLang="zh-TW" dirty="0"/>
          </a:p>
        </p:txBody>
      </p:sp>
      <p:sp>
        <p:nvSpPr>
          <p:cNvPr id="6" name="橢圓 5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6"/>
            <a:endCxn id="15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6" idx="6"/>
            <a:endCxn id="18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  <a:endCxn id="21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6"/>
            <a:endCxn id="18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6"/>
            <a:endCxn id="21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6"/>
            <a:endCxn id="15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6577532" y="3402436"/>
            <a:ext cx="547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577532" y="3245061"/>
                <a:ext cx="5470387" cy="87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532" y="3245061"/>
                <a:ext cx="5470387" cy="879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圓角矩形 22"/>
          <p:cNvSpPr/>
          <p:nvPr/>
        </p:nvSpPr>
        <p:spPr>
          <a:xfrm>
            <a:off x="6816436" y="4303912"/>
            <a:ext cx="5171806" cy="12634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818477" y="4391330"/>
            <a:ext cx="5388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f = Dense(3,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u = f(x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6834548" y="5579508"/>
            <a:ext cx="5171806" cy="12634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836589" y="5666926"/>
            <a:ext cx="538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u </a:t>
            </a:r>
            <a:r>
              <a:rPr lang="en-US" altLang="zh-TW" dirty="0"/>
              <a:t>= Dense(3, activation='</a:t>
            </a:r>
            <a:r>
              <a:rPr lang="en-US" altLang="zh-TW" dirty="0" err="1"/>
              <a:t>relu</a:t>
            </a:r>
            <a:r>
              <a:rPr lang="en-US" altLang="zh-TW" dirty="0" smtClean="0"/>
              <a:t>')(x)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endParaRPr lang="zh-TW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9312725" y="535862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</a:t>
            </a:r>
            <a:r>
              <a:rPr lang="en-US" altLang="zh-TW" dirty="0" smtClean="0"/>
              <a:t>Network Revisit</a:t>
            </a:r>
            <a:endParaRPr lang="en-US" altLang="zh-TW" dirty="0"/>
          </a:p>
        </p:txBody>
      </p:sp>
      <p:sp>
        <p:nvSpPr>
          <p:cNvPr id="6" name="橢圓 5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6"/>
            <a:endCxn id="15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6" idx="6"/>
            <a:endCxn id="18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  <a:endCxn id="21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6"/>
            <a:endCxn id="18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6"/>
            <a:endCxn id="21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6"/>
            <a:endCxn id="15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>
            <a:stCxn id="24" idx="2"/>
            <a:endCxn id="18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3" idx="2"/>
            <a:endCxn id="15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3" idx="2"/>
            <a:endCxn id="18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3" idx="2"/>
            <a:endCxn id="21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24" idx="2"/>
            <a:endCxn id="21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24" idx="2"/>
            <a:endCxn id="15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577532" y="3245061"/>
                <a:ext cx="5470387" cy="890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532" y="3245061"/>
                <a:ext cx="5470387" cy="8908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圓角矩形 34"/>
          <p:cNvSpPr/>
          <p:nvPr/>
        </p:nvSpPr>
        <p:spPr>
          <a:xfrm>
            <a:off x="6827775" y="4303912"/>
            <a:ext cx="5160467" cy="12634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830291" y="4391330"/>
            <a:ext cx="5376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g = Dense(2,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v = g(u)</a:t>
            </a:r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6834548" y="5579508"/>
            <a:ext cx="5171806" cy="12634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6836589" y="5666926"/>
            <a:ext cx="538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v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Dense(2, </a:t>
            </a:r>
            <a:r>
              <a:rPr lang="en-US" altLang="zh-TW" dirty="0"/>
              <a:t>activation='</a:t>
            </a:r>
            <a:r>
              <a:rPr lang="en-US" altLang="zh-TW" dirty="0" err="1"/>
              <a:t>relu</a:t>
            </a:r>
            <a:r>
              <a:rPr lang="en-US" altLang="zh-TW" dirty="0" smtClean="0"/>
              <a:t>')(u)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endParaRPr lang="zh-TW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/>
              <p:cNvSpPr txBox="1"/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6" name="文字方塊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/>
              <p:cNvSpPr txBox="1"/>
              <p:nvPr/>
            </p:nvSpPr>
            <p:spPr>
              <a:xfrm>
                <a:off x="3575242" y="242858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8" name="文字方塊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42" y="2428589"/>
                <a:ext cx="68602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字方塊 149"/>
              <p:cNvSpPr txBox="1"/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0" name="文字方塊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/>
              <p:cNvSpPr txBox="1"/>
              <p:nvPr/>
            </p:nvSpPr>
            <p:spPr>
              <a:xfrm>
                <a:off x="2869577" y="2415034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1" name="文字方塊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77" y="2415034"/>
                <a:ext cx="68602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/>
              <p:cNvSpPr txBox="1"/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/>
              <p:cNvSpPr txBox="1"/>
              <p:nvPr/>
            </p:nvSpPr>
            <p:spPr>
              <a:xfrm>
                <a:off x="2999300" y="2163936"/>
                <a:ext cx="418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4" name="文字方塊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0" y="2163936"/>
                <a:ext cx="41825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字方塊 155"/>
              <p:cNvSpPr txBox="1"/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6" name="文字方塊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字方塊 156"/>
              <p:cNvSpPr txBox="1"/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7" name="文字方塊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字方塊 157"/>
              <p:cNvSpPr txBox="1"/>
              <p:nvPr/>
            </p:nvSpPr>
            <p:spPr>
              <a:xfrm>
                <a:off x="3594666" y="3080974"/>
                <a:ext cx="3934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8" name="文字方塊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666" y="3080974"/>
                <a:ext cx="393441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字方塊 159"/>
              <p:cNvSpPr txBox="1"/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0" name="文字方塊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字方塊 160"/>
              <p:cNvSpPr txBox="1"/>
              <p:nvPr/>
            </p:nvSpPr>
            <p:spPr>
              <a:xfrm>
                <a:off x="2958717" y="3107297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1" name="文字方塊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17" y="3107297"/>
                <a:ext cx="530593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文字方塊 162"/>
          <p:cNvSpPr txBox="1"/>
          <p:nvPr/>
        </p:nvSpPr>
        <p:spPr>
          <a:xfrm>
            <a:off x="9312725" y="535862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</a:t>
            </a:r>
            <a:r>
              <a:rPr lang="en-US" altLang="zh-TW" dirty="0" smtClean="0"/>
              <a:t>Network: Revisit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577532" y="3245061"/>
                <a:ext cx="5470387" cy="925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532" y="3245061"/>
                <a:ext cx="5470387" cy="9253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圓角矩形 42"/>
          <p:cNvSpPr/>
          <p:nvPr/>
        </p:nvSpPr>
        <p:spPr>
          <a:xfrm>
            <a:off x="6816436" y="4303912"/>
            <a:ext cx="5171806" cy="12634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6818477" y="4391330"/>
            <a:ext cx="5388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h = Dense(3, activation='sigmoid</a:t>
            </a:r>
            <a:r>
              <a:rPr lang="en-US" altLang="zh-TW" dirty="0" smtClean="0"/>
              <a:t>')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y = h(v)</a:t>
            </a:r>
            <a:endParaRPr lang="zh-TW" altLang="en-US" b="1" dirty="0">
              <a:solidFill>
                <a:srgbClr val="00B050"/>
              </a:solidFill>
            </a:endParaRPr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834548" y="5579508"/>
            <a:ext cx="5171806" cy="12634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836589" y="5666926"/>
            <a:ext cx="538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y </a:t>
            </a:r>
            <a:r>
              <a:rPr lang="en-US" altLang="zh-TW" dirty="0"/>
              <a:t>= Dense(3, activation='sigmoid</a:t>
            </a:r>
            <a:r>
              <a:rPr lang="en-US" altLang="zh-TW" dirty="0" smtClean="0"/>
              <a:t>')(v)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接點 107"/>
          <p:cNvCxnSpPr>
            <a:stCxn id="106" idx="6"/>
            <a:endCxn id="114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6" idx="6"/>
            <a:endCxn id="115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>
            <a:stCxn id="106" idx="6"/>
            <a:endCxn id="116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>
            <a:stCxn id="107" idx="6"/>
            <a:endCxn id="115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107" idx="6"/>
            <a:endCxn id="116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>
            <a:stCxn id="107" idx="6"/>
            <a:endCxn id="114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橢圓 113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橢圓 114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橢圓 116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接點 118"/>
          <p:cNvCxnSpPr>
            <a:stCxn id="118" idx="6"/>
            <a:endCxn id="126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17" idx="6"/>
            <a:endCxn id="125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17" idx="6"/>
            <a:endCxn id="126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17" idx="6"/>
            <a:endCxn id="127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18" idx="6"/>
            <a:endCxn id="127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18" idx="6"/>
            <a:endCxn id="125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橢圓 124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8" name="直線接點 127"/>
          <p:cNvCxnSpPr>
            <a:stCxn id="118" idx="2"/>
            <a:endCxn id="115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7" idx="2"/>
            <a:endCxn id="114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17" idx="2"/>
            <a:endCxn id="115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17" idx="2"/>
            <a:endCxn id="116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18" idx="2"/>
            <a:endCxn id="116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18" idx="2"/>
            <a:endCxn id="114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/>
              <p:cNvSpPr txBox="1"/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/>
              <p:cNvSpPr txBox="1"/>
              <p:nvPr/>
            </p:nvSpPr>
            <p:spPr>
              <a:xfrm>
                <a:off x="3575242" y="242858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6" name="文字方塊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42" y="2428589"/>
                <a:ext cx="686022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/>
              <p:cNvSpPr txBox="1"/>
              <p:nvPr/>
            </p:nvSpPr>
            <p:spPr>
              <a:xfrm>
                <a:off x="5057400" y="2415034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400" y="2415034"/>
                <a:ext cx="68602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/>
              <p:cNvSpPr txBox="1"/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/>
              <p:cNvSpPr txBox="1"/>
              <p:nvPr/>
            </p:nvSpPr>
            <p:spPr>
              <a:xfrm>
                <a:off x="2869577" y="2415034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77" y="2415034"/>
                <a:ext cx="686022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4280907" y="240224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07" y="2402247"/>
                <a:ext cx="686022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2999300" y="2163936"/>
                <a:ext cx="418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0" y="2163936"/>
                <a:ext cx="418256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/>
              <p:cNvSpPr txBox="1"/>
              <p:nvPr/>
            </p:nvSpPr>
            <p:spPr>
              <a:xfrm>
                <a:off x="4439871" y="2216324"/>
                <a:ext cx="3926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3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71" y="2216324"/>
                <a:ext cx="392607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字方塊 144"/>
              <p:cNvSpPr txBox="1"/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5" name="文字方塊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/>
              <p:cNvSpPr txBox="1"/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6" name="文字方塊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3594666" y="3080974"/>
                <a:ext cx="3934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666" y="3080974"/>
                <a:ext cx="393441" cy="5539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/>
              <p:cNvSpPr txBox="1"/>
              <p:nvPr/>
            </p:nvSpPr>
            <p:spPr>
              <a:xfrm>
                <a:off x="5104276" y="3109109"/>
                <a:ext cx="3942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8" name="文字方塊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276" y="3109109"/>
                <a:ext cx="394210" cy="55399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字方塊 148"/>
              <p:cNvSpPr txBox="1"/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9" name="文字方塊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字方塊 149"/>
              <p:cNvSpPr txBox="1"/>
              <p:nvPr/>
            </p:nvSpPr>
            <p:spPr>
              <a:xfrm>
                <a:off x="2958717" y="3107297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0" name="文字方塊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17" y="3107297"/>
                <a:ext cx="530593" cy="5539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/>
              <p:cNvSpPr txBox="1"/>
              <p:nvPr/>
            </p:nvSpPr>
            <p:spPr>
              <a:xfrm>
                <a:off x="4370877" y="3107297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1" name="文字方塊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77" y="3107297"/>
                <a:ext cx="530593" cy="5539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9312725" y="535862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</a:t>
            </a:r>
            <a:r>
              <a:rPr lang="en-US" altLang="zh-TW" dirty="0" smtClean="0"/>
              <a:t>Network Revisit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577532" y="3245061"/>
                <a:ext cx="5470387" cy="925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532" y="3245061"/>
                <a:ext cx="5470387" cy="9253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圓角矩形 42"/>
          <p:cNvSpPr/>
          <p:nvPr/>
        </p:nvSpPr>
        <p:spPr>
          <a:xfrm>
            <a:off x="6802582" y="4303912"/>
            <a:ext cx="5185660" cy="12634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6804041" y="4391330"/>
            <a:ext cx="5403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model = Model(x, y)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331098" y="1995056"/>
            <a:ext cx="5786015" cy="46710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/>
          <p:cNvCxnSpPr>
            <a:stCxn id="59" idx="6"/>
            <a:endCxn id="67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9" idx="6"/>
            <a:endCxn id="68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9" idx="6"/>
            <a:endCxn id="69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60" idx="6"/>
            <a:endCxn id="68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0" idx="6"/>
            <a:endCxn id="69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0" idx="6"/>
            <a:endCxn id="67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接點 71"/>
          <p:cNvCxnSpPr>
            <a:stCxn id="71" idx="6"/>
            <a:endCxn id="79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70" idx="6"/>
            <a:endCxn id="78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70" idx="6"/>
            <a:endCxn id="79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70" idx="6"/>
            <a:endCxn id="80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71" idx="6"/>
            <a:endCxn id="80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1" idx="6"/>
            <a:endCxn id="78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/>
          <p:cNvCxnSpPr>
            <a:stCxn id="71" idx="2"/>
            <a:endCxn id="68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70" idx="2"/>
            <a:endCxn id="67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70" idx="2"/>
            <a:endCxn id="68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70" idx="2"/>
            <a:endCxn id="69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1" idx="2"/>
            <a:endCxn id="69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71" idx="2"/>
            <a:endCxn id="67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3575242" y="242858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42" y="2428589"/>
                <a:ext cx="686022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5057400" y="2415034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400" y="2415034"/>
                <a:ext cx="68602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2869577" y="2415034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77" y="2415034"/>
                <a:ext cx="686022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280907" y="240224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07" y="2402247"/>
                <a:ext cx="686022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2999300" y="2163936"/>
                <a:ext cx="418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0" y="2163936"/>
                <a:ext cx="418256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4439871" y="2216324"/>
                <a:ext cx="3926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71" y="2216324"/>
                <a:ext cx="392607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文字方塊 96"/>
          <p:cNvSpPr txBox="1"/>
          <p:nvPr/>
        </p:nvSpPr>
        <p:spPr>
          <a:xfrm>
            <a:off x="947641" y="1687739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3594666" y="3080974"/>
                <a:ext cx="3934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666" y="3080974"/>
                <a:ext cx="393441" cy="5539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5104276" y="3109109"/>
                <a:ext cx="3942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276" y="3109109"/>
                <a:ext cx="394210" cy="55399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2958717" y="3107297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17" y="3107297"/>
                <a:ext cx="530593" cy="5539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4370877" y="3107297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77" y="3107297"/>
                <a:ext cx="530593" cy="5539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6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圓角矩形 58"/>
          <p:cNvSpPr/>
          <p:nvPr/>
        </p:nvSpPr>
        <p:spPr>
          <a:xfrm>
            <a:off x="331098" y="1995056"/>
            <a:ext cx="5786015" cy="46710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</a:t>
            </a:r>
            <a:r>
              <a:rPr lang="en-US" altLang="zh-TW" dirty="0" smtClean="0"/>
              <a:t>Network Revisit</a:t>
            </a:r>
            <a:endParaRPr lang="en-US" altLang="zh-TW" dirty="0"/>
          </a:p>
        </p:txBody>
      </p:sp>
      <p:sp>
        <p:nvSpPr>
          <p:cNvPr id="6" name="橢圓 5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6"/>
            <a:endCxn id="15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6" idx="6"/>
            <a:endCxn id="18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  <a:endCxn id="21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6"/>
            <a:endCxn id="18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6"/>
            <a:endCxn id="21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6"/>
            <a:endCxn id="15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>
            <a:stCxn id="24" idx="6"/>
            <a:endCxn id="33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3" idx="6"/>
            <a:endCxn id="31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6"/>
            <a:endCxn id="33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3" idx="6"/>
            <a:endCxn id="35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4" idx="6"/>
            <a:endCxn id="35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4" idx="6"/>
            <a:endCxn id="31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>
            <a:stCxn id="24" idx="2"/>
            <a:endCxn id="18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3" idx="2"/>
            <a:endCxn id="15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3" idx="2"/>
            <a:endCxn id="18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3" idx="2"/>
            <a:endCxn id="21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24" idx="2"/>
            <a:endCxn id="21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24" idx="2"/>
            <a:endCxn id="15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75242" y="242858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42" y="2428589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5057400" y="2415034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400" y="2415034"/>
                <a:ext cx="6860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2869577" y="2415034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77" y="2415034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280907" y="240224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07" y="2402247"/>
                <a:ext cx="6860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999300" y="2163936"/>
                <a:ext cx="418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0" y="2163936"/>
                <a:ext cx="41825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439871" y="2216324"/>
                <a:ext cx="3926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71" y="2216324"/>
                <a:ext cx="39260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圓角矩形 49"/>
          <p:cNvSpPr/>
          <p:nvPr/>
        </p:nvSpPr>
        <p:spPr>
          <a:xfrm>
            <a:off x="6844984" y="3039844"/>
            <a:ext cx="5203139" cy="3567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6846791" y="3127262"/>
            <a:ext cx="5420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/>
              <a:t>x = Input(shape=(2</a:t>
            </a:r>
            <a:r>
              <a:rPr lang="en-US" altLang="zh-TW" dirty="0" smtClean="0"/>
              <a:t>,))</a:t>
            </a:r>
          </a:p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f = Dense(3, activation='</a:t>
            </a:r>
            <a:r>
              <a:rPr lang="en-US" altLang="zh-TW" dirty="0" err="1"/>
              <a:t>relu</a:t>
            </a:r>
            <a:r>
              <a:rPr lang="en-US" altLang="zh-TW" dirty="0" smtClean="0"/>
              <a:t>')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u = f(x)</a:t>
            </a:r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g = Dense(2, activation='</a:t>
            </a:r>
            <a:r>
              <a:rPr lang="en-US" altLang="zh-TW" dirty="0" err="1"/>
              <a:t>relu</a:t>
            </a:r>
            <a:r>
              <a:rPr lang="en-US" altLang="zh-TW" dirty="0" smtClean="0"/>
              <a:t>')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v = g(u)</a:t>
            </a:r>
            <a:endParaRPr lang="en-US" altLang="zh-TW" dirty="0" smtClean="0"/>
          </a:p>
          <a:p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h = Dense(3, activation='sigmoid</a:t>
            </a:r>
            <a:r>
              <a:rPr lang="en-US" altLang="zh-TW" dirty="0" smtClean="0"/>
              <a:t>')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y = h(v)</a:t>
            </a:r>
            <a:endParaRPr lang="zh-TW" altLang="en-US" b="1" dirty="0">
              <a:solidFill>
                <a:srgbClr val="00B05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model = Model(x, y)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947641" y="1687739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3594666" y="3080974"/>
                <a:ext cx="3934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666" y="3080974"/>
                <a:ext cx="393441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5104276" y="3109109"/>
                <a:ext cx="3942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276" y="3109109"/>
                <a:ext cx="39421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2958717" y="3107297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17" y="3107297"/>
                <a:ext cx="53059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4370877" y="3107297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77" y="3107297"/>
                <a:ext cx="530593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5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</a:t>
            </a:r>
            <a:r>
              <a:rPr lang="en-US" altLang="zh-TW" dirty="0" smtClean="0"/>
              <a:t>Network Revisit</a:t>
            </a:r>
            <a:endParaRPr lang="en-US" altLang="zh-TW" dirty="0"/>
          </a:p>
        </p:txBody>
      </p:sp>
      <p:sp>
        <p:nvSpPr>
          <p:cNvPr id="50" name="圓角矩形 49"/>
          <p:cNvSpPr/>
          <p:nvPr/>
        </p:nvSpPr>
        <p:spPr>
          <a:xfrm>
            <a:off x="6844984" y="3039844"/>
            <a:ext cx="5203139" cy="3567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6846791" y="3127262"/>
            <a:ext cx="5420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/>
              <a:t>x = Input(shape=(2</a:t>
            </a:r>
            <a:r>
              <a:rPr lang="en-US" altLang="zh-TW" dirty="0" smtClean="0"/>
              <a:t>,))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 </a:t>
            </a:r>
            <a:r>
              <a:rPr lang="en-US" altLang="zh-TW" dirty="0"/>
              <a:t>[ ]:</a:t>
            </a:r>
            <a:r>
              <a:rPr lang="zh-TW" altLang="en-US" dirty="0"/>
              <a:t>　</a:t>
            </a:r>
            <a:r>
              <a:rPr lang="en-US" altLang="zh-TW" dirty="0"/>
              <a:t>u = Dense(3,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r>
              <a:rPr lang="en-US" altLang="zh-TW" dirty="0" smtClean="0"/>
              <a:t>(</a:t>
            </a:r>
            <a:r>
              <a:rPr lang="en-US" altLang="zh-TW" dirty="0"/>
              <a:t>x)</a:t>
            </a:r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v = Dense(2,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r>
              <a:rPr lang="en-US" altLang="zh-TW" dirty="0" smtClean="0"/>
              <a:t>(</a:t>
            </a:r>
            <a:r>
              <a:rPr lang="en-US" altLang="zh-TW" dirty="0"/>
              <a:t>u)</a:t>
            </a:r>
            <a:endParaRPr lang="en-US" altLang="zh-TW" dirty="0" smtClean="0"/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y = Dense(3, activation='sigmoid</a:t>
            </a:r>
            <a:r>
              <a:rPr lang="en-US" altLang="zh-TW" dirty="0" smtClean="0"/>
              <a:t>')(</a:t>
            </a:r>
            <a:r>
              <a:rPr lang="en-US" altLang="zh-TW" dirty="0"/>
              <a:t>v)</a:t>
            </a:r>
            <a:endParaRPr lang="zh-TW" altLang="en-US" b="1" dirty="0">
              <a:solidFill>
                <a:srgbClr val="00B05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model = Model(x, y)</a:t>
            </a:r>
          </a:p>
          <a:p>
            <a:endParaRPr lang="en-US" altLang="zh-TW" b="1" dirty="0">
              <a:solidFill>
                <a:srgbClr val="00B050"/>
              </a:solidFill>
            </a:endParaRPr>
          </a:p>
          <a:p>
            <a:r>
              <a:rPr lang="en-US" altLang="zh-TW" b="1" dirty="0" smtClean="0">
                <a:solidFill>
                  <a:srgbClr val="00B050"/>
                </a:solidFill>
              </a:rPr>
              <a:t>This is the same as what you did when using Sequential API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331098" y="1995056"/>
            <a:ext cx="5786015" cy="46710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/>
          <p:cNvCxnSpPr>
            <a:stCxn id="49" idx="6"/>
            <a:endCxn id="68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49" idx="6"/>
            <a:endCxn id="69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49" idx="6"/>
            <a:endCxn id="70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1" idx="6"/>
            <a:endCxn id="69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1" idx="6"/>
            <a:endCxn id="70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61" idx="6"/>
            <a:endCxn id="68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接點 72"/>
          <p:cNvCxnSpPr>
            <a:stCxn id="72" idx="6"/>
            <a:endCxn id="80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71" idx="6"/>
            <a:endCxn id="79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71" idx="6"/>
            <a:endCxn id="80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71" idx="6"/>
            <a:endCxn id="81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2" idx="6"/>
            <a:endCxn id="81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72" idx="6"/>
            <a:endCxn id="79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/>
          <p:cNvCxnSpPr>
            <a:stCxn id="72" idx="2"/>
            <a:endCxn id="69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71" idx="2"/>
            <a:endCxn id="68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71" idx="2"/>
            <a:endCxn id="69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1" idx="2"/>
            <a:endCxn id="70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72" idx="2"/>
            <a:endCxn id="70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72" idx="2"/>
            <a:endCxn id="68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575242" y="242858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42" y="2428589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5057400" y="2415034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400" y="2415034"/>
                <a:ext cx="6860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2869577" y="2415034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77" y="2415034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4280907" y="240224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07" y="2402247"/>
                <a:ext cx="6860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2999300" y="2163936"/>
                <a:ext cx="418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0" y="2163936"/>
                <a:ext cx="41825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4439871" y="2216324"/>
                <a:ext cx="3926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71" y="2216324"/>
                <a:ext cx="39260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字方塊 97"/>
          <p:cNvSpPr txBox="1"/>
          <p:nvPr/>
        </p:nvSpPr>
        <p:spPr>
          <a:xfrm>
            <a:off x="947641" y="1687739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3594666" y="3080974"/>
                <a:ext cx="3934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666" y="3080974"/>
                <a:ext cx="393441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5104276" y="3109109"/>
                <a:ext cx="3942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276" y="3109109"/>
                <a:ext cx="39421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2958717" y="3107297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17" y="3107297"/>
                <a:ext cx="53059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4370877" y="3107297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77" y="3107297"/>
                <a:ext cx="530593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</a:t>
            </a:r>
            <a:r>
              <a:rPr lang="en-US" altLang="zh-TW" dirty="0" smtClean="0"/>
              <a:t>Network Revisit</a:t>
            </a:r>
            <a:endParaRPr lang="en-US" altLang="zh-TW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846791" y="3127262"/>
            <a:ext cx="5420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/>
              <a:t>x = Input(shape=(2</a:t>
            </a:r>
            <a:r>
              <a:rPr lang="en-US" altLang="zh-TW" dirty="0" smtClean="0"/>
              <a:t>,))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 </a:t>
            </a:r>
            <a:r>
              <a:rPr lang="en-US" altLang="zh-TW" dirty="0"/>
              <a:t>[ ]:</a:t>
            </a:r>
            <a:r>
              <a:rPr lang="zh-TW" altLang="en-US" dirty="0"/>
              <a:t>　</a:t>
            </a:r>
            <a:r>
              <a:rPr lang="en-US" altLang="zh-TW" dirty="0"/>
              <a:t>u = Dense(3,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r>
              <a:rPr lang="en-US" altLang="zh-TW" dirty="0" smtClean="0"/>
              <a:t>(</a:t>
            </a:r>
            <a:r>
              <a:rPr lang="en-US" altLang="zh-TW" dirty="0"/>
              <a:t>x)</a:t>
            </a:r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v = Dense(2,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r>
              <a:rPr lang="en-US" altLang="zh-TW" dirty="0" smtClean="0"/>
              <a:t>(</a:t>
            </a:r>
            <a:r>
              <a:rPr lang="en-US" altLang="zh-TW" dirty="0"/>
              <a:t>u)</a:t>
            </a:r>
            <a:endParaRPr lang="en-US" altLang="zh-TW" dirty="0" smtClean="0"/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y = Dense(3, activation='sigmoid</a:t>
            </a:r>
            <a:r>
              <a:rPr lang="en-US" altLang="zh-TW" dirty="0" smtClean="0"/>
              <a:t>')(</a:t>
            </a:r>
            <a:r>
              <a:rPr lang="en-US" altLang="zh-TW" dirty="0"/>
              <a:t>v)</a:t>
            </a:r>
            <a:endParaRPr lang="zh-TW" altLang="en-US" b="1" dirty="0">
              <a:solidFill>
                <a:srgbClr val="00B05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model = Model(x, y)</a:t>
            </a:r>
          </a:p>
          <a:p>
            <a:endParaRPr lang="en-US" altLang="zh-TW" b="1" dirty="0">
              <a:solidFill>
                <a:srgbClr val="00B050"/>
              </a:solidFill>
            </a:endParaRPr>
          </a:p>
          <a:p>
            <a:r>
              <a:rPr lang="en-US" altLang="zh-TW" b="1" dirty="0" smtClean="0">
                <a:solidFill>
                  <a:srgbClr val="00B050"/>
                </a:solidFill>
              </a:rPr>
              <a:t>This is the same as what you did when using Sequential API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331098" y="1995056"/>
            <a:ext cx="5786015" cy="46710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/>
          <p:cNvCxnSpPr>
            <a:stCxn id="49" idx="6"/>
            <a:endCxn id="68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49" idx="6"/>
            <a:endCxn id="69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49" idx="6"/>
            <a:endCxn id="70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1" idx="6"/>
            <a:endCxn id="69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1" idx="6"/>
            <a:endCxn id="70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61" idx="6"/>
            <a:endCxn id="68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接點 72"/>
          <p:cNvCxnSpPr>
            <a:stCxn id="72" idx="6"/>
            <a:endCxn id="80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71" idx="6"/>
            <a:endCxn id="79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71" idx="6"/>
            <a:endCxn id="80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71" idx="6"/>
            <a:endCxn id="81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2" idx="6"/>
            <a:endCxn id="81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72" idx="6"/>
            <a:endCxn id="79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/>
          <p:cNvCxnSpPr>
            <a:stCxn id="72" idx="2"/>
            <a:endCxn id="69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71" idx="2"/>
            <a:endCxn id="68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71" idx="2"/>
            <a:endCxn id="69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1" idx="2"/>
            <a:endCxn id="70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72" idx="2"/>
            <a:endCxn id="70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72" idx="2"/>
            <a:endCxn id="68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6" y="2456600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13" y="2440935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575242" y="242858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42" y="2428589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5057400" y="2415034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400" y="2415034"/>
                <a:ext cx="6860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2428589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2869577" y="2415034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77" y="2415034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4280907" y="240224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07" y="2402247"/>
                <a:ext cx="6860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698" y="2149100"/>
                <a:ext cx="39504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2999300" y="2163936"/>
                <a:ext cx="418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0" y="2163936"/>
                <a:ext cx="41825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4439871" y="2216324"/>
                <a:ext cx="3926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71" y="2216324"/>
                <a:ext cx="39260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字方塊 97"/>
          <p:cNvSpPr txBox="1"/>
          <p:nvPr/>
        </p:nvSpPr>
        <p:spPr>
          <a:xfrm>
            <a:off x="947641" y="1687739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5" y="3107297"/>
                <a:ext cx="387477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155" y="3107297"/>
                <a:ext cx="40447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3594666" y="3080974"/>
                <a:ext cx="3934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666" y="3080974"/>
                <a:ext cx="393441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5104276" y="3109109"/>
                <a:ext cx="3942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276" y="3109109"/>
                <a:ext cx="39421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4" y="3094951"/>
                <a:ext cx="53059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2958717" y="3107297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17" y="3107297"/>
                <a:ext cx="53059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4370877" y="3107297"/>
                <a:ext cx="5305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77" y="3107297"/>
                <a:ext cx="530593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5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Model</a:t>
            </a:r>
            <a:r>
              <a:rPr lang="en-US" altLang="zh-TW" dirty="0" smtClean="0"/>
              <a:t> Functional API defines the relation of I/O of each layer as well as a function.</a:t>
            </a:r>
          </a:p>
          <a:p>
            <a:r>
              <a:rPr lang="en-US" altLang="zh-TW" dirty="0" smtClean="0"/>
              <a:t>Variables from each layer are all available in Model case other than only I/O in Sequential case.</a:t>
            </a:r>
          </a:p>
          <a:p>
            <a:r>
              <a:rPr lang="en-US" altLang="zh-TW" dirty="0" smtClean="0"/>
              <a:t>Latent variables can be manipulated by user.</a:t>
            </a:r>
          </a:p>
        </p:txBody>
      </p:sp>
    </p:spTree>
    <p:extLst>
      <p:ext uri="{BB962C8B-B14F-4D97-AF65-F5344CB8AC3E}">
        <p14:creationId xmlns:p14="http://schemas.microsoft.com/office/powerpoint/2010/main" val="8316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Black Magic Revisit </a:t>
            </a:r>
            <a:r>
              <a:rPr lang="en-US" altLang="zh-TW" dirty="0"/>
              <a:t>– Shared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we want first 9 weights and last 9 weights to be the same.</a:t>
            </a:r>
          </a:p>
          <a:p>
            <a:r>
              <a:rPr lang="en-US" altLang="zh-TW" dirty="0" smtClean="0"/>
              <a:t>How to formulate using Model API?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63" y="3207680"/>
            <a:ext cx="3019639" cy="3094985"/>
          </a:xfrm>
          <a:prstGeom prst="rect">
            <a:avLst/>
          </a:prstGeom>
        </p:spPr>
      </p:pic>
      <p:sp>
        <p:nvSpPr>
          <p:cNvPr id="103" name="圓角矩形 102"/>
          <p:cNvSpPr/>
          <p:nvPr/>
        </p:nvSpPr>
        <p:spPr>
          <a:xfrm>
            <a:off x="331098" y="3039844"/>
            <a:ext cx="5786015" cy="36262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" name="直線接點 105"/>
          <p:cNvCxnSpPr>
            <a:stCxn id="104" idx="6"/>
            <a:endCxn id="112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104" idx="6"/>
            <a:endCxn id="113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104" idx="6"/>
            <a:endCxn id="114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5" idx="6"/>
            <a:endCxn id="113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>
            <a:stCxn id="105" idx="6"/>
            <a:endCxn id="114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>
            <a:stCxn id="105" idx="6"/>
            <a:endCxn id="112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111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橢圓 114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接點 116"/>
          <p:cNvCxnSpPr>
            <a:stCxn id="116" idx="6"/>
            <a:endCxn id="124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115" idx="6"/>
            <a:endCxn id="123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15" idx="6"/>
            <a:endCxn id="124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15" idx="6"/>
            <a:endCxn id="125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16" idx="6"/>
            <a:endCxn id="125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16" idx="6"/>
            <a:endCxn id="123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橢圓 122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6" name="直線接點 125"/>
          <p:cNvCxnSpPr>
            <a:stCxn id="116" idx="2"/>
            <a:endCxn id="113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15" idx="2"/>
            <a:endCxn id="112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15" idx="2"/>
            <a:endCxn id="113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5" idx="2"/>
            <a:endCxn id="114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16" idx="2"/>
            <a:endCxn id="114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16" idx="2"/>
            <a:endCxn id="112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/>
              <p:cNvSpPr txBox="1"/>
              <p:nvPr/>
            </p:nvSpPr>
            <p:spPr>
              <a:xfrm>
                <a:off x="2236967" y="325740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3" name="文字方塊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67" y="3257407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/>
              <p:cNvSpPr txBox="1"/>
              <p:nvPr/>
            </p:nvSpPr>
            <p:spPr>
              <a:xfrm>
                <a:off x="3582996" y="324506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96" y="3245061"/>
                <a:ext cx="6860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5065154" y="323150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154" y="3231506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/>
              <p:cNvSpPr txBox="1"/>
              <p:nvPr/>
            </p:nvSpPr>
            <p:spPr>
              <a:xfrm>
                <a:off x="1532318" y="324506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6" name="文字方塊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18" y="3245061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/>
              <p:cNvSpPr txBox="1"/>
              <p:nvPr/>
            </p:nvSpPr>
            <p:spPr>
              <a:xfrm>
                <a:off x="2877331" y="323150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331" y="3231506"/>
                <a:ext cx="6860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/>
              <p:cNvSpPr txBox="1"/>
              <p:nvPr/>
            </p:nvSpPr>
            <p:spPr>
              <a:xfrm>
                <a:off x="4288661" y="321871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661" y="3218719"/>
                <a:ext cx="68602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/>
              <p:cNvSpPr txBox="1"/>
              <p:nvPr/>
            </p:nvSpPr>
            <p:spPr>
              <a:xfrm>
                <a:off x="1751452" y="2965572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52" y="2965572"/>
                <a:ext cx="39504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3007054" y="2980408"/>
                <a:ext cx="418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4" y="2980408"/>
                <a:ext cx="41825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4501694" y="2965572"/>
                <a:ext cx="3950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94" y="2965572"/>
                <a:ext cx="39504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文字方塊 141"/>
          <p:cNvSpPr txBox="1"/>
          <p:nvPr/>
        </p:nvSpPr>
        <p:spPr>
          <a:xfrm>
            <a:off x="825500" y="2728893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05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Black Magic Revisit </a:t>
            </a:r>
            <a:r>
              <a:rPr lang="en-US" altLang="zh-TW" dirty="0"/>
              <a:t>– Shared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we want first 9 weights and last 9 weights to be the same.</a:t>
            </a:r>
          </a:p>
          <a:p>
            <a:r>
              <a:rPr lang="en-US" altLang="zh-TW" dirty="0" smtClean="0"/>
              <a:t>How to formulate using Model API?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331098" y="3039844"/>
            <a:ext cx="5786015" cy="36262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>
            <a:stCxn id="50" idx="6"/>
            <a:endCxn id="102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0" idx="6"/>
            <a:endCxn id="103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50" idx="6"/>
            <a:endCxn id="104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6"/>
            <a:endCxn id="103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51" idx="6"/>
            <a:endCxn id="104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1" idx="6"/>
            <a:endCxn id="102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橢圓 101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7" name="直線接點 106"/>
          <p:cNvCxnSpPr>
            <a:stCxn id="106" idx="6"/>
            <a:endCxn id="114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105" idx="6"/>
            <a:endCxn id="113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5" idx="6"/>
            <a:endCxn id="114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>
            <a:stCxn id="105" idx="6"/>
            <a:endCxn id="115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>
            <a:stCxn id="106" idx="6"/>
            <a:endCxn id="115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106" idx="6"/>
            <a:endCxn id="113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橢圓 112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橢圓 114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接點 115"/>
          <p:cNvCxnSpPr>
            <a:stCxn id="106" idx="2"/>
            <a:endCxn id="103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105" idx="2"/>
            <a:endCxn id="102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105" idx="2"/>
            <a:endCxn id="103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05" idx="2"/>
            <a:endCxn id="104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06" idx="2"/>
            <a:endCxn id="104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06" idx="2"/>
            <a:endCxn id="102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/>
              <p:cNvSpPr txBox="1"/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2" name="文字方塊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/>
              <p:cNvSpPr txBox="1"/>
              <p:nvPr/>
            </p:nvSpPr>
            <p:spPr>
              <a:xfrm>
                <a:off x="2236967" y="325740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3" name="文字方塊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67" y="3257407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字方塊 123"/>
              <p:cNvSpPr txBox="1"/>
              <p:nvPr/>
            </p:nvSpPr>
            <p:spPr>
              <a:xfrm>
                <a:off x="3582996" y="324506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4" name="文字方塊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96" y="3245061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5065154" y="323150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154" y="3231506"/>
                <a:ext cx="6860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/>
              <p:cNvSpPr txBox="1"/>
              <p:nvPr/>
            </p:nvSpPr>
            <p:spPr>
              <a:xfrm>
                <a:off x="1532318" y="324506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18" y="3245061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>
                <a:off x="2877331" y="323150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331" y="3231506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/>
              <p:cNvSpPr txBox="1"/>
              <p:nvPr/>
            </p:nvSpPr>
            <p:spPr>
              <a:xfrm>
                <a:off x="4288661" y="321871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661" y="3218719"/>
                <a:ext cx="6860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/>
              <p:cNvSpPr txBox="1"/>
              <p:nvPr/>
            </p:nvSpPr>
            <p:spPr>
              <a:xfrm>
                <a:off x="1751452" y="2965572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文字方塊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52" y="2965572"/>
                <a:ext cx="39504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/>
              <p:cNvSpPr txBox="1"/>
              <p:nvPr/>
            </p:nvSpPr>
            <p:spPr>
              <a:xfrm>
                <a:off x="3007054" y="2980408"/>
                <a:ext cx="418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0" name="文字方塊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4" y="2980408"/>
                <a:ext cx="41825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文字方塊 133"/>
          <p:cNvSpPr txBox="1"/>
          <p:nvPr/>
        </p:nvSpPr>
        <p:spPr>
          <a:xfrm>
            <a:off x="825500" y="2728893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6577532" y="3245061"/>
                <a:ext cx="5470387" cy="3161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  <a:p>
                <a:endParaRPr lang="en-US" altLang="zh-TW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 smtClean="0">
                  <a:ea typeface="Cambria Math" panose="02040503050406030204" pitchFamily="18" charset="0"/>
                </a:endParaRPr>
              </a:p>
              <a:p>
                <a:endParaRPr lang="en-US" altLang="zh-TW" sz="28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532" y="3245061"/>
                <a:ext cx="5470387" cy="31613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/>
              <p:cNvSpPr txBox="1"/>
              <p:nvPr/>
            </p:nvSpPr>
            <p:spPr>
              <a:xfrm>
                <a:off x="4501694" y="2965572"/>
                <a:ext cx="3950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6" name="文字方塊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94" y="2965572"/>
                <a:ext cx="39504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8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Syntax </a:t>
            </a:r>
            <a:r>
              <a:rPr lang="en-US" altLang="zh-TW" dirty="0"/>
              <a:t>to Neural Network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enter a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syntax and execute it, what would you think?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5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Black Magic Revisit – </a:t>
            </a:r>
            <a:r>
              <a:rPr lang="en-US" altLang="zh-TW" dirty="0"/>
              <a:t>Shared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we want first 9 weights and last 9 weights to be the same.</a:t>
            </a:r>
          </a:p>
          <a:p>
            <a:r>
              <a:rPr lang="en-US" altLang="zh-TW" dirty="0" smtClean="0"/>
              <a:t>How to formulate using Model API?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331098" y="3039844"/>
            <a:ext cx="5786015" cy="36262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>
            <a:stCxn id="50" idx="6"/>
            <a:endCxn id="102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0" idx="6"/>
            <a:endCxn id="103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50" idx="6"/>
            <a:endCxn id="104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6"/>
            <a:endCxn id="103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51" idx="6"/>
            <a:endCxn id="104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1" idx="6"/>
            <a:endCxn id="102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橢圓 101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7" name="直線接點 106"/>
          <p:cNvCxnSpPr>
            <a:stCxn id="106" idx="6"/>
            <a:endCxn id="114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105" idx="6"/>
            <a:endCxn id="113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5" idx="6"/>
            <a:endCxn id="114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>
            <a:stCxn id="105" idx="6"/>
            <a:endCxn id="115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>
            <a:stCxn id="106" idx="6"/>
            <a:endCxn id="115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106" idx="6"/>
            <a:endCxn id="113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橢圓 112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橢圓 114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接點 115"/>
          <p:cNvCxnSpPr>
            <a:stCxn id="106" idx="2"/>
            <a:endCxn id="103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105" idx="2"/>
            <a:endCxn id="102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105" idx="2"/>
            <a:endCxn id="103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05" idx="2"/>
            <a:endCxn id="104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06" idx="2"/>
            <a:endCxn id="104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06" idx="2"/>
            <a:endCxn id="102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/>
              <p:cNvSpPr txBox="1"/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2" name="文字方塊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273072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/>
              <p:cNvSpPr txBox="1"/>
              <p:nvPr/>
            </p:nvSpPr>
            <p:spPr>
              <a:xfrm>
                <a:off x="2236967" y="325740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3" name="文字方塊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67" y="3257407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字方塊 123"/>
              <p:cNvSpPr txBox="1"/>
              <p:nvPr/>
            </p:nvSpPr>
            <p:spPr>
              <a:xfrm>
                <a:off x="3582996" y="324506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4" name="文字方塊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96" y="3245061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5065154" y="323150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154" y="3231506"/>
                <a:ext cx="6860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/>
              <p:cNvSpPr txBox="1"/>
              <p:nvPr/>
            </p:nvSpPr>
            <p:spPr>
              <a:xfrm>
                <a:off x="1532318" y="324506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18" y="3245061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>
                <a:off x="2877331" y="323150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331" y="3231506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/>
              <p:cNvSpPr txBox="1"/>
              <p:nvPr/>
            </p:nvSpPr>
            <p:spPr>
              <a:xfrm>
                <a:off x="4288661" y="321871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661" y="3218719"/>
                <a:ext cx="6860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/>
              <p:cNvSpPr txBox="1"/>
              <p:nvPr/>
            </p:nvSpPr>
            <p:spPr>
              <a:xfrm>
                <a:off x="1751452" y="2965572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文字方塊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52" y="2965572"/>
                <a:ext cx="39504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/>
              <p:cNvSpPr txBox="1"/>
              <p:nvPr/>
            </p:nvSpPr>
            <p:spPr>
              <a:xfrm>
                <a:off x="3007054" y="2980408"/>
                <a:ext cx="418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0" name="文字方塊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4" y="2980408"/>
                <a:ext cx="41825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圓角矩形 131"/>
          <p:cNvSpPr/>
          <p:nvPr/>
        </p:nvSpPr>
        <p:spPr>
          <a:xfrm>
            <a:off x="6844984" y="3039844"/>
            <a:ext cx="5203139" cy="3567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文字方塊 132"/>
          <p:cNvSpPr txBox="1"/>
          <p:nvPr/>
        </p:nvSpPr>
        <p:spPr>
          <a:xfrm>
            <a:off x="6846791" y="3127262"/>
            <a:ext cx="5420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/>
              <a:t>x = Input(shape=(2</a:t>
            </a:r>
            <a:r>
              <a:rPr lang="en-US" altLang="zh-TW" dirty="0" smtClean="0"/>
              <a:t>,))</a:t>
            </a:r>
          </a:p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f = Dense(3, activation='</a:t>
            </a:r>
            <a:r>
              <a:rPr lang="en-US" altLang="zh-TW" dirty="0" err="1"/>
              <a:t>relu</a:t>
            </a:r>
            <a:r>
              <a:rPr lang="en-US" altLang="zh-TW" dirty="0" smtClean="0"/>
              <a:t>')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u = f(x)</a:t>
            </a:r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g = Dense(2, activation='</a:t>
            </a:r>
            <a:r>
              <a:rPr lang="en-US" altLang="zh-TW" dirty="0" err="1"/>
              <a:t>relu</a:t>
            </a:r>
            <a:r>
              <a:rPr lang="en-US" altLang="zh-TW" dirty="0" smtClean="0"/>
              <a:t>')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v = g(u)</a:t>
            </a:r>
            <a:endParaRPr lang="en-US" altLang="zh-TW" dirty="0" smtClean="0"/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strike="sngStrike" dirty="0">
                <a:solidFill>
                  <a:schemeClr val="bg1">
                    <a:lumMod val="75000"/>
                  </a:schemeClr>
                </a:solidFill>
              </a:rPr>
              <a:t>In [ ]:</a:t>
            </a:r>
            <a:r>
              <a:rPr lang="zh-TW" altLang="en-US" strike="sngStrike" dirty="0">
                <a:solidFill>
                  <a:schemeClr val="bg1">
                    <a:lumMod val="75000"/>
                  </a:schemeClr>
                </a:solidFill>
              </a:rPr>
              <a:t>　</a:t>
            </a:r>
            <a:r>
              <a:rPr lang="en-US" altLang="zh-TW" strike="sngStrike" dirty="0" smtClean="0">
                <a:solidFill>
                  <a:schemeClr val="bg1">
                    <a:lumMod val="75000"/>
                  </a:schemeClr>
                </a:solidFill>
              </a:rPr>
              <a:t>h </a:t>
            </a:r>
            <a:r>
              <a:rPr lang="en-US" altLang="zh-TW" strike="sngStrike" dirty="0">
                <a:solidFill>
                  <a:schemeClr val="bg1">
                    <a:lumMod val="75000"/>
                  </a:schemeClr>
                </a:solidFill>
              </a:rPr>
              <a:t>= Dense(3, activation='sigmoid</a:t>
            </a:r>
            <a:r>
              <a:rPr lang="en-US" altLang="zh-TW" strike="sngStrike" dirty="0" smtClean="0">
                <a:solidFill>
                  <a:schemeClr val="bg1">
                    <a:lumMod val="75000"/>
                  </a:schemeClr>
                </a:solidFill>
              </a:rPr>
              <a:t>')</a:t>
            </a:r>
            <a:endParaRPr lang="en-US" altLang="zh-TW" b="1" strike="sngStrik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strike="sngStrike" dirty="0">
                <a:solidFill>
                  <a:schemeClr val="bg1">
                    <a:lumMod val="75000"/>
                  </a:schemeClr>
                </a:solidFill>
              </a:rPr>
              <a:t>In [ ]:</a:t>
            </a:r>
            <a:r>
              <a:rPr lang="zh-TW" altLang="en-US" strike="sngStrike" dirty="0">
                <a:solidFill>
                  <a:schemeClr val="bg1">
                    <a:lumMod val="75000"/>
                  </a:schemeClr>
                </a:solidFill>
              </a:rPr>
              <a:t>　</a:t>
            </a:r>
            <a:r>
              <a:rPr lang="en-US" altLang="zh-TW" strike="sngStrike" dirty="0">
                <a:solidFill>
                  <a:schemeClr val="bg1">
                    <a:lumMod val="75000"/>
                  </a:schemeClr>
                </a:solidFill>
              </a:rPr>
              <a:t>y = </a:t>
            </a:r>
            <a:r>
              <a:rPr lang="en-US" altLang="zh-TW" strike="sngStrike" dirty="0" smtClean="0">
                <a:solidFill>
                  <a:schemeClr val="bg1">
                    <a:lumMod val="75000"/>
                  </a:schemeClr>
                </a:solidFill>
              </a:rPr>
              <a:t>h(v)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y = </a:t>
            </a:r>
            <a:r>
              <a:rPr lang="en-US" altLang="zh-TW" dirty="0" smtClean="0"/>
              <a:t>f(v)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model = Model(x, y)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825500" y="2728893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501694" y="2965572"/>
                <a:ext cx="3950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94" y="2965572"/>
                <a:ext cx="395045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3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Magic Revisit </a:t>
            </a:r>
            <a:r>
              <a:rPr lang="en-US" altLang="zh-TW" dirty="0" smtClean="0"/>
              <a:t>– Branch or Merge</a:t>
            </a:r>
            <a:endParaRPr lang="en-US" altLang="zh-TW" dirty="0"/>
          </a:p>
        </p:txBody>
      </p:sp>
      <p:sp>
        <p:nvSpPr>
          <p:cNvPr id="50" name="橢圓 49"/>
          <p:cNvSpPr/>
          <p:nvPr/>
        </p:nvSpPr>
        <p:spPr>
          <a:xfrm>
            <a:off x="1062840" y="303092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58223" y="4377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>
            <a:stCxn id="50" idx="6"/>
            <a:endCxn id="103" idx="2"/>
          </p:cNvCxnSpPr>
          <p:nvPr/>
        </p:nvCxnSpPr>
        <p:spPr>
          <a:xfrm flipV="1">
            <a:off x="1450768" y="2855800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0" idx="6"/>
            <a:endCxn id="106" idx="2"/>
          </p:cNvCxnSpPr>
          <p:nvPr/>
        </p:nvCxnSpPr>
        <p:spPr>
          <a:xfrm>
            <a:off x="1450768" y="3229505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50" idx="6"/>
            <a:endCxn id="109" idx="2"/>
          </p:cNvCxnSpPr>
          <p:nvPr/>
        </p:nvCxnSpPr>
        <p:spPr>
          <a:xfrm>
            <a:off x="1450768" y="3229505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6"/>
            <a:endCxn id="106" idx="2"/>
          </p:cNvCxnSpPr>
          <p:nvPr/>
        </p:nvCxnSpPr>
        <p:spPr>
          <a:xfrm flipV="1">
            <a:off x="1446151" y="3931835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51" idx="6"/>
            <a:endCxn id="109" idx="2"/>
          </p:cNvCxnSpPr>
          <p:nvPr/>
        </p:nvCxnSpPr>
        <p:spPr>
          <a:xfrm>
            <a:off x="1446151" y="4575706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1" idx="6"/>
            <a:endCxn id="103" idx="2"/>
          </p:cNvCxnSpPr>
          <p:nvPr/>
        </p:nvCxnSpPr>
        <p:spPr>
          <a:xfrm flipV="1">
            <a:off x="1446151" y="2855800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2455222" y="265721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2450605" y="373325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2455222" y="485519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4970962" y="232893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4979400" y="365450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接點 112"/>
          <p:cNvCxnSpPr>
            <a:stCxn id="112" idx="6"/>
            <a:endCxn id="121" idx="2"/>
          </p:cNvCxnSpPr>
          <p:nvPr/>
        </p:nvCxnSpPr>
        <p:spPr>
          <a:xfrm flipV="1">
            <a:off x="5367328" y="3710975"/>
            <a:ext cx="1371690" cy="142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>
            <a:stCxn id="111" idx="6"/>
            <a:endCxn id="119" idx="2"/>
          </p:cNvCxnSpPr>
          <p:nvPr/>
        </p:nvCxnSpPr>
        <p:spPr>
          <a:xfrm>
            <a:off x="5358890" y="2527521"/>
            <a:ext cx="1384745" cy="107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111" idx="6"/>
            <a:endCxn id="121" idx="2"/>
          </p:cNvCxnSpPr>
          <p:nvPr/>
        </p:nvCxnSpPr>
        <p:spPr>
          <a:xfrm>
            <a:off x="5358890" y="2527521"/>
            <a:ext cx="1380128" cy="1183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111" idx="6"/>
            <a:endCxn id="123" idx="2"/>
          </p:cNvCxnSpPr>
          <p:nvPr/>
        </p:nvCxnSpPr>
        <p:spPr>
          <a:xfrm>
            <a:off x="5358890" y="2527521"/>
            <a:ext cx="1384745" cy="2305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112" idx="6"/>
            <a:endCxn id="123" idx="2"/>
          </p:cNvCxnSpPr>
          <p:nvPr/>
        </p:nvCxnSpPr>
        <p:spPr>
          <a:xfrm>
            <a:off x="5367328" y="3853084"/>
            <a:ext cx="1376307" cy="979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112" idx="6"/>
            <a:endCxn id="119" idx="2"/>
          </p:cNvCxnSpPr>
          <p:nvPr/>
        </p:nvCxnSpPr>
        <p:spPr>
          <a:xfrm flipV="1">
            <a:off x="5367328" y="2634940"/>
            <a:ext cx="1376307" cy="1218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橢圓 118"/>
          <p:cNvSpPr/>
          <p:nvPr/>
        </p:nvSpPr>
        <p:spPr>
          <a:xfrm>
            <a:off x="6743635" y="243635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6739018" y="351239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6743635" y="463433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/>
          <p:cNvCxnSpPr>
            <a:stCxn id="112" idx="2"/>
            <a:endCxn id="106" idx="6"/>
          </p:cNvCxnSpPr>
          <p:nvPr/>
        </p:nvCxnSpPr>
        <p:spPr>
          <a:xfrm flipH="1">
            <a:off x="2838533" y="3853084"/>
            <a:ext cx="2140867" cy="78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11" idx="2"/>
            <a:endCxn id="103" idx="6"/>
          </p:cNvCxnSpPr>
          <p:nvPr/>
        </p:nvCxnSpPr>
        <p:spPr>
          <a:xfrm flipH="1">
            <a:off x="2843150" y="2527521"/>
            <a:ext cx="2127812" cy="328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11" idx="2"/>
            <a:endCxn id="106" idx="6"/>
          </p:cNvCxnSpPr>
          <p:nvPr/>
        </p:nvCxnSpPr>
        <p:spPr>
          <a:xfrm flipH="1">
            <a:off x="2838533" y="2527521"/>
            <a:ext cx="2132429" cy="14043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11" idx="2"/>
            <a:endCxn id="109" idx="6"/>
          </p:cNvCxnSpPr>
          <p:nvPr/>
        </p:nvCxnSpPr>
        <p:spPr>
          <a:xfrm flipH="1">
            <a:off x="2843150" y="2527521"/>
            <a:ext cx="2127812" cy="2526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2" idx="2"/>
            <a:endCxn id="109" idx="6"/>
          </p:cNvCxnSpPr>
          <p:nvPr/>
        </p:nvCxnSpPr>
        <p:spPr>
          <a:xfrm flipH="1">
            <a:off x="2843150" y="3853084"/>
            <a:ext cx="2136250" cy="12006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12" idx="2"/>
            <a:endCxn id="103" idx="6"/>
          </p:cNvCxnSpPr>
          <p:nvPr/>
        </p:nvCxnSpPr>
        <p:spPr>
          <a:xfrm flipH="1" flipV="1">
            <a:off x="2843150" y="2855800"/>
            <a:ext cx="2136250" cy="997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橢圓 148"/>
          <p:cNvSpPr/>
          <p:nvPr/>
        </p:nvSpPr>
        <p:spPr>
          <a:xfrm>
            <a:off x="3895882" y="550437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103" idx="6"/>
            <a:endCxn id="149" idx="2"/>
          </p:cNvCxnSpPr>
          <p:nvPr/>
        </p:nvCxnSpPr>
        <p:spPr>
          <a:xfrm>
            <a:off x="2843150" y="2855800"/>
            <a:ext cx="1052732" cy="284716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直線接點 152"/>
          <p:cNvCxnSpPr>
            <a:stCxn id="106" idx="6"/>
            <a:endCxn id="149" idx="2"/>
          </p:cNvCxnSpPr>
          <p:nvPr/>
        </p:nvCxnSpPr>
        <p:spPr>
          <a:xfrm>
            <a:off x="2838533" y="3931835"/>
            <a:ext cx="1057349" cy="1771126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直線接點 153"/>
          <p:cNvCxnSpPr>
            <a:stCxn id="109" idx="6"/>
            <a:endCxn id="149" idx="2"/>
          </p:cNvCxnSpPr>
          <p:nvPr/>
        </p:nvCxnSpPr>
        <p:spPr>
          <a:xfrm>
            <a:off x="2843150" y="5053777"/>
            <a:ext cx="1052732" cy="649184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3" name="橢圓 192"/>
          <p:cNvSpPr/>
          <p:nvPr/>
        </p:nvSpPr>
        <p:spPr>
          <a:xfrm>
            <a:off x="4969022" y="4377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橢圓 194"/>
          <p:cNvSpPr/>
          <p:nvPr/>
        </p:nvSpPr>
        <p:spPr>
          <a:xfrm>
            <a:off x="4973639" y="549906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7" name="直線接點 196"/>
          <p:cNvCxnSpPr>
            <a:stCxn id="193" idx="2"/>
            <a:endCxn id="149" idx="6"/>
          </p:cNvCxnSpPr>
          <p:nvPr/>
        </p:nvCxnSpPr>
        <p:spPr>
          <a:xfrm flipH="1">
            <a:off x="4283810" y="4575706"/>
            <a:ext cx="685212" cy="1127255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0" name="直線接點 199"/>
          <p:cNvCxnSpPr>
            <a:stCxn id="195" idx="2"/>
            <a:endCxn id="149" idx="6"/>
          </p:cNvCxnSpPr>
          <p:nvPr/>
        </p:nvCxnSpPr>
        <p:spPr>
          <a:xfrm flipH="1">
            <a:off x="4283810" y="5697648"/>
            <a:ext cx="689829" cy="5313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3" name="直線接點 202"/>
          <p:cNvCxnSpPr>
            <a:stCxn id="119" idx="2"/>
            <a:endCxn id="193" idx="6"/>
          </p:cNvCxnSpPr>
          <p:nvPr/>
        </p:nvCxnSpPr>
        <p:spPr>
          <a:xfrm flipH="1">
            <a:off x="5356950" y="2634940"/>
            <a:ext cx="1386685" cy="1940766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8" name="直線接點 207"/>
          <p:cNvCxnSpPr>
            <a:stCxn id="121" idx="2"/>
            <a:endCxn id="193" idx="6"/>
          </p:cNvCxnSpPr>
          <p:nvPr/>
        </p:nvCxnSpPr>
        <p:spPr>
          <a:xfrm flipH="1">
            <a:off x="5356950" y="3710975"/>
            <a:ext cx="1382068" cy="86473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9" name="直線接點 208"/>
          <p:cNvCxnSpPr>
            <a:stCxn id="123" idx="2"/>
            <a:endCxn id="193" idx="6"/>
          </p:cNvCxnSpPr>
          <p:nvPr/>
        </p:nvCxnSpPr>
        <p:spPr>
          <a:xfrm flipH="1" flipV="1">
            <a:off x="5356950" y="4575706"/>
            <a:ext cx="1386685" cy="25721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123" idx="2"/>
            <a:endCxn id="195" idx="6"/>
          </p:cNvCxnSpPr>
          <p:nvPr/>
        </p:nvCxnSpPr>
        <p:spPr>
          <a:xfrm flipH="1">
            <a:off x="5361567" y="4832917"/>
            <a:ext cx="1382068" cy="86473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121" idx="2"/>
            <a:endCxn id="195" idx="6"/>
          </p:cNvCxnSpPr>
          <p:nvPr/>
        </p:nvCxnSpPr>
        <p:spPr>
          <a:xfrm flipH="1">
            <a:off x="5361567" y="3710975"/>
            <a:ext cx="1377451" cy="1986673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0" name="直線接點 219"/>
          <p:cNvCxnSpPr>
            <a:stCxn id="119" idx="2"/>
            <a:endCxn id="195" idx="6"/>
          </p:cNvCxnSpPr>
          <p:nvPr/>
        </p:nvCxnSpPr>
        <p:spPr>
          <a:xfrm flipH="1">
            <a:off x="5361567" y="2634940"/>
            <a:ext cx="1382068" cy="3062708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054909" y="1874043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09" y="1874043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2424662" y="187127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62" y="1871275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4901212" y="184629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12" y="1846297"/>
                <a:ext cx="6860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6739018" y="1874043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018" y="1874043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1760574" y="184421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74" y="1844216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50276" y="184421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276" y="1844216"/>
                <a:ext cx="6860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1899895" y="1594276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895" y="1594276"/>
                <a:ext cx="39504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895882" y="1594276"/>
                <a:ext cx="6260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82" y="1594276"/>
                <a:ext cx="626069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2466080" y="624498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080" y="6244986"/>
                <a:ext cx="68602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3753887" y="6249080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887" y="6249080"/>
                <a:ext cx="47128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3111253" y="621865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53" y="6218655"/>
                <a:ext cx="68602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3130040" y="5877222"/>
                <a:ext cx="648447" cy="574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040" y="5877222"/>
                <a:ext cx="648447" cy="5748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4979880" y="623182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80" y="6231821"/>
                <a:ext cx="686022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4337246" y="620139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46" y="6201396"/>
                <a:ext cx="68602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4377488" y="5927446"/>
                <a:ext cx="648447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88" y="5927446"/>
                <a:ext cx="648447" cy="57592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Magic Revisit </a:t>
            </a:r>
            <a:r>
              <a:rPr lang="en-US" altLang="zh-TW" dirty="0" smtClean="0"/>
              <a:t>– Branch or Merge</a:t>
            </a:r>
            <a:endParaRPr lang="en-US" altLang="zh-TW" dirty="0"/>
          </a:p>
        </p:txBody>
      </p:sp>
      <p:sp>
        <p:nvSpPr>
          <p:cNvPr id="50" name="橢圓 49"/>
          <p:cNvSpPr/>
          <p:nvPr/>
        </p:nvSpPr>
        <p:spPr>
          <a:xfrm>
            <a:off x="1062840" y="303092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58223" y="4377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>
            <a:stCxn id="50" idx="6"/>
            <a:endCxn id="103" idx="2"/>
          </p:cNvCxnSpPr>
          <p:nvPr/>
        </p:nvCxnSpPr>
        <p:spPr>
          <a:xfrm flipV="1">
            <a:off x="1450768" y="2855800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0" idx="6"/>
            <a:endCxn id="106" idx="2"/>
          </p:cNvCxnSpPr>
          <p:nvPr/>
        </p:nvCxnSpPr>
        <p:spPr>
          <a:xfrm>
            <a:off x="1450768" y="3229505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50" idx="6"/>
            <a:endCxn id="109" idx="2"/>
          </p:cNvCxnSpPr>
          <p:nvPr/>
        </p:nvCxnSpPr>
        <p:spPr>
          <a:xfrm>
            <a:off x="1450768" y="3229505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6"/>
            <a:endCxn id="106" idx="2"/>
          </p:cNvCxnSpPr>
          <p:nvPr/>
        </p:nvCxnSpPr>
        <p:spPr>
          <a:xfrm flipV="1">
            <a:off x="1446151" y="3931835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51" idx="6"/>
            <a:endCxn id="109" idx="2"/>
          </p:cNvCxnSpPr>
          <p:nvPr/>
        </p:nvCxnSpPr>
        <p:spPr>
          <a:xfrm>
            <a:off x="1446151" y="4575706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1" idx="6"/>
            <a:endCxn id="103" idx="2"/>
          </p:cNvCxnSpPr>
          <p:nvPr/>
        </p:nvCxnSpPr>
        <p:spPr>
          <a:xfrm flipV="1">
            <a:off x="1446151" y="2855800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2455222" y="265721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2450605" y="373325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2455222" y="485519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4970962" y="232893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4979400" y="365450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接點 112"/>
          <p:cNvCxnSpPr>
            <a:stCxn id="112" idx="6"/>
            <a:endCxn id="121" idx="2"/>
          </p:cNvCxnSpPr>
          <p:nvPr/>
        </p:nvCxnSpPr>
        <p:spPr>
          <a:xfrm flipV="1">
            <a:off x="5367328" y="3710975"/>
            <a:ext cx="1371690" cy="142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>
            <a:stCxn id="111" idx="6"/>
            <a:endCxn id="119" idx="2"/>
          </p:cNvCxnSpPr>
          <p:nvPr/>
        </p:nvCxnSpPr>
        <p:spPr>
          <a:xfrm>
            <a:off x="5358890" y="2527521"/>
            <a:ext cx="1384745" cy="107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111" idx="6"/>
            <a:endCxn id="121" idx="2"/>
          </p:cNvCxnSpPr>
          <p:nvPr/>
        </p:nvCxnSpPr>
        <p:spPr>
          <a:xfrm>
            <a:off x="5358890" y="2527521"/>
            <a:ext cx="1380128" cy="1183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111" idx="6"/>
            <a:endCxn id="123" idx="2"/>
          </p:cNvCxnSpPr>
          <p:nvPr/>
        </p:nvCxnSpPr>
        <p:spPr>
          <a:xfrm>
            <a:off x="5358890" y="2527521"/>
            <a:ext cx="1384745" cy="2305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112" idx="6"/>
            <a:endCxn id="123" idx="2"/>
          </p:cNvCxnSpPr>
          <p:nvPr/>
        </p:nvCxnSpPr>
        <p:spPr>
          <a:xfrm>
            <a:off x="5367328" y="3853084"/>
            <a:ext cx="1376307" cy="979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112" idx="6"/>
            <a:endCxn id="119" idx="2"/>
          </p:cNvCxnSpPr>
          <p:nvPr/>
        </p:nvCxnSpPr>
        <p:spPr>
          <a:xfrm flipV="1">
            <a:off x="5367328" y="2634940"/>
            <a:ext cx="1376307" cy="1218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橢圓 118"/>
          <p:cNvSpPr/>
          <p:nvPr/>
        </p:nvSpPr>
        <p:spPr>
          <a:xfrm>
            <a:off x="6743635" y="243635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6739018" y="351239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6743635" y="463433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/>
          <p:cNvCxnSpPr>
            <a:stCxn id="112" idx="2"/>
            <a:endCxn id="106" idx="6"/>
          </p:cNvCxnSpPr>
          <p:nvPr/>
        </p:nvCxnSpPr>
        <p:spPr>
          <a:xfrm flipH="1">
            <a:off x="2838533" y="3853084"/>
            <a:ext cx="2140867" cy="78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11" idx="2"/>
            <a:endCxn id="103" idx="6"/>
          </p:cNvCxnSpPr>
          <p:nvPr/>
        </p:nvCxnSpPr>
        <p:spPr>
          <a:xfrm flipH="1">
            <a:off x="2843150" y="2527521"/>
            <a:ext cx="2127812" cy="328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11" idx="2"/>
            <a:endCxn id="106" idx="6"/>
          </p:cNvCxnSpPr>
          <p:nvPr/>
        </p:nvCxnSpPr>
        <p:spPr>
          <a:xfrm flipH="1">
            <a:off x="2838533" y="2527521"/>
            <a:ext cx="2132429" cy="14043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11" idx="2"/>
            <a:endCxn id="109" idx="6"/>
          </p:cNvCxnSpPr>
          <p:nvPr/>
        </p:nvCxnSpPr>
        <p:spPr>
          <a:xfrm flipH="1">
            <a:off x="2843150" y="2527521"/>
            <a:ext cx="2127812" cy="2526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2" idx="2"/>
            <a:endCxn id="109" idx="6"/>
          </p:cNvCxnSpPr>
          <p:nvPr/>
        </p:nvCxnSpPr>
        <p:spPr>
          <a:xfrm flipH="1">
            <a:off x="2843150" y="3853084"/>
            <a:ext cx="2136250" cy="12006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12" idx="2"/>
            <a:endCxn id="103" idx="6"/>
          </p:cNvCxnSpPr>
          <p:nvPr/>
        </p:nvCxnSpPr>
        <p:spPr>
          <a:xfrm flipH="1" flipV="1">
            <a:off x="2843150" y="2855800"/>
            <a:ext cx="2136250" cy="997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橢圓 148"/>
          <p:cNvSpPr/>
          <p:nvPr/>
        </p:nvSpPr>
        <p:spPr>
          <a:xfrm>
            <a:off x="3895882" y="550437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103" idx="6"/>
            <a:endCxn id="149" idx="2"/>
          </p:cNvCxnSpPr>
          <p:nvPr/>
        </p:nvCxnSpPr>
        <p:spPr>
          <a:xfrm>
            <a:off x="2843150" y="2855800"/>
            <a:ext cx="1052732" cy="284716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直線接點 152"/>
          <p:cNvCxnSpPr>
            <a:stCxn id="106" idx="6"/>
            <a:endCxn id="149" idx="2"/>
          </p:cNvCxnSpPr>
          <p:nvPr/>
        </p:nvCxnSpPr>
        <p:spPr>
          <a:xfrm>
            <a:off x="2838533" y="3931835"/>
            <a:ext cx="1057349" cy="1771126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直線接點 153"/>
          <p:cNvCxnSpPr>
            <a:stCxn id="109" idx="6"/>
            <a:endCxn id="149" idx="2"/>
          </p:cNvCxnSpPr>
          <p:nvPr/>
        </p:nvCxnSpPr>
        <p:spPr>
          <a:xfrm>
            <a:off x="2843150" y="5053777"/>
            <a:ext cx="1052732" cy="649184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3" name="橢圓 192"/>
          <p:cNvSpPr/>
          <p:nvPr/>
        </p:nvSpPr>
        <p:spPr>
          <a:xfrm>
            <a:off x="4969022" y="4377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橢圓 194"/>
          <p:cNvSpPr/>
          <p:nvPr/>
        </p:nvSpPr>
        <p:spPr>
          <a:xfrm>
            <a:off x="4973639" y="549906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7" name="直線接點 196"/>
          <p:cNvCxnSpPr>
            <a:stCxn id="193" idx="2"/>
            <a:endCxn id="149" idx="6"/>
          </p:cNvCxnSpPr>
          <p:nvPr/>
        </p:nvCxnSpPr>
        <p:spPr>
          <a:xfrm flipH="1">
            <a:off x="4283810" y="4575706"/>
            <a:ext cx="685212" cy="1127255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0" name="直線接點 199"/>
          <p:cNvCxnSpPr>
            <a:stCxn id="195" idx="2"/>
            <a:endCxn id="149" idx="6"/>
          </p:cNvCxnSpPr>
          <p:nvPr/>
        </p:nvCxnSpPr>
        <p:spPr>
          <a:xfrm flipH="1">
            <a:off x="4283810" y="5697648"/>
            <a:ext cx="689829" cy="5313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3" name="直線接點 202"/>
          <p:cNvCxnSpPr>
            <a:stCxn id="119" idx="2"/>
            <a:endCxn id="193" idx="6"/>
          </p:cNvCxnSpPr>
          <p:nvPr/>
        </p:nvCxnSpPr>
        <p:spPr>
          <a:xfrm flipH="1">
            <a:off x="5356950" y="2634940"/>
            <a:ext cx="1386685" cy="1940766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8" name="直線接點 207"/>
          <p:cNvCxnSpPr>
            <a:stCxn id="121" idx="2"/>
            <a:endCxn id="193" idx="6"/>
          </p:cNvCxnSpPr>
          <p:nvPr/>
        </p:nvCxnSpPr>
        <p:spPr>
          <a:xfrm flipH="1">
            <a:off x="5356950" y="3710975"/>
            <a:ext cx="1382068" cy="86473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9" name="直線接點 208"/>
          <p:cNvCxnSpPr>
            <a:stCxn id="123" idx="2"/>
            <a:endCxn id="193" idx="6"/>
          </p:cNvCxnSpPr>
          <p:nvPr/>
        </p:nvCxnSpPr>
        <p:spPr>
          <a:xfrm flipH="1" flipV="1">
            <a:off x="5356950" y="4575706"/>
            <a:ext cx="1386685" cy="25721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123" idx="2"/>
            <a:endCxn id="195" idx="6"/>
          </p:cNvCxnSpPr>
          <p:nvPr/>
        </p:nvCxnSpPr>
        <p:spPr>
          <a:xfrm flipH="1">
            <a:off x="5361567" y="4832917"/>
            <a:ext cx="1382068" cy="86473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121" idx="2"/>
            <a:endCxn id="195" idx="6"/>
          </p:cNvCxnSpPr>
          <p:nvPr/>
        </p:nvCxnSpPr>
        <p:spPr>
          <a:xfrm flipH="1">
            <a:off x="5361567" y="3710975"/>
            <a:ext cx="1377451" cy="1986673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0" name="直線接點 219"/>
          <p:cNvCxnSpPr>
            <a:stCxn id="119" idx="2"/>
            <a:endCxn id="195" idx="6"/>
          </p:cNvCxnSpPr>
          <p:nvPr/>
        </p:nvCxnSpPr>
        <p:spPr>
          <a:xfrm flipH="1">
            <a:off x="5361567" y="2634940"/>
            <a:ext cx="1382068" cy="3062708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63" y="3207680"/>
            <a:ext cx="3019639" cy="3094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054909" y="1874043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09" y="1874043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2424662" y="187127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62" y="1871275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4901212" y="184629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12" y="1846297"/>
                <a:ext cx="6860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6739018" y="1874043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018" y="1874043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1760574" y="184421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74" y="1844216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50276" y="184421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276" y="1844216"/>
                <a:ext cx="6860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1899895" y="1594276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895" y="1594276"/>
                <a:ext cx="39504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2466080" y="624498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080" y="6244986"/>
                <a:ext cx="686022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3753887" y="6249080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887" y="6249080"/>
                <a:ext cx="47128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3111253" y="621865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53" y="6218655"/>
                <a:ext cx="68602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3130040" y="5877222"/>
                <a:ext cx="648447" cy="574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040" y="5877222"/>
                <a:ext cx="648447" cy="5748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4979880" y="623182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80" y="6231821"/>
                <a:ext cx="68602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4337246" y="620139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46" y="6201396"/>
                <a:ext cx="686022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4377488" y="5927446"/>
                <a:ext cx="648447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88" y="5927446"/>
                <a:ext cx="648447" cy="5759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>
            <a:stCxn id="64" idx="3"/>
            <a:endCxn id="65" idx="1"/>
          </p:cNvCxnSpPr>
          <p:nvPr/>
        </p:nvCxnSpPr>
        <p:spPr>
          <a:xfrm>
            <a:off x="5587234" y="2123296"/>
            <a:ext cx="1151784" cy="2774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97" idx="3"/>
            <a:endCxn id="65" idx="3"/>
          </p:cNvCxnSpPr>
          <p:nvPr/>
        </p:nvCxnSpPr>
        <p:spPr>
          <a:xfrm flipV="1">
            <a:off x="5665902" y="2151042"/>
            <a:ext cx="1759138" cy="4357778"/>
          </a:xfrm>
          <a:prstGeom prst="bentConnector3">
            <a:avLst>
              <a:gd name="adj1" fmla="val 131897"/>
            </a:avLst>
          </a:prstGeom>
          <a:ln w="635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895882" y="1594276"/>
                <a:ext cx="6260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82" y="1594276"/>
                <a:ext cx="626069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4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14937" y="2061714"/>
            <a:ext cx="914400" cy="39514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Magic Revisit </a:t>
            </a:r>
            <a:r>
              <a:rPr lang="en-US" altLang="zh-TW" dirty="0" smtClean="0"/>
              <a:t>– Branch or Merge</a:t>
            </a:r>
            <a:endParaRPr lang="en-US" altLang="zh-TW" dirty="0"/>
          </a:p>
        </p:txBody>
      </p:sp>
      <p:sp>
        <p:nvSpPr>
          <p:cNvPr id="50" name="橢圓 49"/>
          <p:cNvSpPr/>
          <p:nvPr/>
        </p:nvSpPr>
        <p:spPr>
          <a:xfrm>
            <a:off x="1062840" y="303092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58223" y="4377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>
            <a:stCxn id="50" idx="6"/>
            <a:endCxn id="103" idx="2"/>
          </p:cNvCxnSpPr>
          <p:nvPr/>
        </p:nvCxnSpPr>
        <p:spPr>
          <a:xfrm flipV="1">
            <a:off x="1450768" y="2855800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0" idx="6"/>
            <a:endCxn id="106" idx="2"/>
          </p:cNvCxnSpPr>
          <p:nvPr/>
        </p:nvCxnSpPr>
        <p:spPr>
          <a:xfrm>
            <a:off x="1450768" y="3229505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50" idx="6"/>
            <a:endCxn id="109" idx="2"/>
          </p:cNvCxnSpPr>
          <p:nvPr/>
        </p:nvCxnSpPr>
        <p:spPr>
          <a:xfrm>
            <a:off x="1450768" y="3229505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6"/>
            <a:endCxn id="106" idx="2"/>
          </p:cNvCxnSpPr>
          <p:nvPr/>
        </p:nvCxnSpPr>
        <p:spPr>
          <a:xfrm flipV="1">
            <a:off x="1446151" y="3931835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51" idx="6"/>
            <a:endCxn id="109" idx="2"/>
          </p:cNvCxnSpPr>
          <p:nvPr/>
        </p:nvCxnSpPr>
        <p:spPr>
          <a:xfrm>
            <a:off x="1446151" y="4575706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1" idx="6"/>
            <a:endCxn id="103" idx="2"/>
          </p:cNvCxnSpPr>
          <p:nvPr/>
        </p:nvCxnSpPr>
        <p:spPr>
          <a:xfrm flipV="1">
            <a:off x="1446151" y="2855800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2455222" y="265721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2450605" y="373325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2455222" y="485519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4970962" y="232893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4979400" y="365450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7632888" y="243359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7628271" y="350962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7632888" y="4631567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/>
          <p:cNvCxnSpPr>
            <a:stCxn id="112" idx="2"/>
            <a:endCxn id="106" idx="6"/>
          </p:cNvCxnSpPr>
          <p:nvPr/>
        </p:nvCxnSpPr>
        <p:spPr>
          <a:xfrm flipH="1">
            <a:off x="2838533" y="3853084"/>
            <a:ext cx="2140867" cy="78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11" idx="2"/>
            <a:endCxn id="103" idx="6"/>
          </p:cNvCxnSpPr>
          <p:nvPr/>
        </p:nvCxnSpPr>
        <p:spPr>
          <a:xfrm flipH="1">
            <a:off x="2843150" y="2527521"/>
            <a:ext cx="2127812" cy="328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11" idx="2"/>
            <a:endCxn id="106" idx="6"/>
          </p:cNvCxnSpPr>
          <p:nvPr/>
        </p:nvCxnSpPr>
        <p:spPr>
          <a:xfrm flipH="1">
            <a:off x="2838533" y="2527521"/>
            <a:ext cx="2132429" cy="14043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11" idx="2"/>
            <a:endCxn id="109" idx="6"/>
          </p:cNvCxnSpPr>
          <p:nvPr/>
        </p:nvCxnSpPr>
        <p:spPr>
          <a:xfrm flipH="1">
            <a:off x="2843150" y="2527521"/>
            <a:ext cx="2127812" cy="2526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2" idx="2"/>
            <a:endCxn id="109" idx="6"/>
          </p:cNvCxnSpPr>
          <p:nvPr/>
        </p:nvCxnSpPr>
        <p:spPr>
          <a:xfrm flipH="1">
            <a:off x="2843150" y="3853084"/>
            <a:ext cx="2136250" cy="12006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12" idx="2"/>
            <a:endCxn id="103" idx="6"/>
          </p:cNvCxnSpPr>
          <p:nvPr/>
        </p:nvCxnSpPr>
        <p:spPr>
          <a:xfrm flipH="1" flipV="1">
            <a:off x="2843150" y="2855800"/>
            <a:ext cx="2136250" cy="997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橢圓 148"/>
          <p:cNvSpPr/>
          <p:nvPr/>
        </p:nvSpPr>
        <p:spPr>
          <a:xfrm>
            <a:off x="3895882" y="550437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103" idx="6"/>
            <a:endCxn id="149" idx="2"/>
          </p:cNvCxnSpPr>
          <p:nvPr/>
        </p:nvCxnSpPr>
        <p:spPr>
          <a:xfrm>
            <a:off x="2843150" y="2855800"/>
            <a:ext cx="1052732" cy="284716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直線接點 152"/>
          <p:cNvCxnSpPr>
            <a:stCxn id="106" idx="6"/>
            <a:endCxn id="149" idx="2"/>
          </p:cNvCxnSpPr>
          <p:nvPr/>
        </p:nvCxnSpPr>
        <p:spPr>
          <a:xfrm>
            <a:off x="2838533" y="3931835"/>
            <a:ext cx="1057349" cy="1771126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直線接點 153"/>
          <p:cNvCxnSpPr>
            <a:stCxn id="109" idx="6"/>
            <a:endCxn id="149" idx="2"/>
          </p:cNvCxnSpPr>
          <p:nvPr/>
        </p:nvCxnSpPr>
        <p:spPr>
          <a:xfrm>
            <a:off x="2843150" y="5053777"/>
            <a:ext cx="1052732" cy="649184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3" name="橢圓 192"/>
          <p:cNvSpPr/>
          <p:nvPr/>
        </p:nvSpPr>
        <p:spPr>
          <a:xfrm>
            <a:off x="4969022" y="4377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橢圓 194"/>
          <p:cNvSpPr/>
          <p:nvPr/>
        </p:nvSpPr>
        <p:spPr>
          <a:xfrm>
            <a:off x="4973639" y="549906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7" name="直線接點 196"/>
          <p:cNvCxnSpPr>
            <a:stCxn id="193" idx="2"/>
            <a:endCxn id="149" idx="6"/>
          </p:cNvCxnSpPr>
          <p:nvPr/>
        </p:nvCxnSpPr>
        <p:spPr>
          <a:xfrm flipH="1">
            <a:off x="4283810" y="4575706"/>
            <a:ext cx="685212" cy="1127255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0" name="直線接點 199"/>
          <p:cNvCxnSpPr>
            <a:stCxn id="195" idx="2"/>
            <a:endCxn id="149" idx="6"/>
          </p:cNvCxnSpPr>
          <p:nvPr/>
        </p:nvCxnSpPr>
        <p:spPr>
          <a:xfrm flipH="1">
            <a:off x="4283810" y="5697648"/>
            <a:ext cx="689829" cy="5313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63" y="3207680"/>
            <a:ext cx="3019639" cy="3094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054909" y="1874043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09" y="1874043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2424662" y="187127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62" y="1871275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4901212" y="184629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12" y="1846297"/>
                <a:ext cx="6860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7578025" y="146976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025" y="1469762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1760574" y="184421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74" y="1844216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50276" y="184421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276" y="1844216"/>
                <a:ext cx="6860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1899895" y="1594276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895" y="1594276"/>
                <a:ext cx="39504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橢圓 67"/>
          <p:cNvSpPr/>
          <p:nvPr/>
        </p:nvSpPr>
        <p:spPr>
          <a:xfrm>
            <a:off x="6121898" y="232893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6130336" y="365450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6119958" y="4377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6124575" y="549906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接點 77"/>
          <p:cNvCxnSpPr>
            <a:stCxn id="111" idx="6"/>
            <a:endCxn id="68" idx="2"/>
          </p:cNvCxnSpPr>
          <p:nvPr/>
        </p:nvCxnSpPr>
        <p:spPr>
          <a:xfrm>
            <a:off x="5358890" y="2527521"/>
            <a:ext cx="763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112" idx="6"/>
          </p:cNvCxnSpPr>
          <p:nvPr/>
        </p:nvCxnSpPr>
        <p:spPr>
          <a:xfrm>
            <a:off x="5367328" y="3853084"/>
            <a:ext cx="763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193" idx="6"/>
            <a:endCxn id="76" idx="2"/>
          </p:cNvCxnSpPr>
          <p:nvPr/>
        </p:nvCxnSpPr>
        <p:spPr>
          <a:xfrm>
            <a:off x="5356950" y="4575706"/>
            <a:ext cx="76300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195" idx="6"/>
            <a:endCxn id="77" idx="2"/>
          </p:cNvCxnSpPr>
          <p:nvPr/>
        </p:nvCxnSpPr>
        <p:spPr>
          <a:xfrm>
            <a:off x="5361567" y="5697648"/>
            <a:ext cx="76300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119" idx="2"/>
            <a:endCxn id="68" idx="6"/>
          </p:cNvCxnSpPr>
          <p:nvPr/>
        </p:nvCxnSpPr>
        <p:spPr>
          <a:xfrm flipH="1" flipV="1">
            <a:off x="6509826" y="2527521"/>
            <a:ext cx="1123062" cy="104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121" idx="2"/>
            <a:endCxn id="68" idx="6"/>
          </p:cNvCxnSpPr>
          <p:nvPr/>
        </p:nvCxnSpPr>
        <p:spPr>
          <a:xfrm flipH="1" flipV="1">
            <a:off x="6509826" y="2527521"/>
            <a:ext cx="1118445" cy="1180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121" idx="2"/>
            <a:endCxn id="71" idx="6"/>
          </p:cNvCxnSpPr>
          <p:nvPr/>
        </p:nvCxnSpPr>
        <p:spPr>
          <a:xfrm flipH="1">
            <a:off x="6518264" y="3708207"/>
            <a:ext cx="1110007" cy="144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123" idx="2"/>
            <a:endCxn id="68" idx="6"/>
          </p:cNvCxnSpPr>
          <p:nvPr/>
        </p:nvCxnSpPr>
        <p:spPr>
          <a:xfrm flipH="1" flipV="1">
            <a:off x="6509826" y="2527521"/>
            <a:ext cx="1123062" cy="230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119" idx="2"/>
            <a:endCxn id="71" idx="6"/>
          </p:cNvCxnSpPr>
          <p:nvPr/>
        </p:nvCxnSpPr>
        <p:spPr>
          <a:xfrm flipH="1">
            <a:off x="6518264" y="2632172"/>
            <a:ext cx="1114624" cy="1220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123" idx="2"/>
            <a:endCxn id="71" idx="6"/>
          </p:cNvCxnSpPr>
          <p:nvPr/>
        </p:nvCxnSpPr>
        <p:spPr>
          <a:xfrm flipH="1" flipV="1">
            <a:off x="6518264" y="3853084"/>
            <a:ext cx="1114624" cy="977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121" idx="2"/>
            <a:endCxn id="76" idx="6"/>
          </p:cNvCxnSpPr>
          <p:nvPr/>
        </p:nvCxnSpPr>
        <p:spPr>
          <a:xfrm flipH="1">
            <a:off x="6507886" y="3708207"/>
            <a:ext cx="1120385" cy="86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23" idx="2"/>
            <a:endCxn id="76" idx="6"/>
          </p:cNvCxnSpPr>
          <p:nvPr/>
        </p:nvCxnSpPr>
        <p:spPr>
          <a:xfrm flipH="1" flipV="1">
            <a:off x="6507886" y="4575706"/>
            <a:ext cx="1125002" cy="254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119" idx="2"/>
            <a:endCxn id="77" idx="6"/>
          </p:cNvCxnSpPr>
          <p:nvPr/>
        </p:nvCxnSpPr>
        <p:spPr>
          <a:xfrm flipH="1">
            <a:off x="6512503" y="2632172"/>
            <a:ext cx="1120385" cy="3065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19" idx="2"/>
            <a:endCxn id="76" idx="6"/>
          </p:cNvCxnSpPr>
          <p:nvPr/>
        </p:nvCxnSpPr>
        <p:spPr>
          <a:xfrm flipH="1">
            <a:off x="6507886" y="2632172"/>
            <a:ext cx="1125002" cy="1943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23" idx="2"/>
            <a:endCxn id="77" idx="6"/>
          </p:cNvCxnSpPr>
          <p:nvPr/>
        </p:nvCxnSpPr>
        <p:spPr>
          <a:xfrm flipH="1">
            <a:off x="6512503" y="4830149"/>
            <a:ext cx="1120385" cy="86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1"/>
            <a:endCxn id="77" idx="6"/>
          </p:cNvCxnSpPr>
          <p:nvPr/>
        </p:nvCxnSpPr>
        <p:spPr>
          <a:xfrm flipH="1">
            <a:off x="6512503" y="3567788"/>
            <a:ext cx="1172579" cy="2129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字方塊 162"/>
              <p:cNvSpPr txBox="1"/>
              <p:nvPr/>
            </p:nvSpPr>
            <p:spPr>
              <a:xfrm>
                <a:off x="6077712" y="148405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3" name="文字方塊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712" y="1484057"/>
                <a:ext cx="686022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字方塊 163"/>
              <p:cNvSpPr txBox="1"/>
              <p:nvPr/>
            </p:nvSpPr>
            <p:spPr>
              <a:xfrm>
                <a:off x="6884790" y="1455230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4" name="文字方塊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90" y="1455230"/>
                <a:ext cx="686022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/>
              <p:cNvSpPr txBox="1"/>
              <p:nvPr/>
            </p:nvSpPr>
            <p:spPr>
              <a:xfrm>
                <a:off x="7031497" y="1249065"/>
                <a:ext cx="3926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6" name="文字方塊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97" y="1249065"/>
                <a:ext cx="392608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2466080" y="624498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080" y="6244986"/>
                <a:ext cx="686022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3753887" y="6249080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887" y="6249080"/>
                <a:ext cx="471283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3111253" y="621865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53" y="6218655"/>
                <a:ext cx="686022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3130040" y="5877222"/>
                <a:ext cx="648447" cy="574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040" y="5877222"/>
                <a:ext cx="648447" cy="57483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4979880" y="623182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80" y="6231821"/>
                <a:ext cx="686022" cy="5539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4337246" y="620139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46" y="6201396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377488" y="5927446"/>
                <a:ext cx="648447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88" y="5927446"/>
                <a:ext cx="648447" cy="57592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3895882" y="1594276"/>
                <a:ext cx="6260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82" y="1594276"/>
                <a:ext cx="626069" cy="55399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3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Magic Revisit </a:t>
            </a:r>
            <a:r>
              <a:rPr lang="en-US" altLang="zh-TW" dirty="0" smtClean="0"/>
              <a:t>– Branch or Merge</a:t>
            </a:r>
            <a:endParaRPr lang="en-US" altLang="zh-TW" dirty="0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63" y="3207680"/>
            <a:ext cx="3019639" cy="3094985"/>
          </a:xfrm>
          <a:prstGeom prst="rect">
            <a:avLst/>
          </a:prstGeom>
        </p:spPr>
      </p:pic>
      <p:sp>
        <p:nvSpPr>
          <p:cNvPr id="74" name="圓角矩形 73"/>
          <p:cNvSpPr/>
          <p:nvPr/>
        </p:nvSpPr>
        <p:spPr>
          <a:xfrm>
            <a:off x="331098" y="1689687"/>
            <a:ext cx="5786015" cy="4976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921044" y="1384535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sp>
        <p:nvSpPr>
          <p:cNvPr id="78" name="橢圓 77"/>
          <p:cNvSpPr/>
          <p:nvPr/>
        </p:nvSpPr>
        <p:spPr>
          <a:xfrm>
            <a:off x="1028076" y="414027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1023459" y="5486477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/>
          <p:cNvCxnSpPr>
            <a:stCxn id="78" idx="6"/>
            <a:endCxn id="86" idx="2"/>
          </p:cNvCxnSpPr>
          <p:nvPr/>
        </p:nvCxnSpPr>
        <p:spPr>
          <a:xfrm flipV="1">
            <a:off x="1416004" y="3965153"/>
            <a:ext cx="1004454" cy="37370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78" idx="6"/>
            <a:endCxn id="87" idx="2"/>
          </p:cNvCxnSpPr>
          <p:nvPr/>
        </p:nvCxnSpPr>
        <p:spPr>
          <a:xfrm>
            <a:off x="1416004" y="4338858"/>
            <a:ext cx="999837" cy="70233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78" idx="6"/>
            <a:endCxn id="88" idx="2"/>
          </p:cNvCxnSpPr>
          <p:nvPr/>
        </p:nvCxnSpPr>
        <p:spPr>
          <a:xfrm>
            <a:off x="1416004" y="4338858"/>
            <a:ext cx="1004454" cy="182427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79" idx="6"/>
            <a:endCxn id="87" idx="2"/>
          </p:cNvCxnSpPr>
          <p:nvPr/>
        </p:nvCxnSpPr>
        <p:spPr>
          <a:xfrm flipV="1">
            <a:off x="1411387" y="5041188"/>
            <a:ext cx="1004454" cy="64387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79" idx="6"/>
            <a:endCxn id="88" idx="2"/>
          </p:cNvCxnSpPr>
          <p:nvPr/>
        </p:nvCxnSpPr>
        <p:spPr>
          <a:xfrm>
            <a:off x="1411387" y="5685059"/>
            <a:ext cx="1009071" cy="47807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9" idx="6"/>
            <a:endCxn id="86" idx="2"/>
          </p:cNvCxnSpPr>
          <p:nvPr/>
        </p:nvCxnSpPr>
        <p:spPr>
          <a:xfrm flipV="1">
            <a:off x="1411387" y="3965153"/>
            <a:ext cx="1009071" cy="171990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2420458" y="376657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2415841" y="48426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2420458" y="596454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5205554" y="481957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1143320" y="211616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20" y="2116169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1848985" y="208634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5" y="2086342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2025268" y="1806853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268" y="1806853"/>
                <a:ext cx="39504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 rot="1798754">
                <a:off x="1848985" y="248599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8754">
                <a:off x="1848985" y="2485996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1851102" y="2811524"/>
                <a:ext cx="4182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02" y="2811524"/>
                <a:ext cx="41825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5242060" y="2614343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60" y="2614343"/>
                <a:ext cx="47128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/>
              <p:cNvSpPr txBox="1"/>
              <p:nvPr/>
            </p:nvSpPr>
            <p:spPr>
              <a:xfrm>
                <a:off x="4469415" y="260231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1" name="文字方塊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15" y="2602311"/>
                <a:ext cx="68602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4559534" y="2326373"/>
                <a:ext cx="3926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34" y="2326373"/>
                <a:ext cx="39260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線接點 118"/>
          <p:cNvCxnSpPr>
            <a:stCxn id="86" idx="6"/>
            <a:endCxn id="93" idx="2"/>
          </p:cNvCxnSpPr>
          <p:nvPr/>
        </p:nvCxnSpPr>
        <p:spPr>
          <a:xfrm>
            <a:off x="2808386" y="3965153"/>
            <a:ext cx="2397168" cy="10530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87" idx="6"/>
            <a:endCxn id="93" idx="2"/>
          </p:cNvCxnSpPr>
          <p:nvPr/>
        </p:nvCxnSpPr>
        <p:spPr>
          <a:xfrm flipV="1">
            <a:off x="2803769" y="5018157"/>
            <a:ext cx="2401785" cy="230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88" idx="6"/>
            <a:endCxn id="93" idx="2"/>
          </p:cNvCxnSpPr>
          <p:nvPr/>
        </p:nvCxnSpPr>
        <p:spPr>
          <a:xfrm flipV="1">
            <a:off x="2808386" y="5018157"/>
            <a:ext cx="2397168" cy="11449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字方塊 123"/>
              <p:cNvSpPr txBox="1"/>
              <p:nvPr/>
            </p:nvSpPr>
            <p:spPr>
              <a:xfrm>
                <a:off x="2513073" y="2273687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4" name="文字方塊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73" y="2273687"/>
                <a:ext cx="47128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2535007" y="280062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07" y="2800626"/>
                <a:ext cx="68602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8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圓角矩形 60"/>
          <p:cNvSpPr/>
          <p:nvPr/>
        </p:nvSpPr>
        <p:spPr>
          <a:xfrm>
            <a:off x="331098" y="1689687"/>
            <a:ext cx="5786015" cy="4976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921044" y="1384535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sp>
        <p:nvSpPr>
          <p:cNvPr id="88" name="矩形 87"/>
          <p:cNvSpPr/>
          <p:nvPr/>
        </p:nvSpPr>
        <p:spPr>
          <a:xfrm>
            <a:off x="3496043" y="3538333"/>
            <a:ext cx="914400" cy="3005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Magic Revisit </a:t>
            </a:r>
            <a:r>
              <a:rPr lang="en-US" altLang="zh-TW" dirty="0" smtClean="0"/>
              <a:t>– Branch or Merge</a:t>
            </a:r>
            <a:endParaRPr lang="en-US" altLang="zh-TW" dirty="0"/>
          </a:p>
        </p:txBody>
      </p:sp>
      <p:sp>
        <p:nvSpPr>
          <p:cNvPr id="50" name="橢圓 49"/>
          <p:cNvSpPr/>
          <p:nvPr/>
        </p:nvSpPr>
        <p:spPr>
          <a:xfrm>
            <a:off x="1028076" y="414027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23459" y="5486477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>
            <a:stCxn id="50" idx="6"/>
            <a:endCxn id="103" idx="2"/>
          </p:cNvCxnSpPr>
          <p:nvPr/>
        </p:nvCxnSpPr>
        <p:spPr>
          <a:xfrm flipV="1">
            <a:off x="1416004" y="3965153"/>
            <a:ext cx="1004454" cy="37370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0" idx="6"/>
            <a:endCxn id="106" idx="2"/>
          </p:cNvCxnSpPr>
          <p:nvPr/>
        </p:nvCxnSpPr>
        <p:spPr>
          <a:xfrm>
            <a:off x="1416004" y="4338858"/>
            <a:ext cx="999837" cy="70233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50" idx="6"/>
            <a:endCxn id="109" idx="2"/>
          </p:cNvCxnSpPr>
          <p:nvPr/>
        </p:nvCxnSpPr>
        <p:spPr>
          <a:xfrm>
            <a:off x="1416004" y="4338858"/>
            <a:ext cx="1004454" cy="182427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6"/>
            <a:endCxn id="106" idx="2"/>
          </p:cNvCxnSpPr>
          <p:nvPr/>
        </p:nvCxnSpPr>
        <p:spPr>
          <a:xfrm flipV="1">
            <a:off x="1411387" y="5041188"/>
            <a:ext cx="1004454" cy="64387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51" idx="6"/>
            <a:endCxn id="109" idx="2"/>
          </p:cNvCxnSpPr>
          <p:nvPr/>
        </p:nvCxnSpPr>
        <p:spPr>
          <a:xfrm>
            <a:off x="1411387" y="5685059"/>
            <a:ext cx="1009071" cy="47807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1" idx="6"/>
            <a:endCxn id="103" idx="2"/>
          </p:cNvCxnSpPr>
          <p:nvPr/>
        </p:nvCxnSpPr>
        <p:spPr>
          <a:xfrm flipV="1">
            <a:off x="1411387" y="3965153"/>
            <a:ext cx="1009071" cy="171990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2420458" y="376657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2415841" y="48426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2420458" y="596454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745428" y="378091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3740811" y="485694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3745428" y="5978887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5205554" y="481957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1143320" y="211616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20" y="2116169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513073" y="2273687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73" y="2273687"/>
                <a:ext cx="47128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1848985" y="208634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5" y="2086342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2025268" y="1806853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268" y="1806853"/>
                <a:ext cx="39504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535007" y="280062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07" y="2800626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 rot="1798754">
                <a:off x="1848985" y="248599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8754">
                <a:off x="1848985" y="2485996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851102" y="2811524"/>
                <a:ext cx="4182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02" y="2811524"/>
                <a:ext cx="41825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242060" y="2614343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60" y="2614343"/>
                <a:ext cx="47128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469415" y="260231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15" y="2602311"/>
                <a:ext cx="686022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559534" y="2326373"/>
                <a:ext cx="3926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34" y="2326373"/>
                <a:ext cx="39260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865289" y="269481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289" y="2694811"/>
                <a:ext cx="68602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圓角矩形 59"/>
          <p:cNvSpPr/>
          <p:nvPr/>
        </p:nvSpPr>
        <p:spPr>
          <a:xfrm>
            <a:off x="6844984" y="1959429"/>
            <a:ext cx="5203139" cy="4648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6844984" y="2192812"/>
            <a:ext cx="5420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/>
              <a:t>x = Input(shape=(2</a:t>
            </a:r>
            <a:r>
              <a:rPr lang="en-US" altLang="zh-TW" dirty="0" smtClean="0"/>
              <a:t>,))</a:t>
            </a:r>
          </a:p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f = Dense(3, activation='</a:t>
            </a:r>
            <a:r>
              <a:rPr lang="en-US" altLang="zh-TW" dirty="0" err="1"/>
              <a:t>relu</a:t>
            </a:r>
            <a:r>
              <a:rPr lang="en-US" altLang="zh-TW" dirty="0" smtClean="0"/>
              <a:t>')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u_1 </a:t>
            </a:r>
            <a:r>
              <a:rPr lang="en-US" altLang="zh-TW" dirty="0"/>
              <a:t>= f(x)</a:t>
            </a:r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g = Dense(2, activation='</a:t>
            </a:r>
            <a:r>
              <a:rPr lang="en-US" altLang="zh-TW" dirty="0" err="1"/>
              <a:t>relu</a:t>
            </a:r>
            <a:r>
              <a:rPr lang="en-US" altLang="zh-TW" dirty="0" smtClean="0"/>
              <a:t>')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u_2= </a:t>
            </a:r>
            <a:r>
              <a:rPr lang="en-US" altLang="zh-TW" dirty="0"/>
              <a:t>g(u</a:t>
            </a:r>
            <a:r>
              <a:rPr lang="en-US" altLang="zh-TW" dirty="0" smtClean="0"/>
              <a:t>)</a:t>
            </a:r>
          </a:p>
        </p:txBody>
      </p:sp>
      <p:cxnSp>
        <p:nvCxnSpPr>
          <p:cNvPr id="63" name="直線接點 62"/>
          <p:cNvCxnSpPr>
            <a:stCxn id="90" idx="2"/>
          </p:cNvCxnSpPr>
          <p:nvPr/>
        </p:nvCxnSpPr>
        <p:spPr>
          <a:xfrm flipH="1" flipV="1">
            <a:off x="4410443" y="3965153"/>
            <a:ext cx="795111" cy="10530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90" idx="2"/>
            <a:endCxn id="88" idx="3"/>
          </p:cNvCxnSpPr>
          <p:nvPr/>
        </p:nvCxnSpPr>
        <p:spPr>
          <a:xfrm flipH="1">
            <a:off x="4410443" y="5018157"/>
            <a:ext cx="795111" cy="230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90" idx="2"/>
          </p:cNvCxnSpPr>
          <p:nvPr/>
        </p:nvCxnSpPr>
        <p:spPr>
          <a:xfrm flipH="1">
            <a:off x="4410443" y="5018157"/>
            <a:ext cx="795111" cy="11417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94561" y="2766721"/>
            <a:ext cx="510809" cy="3895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415940" y="2640340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940" y="2640340"/>
                <a:ext cx="47288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接點 69"/>
          <p:cNvCxnSpPr/>
          <p:nvPr/>
        </p:nvCxnSpPr>
        <p:spPr>
          <a:xfrm>
            <a:off x="2808386" y="3965153"/>
            <a:ext cx="937042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803769" y="5041188"/>
            <a:ext cx="937042" cy="1433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V="1">
            <a:off x="2808386" y="6159897"/>
            <a:ext cx="937042" cy="3233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圓角矩形 60"/>
          <p:cNvSpPr/>
          <p:nvPr/>
        </p:nvSpPr>
        <p:spPr>
          <a:xfrm>
            <a:off x="331098" y="1689687"/>
            <a:ext cx="5786015" cy="4976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921044" y="1384535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sp>
        <p:nvSpPr>
          <p:cNvPr id="88" name="矩形 87"/>
          <p:cNvSpPr/>
          <p:nvPr/>
        </p:nvSpPr>
        <p:spPr>
          <a:xfrm>
            <a:off x="3496043" y="3538333"/>
            <a:ext cx="914400" cy="3005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Magic Revisit </a:t>
            </a:r>
            <a:r>
              <a:rPr lang="en-US" altLang="zh-TW" dirty="0" smtClean="0"/>
              <a:t>– Branch or Merge</a:t>
            </a:r>
            <a:endParaRPr lang="en-US" altLang="zh-TW" dirty="0"/>
          </a:p>
        </p:txBody>
      </p:sp>
      <p:sp>
        <p:nvSpPr>
          <p:cNvPr id="50" name="橢圓 49"/>
          <p:cNvSpPr/>
          <p:nvPr/>
        </p:nvSpPr>
        <p:spPr>
          <a:xfrm>
            <a:off x="1028076" y="414027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23459" y="5486477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>
            <a:stCxn id="50" idx="6"/>
            <a:endCxn id="103" idx="2"/>
          </p:cNvCxnSpPr>
          <p:nvPr/>
        </p:nvCxnSpPr>
        <p:spPr>
          <a:xfrm flipV="1">
            <a:off x="1416004" y="3965153"/>
            <a:ext cx="1004454" cy="37370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0" idx="6"/>
            <a:endCxn id="106" idx="2"/>
          </p:cNvCxnSpPr>
          <p:nvPr/>
        </p:nvCxnSpPr>
        <p:spPr>
          <a:xfrm>
            <a:off x="1416004" y="4338858"/>
            <a:ext cx="999837" cy="70233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50" idx="6"/>
            <a:endCxn id="109" idx="2"/>
          </p:cNvCxnSpPr>
          <p:nvPr/>
        </p:nvCxnSpPr>
        <p:spPr>
          <a:xfrm>
            <a:off x="1416004" y="4338858"/>
            <a:ext cx="1004454" cy="182427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6"/>
            <a:endCxn id="106" idx="2"/>
          </p:cNvCxnSpPr>
          <p:nvPr/>
        </p:nvCxnSpPr>
        <p:spPr>
          <a:xfrm flipV="1">
            <a:off x="1411387" y="5041188"/>
            <a:ext cx="1004454" cy="64387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51" idx="6"/>
            <a:endCxn id="109" idx="2"/>
          </p:cNvCxnSpPr>
          <p:nvPr/>
        </p:nvCxnSpPr>
        <p:spPr>
          <a:xfrm>
            <a:off x="1411387" y="5685059"/>
            <a:ext cx="1009071" cy="47807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1" idx="6"/>
            <a:endCxn id="103" idx="2"/>
          </p:cNvCxnSpPr>
          <p:nvPr/>
        </p:nvCxnSpPr>
        <p:spPr>
          <a:xfrm flipV="1">
            <a:off x="1411387" y="3965153"/>
            <a:ext cx="1009071" cy="171990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2420458" y="376657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2415841" y="48426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2420458" y="596454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745428" y="378091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3740811" y="485694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3745428" y="5978887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5205554" y="481957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1143320" y="211616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20" y="2116169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513073" y="2273687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73" y="2273687"/>
                <a:ext cx="47128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1848985" y="208634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5" y="2086342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2025268" y="1806853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268" y="1806853"/>
                <a:ext cx="39504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535007" y="280062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07" y="2800626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 rot="1798754">
                <a:off x="1848985" y="248599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8754">
                <a:off x="1848985" y="2485996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851102" y="2811524"/>
                <a:ext cx="4182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02" y="2811524"/>
                <a:ext cx="41825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242060" y="2614343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60" y="2614343"/>
                <a:ext cx="47128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469415" y="260231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15" y="2602311"/>
                <a:ext cx="686022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559534" y="2326373"/>
                <a:ext cx="3926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34" y="2326373"/>
                <a:ext cx="39260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865289" y="269481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289" y="2694811"/>
                <a:ext cx="68602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圓角矩形 59"/>
          <p:cNvSpPr/>
          <p:nvPr/>
        </p:nvSpPr>
        <p:spPr>
          <a:xfrm>
            <a:off x="6844984" y="1959429"/>
            <a:ext cx="5203139" cy="4648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6844984" y="2192812"/>
            <a:ext cx="5420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/>
              <a:t>x = Input(shape=(2</a:t>
            </a:r>
            <a:r>
              <a:rPr lang="en-US" altLang="zh-TW" dirty="0" smtClean="0"/>
              <a:t>,))</a:t>
            </a:r>
          </a:p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f = Dense(3, activation='</a:t>
            </a:r>
            <a:r>
              <a:rPr lang="en-US" altLang="zh-TW" dirty="0" err="1"/>
              <a:t>relu</a:t>
            </a:r>
            <a:r>
              <a:rPr lang="en-US" altLang="zh-TW" dirty="0" smtClean="0"/>
              <a:t>')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u_1 </a:t>
            </a:r>
            <a:r>
              <a:rPr lang="en-US" altLang="zh-TW" dirty="0"/>
              <a:t>= f(x)</a:t>
            </a:r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g = Dense(2, activation='</a:t>
            </a:r>
            <a:r>
              <a:rPr lang="en-US" altLang="zh-TW" dirty="0" err="1"/>
              <a:t>relu</a:t>
            </a:r>
            <a:r>
              <a:rPr lang="en-US" altLang="zh-TW" dirty="0" smtClean="0"/>
              <a:t>')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u_2= </a:t>
            </a:r>
            <a:r>
              <a:rPr lang="en-US" altLang="zh-TW" dirty="0"/>
              <a:t>g(u)</a:t>
            </a:r>
            <a:endParaRPr lang="en-US" altLang="zh-TW" dirty="0" smtClean="0"/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err="1" smtClean="0"/>
              <a:t>merged_u</a:t>
            </a:r>
            <a:r>
              <a:rPr lang="en-US" altLang="zh-TW" dirty="0" smtClean="0"/>
              <a:t> </a:t>
            </a:r>
            <a:r>
              <a:rPr lang="en-US" altLang="zh-TW" dirty="0"/>
              <a:t>= concatenate([u_1, u_2</a:t>
            </a:r>
            <a:r>
              <a:rPr lang="en-US" altLang="zh-TW" dirty="0" smtClean="0"/>
              <a:t>])</a:t>
            </a:r>
            <a:endParaRPr lang="en-US" altLang="zh-TW" b="1" dirty="0">
              <a:solidFill>
                <a:srgbClr val="00B050"/>
              </a:solidFill>
            </a:endParaRPr>
          </a:p>
        </p:txBody>
      </p:sp>
      <p:cxnSp>
        <p:nvCxnSpPr>
          <p:cNvPr id="63" name="直線接點 62"/>
          <p:cNvCxnSpPr>
            <a:stCxn id="90" idx="2"/>
          </p:cNvCxnSpPr>
          <p:nvPr/>
        </p:nvCxnSpPr>
        <p:spPr>
          <a:xfrm flipH="1" flipV="1">
            <a:off x="4410443" y="3965153"/>
            <a:ext cx="795111" cy="10530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90" idx="2"/>
            <a:endCxn id="88" idx="3"/>
          </p:cNvCxnSpPr>
          <p:nvPr/>
        </p:nvCxnSpPr>
        <p:spPr>
          <a:xfrm flipH="1">
            <a:off x="4410443" y="5018157"/>
            <a:ext cx="795111" cy="230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90" idx="2"/>
          </p:cNvCxnSpPr>
          <p:nvPr/>
        </p:nvCxnSpPr>
        <p:spPr>
          <a:xfrm flipH="1">
            <a:off x="4410443" y="5018157"/>
            <a:ext cx="795111" cy="11417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94561" y="2766721"/>
            <a:ext cx="510809" cy="3895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415940" y="2640340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940" y="2640340"/>
                <a:ext cx="47288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接點 69"/>
          <p:cNvCxnSpPr/>
          <p:nvPr/>
        </p:nvCxnSpPr>
        <p:spPr>
          <a:xfrm>
            <a:off x="2808386" y="3965153"/>
            <a:ext cx="937042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803769" y="5041188"/>
            <a:ext cx="937042" cy="1433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V="1">
            <a:off x="2808386" y="6159897"/>
            <a:ext cx="937042" cy="3233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圓角矩形 59"/>
          <p:cNvSpPr/>
          <p:nvPr/>
        </p:nvSpPr>
        <p:spPr>
          <a:xfrm>
            <a:off x="6844984" y="1959429"/>
            <a:ext cx="5203139" cy="4648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7097485" y="4354988"/>
            <a:ext cx="4543737" cy="41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Magic Revisit </a:t>
            </a:r>
            <a:r>
              <a:rPr lang="en-US" altLang="zh-TW" dirty="0" smtClean="0"/>
              <a:t>– Branch or Merge</a:t>
            </a:r>
            <a:endParaRPr lang="en-US" altLang="zh-TW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6844984" y="2192812"/>
            <a:ext cx="5420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</a:t>
            </a:r>
            <a:r>
              <a:rPr lang="en-US" altLang="zh-TW" dirty="0" smtClean="0"/>
              <a:t>[ ]:</a:t>
            </a:r>
            <a:r>
              <a:rPr lang="zh-TW" altLang="en-US" dirty="0"/>
              <a:t>　</a:t>
            </a:r>
            <a:r>
              <a:rPr lang="en-US" altLang="zh-TW" dirty="0"/>
              <a:t>x = Input(shape=(2</a:t>
            </a:r>
            <a:r>
              <a:rPr lang="en-US" altLang="zh-TW" dirty="0" smtClean="0"/>
              <a:t>,))</a:t>
            </a:r>
          </a:p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f = </a:t>
            </a:r>
            <a:r>
              <a:rPr lang="en-US" altLang="zh-TW" dirty="0" smtClean="0"/>
              <a:t>Dense(1, </a:t>
            </a:r>
            <a:r>
              <a:rPr lang="en-US" altLang="zh-TW" dirty="0"/>
              <a:t>activation='</a:t>
            </a:r>
            <a:r>
              <a:rPr lang="en-US" altLang="zh-TW" dirty="0" err="1"/>
              <a:t>relu</a:t>
            </a:r>
            <a:r>
              <a:rPr lang="en-US" altLang="zh-TW" dirty="0" smtClean="0"/>
              <a:t>')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u_1 </a:t>
            </a:r>
            <a:r>
              <a:rPr lang="en-US" altLang="zh-TW" dirty="0"/>
              <a:t>= f(x)</a:t>
            </a:r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g = Dense(2, activation='</a:t>
            </a:r>
            <a:r>
              <a:rPr lang="en-US" altLang="zh-TW" dirty="0" err="1"/>
              <a:t>relu</a:t>
            </a:r>
            <a:r>
              <a:rPr lang="en-US" altLang="zh-TW" dirty="0" smtClean="0"/>
              <a:t>')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u_2= </a:t>
            </a:r>
            <a:r>
              <a:rPr lang="en-US" altLang="zh-TW" dirty="0"/>
              <a:t>g(u)</a:t>
            </a:r>
            <a:endParaRPr lang="en-US" altLang="zh-TW" dirty="0" smtClean="0"/>
          </a:p>
          <a:p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err="1" smtClean="0"/>
              <a:t>merged_u</a:t>
            </a:r>
            <a:r>
              <a:rPr lang="en-US" altLang="zh-TW" dirty="0" smtClean="0"/>
              <a:t> </a:t>
            </a:r>
            <a:r>
              <a:rPr lang="en-US" altLang="zh-TW" dirty="0"/>
              <a:t>= concatenate([u_1, u_2</a:t>
            </a:r>
            <a:r>
              <a:rPr lang="en-US" altLang="zh-TW" dirty="0" smtClean="0"/>
              <a:t>])</a:t>
            </a:r>
            <a:endParaRPr lang="en-US" altLang="zh-TW" b="1" dirty="0">
              <a:solidFill>
                <a:srgbClr val="00B05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h = Dense(1, activation='</a:t>
            </a:r>
            <a:r>
              <a:rPr lang="en-US" altLang="zh-TW" dirty="0" err="1"/>
              <a:t>softmax</a:t>
            </a:r>
            <a:r>
              <a:rPr lang="en-US" altLang="zh-TW" dirty="0" smtClean="0"/>
              <a:t>')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y = </a:t>
            </a:r>
            <a:r>
              <a:rPr lang="en-US" altLang="zh-TW" dirty="0" smtClean="0"/>
              <a:t>h(</a:t>
            </a:r>
            <a:r>
              <a:rPr lang="en-US" altLang="zh-TW" dirty="0" err="1" smtClean="0"/>
              <a:t>merged_u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smtClean="0"/>
              <a:t>model = Model(x, y)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331098" y="1689687"/>
            <a:ext cx="5786015" cy="4976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921044" y="1384535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sp>
        <p:nvSpPr>
          <p:cNvPr id="58" name="矩形 57"/>
          <p:cNvSpPr/>
          <p:nvPr/>
        </p:nvSpPr>
        <p:spPr>
          <a:xfrm>
            <a:off x="3394561" y="2766721"/>
            <a:ext cx="510809" cy="3895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496043" y="3538333"/>
            <a:ext cx="914400" cy="3005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1028076" y="414027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1023459" y="5486477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stCxn id="61" idx="6"/>
            <a:endCxn id="71" idx="2"/>
          </p:cNvCxnSpPr>
          <p:nvPr/>
        </p:nvCxnSpPr>
        <p:spPr>
          <a:xfrm flipV="1">
            <a:off x="1416004" y="3965153"/>
            <a:ext cx="1004454" cy="37370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1" idx="6"/>
            <a:endCxn id="72" idx="2"/>
          </p:cNvCxnSpPr>
          <p:nvPr/>
        </p:nvCxnSpPr>
        <p:spPr>
          <a:xfrm>
            <a:off x="1416004" y="4338858"/>
            <a:ext cx="999837" cy="70233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1" idx="6"/>
            <a:endCxn id="73" idx="2"/>
          </p:cNvCxnSpPr>
          <p:nvPr/>
        </p:nvCxnSpPr>
        <p:spPr>
          <a:xfrm>
            <a:off x="1416004" y="4338858"/>
            <a:ext cx="1004454" cy="182427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62" idx="6"/>
            <a:endCxn id="72" idx="2"/>
          </p:cNvCxnSpPr>
          <p:nvPr/>
        </p:nvCxnSpPr>
        <p:spPr>
          <a:xfrm flipV="1">
            <a:off x="1411387" y="5041188"/>
            <a:ext cx="1004454" cy="64387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62" idx="6"/>
            <a:endCxn id="73" idx="2"/>
          </p:cNvCxnSpPr>
          <p:nvPr/>
        </p:nvCxnSpPr>
        <p:spPr>
          <a:xfrm>
            <a:off x="1411387" y="5685059"/>
            <a:ext cx="1009071" cy="47807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62" idx="6"/>
            <a:endCxn id="71" idx="2"/>
          </p:cNvCxnSpPr>
          <p:nvPr/>
        </p:nvCxnSpPr>
        <p:spPr>
          <a:xfrm flipV="1">
            <a:off x="1411387" y="3965153"/>
            <a:ext cx="1009071" cy="171990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2420458" y="376657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2415841" y="48426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2420458" y="596454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3745428" y="378091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3740811" y="485694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745428" y="5978887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5205554" y="481957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1143320" y="211616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20" y="2116169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513073" y="2273687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73" y="2273687"/>
                <a:ext cx="47128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1848985" y="208634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5" y="2086342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2025268" y="1806853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268" y="1806853"/>
                <a:ext cx="39504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2535007" y="280062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07" y="2800626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 rot="1798754">
                <a:off x="1848985" y="248599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8754">
                <a:off x="1848985" y="2485996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1851102" y="2811524"/>
                <a:ext cx="4182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02" y="2811524"/>
                <a:ext cx="41825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5242060" y="2614343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60" y="2614343"/>
                <a:ext cx="47128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469415" y="260231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15" y="2602311"/>
                <a:ext cx="686022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4559534" y="2326373"/>
                <a:ext cx="3926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34" y="2326373"/>
                <a:ext cx="39260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3865289" y="269481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289" y="2694811"/>
                <a:ext cx="68602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接點 95"/>
          <p:cNvCxnSpPr>
            <a:stCxn id="71" idx="6"/>
          </p:cNvCxnSpPr>
          <p:nvPr/>
        </p:nvCxnSpPr>
        <p:spPr>
          <a:xfrm>
            <a:off x="2808386" y="3965153"/>
            <a:ext cx="937042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stCxn id="72" idx="6"/>
            <a:endCxn id="75" idx="2"/>
          </p:cNvCxnSpPr>
          <p:nvPr/>
        </p:nvCxnSpPr>
        <p:spPr>
          <a:xfrm>
            <a:off x="2803769" y="5041188"/>
            <a:ext cx="937042" cy="1433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73" idx="6"/>
          </p:cNvCxnSpPr>
          <p:nvPr/>
        </p:nvCxnSpPr>
        <p:spPr>
          <a:xfrm flipV="1">
            <a:off x="2808386" y="6159897"/>
            <a:ext cx="937042" cy="3233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77" idx="2"/>
          </p:cNvCxnSpPr>
          <p:nvPr/>
        </p:nvCxnSpPr>
        <p:spPr>
          <a:xfrm flipH="1" flipV="1">
            <a:off x="4410443" y="3965153"/>
            <a:ext cx="795111" cy="10530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77" idx="2"/>
            <a:endCxn id="59" idx="3"/>
          </p:cNvCxnSpPr>
          <p:nvPr/>
        </p:nvCxnSpPr>
        <p:spPr>
          <a:xfrm flipH="1">
            <a:off x="4410443" y="5018157"/>
            <a:ext cx="795111" cy="230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77" idx="2"/>
          </p:cNvCxnSpPr>
          <p:nvPr/>
        </p:nvCxnSpPr>
        <p:spPr>
          <a:xfrm flipH="1">
            <a:off x="4410443" y="5018157"/>
            <a:ext cx="795111" cy="11417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3415940" y="2640340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940" y="2640340"/>
                <a:ext cx="47288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2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14937" y="2061714"/>
            <a:ext cx="914400" cy="39514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Magic Revisit </a:t>
            </a:r>
            <a:r>
              <a:rPr lang="en-US" altLang="zh-TW" dirty="0" smtClean="0"/>
              <a:t>– Challenge</a:t>
            </a:r>
            <a:endParaRPr lang="en-US" altLang="zh-TW" dirty="0"/>
          </a:p>
        </p:txBody>
      </p:sp>
      <p:sp>
        <p:nvSpPr>
          <p:cNvPr id="50" name="橢圓 49"/>
          <p:cNvSpPr/>
          <p:nvPr/>
        </p:nvSpPr>
        <p:spPr>
          <a:xfrm>
            <a:off x="1062840" y="303092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58223" y="4377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>
            <a:stCxn id="50" idx="6"/>
            <a:endCxn id="103" idx="2"/>
          </p:cNvCxnSpPr>
          <p:nvPr/>
        </p:nvCxnSpPr>
        <p:spPr>
          <a:xfrm flipV="1">
            <a:off x="1450768" y="2855800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0" idx="6"/>
            <a:endCxn id="106" idx="2"/>
          </p:cNvCxnSpPr>
          <p:nvPr/>
        </p:nvCxnSpPr>
        <p:spPr>
          <a:xfrm>
            <a:off x="1450768" y="3229505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50" idx="6"/>
            <a:endCxn id="109" idx="2"/>
          </p:cNvCxnSpPr>
          <p:nvPr/>
        </p:nvCxnSpPr>
        <p:spPr>
          <a:xfrm>
            <a:off x="1450768" y="3229505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6"/>
            <a:endCxn id="106" idx="2"/>
          </p:cNvCxnSpPr>
          <p:nvPr/>
        </p:nvCxnSpPr>
        <p:spPr>
          <a:xfrm flipV="1">
            <a:off x="1446151" y="3931835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51" idx="6"/>
            <a:endCxn id="109" idx="2"/>
          </p:cNvCxnSpPr>
          <p:nvPr/>
        </p:nvCxnSpPr>
        <p:spPr>
          <a:xfrm>
            <a:off x="1446151" y="4575706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1" idx="6"/>
            <a:endCxn id="103" idx="2"/>
          </p:cNvCxnSpPr>
          <p:nvPr/>
        </p:nvCxnSpPr>
        <p:spPr>
          <a:xfrm flipV="1">
            <a:off x="1446151" y="2855800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2455222" y="265721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2450605" y="373325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2455222" y="485519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4970962" y="232893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4979400" y="365450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7632888" y="243359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7628271" y="350962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7632888" y="4631567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/>
          <p:cNvCxnSpPr>
            <a:stCxn id="112" idx="2"/>
            <a:endCxn id="106" idx="6"/>
          </p:cNvCxnSpPr>
          <p:nvPr/>
        </p:nvCxnSpPr>
        <p:spPr>
          <a:xfrm flipH="1">
            <a:off x="2838533" y="3853084"/>
            <a:ext cx="2140867" cy="78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11" idx="2"/>
            <a:endCxn id="103" idx="6"/>
          </p:cNvCxnSpPr>
          <p:nvPr/>
        </p:nvCxnSpPr>
        <p:spPr>
          <a:xfrm flipH="1">
            <a:off x="2843150" y="2527521"/>
            <a:ext cx="2127812" cy="328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11" idx="2"/>
            <a:endCxn id="106" idx="6"/>
          </p:cNvCxnSpPr>
          <p:nvPr/>
        </p:nvCxnSpPr>
        <p:spPr>
          <a:xfrm flipH="1">
            <a:off x="2838533" y="2527521"/>
            <a:ext cx="2132429" cy="14043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11" idx="2"/>
            <a:endCxn id="109" idx="6"/>
          </p:cNvCxnSpPr>
          <p:nvPr/>
        </p:nvCxnSpPr>
        <p:spPr>
          <a:xfrm flipH="1">
            <a:off x="2843150" y="2527521"/>
            <a:ext cx="2127812" cy="2526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2" idx="2"/>
            <a:endCxn id="109" idx="6"/>
          </p:cNvCxnSpPr>
          <p:nvPr/>
        </p:nvCxnSpPr>
        <p:spPr>
          <a:xfrm flipH="1">
            <a:off x="2843150" y="3853084"/>
            <a:ext cx="2136250" cy="12006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12" idx="2"/>
            <a:endCxn id="103" idx="6"/>
          </p:cNvCxnSpPr>
          <p:nvPr/>
        </p:nvCxnSpPr>
        <p:spPr>
          <a:xfrm flipH="1" flipV="1">
            <a:off x="2843150" y="2855800"/>
            <a:ext cx="2136250" cy="997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橢圓 148"/>
          <p:cNvSpPr/>
          <p:nvPr/>
        </p:nvSpPr>
        <p:spPr>
          <a:xfrm>
            <a:off x="3895882" y="550437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103" idx="6"/>
            <a:endCxn id="149" idx="2"/>
          </p:cNvCxnSpPr>
          <p:nvPr/>
        </p:nvCxnSpPr>
        <p:spPr>
          <a:xfrm>
            <a:off x="2843150" y="2855800"/>
            <a:ext cx="1052732" cy="284716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直線接點 152"/>
          <p:cNvCxnSpPr>
            <a:stCxn id="106" idx="6"/>
            <a:endCxn id="149" idx="2"/>
          </p:cNvCxnSpPr>
          <p:nvPr/>
        </p:nvCxnSpPr>
        <p:spPr>
          <a:xfrm>
            <a:off x="2838533" y="3931835"/>
            <a:ext cx="1057349" cy="1771126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直線接點 153"/>
          <p:cNvCxnSpPr>
            <a:stCxn id="109" idx="6"/>
            <a:endCxn id="149" idx="2"/>
          </p:cNvCxnSpPr>
          <p:nvPr/>
        </p:nvCxnSpPr>
        <p:spPr>
          <a:xfrm>
            <a:off x="2843150" y="5053777"/>
            <a:ext cx="1052732" cy="649184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3" name="橢圓 192"/>
          <p:cNvSpPr/>
          <p:nvPr/>
        </p:nvSpPr>
        <p:spPr>
          <a:xfrm>
            <a:off x="4969022" y="4377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橢圓 194"/>
          <p:cNvSpPr/>
          <p:nvPr/>
        </p:nvSpPr>
        <p:spPr>
          <a:xfrm>
            <a:off x="4973639" y="549906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7" name="直線接點 196"/>
          <p:cNvCxnSpPr>
            <a:stCxn id="193" idx="2"/>
            <a:endCxn id="149" idx="6"/>
          </p:cNvCxnSpPr>
          <p:nvPr/>
        </p:nvCxnSpPr>
        <p:spPr>
          <a:xfrm flipH="1">
            <a:off x="4283810" y="4575706"/>
            <a:ext cx="685212" cy="1127255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0" name="直線接點 199"/>
          <p:cNvCxnSpPr>
            <a:stCxn id="195" idx="2"/>
            <a:endCxn id="149" idx="6"/>
          </p:cNvCxnSpPr>
          <p:nvPr/>
        </p:nvCxnSpPr>
        <p:spPr>
          <a:xfrm flipH="1">
            <a:off x="4283810" y="5697648"/>
            <a:ext cx="689829" cy="5313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63" y="3207680"/>
            <a:ext cx="3019639" cy="3094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054909" y="1874043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09" y="1874043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2424662" y="187127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62" y="1871275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4901212" y="184629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12" y="1846297"/>
                <a:ext cx="6860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7578025" y="146976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025" y="1469762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1760574" y="184421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74" y="1844216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50276" y="184421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276" y="1844216"/>
                <a:ext cx="6860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1899895" y="1594276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895" y="1594276"/>
                <a:ext cx="39504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2455222" y="6013198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22" y="6013198"/>
                <a:ext cx="68602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3743029" y="6017292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029" y="6017292"/>
                <a:ext cx="47128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3100395" y="598686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395" y="5986867"/>
                <a:ext cx="68602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4969022" y="6000033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22" y="6000033"/>
                <a:ext cx="686022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4326388" y="5969608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88" y="5969608"/>
                <a:ext cx="68602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橢圓 67"/>
          <p:cNvSpPr/>
          <p:nvPr/>
        </p:nvSpPr>
        <p:spPr>
          <a:xfrm>
            <a:off x="6121898" y="232893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6130336" y="365450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6119958" y="4377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6124575" y="549906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接點 77"/>
          <p:cNvCxnSpPr>
            <a:stCxn id="111" idx="6"/>
            <a:endCxn id="68" idx="2"/>
          </p:cNvCxnSpPr>
          <p:nvPr/>
        </p:nvCxnSpPr>
        <p:spPr>
          <a:xfrm>
            <a:off x="5358890" y="2527521"/>
            <a:ext cx="763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112" idx="6"/>
          </p:cNvCxnSpPr>
          <p:nvPr/>
        </p:nvCxnSpPr>
        <p:spPr>
          <a:xfrm>
            <a:off x="5367328" y="3853084"/>
            <a:ext cx="763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5342436" y="4575706"/>
            <a:ext cx="763008" cy="0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5347053" y="5697648"/>
            <a:ext cx="763008" cy="0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119" idx="2"/>
            <a:endCxn id="68" idx="6"/>
          </p:cNvCxnSpPr>
          <p:nvPr/>
        </p:nvCxnSpPr>
        <p:spPr>
          <a:xfrm flipH="1" flipV="1">
            <a:off x="6509826" y="2527521"/>
            <a:ext cx="1123062" cy="104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121" idx="2"/>
            <a:endCxn id="68" idx="6"/>
          </p:cNvCxnSpPr>
          <p:nvPr/>
        </p:nvCxnSpPr>
        <p:spPr>
          <a:xfrm flipH="1" flipV="1">
            <a:off x="6509826" y="2527521"/>
            <a:ext cx="1118445" cy="1180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121" idx="2"/>
            <a:endCxn id="71" idx="6"/>
          </p:cNvCxnSpPr>
          <p:nvPr/>
        </p:nvCxnSpPr>
        <p:spPr>
          <a:xfrm flipH="1">
            <a:off x="6518264" y="3708207"/>
            <a:ext cx="1110007" cy="144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123" idx="2"/>
            <a:endCxn id="68" idx="6"/>
          </p:cNvCxnSpPr>
          <p:nvPr/>
        </p:nvCxnSpPr>
        <p:spPr>
          <a:xfrm flipH="1" flipV="1">
            <a:off x="6509826" y="2527521"/>
            <a:ext cx="1123062" cy="230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119" idx="2"/>
            <a:endCxn id="71" idx="6"/>
          </p:cNvCxnSpPr>
          <p:nvPr/>
        </p:nvCxnSpPr>
        <p:spPr>
          <a:xfrm flipH="1">
            <a:off x="6518264" y="2632172"/>
            <a:ext cx="1114624" cy="1220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123" idx="2"/>
            <a:endCxn id="71" idx="6"/>
          </p:cNvCxnSpPr>
          <p:nvPr/>
        </p:nvCxnSpPr>
        <p:spPr>
          <a:xfrm flipH="1" flipV="1">
            <a:off x="6518264" y="3853084"/>
            <a:ext cx="1114624" cy="977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121" idx="2"/>
            <a:endCxn id="76" idx="6"/>
          </p:cNvCxnSpPr>
          <p:nvPr/>
        </p:nvCxnSpPr>
        <p:spPr>
          <a:xfrm flipH="1">
            <a:off x="6507886" y="3708207"/>
            <a:ext cx="1120385" cy="86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23" idx="2"/>
            <a:endCxn id="76" idx="6"/>
          </p:cNvCxnSpPr>
          <p:nvPr/>
        </p:nvCxnSpPr>
        <p:spPr>
          <a:xfrm flipH="1" flipV="1">
            <a:off x="6507886" y="4575706"/>
            <a:ext cx="1125002" cy="254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119" idx="2"/>
            <a:endCxn id="77" idx="6"/>
          </p:cNvCxnSpPr>
          <p:nvPr/>
        </p:nvCxnSpPr>
        <p:spPr>
          <a:xfrm flipH="1">
            <a:off x="6512503" y="2632172"/>
            <a:ext cx="1120385" cy="3065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19" idx="2"/>
            <a:endCxn id="76" idx="6"/>
          </p:cNvCxnSpPr>
          <p:nvPr/>
        </p:nvCxnSpPr>
        <p:spPr>
          <a:xfrm flipH="1">
            <a:off x="6507886" y="2632172"/>
            <a:ext cx="1125002" cy="1943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23" idx="2"/>
            <a:endCxn id="77" idx="6"/>
          </p:cNvCxnSpPr>
          <p:nvPr/>
        </p:nvCxnSpPr>
        <p:spPr>
          <a:xfrm flipH="1">
            <a:off x="6512503" y="4830149"/>
            <a:ext cx="1120385" cy="86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1"/>
            <a:endCxn id="77" idx="6"/>
          </p:cNvCxnSpPr>
          <p:nvPr/>
        </p:nvCxnSpPr>
        <p:spPr>
          <a:xfrm flipH="1">
            <a:off x="6512503" y="3567788"/>
            <a:ext cx="1172579" cy="2129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字方塊 162"/>
              <p:cNvSpPr txBox="1"/>
              <p:nvPr/>
            </p:nvSpPr>
            <p:spPr>
              <a:xfrm>
                <a:off x="6077712" y="1484057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3" name="文字方塊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712" y="1484057"/>
                <a:ext cx="686022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字方塊 163"/>
              <p:cNvSpPr txBox="1"/>
              <p:nvPr/>
            </p:nvSpPr>
            <p:spPr>
              <a:xfrm>
                <a:off x="6884790" y="1455230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4" name="文字方塊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90" y="1455230"/>
                <a:ext cx="686022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/>
              <p:cNvSpPr txBox="1"/>
              <p:nvPr/>
            </p:nvSpPr>
            <p:spPr>
              <a:xfrm>
                <a:off x="7031497" y="1251704"/>
                <a:ext cx="3926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6" name="文字方塊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97" y="1251704"/>
                <a:ext cx="392608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3749480" y="1536792"/>
                <a:ext cx="6260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480" y="1536792"/>
                <a:ext cx="626069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3163297" y="5631420"/>
                <a:ext cx="648447" cy="574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i="1" smtClean="0">
                              <a:solidFill>
                                <a:srgbClr val="7740C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i="1">
                              <a:solidFill>
                                <a:srgbClr val="774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3600" i="1">
                              <a:solidFill>
                                <a:srgbClr val="774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i="1">
                              <a:solidFill>
                                <a:srgbClr val="774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TW" altLang="en-US" sz="3600" dirty="0">
                  <a:solidFill>
                    <a:srgbClr val="7740C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97" y="5631420"/>
                <a:ext cx="648447" cy="5748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4410745" y="5681644"/>
                <a:ext cx="648447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i="1" smtClean="0">
                              <a:solidFill>
                                <a:srgbClr val="7740C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i="1">
                              <a:solidFill>
                                <a:srgbClr val="774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3600" b="0" i="1" smtClean="0">
                              <a:solidFill>
                                <a:srgbClr val="774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600" i="1">
                              <a:solidFill>
                                <a:srgbClr val="774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TW" altLang="en-US" sz="3600" dirty="0">
                  <a:solidFill>
                    <a:srgbClr val="7740C0"/>
                  </a:solidFill>
                </a:endParaRPr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45" y="5681644"/>
                <a:ext cx="648447" cy="57592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4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94914" y="2906517"/>
            <a:ext cx="914400" cy="39514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842817" y="387572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838200" y="5221927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>
            <a:stCxn id="50" idx="6"/>
            <a:endCxn id="103" idx="2"/>
          </p:cNvCxnSpPr>
          <p:nvPr/>
        </p:nvCxnSpPr>
        <p:spPr>
          <a:xfrm flipV="1">
            <a:off x="1230745" y="3700603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0" idx="6"/>
            <a:endCxn id="106" idx="2"/>
          </p:cNvCxnSpPr>
          <p:nvPr/>
        </p:nvCxnSpPr>
        <p:spPr>
          <a:xfrm>
            <a:off x="1230745" y="4074308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50" idx="6"/>
            <a:endCxn id="109" idx="2"/>
          </p:cNvCxnSpPr>
          <p:nvPr/>
        </p:nvCxnSpPr>
        <p:spPr>
          <a:xfrm>
            <a:off x="1230745" y="4074308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6"/>
            <a:endCxn id="106" idx="2"/>
          </p:cNvCxnSpPr>
          <p:nvPr/>
        </p:nvCxnSpPr>
        <p:spPr>
          <a:xfrm flipV="1">
            <a:off x="1226128" y="4776638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51" idx="6"/>
            <a:endCxn id="109" idx="2"/>
          </p:cNvCxnSpPr>
          <p:nvPr/>
        </p:nvCxnSpPr>
        <p:spPr>
          <a:xfrm>
            <a:off x="1226128" y="5420509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1" idx="6"/>
            <a:endCxn id="103" idx="2"/>
          </p:cNvCxnSpPr>
          <p:nvPr/>
        </p:nvCxnSpPr>
        <p:spPr>
          <a:xfrm flipV="1">
            <a:off x="1226128" y="3700603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2235199" y="350202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2230582" y="457805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2235199" y="569999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4750939" y="317374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4759377" y="449930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7807233" y="330343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7802616" y="437947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7807233" y="550141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/>
          <p:cNvCxnSpPr>
            <a:stCxn id="112" idx="2"/>
            <a:endCxn id="106" idx="6"/>
          </p:cNvCxnSpPr>
          <p:nvPr/>
        </p:nvCxnSpPr>
        <p:spPr>
          <a:xfrm flipH="1">
            <a:off x="2618510" y="4697887"/>
            <a:ext cx="2140867" cy="78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11" idx="2"/>
            <a:endCxn id="103" idx="6"/>
          </p:cNvCxnSpPr>
          <p:nvPr/>
        </p:nvCxnSpPr>
        <p:spPr>
          <a:xfrm flipH="1">
            <a:off x="2623127" y="3372324"/>
            <a:ext cx="2127812" cy="328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11" idx="2"/>
            <a:endCxn id="106" idx="6"/>
          </p:cNvCxnSpPr>
          <p:nvPr/>
        </p:nvCxnSpPr>
        <p:spPr>
          <a:xfrm flipH="1">
            <a:off x="2618510" y="3372324"/>
            <a:ext cx="2132429" cy="14043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11" idx="2"/>
            <a:endCxn id="109" idx="6"/>
          </p:cNvCxnSpPr>
          <p:nvPr/>
        </p:nvCxnSpPr>
        <p:spPr>
          <a:xfrm flipH="1">
            <a:off x="2623127" y="3372324"/>
            <a:ext cx="2127812" cy="2526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2" idx="2"/>
            <a:endCxn id="109" idx="6"/>
          </p:cNvCxnSpPr>
          <p:nvPr/>
        </p:nvCxnSpPr>
        <p:spPr>
          <a:xfrm flipH="1">
            <a:off x="2623127" y="4697887"/>
            <a:ext cx="2136250" cy="12006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12" idx="2"/>
            <a:endCxn id="103" idx="6"/>
          </p:cNvCxnSpPr>
          <p:nvPr/>
        </p:nvCxnSpPr>
        <p:spPr>
          <a:xfrm flipH="1" flipV="1">
            <a:off x="2623127" y="3700603"/>
            <a:ext cx="2136250" cy="997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橢圓 148"/>
          <p:cNvSpPr/>
          <p:nvPr/>
        </p:nvSpPr>
        <p:spPr>
          <a:xfrm>
            <a:off x="3675859" y="634918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103" idx="6"/>
            <a:endCxn id="149" idx="2"/>
          </p:cNvCxnSpPr>
          <p:nvPr/>
        </p:nvCxnSpPr>
        <p:spPr>
          <a:xfrm>
            <a:off x="2623127" y="3700603"/>
            <a:ext cx="1052732" cy="2847161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直線接點 152"/>
          <p:cNvCxnSpPr>
            <a:stCxn id="106" idx="6"/>
            <a:endCxn id="149" idx="2"/>
          </p:cNvCxnSpPr>
          <p:nvPr/>
        </p:nvCxnSpPr>
        <p:spPr>
          <a:xfrm>
            <a:off x="2618510" y="4776638"/>
            <a:ext cx="1057349" cy="1771126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直線接點 153"/>
          <p:cNvCxnSpPr>
            <a:stCxn id="109" idx="6"/>
            <a:endCxn id="149" idx="2"/>
          </p:cNvCxnSpPr>
          <p:nvPr/>
        </p:nvCxnSpPr>
        <p:spPr>
          <a:xfrm>
            <a:off x="2623127" y="5898580"/>
            <a:ext cx="1052732" cy="649184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3" name="橢圓 192"/>
          <p:cNvSpPr/>
          <p:nvPr/>
        </p:nvSpPr>
        <p:spPr>
          <a:xfrm>
            <a:off x="4748999" y="5221927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橢圓 194"/>
          <p:cNvSpPr/>
          <p:nvPr/>
        </p:nvSpPr>
        <p:spPr>
          <a:xfrm>
            <a:off x="4753616" y="634386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7" name="直線接點 196"/>
          <p:cNvCxnSpPr>
            <a:stCxn id="193" idx="2"/>
            <a:endCxn id="149" idx="6"/>
          </p:cNvCxnSpPr>
          <p:nvPr/>
        </p:nvCxnSpPr>
        <p:spPr>
          <a:xfrm flipH="1">
            <a:off x="4063787" y="5420509"/>
            <a:ext cx="685212" cy="1127255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0" name="直線接點 199"/>
          <p:cNvCxnSpPr>
            <a:stCxn id="195" idx="2"/>
            <a:endCxn id="149" idx="6"/>
          </p:cNvCxnSpPr>
          <p:nvPr/>
        </p:nvCxnSpPr>
        <p:spPr>
          <a:xfrm flipH="1">
            <a:off x="4063787" y="6542451"/>
            <a:ext cx="689829" cy="5313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5901875" y="317374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910313" y="4499305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5899935" y="5221927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5904552" y="634386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接點 77"/>
          <p:cNvCxnSpPr>
            <a:stCxn id="111" idx="6"/>
            <a:endCxn id="68" idx="2"/>
          </p:cNvCxnSpPr>
          <p:nvPr/>
        </p:nvCxnSpPr>
        <p:spPr>
          <a:xfrm>
            <a:off x="5138867" y="3372324"/>
            <a:ext cx="763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112" idx="6"/>
          </p:cNvCxnSpPr>
          <p:nvPr/>
        </p:nvCxnSpPr>
        <p:spPr>
          <a:xfrm>
            <a:off x="5147305" y="4697887"/>
            <a:ext cx="763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193" idx="6"/>
            <a:endCxn id="76" idx="2"/>
          </p:cNvCxnSpPr>
          <p:nvPr/>
        </p:nvCxnSpPr>
        <p:spPr>
          <a:xfrm>
            <a:off x="5136927" y="5420509"/>
            <a:ext cx="763008" cy="0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195" idx="6"/>
            <a:endCxn id="77" idx="2"/>
          </p:cNvCxnSpPr>
          <p:nvPr/>
        </p:nvCxnSpPr>
        <p:spPr>
          <a:xfrm>
            <a:off x="5141544" y="6542451"/>
            <a:ext cx="763008" cy="0"/>
          </a:xfrm>
          <a:prstGeom prst="line">
            <a:avLst/>
          </a:prstGeom>
          <a:ln w="28575">
            <a:solidFill>
              <a:srgbClr val="77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119" idx="2"/>
            <a:endCxn id="68" idx="6"/>
          </p:cNvCxnSpPr>
          <p:nvPr/>
        </p:nvCxnSpPr>
        <p:spPr>
          <a:xfrm flipH="1" flipV="1">
            <a:off x="6289803" y="3372324"/>
            <a:ext cx="1517430" cy="129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121" idx="3"/>
            <a:endCxn id="68" idx="6"/>
          </p:cNvCxnSpPr>
          <p:nvPr/>
        </p:nvCxnSpPr>
        <p:spPr>
          <a:xfrm flipH="1" flipV="1">
            <a:off x="6289803" y="3372324"/>
            <a:ext cx="1569624" cy="1346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121" idx="2"/>
            <a:endCxn id="71" idx="6"/>
          </p:cNvCxnSpPr>
          <p:nvPr/>
        </p:nvCxnSpPr>
        <p:spPr>
          <a:xfrm flipH="1">
            <a:off x="6298241" y="4578056"/>
            <a:ext cx="1504375" cy="119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123" idx="2"/>
            <a:endCxn id="68" idx="6"/>
          </p:cNvCxnSpPr>
          <p:nvPr/>
        </p:nvCxnSpPr>
        <p:spPr>
          <a:xfrm flipH="1" flipV="1">
            <a:off x="6289803" y="3372324"/>
            <a:ext cx="1517430" cy="2327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119" idx="2"/>
            <a:endCxn id="71" idx="6"/>
          </p:cNvCxnSpPr>
          <p:nvPr/>
        </p:nvCxnSpPr>
        <p:spPr>
          <a:xfrm flipH="1">
            <a:off x="6298241" y="3502021"/>
            <a:ext cx="1508992" cy="1195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123" idx="2"/>
            <a:endCxn id="71" idx="6"/>
          </p:cNvCxnSpPr>
          <p:nvPr/>
        </p:nvCxnSpPr>
        <p:spPr>
          <a:xfrm flipH="1" flipV="1">
            <a:off x="6298241" y="4697887"/>
            <a:ext cx="1508992" cy="10021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121" idx="2"/>
            <a:endCxn id="76" idx="6"/>
          </p:cNvCxnSpPr>
          <p:nvPr/>
        </p:nvCxnSpPr>
        <p:spPr>
          <a:xfrm flipH="1">
            <a:off x="6287863" y="4578056"/>
            <a:ext cx="1514753" cy="842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23" idx="2"/>
            <a:endCxn id="76" idx="6"/>
          </p:cNvCxnSpPr>
          <p:nvPr/>
        </p:nvCxnSpPr>
        <p:spPr>
          <a:xfrm flipH="1" flipV="1">
            <a:off x="6287863" y="5420509"/>
            <a:ext cx="1519370" cy="279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119" idx="2"/>
            <a:endCxn id="77" idx="6"/>
          </p:cNvCxnSpPr>
          <p:nvPr/>
        </p:nvCxnSpPr>
        <p:spPr>
          <a:xfrm flipH="1">
            <a:off x="6292480" y="3502021"/>
            <a:ext cx="1514753" cy="3040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19" idx="2"/>
            <a:endCxn id="76" idx="6"/>
          </p:cNvCxnSpPr>
          <p:nvPr/>
        </p:nvCxnSpPr>
        <p:spPr>
          <a:xfrm flipH="1">
            <a:off x="6287863" y="3502021"/>
            <a:ext cx="1519370" cy="1918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23" idx="2"/>
            <a:endCxn id="77" idx="6"/>
          </p:cNvCxnSpPr>
          <p:nvPr/>
        </p:nvCxnSpPr>
        <p:spPr>
          <a:xfrm flipH="1">
            <a:off x="6292480" y="5699998"/>
            <a:ext cx="1514753" cy="842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2"/>
            <a:endCxn id="77" idx="6"/>
          </p:cNvCxnSpPr>
          <p:nvPr/>
        </p:nvCxnSpPr>
        <p:spPr>
          <a:xfrm flipH="1">
            <a:off x="6292480" y="4578056"/>
            <a:ext cx="1510136" cy="1964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612799" y="181930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9" y="1819309"/>
                <a:ext cx="68602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982552" y="181654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52" y="1816541"/>
                <a:ext cx="6860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4847682" y="121284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82" y="1212845"/>
                <a:ext cx="6860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695622" y="183511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22" y="1835111"/>
                <a:ext cx="6860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1318464" y="1789482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464" y="1789482"/>
                <a:ext cx="68602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3444002" y="1136955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2" y="1136955"/>
                <a:ext cx="68602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1457785" y="1539542"/>
                <a:ext cx="39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85" y="1539542"/>
                <a:ext cx="395044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6195309" y="1849406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09" y="1849406"/>
                <a:ext cx="68602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7002387" y="1820579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87" y="1820579"/>
                <a:ext cx="686022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7149094" y="1614414"/>
                <a:ext cx="3926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094" y="1614414"/>
                <a:ext cx="39260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3579251" y="867082"/>
                <a:ext cx="6260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251" y="867082"/>
                <a:ext cx="62606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2771223" y="2343480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223" y="2343480"/>
                <a:ext cx="68602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/>
              <p:cNvSpPr txBox="1"/>
              <p:nvPr/>
            </p:nvSpPr>
            <p:spPr>
              <a:xfrm>
                <a:off x="2790010" y="2002047"/>
                <a:ext cx="648447" cy="574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i="1" smtClean="0">
                              <a:solidFill>
                                <a:srgbClr val="7740C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i="1">
                              <a:solidFill>
                                <a:srgbClr val="774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3600" i="1">
                              <a:solidFill>
                                <a:srgbClr val="774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i="1">
                              <a:solidFill>
                                <a:srgbClr val="774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TW" altLang="en-US" sz="3600" dirty="0">
                  <a:solidFill>
                    <a:srgbClr val="7740C0"/>
                  </a:solidFill>
                </a:endParaRPr>
              </a:p>
            </p:txBody>
          </p:sp>
        </mc:Choice>
        <mc:Fallback xmlns="">
          <p:sp>
            <p:nvSpPr>
              <p:cNvPr id="116" name="文字方塊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10" y="2002047"/>
                <a:ext cx="648447" cy="5748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/>
              <p:cNvSpPr txBox="1"/>
              <p:nvPr/>
            </p:nvSpPr>
            <p:spPr>
              <a:xfrm>
                <a:off x="4804294" y="2353664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7" name="文字方塊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294" y="2353664"/>
                <a:ext cx="686022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3997216" y="2326221"/>
                <a:ext cx="686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16" y="2326221"/>
                <a:ext cx="68602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/>
              <p:cNvSpPr txBox="1"/>
              <p:nvPr/>
            </p:nvSpPr>
            <p:spPr>
              <a:xfrm>
                <a:off x="4037458" y="2052271"/>
                <a:ext cx="648447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i="1" smtClean="0">
                              <a:solidFill>
                                <a:srgbClr val="7740C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i="1">
                              <a:solidFill>
                                <a:srgbClr val="774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3600" b="0" i="1" smtClean="0">
                              <a:solidFill>
                                <a:srgbClr val="774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600" i="1">
                              <a:solidFill>
                                <a:srgbClr val="774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TW" altLang="en-US" sz="3600" dirty="0">
                  <a:solidFill>
                    <a:srgbClr val="7740C0"/>
                  </a:solidFill>
                </a:endParaRPr>
              </a:p>
            </p:txBody>
          </p:sp>
        </mc:Choice>
        <mc:Fallback xmlns="">
          <p:sp>
            <p:nvSpPr>
              <p:cNvPr id="131" name="文字方塊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458" y="2052271"/>
                <a:ext cx="648447" cy="57592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3413857" y="2373905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857" y="2373905"/>
                <a:ext cx="471283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Hint:</a:t>
            </a:r>
            <a:endParaRPr lang="en-US" altLang="zh-TW" dirty="0"/>
          </a:p>
        </p:txBody>
      </p:sp>
      <p:sp>
        <p:nvSpPr>
          <p:cNvPr id="137" name="矩形 136"/>
          <p:cNvSpPr/>
          <p:nvPr/>
        </p:nvSpPr>
        <p:spPr>
          <a:xfrm>
            <a:off x="5764646" y="1922834"/>
            <a:ext cx="510809" cy="3895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/>
              <p:cNvSpPr txBox="1"/>
              <p:nvPr/>
            </p:nvSpPr>
            <p:spPr>
              <a:xfrm>
                <a:off x="5786025" y="1796453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25" y="1796453"/>
                <a:ext cx="472886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Network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enter a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syntax and execute it, what would you think?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564155" y="3045754"/>
            <a:ext cx="5482373" cy="3567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575937" y="3408346"/>
            <a:ext cx="547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　</a:t>
            </a:r>
            <a:r>
              <a:rPr lang="en-US" altLang="zh-TW" b="1" dirty="0" smtClean="0"/>
              <a:t>In [2]:</a:t>
            </a:r>
            <a:r>
              <a:rPr lang="zh-TW" altLang="en-US" b="1" dirty="0"/>
              <a:t>　</a:t>
            </a:r>
            <a:r>
              <a:rPr lang="en-US" altLang="zh-TW" b="1" dirty="0" smtClean="0"/>
              <a:t>model </a:t>
            </a:r>
            <a:r>
              <a:rPr lang="en-US" altLang="zh-TW" b="1" dirty="0"/>
              <a:t>= Sequential</a:t>
            </a:r>
            <a:r>
              <a:rPr lang="en-US" altLang="zh-TW" b="1" dirty="0" smtClean="0"/>
              <a:t>()</a:t>
            </a: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Magic Revisit </a:t>
            </a:r>
            <a:r>
              <a:rPr lang="en-US" altLang="zh-TW" dirty="0" smtClean="0"/>
              <a:t>– Conclusion</a:t>
            </a:r>
            <a:endParaRPr lang="en-US" altLang="zh-TW" dirty="0"/>
          </a:p>
        </p:txBody>
      </p:sp>
      <p:sp>
        <p:nvSpPr>
          <p:cNvPr id="79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A common application of Brach-and-Merge is to build</a:t>
            </a:r>
            <a:r>
              <a:rPr lang="zh-TW" altLang="en-US" dirty="0" smtClean="0"/>
              <a:t> </a:t>
            </a:r>
            <a:r>
              <a:rPr lang="en-US" altLang="zh-TW" dirty="0"/>
              <a:t>Multi-input and multi-output </a:t>
            </a:r>
            <a:r>
              <a:rPr lang="en-US" altLang="zh-TW" dirty="0" smtClean="0"/>
              <a:t>models.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Ref: https://keras.io/getting-started/functional-api-guide/#multi-input-and-multi-output-models</a:t>
            </a:r>
          </a:p>
        </p:txBody>
      </p:sp>
    </p:spTree>
    <p:extLst>
      <p:ext uri="{BB962C8B-B14F-4D97-AF65-F5344CB8AC3E}">
        <p14:creationId xmlns:p14="http://schemas.microsoft.com/office/powerpoint/2010/main" val="30978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Customized Layer</a:t>
            </a:r>
            <a:endParaRPr lang="en-US" altLang="zh-TW" dirty="0"/>
          </a:p>
        </p:txBody>
      </p:sp>
      <p:sp>
        <p:nvSpPr>
          <p:cNvPr id="114" name="矩形 113"/>
          <p:cNvSpPr/>
          <p:nvPr/>
        </p:nvSpPr>
        <p:spPr>
          <a:xfrm>
            <a:off x="1999514" y="3080508"/>
            <a:ext cx="1388064" cy="29021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7030A0"/>
                </a:solidFill>
              </a:rPr>
              <a:t>Average</a:t>
            </a:r>
          </a:p>
        </p:txBody>
      </p:sp>
      <p:sp>
        <p:nvSpPr>
          <p:cNvPr id="115" name="橢圓 114"/>
          <p:cNvSpPr/>
          <p:nvPr/>
        </p:nvSpPr>
        <p:spPr>
          <a:xfrm>
            <a:off x="840140" y="334493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/>
          <p:cNvSpPr/>
          <p:nvPr/>
        </p:nvSpPr>
        <p:spPr>
          <a:xfrm>
            <a:off x="838200" y="432512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橢圓 116"/>
          <p:cNvSpPr/>
          <p:nvPr/>
        </p:nvSpPr>
        <p:spPr>
          <a:xfrm>
            <a:off x="838200" y="5393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/>
          <p:cNvSpPr/>
          <p:nvPr/>
        </p:nvSpPr>
        <p:spPr>
          <a:xfrm>
            <a:off x="3909617" y="432512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6" name="直線接點 135"/>
          <p:cNvCxnSpPr>
            <a:stCxn id="115" idx="6"/>
            <a:endCxn id="114" idx="1"/>
          </p:cNvCxnSpPr>
          <p:nvPr/>
        </p:nvCxnSpPr>
        <p:spPr>
          <a:xfrm>
            <a:off x="1228068" y="3543521"/>
            <a:ext cx="771446" cy="988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>
            <a:stCxn id="116" idx="6"/>
            <a:endCxn id="114" idx="1"/>
          </p:cNvCxnSpPr>
          <p:nvPr/>
        </p:nvCxnSpPr>
        <p:spPr>
          <a:xfrm>
            <a:off x="1226128" y="4523710"/>
            <a:ext cx="773386" cy="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>
            <a:stCxn id="117" idx="6"/>
            <a:endCxn id="114" idx="1"/>
          </p:cNvCxnSpPr>
          <p:nvPr/>
        </p:nvCxnSpPr>
        <p:spPr>
          <a:xfrm flipV="1">
            <a:off x="1226128" y="4531594"/>
            <a:ext cx="773386" cy="106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For example, we want a layer which output the average of the input neurons </a:t>
            </a:r>
          </a:p>
        </p:txBody>
      </p:sp>
      <p:cxnSp>
        <p:nvCxnSpPr>
          <p:cNvPr id="141" name="直線接點 140"/>
          <p:cNvCxnSpPr>
            <a:stCxn id="134" idx="2"/>
            <a:endCxn id="114" idx="3"/>
          </p:cNvCxnSpPr>
          <p:nvPr/>
        </p:nvCxnSpPr>
        <p:spPr>
          <a:xfrm flipH="1">
            <a:off x="3387578" y="4523710"/>
            <a:ext cx="522039" cy="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918624" y="4923195"/>
            <a:ext cx="5129499" cy="41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Lambda layer transfers </a:t>
            </a:r>
            <a:r>
              <a:rPr lang="en-US" altLang="zh-TW" dirty="0"/>
              <a:t>c</a:t>
            </a:r>
            <a:r>
              <a:rPr lang="en-US" altLang="zh-TW" dirty="0" smtClean="0"/>
              <a:t>ustomized function as a layer.</a:t>
            </a:r>
          </a:p>
          <a:p>
            <a:r>
              <a:rPr lang="en-US" altLang="zh-TW" dirty="0" smtClean="0"/>
              <a:t>This could be also used when using </a:t>
            </a:r>
            <a:r>
              <a:rPr lang="en-US" altLang="zh-TW" dirty="0" smtClean="0">
                <a:solidFill>
                  <a:srgbClr val="C00000"/>
                </a:solidFill>
              </a:rPr>
              <a:t>Sequential</a:t>
            </a:r>
            <a:r>
              <a:rPr lang="en-US" altLang="zh-TW" dirty="0" smtClean="0"/>
              <a:t> API.</a:t>
            </a:r>
          </a:p>
        </p:txBody>
      </p:sp>
      <p:sp>
        <p:nvSpPr>
          <p:cNvPr id="16" name="矩形 15"/>
          <p:cNvSpPr/>
          <p:nvPr/>
        </p:nvSpPr>
        <p:spPr>
          <a:xfrm>
            <a:off x="1999514" y="3080508"/>
            <a:ext cx="1388064" cy="29021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7030A0"/>
                </a:solidFill>
              </a:rPr>
              <a:t>Average</a:t>
            </a:r>
          </a:p>
        </p:txBody>
      </p:sp>
      <p:sp>
        <p:nvSpPr>
          <p:cNvPr id="17" name="橢圓 16"/>
          <p:cNvSpPr/>
          <p:nvPr/>
        </p:nvSpPr>
        <p:spPr>
          <a:xfrm>
            <a:off x="840140" y="334493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838200" y="432512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838200" y="5393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909617" y="432512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17" idx="6"/>
            <a:endCxn id="16" idx="1"/>
          </p:cNvCxnSpPr>
          <p:nvPr/>
        </p:nvCxnSpPr>
        <p:spPr>
          <a:xfrm>
            <a:off x="1228068" y="3543521"/>
            <a:ext cx="771446" cy="988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6"/>
            <a:endCxn id="16" idx="1"/>
          </p:cNvCxnSpPr>
          <p:nvPr/>
        </p:nvCxnSpPr>
        <p:spPr>
          <a:xfrm>
            <a:off x="1226128" y="4523710"/>
            <a:ext cx="773386" cy="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9" idx="6"/>
            <a:endCxn id="16" idx="1"/>
          </p:cNvCxnSpPr>
          <p:nvPr/>
        </p:nvCxnSpPr>
        <p:spPr>
          <a:xfrm flipV="1">
            <a:off x="1226128" y="4531594"/>
            <a:ext cx="773386" cy="106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20" idx="2"/>
            <a:endCxn id="16" idx="3"/>
          </p:cNvCxnSpPr>
          <p:nvPr/>
        </p:nvCxnSpPr>
        <p:spPr>
          <a:xfrm flipH="1">
            <a:off x="3387578" y="4523710"/>
            <a:ext cx="522039" cy="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844984" y="3344939"/>
            <a:ext cx="5203139" cy="3262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844984" y="3630534"/>
            <a:ext cx="5347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  </a:t>
            </a:r>
            <a:r>
              <a:rPr lang="en-US" altLang="zh-TW" dirty="0" err="1" smtClean="0">
                <a:solidFill>
                  <a:srgbClr val="00B050"/>
                </a:solidFill>
              </a:rPr>
              <a:t>def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my_avergae</a:t>
            </a:r>
            <a:r>
              <a:rPr lang="en-US" altLang="zh-TW" dirty="0" smtClean="0">
                <a:solidFill>
                  <a:schemeClr val="tx2"/>
                </a:solidFill>
              </a:rPr>
              <a:t>(</a:t>
            </a:r>
            <a:r>
              <a:rPr lang="en-US" altLang="zh-TW" dirty="0" err="1" smtClean="0">
                <a:solidFill>
                  <a:schemeClr val="tx2"/>
                </a:solidFill>
              </a:rPr>
              <a:t>args</a:t>
            </a:r>
            <a:r>
              <a:rPr lang="en-US" altLang="zh-TW" dirty="0" smtClean="0">
                <a:solidFill>
                  <a:schemeClr val="tx2"/>
                </a:solidFill>
              </a:rPr>
              <a:t>):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      return </a:t>
            </a:r>
            <a:r>
              <a:rPr lang="en-US" altLang="zh-TW" dirty="0" err="1" smtClean="0">
                <a:solidFill>
                  <a:schemeClr val="tx2"/>
                </a:solidFill>
              </a:rPr>
              <a:t>K.mean</a:t>
            </a:r>
            <a:r>
              <a:rPr lang="en-US" altLang="zh-TW" dirty="0" smtClean="0">
                <a:solidFill>
                  <a:schemeClr val="tx2"/>
                </a:solidFill>
              </a:rPr>
              <a:t>(</a:t>
            </a:r>
            <a:r>
              <a:rPr lang="en-US" altLang="zh-TW" dirty="0" err="1" smtClean="0">
                <a:solidFill>
                  <a:schemeClr val="tx2"/>
                </a:solidFill>
              </a:rPr>
              <a:t>args</a:t>
            </a:r>
            <a:r>
              <a:rPr lang="en-US" altLang="zh-TW" dirty="0" smtClean="0">
                <a:solidFill>
                  <a:schemeClr val="tx2"/>
                </a:solidFill>
              </a:rPr>
              <a:t>)</a:t>
            </a:r>
          </a:p>
          <a:p>
            <a:endParaRPr lang="en-US" altLang="zh-TW" dirty="0">
              <a:solidFill>
                <a:schemeClr val="tx2"/>
              </a:solidFill>
            </a:endParaRPr>
          </a:p>
          <a:p>
            <a:r>
              <a:rPr lang="en-US" altLang="zh-TW" dirty="0" smtClean="0">
                <a:solidFill>
                  <a:schemeClr val="tx2"/>
                </a:solidFill>
              </a:rPr>
              <a:t>  x </a:t>
            </a:r>
            <a:r>
              <a:rPr lang="en-US" altLang="zh-TW" dirty="0">
                <a:solidFill>
                  <a:schemeClr val="tx2"/>
                </a:solidFill>
              </a:rPr>
              <a:t>= Input(shape=(3,), name='</a:t>
            </a:r>
            <a:r>
              <a:rPr lang="en-US" altLang="zh-TW" dirty="0" err="1">
                <a:solidFill>
                  <a:schemeClr val="tx2"/>
                </a:solidFill>
              </a:rPr>
              <a:t>x_is_input</a:t>
            </a:r>
            <a:r>
              <a:rPr lang="en-US" altLang="zh-TW" dirty="0" smtClean="0">
                <a:solidFill>
                  <a:schemeClr val="tx2"/>
                </a:solidFill>
              </a:rPr>
              <a:t>')</a:t>
            </a:r>
            <a:endParaRPr lang="en-US" altLang="zh-TW" dirty="0">
              <a:solidFill>
                <a:schemeClr val="tx2"/>
              </a:solidFill>
            </a:endParaRPr>
          </a:p>
          <a:p>
            <a:endParaRPr lang="en-US" altLang="zh-TW" dirty="0" smtClean="0">
              <a:solidFill>
                <a:schemeClr val="tx2"/>
              </a:solidFill>
            </a:endParaRPr>
          </a:p>
          <a:p>
            <a:r>
              <a:rPr lang="en-US" altLang="zh-TW" dirty="0" smtClean="0">
                <a:solidFill>
                  <a:schemeClr val="tx2"/>
                </a:solidFill>
              </a:rPr>
              <a:t>  f </a:t>
            </a:r>
            <a:r>
              <a:rPr lang="en-US" altLang="zh-TW" dirty="0">
                <a:solidFill>
                  <a:schemeClr val="tx2"/>
                </a:solidFill>
              </a:rPr>
              <a:t>= </a:t>
            </a:r>
            <a:r>
              <a:rPr lang="en-US" altLang="zh-TW" dirty="0" smtClean="0">
                <a:solidFill>
                  <a:schemeClr val="tx2"/>
                </a:solidFill>
              </a:rPr>
              <a:t>Lambda(</a:t>
            </a:r>
            <a:r>
              <a:rPr lang="en-US" altLang="zh-TW" dirty="0" err="1" smtClean="0">
                <a:solidFill>
                  <a:schemeClr val="tx2"/>
                </a:solidFill>
              </a:rPr>
              <a:t>my_avergae</a:t>
            </a:r>
            <a:r>
              <a:rPr lang="en-US" altLang="zh-TW" dirty="0">
                <a:solidFill>
                  <a:schemeClr val="tx2"/>
                </a:solidFill>
              </a:rPr>
              <a:t>, </a:t>
            </a:r>
            <a:r>
              <a:rPr lang="en-US" altLang="zh-TW" dirty="0" err="1">
                <a:solidFill>
                  <a:schemeClr val="tx2"/>
                </a:solidFill>
              </a:rPr>
              <a:t>output_shape</a:t>
            </a:r>
            <a:r>
              <a:rPr lang="en-US" altLang="zh-TW" dirty="0">
                <a:solidFill>
                  <a:schemeClr val="tx2"/>
                </a:solidFill>
              </a:rPr>
              <a:t>=(1,))</a:t>
            </a:r>
          </a:p>
          <a:p>
            <a:endParaRPr lang="en-US" altLang="zh-TW" dirty="0" smtClean="0">
              <a:solidFill>
                <a:schemeClr val="tx2"/>
              </a:solidFill>
            </a:endParaRPr>
          </a:p>
          <a:p>
            <a:r>
              <a:rPr lang="en-US" altLang="zh-TW" dirty="0" smtClean="0">
                <a:solidFill>
                  <a:schemeClr val="tx2"/>
                </a:solidFill>
              </a:rPr>
              <a:t>  y </a:t>
            </a:r>
            <a:r>
              <a:rPr lang="en-US" altLang="zh-TW" dirty="0">
                <a:solidFill>
                  <a:schemeClr val="tx2"/>
                </a:solidFill>
              </a:rPr>
              <a:t>= f(x</a:t>
            </a:r>
            <a:r>
              <a:rPr lang="en-US" altLang="zh-TW" dirty="0" smtClean="0">
                <a:solidFill>
                  <a:schemeClr val="tx2"/>
                </a:solidFill>
              </a:rPr>
              <a:t>)</a:t>
            </a:r>
            <a:endParaRPr lang="en-US" altLang="zh-TW" dirty="0">
              <a:solidFill>
                <a:schemeClr val="tx2"/>
              </a:solidFill>
            </a:endParaRPr>
          </a:p>
          <a:p>
            <a:r>
              <a:rPr lang="en-US" altLang="zh-TW" dirty="0" smtClean="0">
                <a:solidFill>
                  <a:schemeClr val="tx2"/>
                </a:solidFill>
              </a:rPr>
              <a:t>  model </a:t>
            </a:r>
            <a:r>
              <a:rPr lang="en-US" altLang="zh-TW" dirty="0">
                <a:solidFill>
                  <a:schemeClr val="tx2"/>
                </a:solidFill>
              </a:rPr>
              <a:t>= Model(x, y)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Customized Layer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50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918624" y="4923195"/>
            <a:ext cx="5129499" cy="41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Lambda layer is used for </a:t>
            </a:r>
            <a:r>
              <a:rPr lang="en-US" altLang="zh-TW" dirty="0"/>
              <a:t>c</a:t>
            </a:r>
            <a:r>
              <a:rPr lang="en-US" altLang="zh-TW" dirty="0" smtClean="0"/>
              <a:t>ustomized function as layer behavior.</a:t>
            </a:r>
          </a:p>
          <a:p>
            <a:r>
              <a:rPr lang="en-US" altLang="zh-TW" dirty="0" smtClean="0"/>
              <a:t>This could be also used when using </a:t>
            </a:r>
            <a:r>
              <a:rPr lang="en-US" altLang="zh-TW" dirty="0" smtClean="0">
                <a:solidFill>
                  <a:srgbClr val="C00000"/>
                </a:solidFill>
              </a:rPr>
              <a:t>Sequential</a:t>
            </a:r>
            <a:r>
              <a:rPr lang="en-US" altLang="zh-TW" dirty="0" smtClean="0"/>
              <a:t> API.</a:t>
            </a:r>
          </a:p>
        </p:txBody>
      </p:sp>
      <p:sp>
        <p:nvSpPr>
          <p:cNvPr id="16" name="矩形 15"/>
          <p:cNvSpPr/>
          <p:nvPr/>
        </p:nvSpPr>
        <p:spPr>
          <a:xfrm>
            <a:off x="1999514" y="3080508"/>
            <a:ext cx="1388064" cy="29021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7030A0"/>
                </a:solidFill>
              </a:rPr>
              <a:t>Black</a:t>
            </a:r>
          </a:p>
          <a:p>
            <a:pPr algn="ctr"/>
            <a:r>
              <a:rPr lang="en-US" altLang="zh-TW" sz="2400" b="1" dirty="0" smtClean="0">
                <a:solidFill>
                  <a:srgbClr val="7030A0"/>
                </a:solidFill>
              </a:rPr>
              <a:t>Magic</a:t>
            </a:r>
          </a:p>
        </p:txBody>
      </p:sp>
      <p:sp>
        <p:nvSpPr>
          <p:cNvPr id="17" name="橢圓 16"/>
          <p:cNvSpPr/>
          <p:nvPr/>
        </p:nvSpPr>
        <p:spPr>
          <a:xfrm>
            <a:off x="840140" y="3344939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838200" y="432512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838200" y="5393124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909617" y="4325128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17" idx="6"/>
            <a:endCxn id="16" idx="1"/>
          </p:cNvCxnSpPr>
          <p:nvPr/>
        </p:nvCxnSpPr>
        <p:spPr>
          <a:xfrm>
            <a:off x="1228068" y="3543521"/>
            <a:ext cx="771446" cy="988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8" idx="6"/>
            <a:endCxn id="16" idx="1"/>
          </p:cNvCxnSpPr>
          <p:nvPr/>
        </p:nvCxnSpPr>
        <p:spPr>
          <a:xfrm>
            <a:off x="1226128" y="4523710"/>
            <a:ext cx="773386" cy="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9" idx="6"/>
            <a:endCxn id="16" idx="1"/>
          </p:cNvCxnSpPr>
          <p:nvPr/>
        </p:nvCxnSpPr>
        <p:spPr>
          <a:xfrm flipV="1">
            <a:off x="1226128" y="4531594"/>
            <a:ext cx="773386" cy="106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20" idx="2"/>
            <a:endCxn id="16" idx="3"/>
          </p:cNvCxnSpPr>
          <p:nvPr/>
        </p:nvCxnSpPr>
        <p:spPr>
          <a:xfrm flipH="1">
            <a:off x="3387578" y="4523710"/>
            <a:ext cx="522039" cy="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844984" y="3344939"/>
            <a:ext cx="5203139" cy="3262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844984" y="3630534"/>
            <a:ext cx="5347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  </a:t>
            </a:r>
            <a:r>
              <a:rPr lang="en-US" altLang="zh-TW" dirty="0" err="1" smtClean="0">
                <a:solidFill>
                  <a:srgbClr val="00B050"/>
                </a:solidFill>
              </a:rPr>
              <a:t>def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my_spell</a:t>
            </a:r>
            <a:r>
              <a:rPr lang="en-US" altLang="zh-TW" dirty="0" smtClean="0">
                <a:solidFill>
                  <a:schemeClr val="tx2"/>
                </a:solidFill>
              </a:rPr>
              <a:t>(</a:t>
            </a:r>
            <a:r>
              <a:rPr lang="en-US" altLang="zh-TW" dirty="0" err="1" smtClean="0">
                <a:solidFill>
                  <a:schemeClr val="tx2"/>
                </a:solidFill>
              </a:rPr>
              <a:t>args</a:t>
            </a:r>
            <a:r>
              <a:rPr lang="en-US" altLang="zh-TW" dirty="0" smtClean="0">
                <a:solidFill>
                  <a:schemeClr val="tx2"/>
                </a:solidFill>
              </a:rPr>
              <a:t>):</a:t>
            </a:r>
          </a:p>
          <a:p>
            <a:r>
              <a:rPr lang="en-US" altLang="zh-TW" b="1" dirty="0">
                <a:solidFill>
                  <a:schemeClr val="tx2"/>
                </a:solidFill>
              </a:rPr>
              <a:t> </a:t>
            </a:r>
            <a:r>
              <a:rPr lang="en-US" altLang="zh-TW" b="1" dirty="0" smtClean="0">
                <a:solidFill>
                  <a:schemeClr val="tx2"/>
                </a:solidFill>
              </a:rPr>
              <a:t>     xxx</a:t>
            </a:r>
            <a:endParaRPr lang="en-US" altLang="zh-TW" b="1" dirty="0">
              <a:solidFill>
                <a:schemeClr val="tx2"/>
              </a:solidFill>
            </a:endParaRPr>
          </a:p>
          <a:p>
            <a:r>
              <a:rPr lang="en-US" altLang="zh-TW" b="1" dirty="0" smtClean="0">
                <a:solidFill>
                  <a:srgbClr val="00B050"/>
                </a:solidFill>
              </a:rPr>
              <a:t>      return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</a:rPr>
              <a:t>black_magic</a:t>
            </a:r>
            <a:endParaRPr lang="en-US" altLang="zh-TW" dirty="0">
              <a:solidFill>
                <a:schemeClr val="tx2"/>
              </a:solidFill>
            </a:endParaRPr>
          </a:p>
          <a:p>
            <a:r>
              <a:rPr lang="en-US" altLang="zh-TW" dirty="0" smtClean="0">
                <a:solidFill>
                  <a:schemeClr val="tx2"/>
                </a:solidFill>
              </a:rPr>
              <a:t>  x </a:t>
            </a:r>
            <a:r>
              <a:rPr lang="en-US" altLang="zh-TW" dirty="0">
                <a:solidFill>
                  <a:schemeClr val="tx2"/>
                </a:solidFill>
              </a:rPr>
              <a:t>= Input(shape=(3,), name='</a:t>
            </a:r>
            <a:r>
              <a:rPr lang="en-US" altLang="zh-TW" dirty="0" err="1">
                <a:solidFill>
                  <a:schemeClr val="tx2"/>
                </a:solidFill>
              </a:rPr>
              <a:t>x_is_input</a:t>
            </a:r>
            <a:r>
              <a:rPr lang="en-US" altLang="zh-TW" dirty="0" smtClean="0">
                <a:solidFill>
                  <a:schemeClr val="tx2"/>
                </a:solidFill>
              </a:rPr>
              <a:t>')</a:t>
            </a:r>
            <a:endParaRPr lang="en-US" altLang="zh-TW" dirty="0">
              <a:solidFill>
                <a:schemeClr val="tx2"/>
              </a:solidFill>
            </a:endParaRPr>
          </a:p>
          <a:p>
            <a:endParaRPr lang="en-US" altLang="zh-TW" dirty="0" smtClean="0">
              <a:solidFill>
                <a:schemeClr val="tx2"/>
              </a:solidFill>
            </a:endParaRPr>
          </a:p>
          <a:p>
            <a:r>
              <a:rPr lang="en-US" altLang="zh-TW" dirty="0" smtClean="0">
                <a:solidFill>
                  <a:schemeClr val="tx2"/>
                </a:solidFill>
              </a:rPr>
              <a:t>  f </a:t>
            </a:r>
            <a:r>
              <a:rPr lang="en-US" altLang="zh-TW" dirty="0">
                <a:solidFill>
                  <a:schemeClr val="tx2"/>
                </a:solidFill>
              </a:rPr>
              <a:t>= Lambda(</a:t>
            </a:r>
            <a:r>
              <a:rPr lang="en-US" altLang="zh-TW" dirty="0" err="1">
                <a:solidFill>
                  <a:schemeClr val="tx2"/>
                </a:solidFill>
              </a:rPr>
              <a:t>my_spell</a:t>
            </a:r>
            <a:r>
              <a:rPr lang="en-US" altLang="zh-TW" dirty="0">
                <a:solidFill>
                  <a:schemeClr val="tx2"/>
                </a:solidFill>
              </a:rPr>
              <a:t>, </a:t>
            </a:r>
            <a:r>
              <a:rPr lang="en-US" altLang="zh-TW" dirty="0" err="1">
                <a:solidFill>
                  <a:schemeClr val="tx2"/>
                </a:solidFill>
              </a:rPr>
              <a:t>output_shape</a:t>
            </a:r>
            <a:r>
              <a:rPr lang="en-US" altLang="zh-TW" dirty="0">
                <a:solidFill>
                  <a:schemeClr val="tx2"/>
                </a:solidFill>
              </a:rPr>
              <a:t>=(1,))</a:t>
            </a:r>
          </a:p>
          <a:p>
            <a:endParaRPr lang="en-US" altLang="zh-TW" dirty="0" smtClean="0">
              <a:solidFill>
                <a:schemeClr val="tx2"/>
              </a:solidFill>
            </a:endParaRPr>
          </a:p>
          <a:p>
            <a:r>
              <a:rPr lang="en-US" altLang="zh-TW" dirty="0" smtClean="0">
                <a:solidFill>
                  <a:schemeClr val="tx2"/>
                </a:solidFill>
              </a:rPr>
              <a:t>  y </a:t>
            </a:r>
            <a:r>
              <a:rPr lang="en-US" altLang="zh-TW" dirty="0">
                <a:solidFill>
                  <a:schemeClr val="tx2"/>
                </a:solidFill>
              </a:rPr>
              <a:t>= f(x</a:t>
            </a:r>
            <a:r>
              <a:rPr lang="en-US" altLang="zh-TW" dirty="0" smtClean="0">
                <a:solidFill>
                  <a:schemeClr val="tx2"/>
                </a:solidFill>
              </a:rPr>
              <a:t>)</a:t>
            </a:r>
            <a:endParaRPr lang="en-US" altLang="zh-TW" dirty="0">
              <a:solidFill>
                <a:schemeClr val="tx2"/>
              </a:solidFill>
            </a:endParaRPr>
          </a:p>
          <a:p>
            <a:r>
              <a:rPr lang="en-US" altLang="zh-TW" dirty="0" smtClean="0">
                <a:solidFill>
                  <a:schemeClr val="tx2"/>
                </a:solidFill>
              </a:rPr>
              <a:t>  model </a:t>
            </a:r>
            <a:r>
              <a:rPr lang="en-US" altLang="zh-TW" dirty="0">
                <a:solidFill>
                  <a:schemeClr val="tx2"/>
                </a:solidFill>
              </a:rPr>
              <a:t>= Model(x, y)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Customized Layer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77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Customized Loss Function</a:t>
            </a:r>
            <a:endParaRPr lang="en-US" altLang="zh-TW" dirty="0"/>
          </a:p>
        </p:txBody>
      </p:sp>
      <p:sp>
        <p:nvSpPr>
          <p:cNvPr id="50" name="圓角矩形 49"/>
          <p:cNvSpPr/>
          <p:nvPr/>
        </p:nvSpPr>
        <p:spPr>
          <a:xfrm>
            <a:off x="6844984" y="3039844"/>
            <a:ext cx="5203139" cy="3567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6846791" y="3127262"/>
            <a:ext cx="5420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x = Input(shape=(2</a:t>
            </a:r>
            <a:r>
              <a:rPr lang="en-US" altLang="zh-TW" dirty="0" smtClean="0"/>
              <a:t>,))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f = Dense(3,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u = f(x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g = Dense(2,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v = g(u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h = Dense(3, activation='sigmoid')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y = h(v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model = Model(x, y)</a:t>
            </a:r>
            <a:endParaRPr lang="zh-TW" altLang="en-US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 err="1" smtClean="0"/>
              <a:t>model.compile</a:t>
            </a:r>
            <a:r>
              <a:rPr lang="en-US" altLang="zh-TW" dirty="0" smtClean="0"/>
              <a:t>(loss=‘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mse</a:t>
            </a:r>
            <a:r>
              <a:rPr lang="en-US" altLang="zh-TW" dirty="0" smtClean="0"/>
              <a:t>’)</a:t>
            </a:r>
            <a:endParaRPr lang="en-US" altLang="zh-TW" b="1" dirty="0">
              <a:solidFill>
                <a:srgbClr val="00B050"/>
              </a:solidFill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331098" y="3379685"/>
            <a:ext cx="5786015" cy="32473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/>
          <p:cNvCxnSpPr>
            <a:stCxn id="49" idx="6"/>
            <a:endCxn id="68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49" idx="6"/>
            <a:endCxn id="69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49" idx="6"/>
            <a:endCxn id="70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1" idx="6"/>
            <a:endCxn id="69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1" idx="6"/>
            <a:endCxn id="70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61" idx="6"/>
            <a:endCxn id="68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接點 72"/>
          <p:cNvCxnSpPr>
            <a:stCxn id="72" idx="6"/>
            <a:endCxn id="80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71" idx="6"/>
            <a:endCxn id="79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71" idx="6"/>
            <a:endCxn id="80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71" idx="6"/>
            <a:endCxn id="81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2" idx="6"/>
            <a:endCxn id="81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72" idx="6"/>
            <a:endCxn id="79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/>
          <p:cNvCxnSpPr>
            <a:stCxn id="72" idx="2"/>
            <a:endCxn id="69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71" idx="2"/>
            <a:endCxn id="68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71" idx="2"/>
            <a:endCxn id="69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1" idx="2"/>
            <a:endCxn id="70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72" idx="2"/>
            <a:endCxn id="70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72" idx="2"/>
            <a:endCxn id="68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8773" y="3094051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sp>
        <p:nvSpPr>
          <p:cNvPr id="52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Can we use user-defined loss function?</a:t>
            </a:r>
          </a:p>
        </p:txBody>
      </p:sp>
    </p:spTree>
    <p:extLst>
      <p:ext uri="{BB962C8B-B14F-4D97-AF65-F5344CB8AC3E}">
        <p14:creationId xmlns:p14="http://schemas.microsoft.com/office/powerpoint/2010/main" val="33982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Customized Loss Function</a:t>
            </a:r>
            <a:endParaRPr lang="en-US" altLang="zh-TW" dirty="0"/>
          </a:p>
        </p:txBody>
      </p:sp>
      <p:sp>
        <p:nvSpPr>
          <p:cNvPr id="50" name="圓角矩形 49"/>
          <p:cNvSpPr/>
          <p:nvPr/>
        </p:nvSpPr>
        <p:spPr>
          <a:xfrm>
            <a:off x="6844984" y="3039844"/>
            <a:ext cx="5203139" cy="23394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331098" y="3379685"/>
            <a:ext cx="5786015" cy="32473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/>
          <p:cNvCxnSpPr>
            <a:stCxn id="49" idx="6"/>
            <a:endCxn id="68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49" idx="6"/>
            <a:endCxn id="69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49" idx="6"/>
            <a:endCxn id="70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1" idx="6"/>
            <a:endCxn id="69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1" idx="6"/>
            <a:endCxn id="70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61" idx="6"/>
            <a:endCxn id="68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接點 72"/>
          <p:cNvCxnSpPr>
            <a:stCxn id="72" idx="6"/>
            <a:endCxn id="80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71" idx="6"/>
            <a:endCxn id="79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71" idx="6"/>
            <a:endCxn id="80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71" idx="6"/>
            <a:endCxn id="81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2" idx="6"/>
            <a:endCxn id="81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72" idx="6"/>
            <a:endCxn id="79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/>
          <p:cNvCxnSpPr>
            <a:stCxn id="72" idx="2"/>
            <a:endCxn id="69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71" idx="2"/>
            <a:endCxn id="68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71" idx="2"/>
            <a:endCxn id="69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1" idx="2"/>
            <a:endCxn id="70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72" idx="2"/>
            <a:endCxn id="70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72" idx="2"/>
            <a:endCxn id="68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8773" y="3094051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sp>
        <p:nvSpPr>
          <p:cNvPr id="52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9922" cy="91909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Can we use user-defined loss function?</a:t>
            </a:r>
          </a:p>
          <a:p>
            <a:r>
              <a:rPr lang="en-US" altLang="zh-TW" dirty="0" smtClean="0"/>
              <a:t>Yes, as shown below. Another example is VAE.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6846791" y="3127262"/>
            <a:ext cx="5420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x = Input(shape=(2</a:t>
            </a:r>
            <a:r>
              <a:rPr lang="en-US" altLang="zh-TW" dirty="0" smtClean="0"/>
              <a:t>,))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f = Dense(3,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u = f(x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g = Dense(2,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v = g(u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h = Dense(3, activation='sigmoid')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y = h(v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model = Model(x, y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36" name="圓角矩形 35"/>
          <p:cNvSpPr/>
          <p:nvPr/>
        </p:nvSpPr>
        <p:spPr>
          <a:xfrm>
            <a:off x="6844983" y="5379305"/>
            <a:ext cx="5203139" cy="12477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6844982" y="5402341"/>
            <a:ext cx="5420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　</a:t>
            </a:r>
            <a:r>
              <a:rPr lang="en-US" altLang="zh-TW" b="1" dirty="0" smtClean="0"/>
              <a:t>In [ ]:</a:t>
            </a:r>
            <a:r>
              <a:rPr lang="zh-TW" altLang="en-US" b="1" dirty="0"/>
              <a:t>　</a:t>
            </a:r>
            <a:r>
              <a:rPr lang="en-US" altLang="zh-TW" b="1" dirty="0" err="1" smtClean="0">
                <a:solidFill>
                  <a:srgbClr val="00B050"/>
                </a:solidFill>
              </a:rPr>
              <a:t>def</a:t>
            </a:r>
            <a:r>
              <a:rPr lang="en-US" altLang="zh-TW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my_loss</a:t>
            </a:r>
            <a:r>
              <a:rPr lang="en-US" altLang="zh-TW" b="1" dirty="0" smtClean="0">
                <a:solidFill>
                  <a:schemeClr val="tx2"/>
                </a:solidFill>
              </a:rPr>
              <a:t>(</a:t>
            </a:r>
            <a:r>
              <a:rPr lang="en-US" altLang="zh-TW" b="1" dirty="0" err="1" smtClean="0">
                <a:solidFill>
                  <a:schemeClr val="tx2"/>
                </a:solidFill>
              </a:rPr>
              <a:t>y_true</a:t>
            </a:r>
            <a:r>
              <a:rPr lang="en-US" altLang="zh-TW" b="1" dirty="0" smtClean="0">
                <a:solidFill>
                  <a:schemeClr val="tx2"/>
                </a:solidFill>
              </a:rPr>
              <a:t>, </a:t>
            </a:r>
            <a:r>
              <a:rPr lang="en-US" altLang="zh-TW" b="1" dirty="0" err="1" smtClean="0">
                <a:solidFill>
                  <a:schemeClr val="tx2"/>
                </a:solidFill>
              </a:rPr>
              <a:t>y_pred</a:t>
            </a:r>
            <a:r>
              <a:rPr lang="en-US" altLang="zh-TW" b="1" dirty="0" smtClean="0">
                <a:solidFill>
                  <a:schemeClr val="tx2"/>
                </a:solidFill>
              </a:rPr>
              <a:t>):</a:t>
            </a:r>
            <a:endParaRPr lang="en-US" altLang="zh-TW" b="1" dirty="0">
              <a:solidFill>
                <a:schemeClr val="tx2"/>
              </a:solidFill>
            </a:endParaRPr>
          </a:p>
          <a:p>
            <a:r>
              <a:rPr lang="en-US" altLang="zh-TW" b="1" dirty="0" smtClean="0">
                <a:solidFill>
                  <a:srgbClr val="00B050"/>
                </a:solidFill>
              </a:rPr>
              <a:t>	      </a:t>
            </a:r>
            <a:r>
              <a:rPr lang="en-US" altLang="zh-TW" b="1" dirty="0">
                <a:solidFill>
                  <a:srgbClr val="00B050"/>
                </a:solidFill>
              </a:rPr>
              <a:t>return </a:t>
            </a:r>
            <a:r>
              <a:rPr lang="en-US" altLang="zh-TW" b="1" dirty="0" err="1" smtClean="0">
                <a:solidFill>
                  <a:schemeClr val="tx2"/>
                </a:solidFill>
              </a:rPr>
              <a:t>K.mean</a:t>
            </a:r>
            <a:r>
              <a:rPr lang="en-US" altLang="zh-TW" b="1" dirty="0" smtClean="0">
                <a:solidFill>
                  <a:schemeClr val="tx2"/>
                </a:solidFill>
              </a:rPr>
              <a:t>(</a:t>
            </a:r>
            <a:r>
              <a:rPr lang="en-US" altLang="zh-TW" b="1" dirty="0" err="1" smtClean="0">
                <a:solidFill>
                  <a:schemeClr val="tx2"/>
                </a:solidFill>
              </a:rPr>
              <a:t>y_true</a:t>
            </a:r>
            <a:r>
              <a:rPr lang="en-US" altLang="zh-TW" b="1" dirty="0" smtClean="0">
                <a:solidFill>
                  <a:schemeClr val="tx2"/>
                </a:solidFill>
              </a:rPr>
              <a:t> - </a:t>
            </a:r>
            <a:r>
              <a:rPr lang="en-US" altLang="zh-TW" b="1" dirty="0" err="1" smtClean="0">
                <a:solidFill>
                  <a:schemeClr val="tx2"/>
                </a:solidFill>
              </a:rPr>
              <a:t>y_pred</a:t>
            </a:r>
            <a:r>
              <a:rPr lang="en-US" altLang="zh-TW" b="1" dirty="0" smtClean="0">
                <a:solidFill>
                  <a:schemeClr val="tx2"/>
                </a:solidFill>
              </a:rPr>
              <a:t>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endParaRPr lang="zh-TW" altLang="en-US" b="1" dirty="0" smtClean="0">
              <a:solidFill>
                <a:srgbClr val="00B050"/>
              </a:solidFill>
            </a:endParaRPr>
          </a:p>
          <a:p>
            <a:r>
              <a:rPr lang="zh-TW" altLang="en-US" b="1" dirty="0"/>
              <a:t>　</a:t>
            </a:r>
            <a:r>
              <a:rPr lang="en-US" altLang="zh-TW" b="1" dirty="0"/>
              <a:t>In [ ]:</a:t>
            </a:r>
            <a:r>
              <a:rPr lang="zh-TW" altLang="en-US" b="1" dirty="0"/>
              <a:t>　</a:t>
            </a:r>
            <a:r>
              <a:rPr lang="en-US" altLang="zh-TW" b="1" dirty="0" err="1" smtClean="0"/>
              <a:t>model.compile</a:t>
            </a:r>
            <a:r>
              <a:rPr lang="en-US" altLang="zh-TW" b="1" dirty="0" smtClean="0"/>
              <a:t>(loss=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my_loss</a:t>
            </a:r>
            <a:r>
              <a:rPr lang="en-US" altLang="zh-TW" b="1" dirty="0" smtClean="0"/>
              <a:t>)</a:t>
            </a:r>
            <a:endParaRPr lang="en-US" altLang="zh-TW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Customized Loss Function</a:t>
            </a:r>
            <a:endParaRPr lang="en-US" altLang="zh-TW" dirty="0"/>
          </a:p>
        </p:txBody>
      </p:sp>
      <p:sp>
        <p:nvSpPr>
          <p:cNvPr id="50" name="圓角矩形 49"/>
          <p:cNvSpPr/>
          <p:nvPr/>
        </p:nvSpPr>
        <p:spPr>
          <a:xfrm>
            <a:off x="6844984" y="3039844"/>
            <a:ext cx="5203139" cy="23394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331098" y="3379685"/>
            <a:ext cx="5786015" cy="32473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/>
          <p:cNvCxnSpPr>
            <a:stCxn id="49" idx="6"/>
            <a:endCxn id="68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49" idx="6"/>
            <a:endCxn id="69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49" idx="6"/>
            <a:endCxn id="70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1" idx="6"/>
            <a:endCxn id="69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1" idx="6"/>
            <a:endCxn id="70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61" idx="6"/>
            <a:endCxn id="68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接點 72"/>
          <p:cNvCxnSpPr>
            <a:stCxn id="72" idx="6"/>
            <a:endCxn id="80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71" idx="6"/>
            <a:endCxn id="79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71" idx="6"/>
            <a:endCxn id="80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71" idx="6"/>
            <a:endCxn id="81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2" idx="6"/>
            <a:endCxn id="81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72" idx="6"/>
            <a:endCxn id="79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/>
          <p:cNvCxnSpPr>
            <a:stCxn id="72" idx="2"/>
            <a:endCxn id="69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71" idx="2"/>
            <a:endCxn id="68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71" idx="2"/>
            <a:endCxn id="69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1" idx="2"/>
            <a:endCxn id="70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72" idx="2"/>
            <a:endCxn id="70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72" idx="2"/>
            <a:endCxn id="68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8773" y="3094051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sp>
        <p:nvSpPr>
          <p:cNvPr id="52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909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In most case, the order of </a:t>
            </a:r>
            <a:r>
              <a:rPr lang="en-US" altLang="zh-TW" dirty="0" err="1" smtClean="0"/>
              <a:t>y_true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y_pred</a:t>
            </a:r>
            <a:r>
              <a:rPr lang="en-US" altLang="zh-TW" dirty="0" smtClean="0"/>
              <a:t> is not important</a:t>
            </a:r>
          </a:p>
          <a:p>
            <a:r>
              <a:rPr lang="en-US" altLang="zh-TW" dirty="0" smtClean="0"/>
              <a:t>However, for cross-entropy-like loss function, it’s IMPORTANT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6846791" y="3127262"/>
            <a:ext cx="5420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x = Input(shape=(2</a:t>
            </a:r>
            <a:r>
              <a:rPr lang="en-US" altLang="zh-TW" dirty="0" smtClean="0"/>
              <a:t>,))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f = Dense(3,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u = f(x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g = Dense(2,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v = g(u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h = Dense(3, activation='sigmoid')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y = h(v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model = Model(x, y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36" name="圓角矩形 35"/>
          <p:cNvSpPr/>
          <p:nvPr/>
        </p:nvSpPr>
        <p:spPr>
          <a:xfrm>
            <a:off x="6844983" y="5379305"/>
            <a:ext cx="5203139" cy="12477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6844982" y="5402341"/>
            <a:ext cx="5420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　</a:t>
            </a:r>
            <a:r>
              <a:rPr lang="en-US" altLang="zh-TW" b="1" dirty="0" smtClean="0"/>
              <a:t>In [ ]:</a:t>
            </a:r>
            <a:r>
              <a:rPr lang="zh-TW" altLang="en-US" b="1" dirty="0"/>
              <a:t>　</a:t>
            </a:r>
            <a:r>
              <a:rPr lang="en-US" altLang="zh-TW" b="1" dirty="0" err="1" smtClean="0">
                <a:solidFill>
                  <a:srgbClr val="00B050"/>
                </a:solidFill>
              </a:rPr>
              <a:t>def</a:t>
            </a:r>
            <a:r>
              <a:rPr lang="en-US" altLang="zh-TW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my_loss</a:t>
            </a:r>
            <a:r>
              <a:rPr lang="en-US" altLang="zh-TW" b="1" dirty="0" smtClean="0">
                <a:solidFill>
                  <a:schemeClr val="tx2"/>
                </a:solidFill>
              </a:rPr>
              <a:t>(</a:t>
            </a:r>
            <a:r>
              <a:rPr lang="en-US" altLang="zh-TW" b="1" dirty="0" err="1" smtClean="0">
                <a:solidFill>
                  <a:schemeClr val="tx2"/>
                </a:solidFill>
              </a:rPr>
              <a:t>y_true</a:t>
            </a:r>
            <a:r>
              <a:rPr lang="en-US" altLang="zh-TW" b="1" dirty="0" smtClean="0">
                <a:solidFill>
                  <a:schemeClr val="tx2"/>
                </a:solidFill>
              </a:rPr>
              <a:t>, </a:t>
            </a:r>
            <a:r>
              <a:rPr lang="en-US" altLang="zh-TW" b="1" dirty="0" err="1" smtClean="0">
                <a:solidFill>
                  <a:schemeClr val="tx2"/>
                </a:solidFill>
              </a:rPr>
              <a:t>y_pred</a:t>
            </a:r>
            <a:r>
              <a:rPr lang="en-US" altLang="zh-TW" b="1" dirty="0" smtClean="0">
                <a:solidFill>
                  <a:schemeClr val="tx2"/>
                </a:solidFill>
              </a:rPr>
              <a:t>):</a:t>
            </a:r>
            <a:endParaRPr lang="en-US" altLang="zh-TW" b="1" dirty="0">
              <a:solidFill>
                <a:schemeClr val="tx2"/>
              </a:solidFill>
            </a:endParaRPr>
          </a:p>
          <a:p>
            <a:r>
              <a:rPr lang="en-US" altLang="zh-TW" b="1" dirty="0" smtClean="0">
                <a:solidFill>
                  <a:srgbClr val="00B050"/>
                </a:solidFill>
              </a:rPr>
              <a:t>	      </a:t>
            </a:r>
            <a:r>
              <a:rPr lang="en-US" altLang="zh-TW" b="1" dirty="0">
                <a:solidFill>
                  <a:srgbClr val="00B050"/>
                </a:solidFill>
              </a:rPr>
              <a:t>return </a:t>
            </a:r>
            <a:r>
              <a:rPr lang="en-US" altLang="zh-TW" b="1" dirty="0" err="1" smtClean="0">
                <a:solidFill>
                  <a:schemeClr val="tx2"/>
                </a:solidFill>
              </a:rPr>
              <a:t>K.mean</a:t>
            </a:r>
            <a:r>
              <a:rPr lang="en-US" altLang="zh-TW" b="1" dirty="0" smtClean="0">
                <a:solidFill>
                  <a:schemeClr val="tx2"/>
                </a:solidFill>
              </a:rPr>
              <a:t>(</a:t>
            </a:r>
            <a:r>
              <a:rPr lang="en-US" altLang="zh-TW" b="1" dirty="0" err="1" smtClean="0">
                <a:solidFill>
                  <a:schemeClr val="tx2"/>
                </a:solidFill>
              </a:rPr>
              <a:t>y_true</a:t>
            </a:r>
            <a:r>
              <a:rPr lang="en-US" altLang="zh-TW" b="1" dirty="0" smtClean="0">
                <a:solidFill>
                  <a:schemeClr val="tx2"/>
                </a:solidFill>
              </a:rPr>
              <a:t> - </a:t>
            </a:r>
            <a:r>
              <a:rPr lang="en-US" altLang="zh-TW" b="1" dirty="0" err="1" smtClean="0">
                <a:solidFill>
                  <a:schemeClr val="tx2"/>
                </a:solidFill>
              </a:rPr>
              <a:t>y_pred</a:t>
            </a:r>
            <a:r>
              <a:rPr lang="en-US" altLang="zh-TW" b="1" dirty="0" smtClean="0">
                <a:solidFill>
                  <a:schemeClr val="tx2"/>
                </a:solidFill>
              </a:rPr>
              <a:t>)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endParaRPr lang="zh-TW" altLang="en-US" b="1" dirty="0" smtClean="0">
              <a:solidFill>
                <a:srgbClr val="00B050"/>
              </a:solidFill>
            </a:endParaRPr>
          </a:p>
          <a:p>
            <a:r>
              <a:rPr lang="zh-TW" altLang="en-US" b="1" dirty="0"/>
              <a:t>　</a:t>
            </a:r>
            <a:r>
              <a:rPr lang="en-US" altLang="zh-TW" b="1" dirty="0"/>
              <a:t>In [ ]:</a:t>
            </a:r>
            <a:r>
              <a:rPr lang="zh-TW" altLang="en-US" b="1" dirty="0"/>
              <a:t>　</a:t>
            </a:r>
            <a:r>
              <a:rPr lang="en-US" altLang="zh-TW" b="1" dirty="0" err="1" smtClean="0"/>
              <a:t>model.compile</a:t>
            </a:r>
            <a:r>
              <a:rPr lang="en-US" altLang="zh-TW" b="1" dirty="0" smtClean="0"/>
              <a:t>(loss=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my_loss</a:t>
            </a:r>
            <a:r>
              <a:rPr lang="en-US" altLang="zh-TW" b="1" dirty="0" smtClean="0"/>
              <a:t>)</a:t>
            </a:r>
            <a:endParaRPr lang="en-US" altLang="zh-TW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Customized Loss Function</a:t>
            </a:r>
            <a:endParaRPr lang="en-US" altLang="zh-TW" dirty="0"/>
          </a:p>
        </p:txBody>
      </p:sp>
      <p:sp>
        <p:nvSpPr>
          <p:cNvPr id="50" name="圓角矩形 49"/>
          <p:cNvSpPr/>
          <p:nvPr/>
        </p:nvSpPr>
        <p:spPr>
          <a:xfrm>
            <a:off x="6844984" y="3039844"/>
            <a:ext cx="5203139" cy="23394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331098" y="3379685"/>
            <a:ext cx="5786015" cy="32473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883390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773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/>
          <p:cNvCxnSpPr>
            <a:stCxn id="49" idx="6"/>
            <a:endCxn id="68" idx="2"/>
          </p:cNvCxnSpPr>
          <p:nvPr/>
        </p:nvCxnSpPr>
        <p:spPr>
          <a:xfrm flipV="1">
            <a:off x="1271318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49" idx="6"/>
            <a:endCxn id="69" idx="2"/>
          </p:cNvCxnSpPr>
          <p:nvPr/>
        </p:nvCxnSpPr>
        <p:spPr>
          <a:xfrm>
            <a:off x="1271318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49" idx="6"/>
            <a:endCxn id="70" idx="2"/>
          </p:cNvCxnSpPr>
          <p:nvPr/>
        </p:nvCxnSpPr>
        <p:spPr>
          <a:xfrm>
            <a:off x="1271318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1" idx="6"/>
            <a:endCxn id="69" idx="2"/>
          </p:cNvCxnSpPr>
          <p:nvPr/>
        </p:nvCxnSpPr>
        <p:spPr>
          <a:xfrm flipV="1">
            <a:off x="1266701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1" idx="6"/>
            <a:endCxn id="70" idx="2"/>
          </p:cNvCxnSpPr>
          <p:nvPr/>
        </p:nvCxnSpPr>
        <p:spPr>
          <a:xfrm>
            <a:off x="1266701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61" idx="6"/>
            <a:endCxn id="68" idx="2"/>
          </p:cNvCxnSpPr>
          <p:nvPr/>
        </p:nvCxnSpPr>
        <p:spPr>
          <a:xfrm flipV="1">
            <a:off x="1266701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2275772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271155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2275772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3586228" y="429154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3594666" y="561710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接點 72"/>
          <p:cNvCxnSpPr>
            <a:stCxn id="72" idx="6"/>
            <a:endCxn id="80" idx="2"/>
          </p:cNvCxnSpPr>
          <p:nvPr/>
        </p:nvCxnSpPr>
        <p:spPr>
          <a:xfrm flipV="1">
            <a:off x="3982594" y="5180723"/>
            <a:ext cx="1082560" cy="634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71" idx="6"/>
            <a:endCxn id="79" idx="2"/>
          </p:cNvCxnSpPr>
          <p:nvPr/>
        </p:nvCxnSpPr>
        <p:spPr>
          <a:xfrm flipV="1">
            <a:off x="3974156" y="4104688"/>
            <a:ext cx="1095615" cy="385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71" idx="6"/>
            <a:endCxn id="80" idx="2"/>
          </p:cNvCxnSpPr>
          <p:nvPr/>
        </p:nvCxnSpPr>
        <p:spPr>
          <a:xfrm>
            <a:off x="3974156" y="4490122"/>
            <a:ext cx="1090998" cy="690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71" idx="6"/>
            <a:endCxn id="81" idx="2"/>
          </p:cNvCxnSpPr>
          <p:nvPr/>
        </p:nvCxnSpPr>
        <p:spPr>
          <a:xfrm>
            <a:off x="3974156" y="4490122"/>
            <a:ext cx="1095615" cy="181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2" idx="6"/>
            <a:endCxn id="81" idx="2"/>
          </p:cNvCxnSpPr>
          <p:nvPr/>
        </p:nvCxnSpPr>
        <p:spPr>
          <a:xfrm>
            <a:off x="3982594" y="5815685"/>
            <a:ext cx="1087177" cy="486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72" idx="6"/>
            <a:endCxn id="79" idx="2"/>
          </p:cNvCxnSpPr>
          <p:nvPr/>
        </p:nvCxnSpPr>
        <p:spPr>
          <a:xfrm flipV="1">
            <a:off x="3982594" y="4104688"/>
            <a:ext cx="1087177" cy="171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>
          <a:xfrm>
            <a:off x="5069771" y="3906106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5065154" y="498214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5069771" y="610408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/>
          <p:cNvCxnSpPr>
            <a:stCxn id="72" idx="2"/>
            <a:endCxn id="69" idx="6"/>
          </p:cNvCxnSpPr>
          <p:nvPr/>
        </p:nvCxnSpPr>
        <p:spPr>
          <a:xfrm flipH="1" flipV="1">
            <a:off x="2659083" y="518072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71" idx="2"/>
            <a:endCxn id="68" idx="6"/>
          </p:cNvCxnSpPr>
          <p:nvPr/>
        </p:nvCxnSpPr>
        <p:spPr>
          <a:xfrm flipH="1" flipV="1">
            <a:off x="2663700" y="410468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71" idx="2"/>
            <a:endCxn id="69" idx="6"/>
          </p:cNvCxnSpPr>
          <p:nvPr/>
        </p:nvCxnSpPr>
        <p:spPr>
          <a:xfrm flipH="1">
            <a:off x="2659083" y="449012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1" idx="2"/>
            <a:endCxn id="70" idx="6"/>
          </p:cNvCxnSpPr>
          <p:nvPr/>
        </p:nvCxnSpPr>
        <p:spPr>
          <a:xfrm flipH="1">
            <a:off x="2663700" y="449012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72" idx="2"/>
            <a:endCxn id="70" idx="6"/>
          </p:cNvCxnSpPr>
          <p:nvPr/>
        </p:nvCxnSpPr>
        <p:spPr>
          <a:xfrm flipH="1">
            <a:off x="2663700" y="581568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72" idx="2"/>
            <a:endCxn id="68" idx="6"/>
          </p:cNvCxnSpPr>
          <p:nvPr/>
        </p:nvCxnSpPr>
        <p:spPr>
          <a:xfrm flipH="1" flipV="1">
            <a:off x="2663700" y="410468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8773" y="3094051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sp>
        <p:nvSpPr>
          <p:cNvPr id="52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909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Now, try to define some loss function using functions provided from backend.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6846791" y="3127262"/>
            <a:ext cx="5420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x = Input(shape=(2</a:t>
            </a:r>
            <a:r>
              <a:rPr lang="en-US" altLang="zh-TW" dirty="0" smtClean="0"/>
              <a:t>,))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f = Dense(3,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u = f(x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g = Dense(2, activation='</a:t>
            </a:r>
            <a:r>
              <a:rPr lang="en-US" altLang="zh-TW" dirty="0" err="1"/>
              <a:t>relu</a:t>
            </a:r>
            <a:r>
              <a:rPr lang="en-US" altLang="zh-TW" dirty="0"/>
              <a:t>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v = g(u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h = Dense(3, activation='sigmoid')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y = h(v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　</a:t>
            </a:r>
            <a:r>
              <a:rPr lang="en-US" altLang="zh-TW" dirty="0"/>
              <a:t>In [ ]:</a:t>
            </a:r>
            <a:r>
              <a:rPr lang="zh-TW" altLang="en-US" dirty="0"/>
              <a:t>　</a:t>
            </a:r>
            <a:r>
              <a:rPr lang="en-US" altLang="zh-TW" dirty="0"/>
              <a:t>model = Model(x, y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36" name="圓角矩形 35"/>
          <p:cNvSpPr/>
          <p:nvPr/>
        </p:nvSpPr>
        <p:spPr>
          <a:xfrm>
            <a:off x="6844983" y="5379305"/>
            <a:ext cx="5203139" cy="12477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6844982" y="5402341"/>
            <a:ext cx="5420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　</a:t>
            </a:r>
            <a:r>
              <a:rPr lang="en-US" altLang="zh-TW" b="1" dirty="0" smtClean="0"/>
              <a:t>In [ ]:</a:t>
            </a:r>
            <a:r>
              <a:rPr lang="zh-TW" altLang="en-US" b="1" dirty="0"/>
              <a:t>　</a:t>
            </a:r>
            <a:r>
              <a:rPr lang="en-US" altLang="zh-TW" b="1" dirty="0" err="1" smtClean="0">
                <a:solidFill>
                  <a:srgbClr val="00B050"/>
                </a:solidFill>
              </a:rPr>
              <a:t>def</a:t>
            </a:r>
            <a:r>
              <a:rPr lang="en-US" altLang="zh-TW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my_loss</a:t>
            </a:r>
            <a:r>
              <a:rPr lang="en-US" altLang="zh-TW" b="1" dirty="0" smtClean="0">
                <a:solidFill>
                  <a:schemeClr val="tx2"/>
                </a:solidFill>
              </a:rPr>
              <a:t>(</a:t>
            </a:r>
            <a:r>
              <a:rPr lang="en-US" altLang="zh-TW" b="1" dirty="0" err="1" smtClean="0">
                <a:solidFill>
                  <a:schemeClr val="tx2"/>
                </a:solidFill>
              </a:rPr>
              <a:t>y_true</a:t>
            </a:r>
            <a:r>
              <a:rPr lang="en-US" altLang="zh-TW" b="1" dirty="0" smtClean="0">
                <a:solidFill>
                  <a:schemeClr val="tx2"/>
                </a:solidFill>
              </a:rPr>
              <a:t>, </a:t>
            </a:r>
            <a:r>
              <a:rPr lang="en-US" altLang="zh-TW" b="1" dirty="0" err="1" smtClean="0">
                <a:solidFill>
                  <a:schemeClr val="tx2"/>
                </a:solidFill>
              </a:rPr>
              <a:t>y_pred</a:t>
            </a:r>
            <a:r>
              <a:rPr lang="en-US" altLang="zh-TW" b="1" dirty="0" smtClean="0">
                <a:solidFill>
                  <a:schemeClr val="tx2"/>
                </a:solidFill>
              </a:rPr>
              <a:t>):</a:t>
            </a:r>
          </a:p>
          <a:p>
            <a:r>
              <a:rPr lang="en-US" altLang="zh-TW" b="1" dirty="0" smtClean="0">
                <a:solidFill>
                  <a:schemeClr val="tx2"/>
                </a:solidFill>
              </a:rPr>
              <a:t>                    xxx</a:t>
            </a:r>
          </a:p>
          <a:p>
            <a:r>
              <a:rPr lang="en-US" altLang="zh-TW" b="1" dirty="0" smtClean="0">
                <a:solidFill>
                  <a:srgbClr val="00B050"/>
                </a:solidFill>
              </a:rPr>
              <a:t>	      return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</a:rPr>
              <a:t>ooo</a:t>
            </a:r>
            <a:endParaRPr lang="zh-TW" altLang="en-US" b="1" dirty="0" smtClean="0">
              <a:solidFill>
                <a:srgbClr val="00B050"/>
              </a:solidFill>
            </a:endParaRPr>
          </a:p>
          <a:p>
            <a:r>
              <a:rPr lang="zh-TW" altLang="en-US" b="1" dirty="0"/>
              <a:t>　</a:t>
            </a:r>
            <a:r>
              <a:rPr lang="en-US" altLang="zh-TW" b="1" dirty="0"/>
              <a:t>In [ ]:</a:t>
            </a:r>
            <a:r>
              <a:rPr lang="zh-TW" altLang="en-US" b="1" dirty="0"/>
              <a:t>　</a:t>
            </a:r>
            <a:r>
              <a:rPr lang="en-US" altLang="zh-TW" b="1" dirty="0" err="1" smtClean="0"/>
              <a:t>model.compile</a:t>
            </a:r>
            <a:r>
              <a:rPr lang="en-US" altLang="zh-TW" b="1" dirty="0" smtClean="0"/>
              <a:t>(loss=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my_loss</a:t>
            </a:r>
            <a:r>
              <a:rPr lang="en-US" altLang="zh-TW" b="1" dirty="0" smtClean="0"/>
              <a:t>)</a:t>
            </a:r>
            <a:endParaRPr lang="en-US" altLang="zh-TW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When we define a NN model, sometimes, we don’t care about output value or class.</a:t>
            </a:r>
          </a:p>
          <a:p>
            <a:r>
              <a:rPr lang="en-US" altLang="zh-TW" dirty="0" smtClean="0"/>
              <a:t>Usually, neurons in the hidden layers are of interesting.</a:t>
            </a:r>
          </a:p>
        </p:txBody>
      </p:sp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Submodels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94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Submodels</a:t>
            </a:r>
            <a:r>
              <a:rPr lang="en-US" altLang="zh-TW" dirty="0" smtClean="0"/>
              <a:t> – </a:t>
            </a:r>
            <a:r>
              <a:rPr lang="en-US" altLang="zh-TW" dirty="0" err="1" smtClean="0"/>
              <a:t>Autoencoder</a:t>
            </a:r>
            <a:r>
              <a:rPr lang="en-US" altLang="zh-TW" dirty="0" smtClean="0"/>
              <a:t> as Example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4" y="1690688"/>
            <a:ext cx="5442468" cy="495404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844984" y="1959429"/>
            <a:ext cx="5203139" cy="4648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Syntax to </a:t>
            </a:r>
            <a:r>
              <a:rPr lang="en-US" altLang="zh-TW" dirty="0"/>
              <a:t>Neural Network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enter a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en-US" altLang="zh-TW" dirty="0"/>
              <a:t>syntax </a:t>
            </a:r>
            <a:r>
              <a:rPr lang="en-US" altLang="zh-TW" dirty="0" smtClean="0"/>
              <a:t>and execute it, what would you think?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564155" y="3045754"/>
            <a:ext cx="5482373" cy="3567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29503" y="3045754"/>
            <a:ext cx="5786015" cy="36262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3905" y="2734803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75937" y="3408346"/>
            <a:ext cx="5470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　</a:t>
            </a:r>
            <a:r>
              <a:rPr lang="en-US" altLang="zh-TW" dirty="0" smtClean="0"/>
              <a:t>In [2]:</a:t>
            </a:r>
            <a:r>
              <a:rPr lang="zh-TW" altLang="en-US" dirty="0"/>
              <a:t>　</a:t>
            </a:r>
            <a:r>
              <a:rPr lang="en-US" altLang="zh-TW" dirty="0" smtClean="0"/>
              <a:t>model </a:t>
            </a:r>
            <a:r>
              <a:rPr lang="en-US" altLang="zh-TW" dirty="0"/>
              <a:t>= Sequential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zh-TW" altLang="en-US" b="1" dirty="0"/>
              <a:t>　</a:t>
            </a:r>
            <a:r>
              <a:rPr lang="en-US" altLang="zh-TW" b="1" dirty="0"/>
              <a:t>In </a:t>
            </a:r>
            <a:r>
              <a:rPr lang="en-US" altLang="zh-TW" b="1" dirty="0" smtClean="0"/>
              <a:t>[3]:</a:t>
            </a:r>
            <a:endParaRPr lang="en-US" altLang="zh-TW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/>
              <a:t>Submodels</a:t>
            </a:r>
            <a:r>
              <a:rPr lang="en-US" altLang="zh-TW" dirty="0"/>
              <a:t> – </a:t>
            </a:r>
            <a:r>
              <a:rPr lang="en-US" altLang="zh-TW" dirty="0" err="1" smtClean="0"/>
              <a:t>Autoencoder</a:t>
            </a:r>
            <a:r>
              <a:rPr lang="en-US" altLang="zh-TW" dirty="0"/>
              <a:t> as Example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473796"/>
            <a:ext cx="5867401" cy="538420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844984" y="1959429"/>
            <a:ext cx="5203139" cy="4648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2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Assignment Revisit – VAE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Variational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Autoencoder</a:t>
            </a:r>
            <a:r>
              <a:rPr lang="en-US" altLang="zh-TW" dirty="0" smtClean="0"/>
              <a:t> (VAE) is a variant of AE which randomize latent vector from deterministic one. (Don’t worry, I will explain what it means)</a:t>
            </a:r>
          </a:p>
          <a:p>
            <a:endParaRPr lang="en-US" altLang="zh-TW" dirty="0"/>
          </a:p>
          <a:p>
            <a:r>
              <a:rPr lang="en-US" altLang="zh-TW" dirty="0" smtClean="0"/>
              <a:t>VAE can be constructed using all tips we learned above: Model, Branch-and-Merge, </a:t>
            </a:r>
            <a:r>
              <a:rPr lang="en-US" altLang="zh-TW" dirty="0"/>
              <a:t>Customized Layers</a:t>
            </a:r>
            <a:r>
              <a:rPr lang="en-US" altLang="zh-TW" dirty="0" smtClean="0"/>
              <a:t>, </a:t>
            </a:r>
            <a:r>
              <a:rPr lang="en-US" altLang="zh-TW" dirty="0"/>
              <a:t>Customized </a:t>
            </a:r>
            <a:r>
              <a:rPr lang="en-US" altLang="zh-TW" dirty="0" smtClean="0"/>
              <a:t>Loss Function.</a:t>
            </a:r>
          </a:p>
        </p:txBody>
      </p:sp>
    </p:spTree>
    <p:extLst>
      <p:ext uri="{BB962C8B-B14F-4D97-AF65-F5344CB8AC3E}">
        <p14:creationId xmlns:p14="http://schemas.microsoft.com/office/powerpoint/2010/main" val="885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Assignment Revisit – VAE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43" y="1335314"/>
            <a:ext cx="7786914" cy="53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圓角矩形 59"/>
          <p:cNvSpPr/>
          <p:nvPr/>
        </p:nvSpPr>
        <p:spPr>
          <a:xfrm>
            <a:off x="4416437" y="1248229"/>
            <a:ext cx="1145548" cy="40989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梯形 1"/>
          <p:cNvSpPr/>
          <p:nvPr/>
        </p:nvSpPr>
        <p:spPr>
          <a:xfrm rot="5400000">
            <a:off x="1130300" y="1790700"/>
            <a:ext cx="3429000" cy="2768600"/>
          </a:xfrm>
          <a:prstGeom prst="trapezoid">
            <a:avLst>
              <a:gd name="adj" fmla="val 3509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梯形 2"/>
          <p:cNvSpPr/>
          <p:nvPr/>
        </p:nvSpPr>
        <p:spPr>
          <a:xfrm rot="5400000" flipV="1">
            <a:off x="7649369" y="1790700"/>
            <a:ext cx="3429000" cy="2768600"/>
          </a:xfrm>
          <a:prstGeom prst="trapezoid">
            <a:avLst>
              <a:gd name="adj" fmla="val 3509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14862" y="1460500"/>
            <a:ext cx="685800" cy="1409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14862" y="3479800"/>
            <a:ext cx="685800" cy="1409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86438" y="1890712"/>
            <a:ext cx="635793" cy="25685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58000" y="2489199"/>
            <a:ext cx="673100" cy="1390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196638" y="1409699"/>
            <a:ext cx="762000" cy="3530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>
              <a:solidFill>
                <a:schemeClr val="tx1"/>
              </a:solidFill>
            </a:endParaRPr>
          </a:p>
          <a:p>
            <a:pPr algn="ctr"/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圖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algn="ctr"/>
            <a:endParaRPr lang="en-US" altLang="zh-TW" sz="2400" dirty="0">
              <a:solidFill>
                <a:schemeClr val="tx1"/>
              </a:solidFill>
            </a:endParaRPr>
          </a:p>
          <a:p>
            <a:pPr algn="ctr"/>
            <a:endParaRPr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片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endParaRPr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重建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4022" y="1409699"/>
            <a:ext cx="762000" cy="353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圖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endParaRPr lang="en-US" altLang="zh-TW" sz="2400" dirty="0">
              <a:solidFill>
                <a:schemeClr val="tx1"/>
              </a:solidFill>
            </a:endParaRPr>
          </a:p>
          <a:p>
            <a:pPr algn="ctr"/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片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42012" y="2727034"/>
            <a:ext cx="196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+mn-ea"/>
              </a:rPr>
              <a:t>Encoder</a:t>
            </a:r>
            <a:endParaRPr lang="zh-TW" altLang="en-US" sz="3600" dirty="0">
              <a:latin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10879" y="2727034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+mn-ea"/>
              </a:rPr>
              <a:t>Decoder</a:t>
            </a:r>
            <a:endParaRPr lang="zh-TW" altLang="en-US" sz="3600" dirty="0">
              <a:latin typeface="+mn-ea"/>
            </a:endParaRPr>
          </a:p>
        </p:txBody>
      </p:sp>
      <p:cxnSp>
        <p:nvCxnSpPr>
          <p:cNvPr id="14" name="直線單箭頭接點 13"/>
          <p:cNvCxnSpPr>
            <a:stCxn id="2" idx="0"/>
            <a:endCxn id="4" idx="1"/>
          </p:cNvCxnSpPr>
          <p:nvPr/>
        </p:nvCxnSpPr>
        <p:spPr>
          <a:xfrm flipV="1">
            <a:off x="4229100" y="2165350"/>
            <a:ext cx="385762" cy="100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2" idx="0"/>
            <a:endCxn id="5" idx="1"/>
          </p:cNvCxnSpPr>
          <p:nvPr/>
        </p:nvCxnSpPr>
        <p:spPr>
          <a:xfrm>
            <a:off x="4229100" y="3175000"/>
            <a:ext cx="385762" cy="100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858113" y="2390169"/>
            <a:ext cx="492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常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態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抽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樣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>
            <a:stCxn id="4" idx="3"/>
            <a:endCxn id="6" idx="1"/>
          </p:cNvCxnSpPr>
          <p:nvPr/>
        </p:nvCxnSpPr>
        <p:spPr>
          <a:xfrm>
            <a:off x="5300662" y="2165350"/>
            <a:ext cx="485776" cy="100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3"/>
            <a:endCxn id="6" idx="1"/>
          </p:cNvCxnSpPr>
          <p:nvPr/>
        </p:nvCxnSpPr>
        <p:spPr>
          <a:xfrm flipV="1">
            <a:off x="5300662" y="3175000"/>
            <a:ext cx="485776" cy="100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6" idx="3"/>
            <a:endCxn id="7" idx="1"/>
          </p:cNvCxnSpPr>
          <p:nvPr/>
        </p:nvCxnSpPr>
        <p:spPr>
          <a:xfrm>
            <a:off x="6422231" y="3175000"/>
            <a:ext cx="435769" cy="95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7" idx="3"/>
            <a:endCxn id="3" idx="0"/>
          </p:cNvCxnSpPr>
          <p:nvPr/>
        </p:nvCxnSpPr>
        <p:spPr>
          <a:xfrm flipV="1">
            <a:off x="7531100" y="3175000"/>
            <a:ext cx="448469" cy="95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" idx="2"/>
            <a:endCxn id="9" idx="1"/>
          </p:cNvCxnSpPr>
          <p:nvPr/>
        </p:nvCxnSpPr>
        <p:spPr>
          <a:xfrm flipV="1">
            <a:off x="10748169" y="3174999"/>
            <a:ext cx="4484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0" idx="3"/>
            <a:endCxn id="2" idx="2"/>
          </p:cNvCxnSpPr>
          <p:nvPr/>
        </p:nvCxnSpPr>
        <p:spPr>
          <a:xfrm>
            <a:off x="986022" y="3174999"/>
            <a:ext cx="474478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4694370" y="1842184"/>
                <a:ext cx="5785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370" y="1842184"/>
                <a:ext cx="57855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 rot="5400000">
                <a:off x="4325051" y="3877029"/>
                <a:ext cx="12840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3600" i="1" dirty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60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TW" sz="3600" i="1" dirty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325051" y="3877029"/>
                <a:ext cx="128406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/>
          <p:cNvSpPr txBox="1"/>
          <p:nvPr/>
        </p:nvSpPr>
        <p:spPr>
          <a:xfrm>
            <a:off x="4614266" y="281346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nx1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660410" y="488552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nx1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911625" y="3765844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nx1</a:t>
            </a:r>
            <a:endParaRPr lang="zh-TW" altLang="en-US" sz="2400" dirty="0"/>
          </a:p>
        </p:txBody>
      </p:sp>
      <p:cxnSp>
        <p:nvCxnSpPr>
          <p:cNvPr id="49" name="肘形接點 48"/>
          <p:cNvCxnSpPr>
            <a:stCxn id="10" idx="0"/>
            <a:endCxn id="55" idx="1"/>
          </p:cNvCxnSpPr>
          <p:nvPr/>
        </p:nvCxnSpPr>
        <p:spPr>
          <a:xfrm rot="5400000" flipH="1" flipV="1">
            <a:off x="2567682" y="-1364625"/>
            <a:ext cx="811665" cy="4736985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9" idx="0"/>
            <a:endCxn id="55" idx="3"/>
          </p:cNvCxnSpPr>
          <p:nvPr/>
        </p:nvCxnSpPr>
        <p:spPr>
          <a:xfrm rot="16200000" flipV="1">
            <a:off x="8838800" y="-1329140"/>
            <a:ext cx="811665" cy="466601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342007" y="315005"/>
            <a:ext cx="1569618" cy="566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MSE loss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4229100" y="6079671"/>
            <a:ext cx="1557337" cy="7053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</a:rPr>
              <a:t>N(0</a:t>
            </a:r>
            <a:r>
              <a:rPr lang="en-US" altLang="zh-TW" b="1" i="1" baseline="-25000" dirty="0" smtClean="0">
                <a:solidFill>
                  <a:schemeClr val="tx1"/>
                </a:solidFill>
              </a:rPr>
              <a:t>nx1</a:t>
            </a:r>
            <a:r>
              <a:rPr lang="en-US" altLang="zh-TW" b="1" i="1" dirty="0" smtClean="0">
                <a:solidFill>
                  <a:schemeClr val="tx1"/>
                </a:solidFill>
              </a:rPr>
              <a:t>, I</a:t>
            </a:r>
            <a:r>
              <a:rPr lang="en-US" altLang="zh-TW" b="1" i="1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TW" b="1" i="1" dirty="0" smtClean="0">
                <a:solidFill>
                  <a:schemeClr val="tx1"/>
                </a:solidFill>
              </a:rPr>
              <a:t>)</a:t>
            </a:r>
            <a:endParaRPr lang="zh-TW" altLang="en-US" b="1" i="1" dirty="0">
              <a:solidFill>
                <a:schemeClr val="tx1"/>
              </a:solidFill>
            </a:endParaRPr>
          </a:p>
        </p:txBody>
      </p:sp>
      <p:cxnSp>
        <p:nvCxnSpPr>
          <p:cNvPr id="73" name="肘形接點 72"/>
          <p:cNvCxnSpPr>
            <a:stCxn id="62" idx="0"/>
            <a:endCxn id="87" idx="1"/>
          </p:cNvCxnSpPr>
          <p:nvPr/>
        </p:nvCxnSpPr>
        <p:spPr>
          <a:xfrm rot="5400000" flipH="1" flipV="1">
            <a:off x="5412464" y="5387802"/>
            <a:ext cx="287174" cy="1096565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46" idx="2"/>
            <a:endCxn id="62" idx="0"/>
          </p:cNvCxnSpPr>
          <p:nvPr/>
        </p:nvCxnSpPr>
        <p:spPr>
          <a:xfrm>
            <a:off x="5001209" y="5347191"/>
            <a:ext cx="3267" cy="732480"/>
          </a:xfrm>
          <a:prstGeom prst="line">
            <a:avLst/>
          </a:prstGeom>
          <a:ln w="635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104334" y="5509468"/>
            <a:ext cx="1744662" cy="566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mtClean="0">
                <a:solidFill>
                  <a:srgbClr val="FF0000"/>
                </a:solidFill>
              </a:rPr>
              <a:t>KL </a:t>
            </a:r>
            <a:r>
              <a:rPr lang="en-US" altLang="zh-TW" b="1" dirty="0" smtClean="0">
                <a:solidFill>
                  <a:srgbClr val="FF0000"/>
                </a:solidFill>
              </a:rPr>
              <a:t>loss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13062" y="5589977"/>
            <a:ext cx="3645576" cy="5660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total loss = MSE loss + KL loss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Assignment Revisit – VAE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So, we need to define two things:</a:t>
                </a:r>
              </a:p>
              <a:p>
                <a:pPr lvl="1"/>
                <a:r>
                  <a:rPr lang="en-US" altLang="zh-TW" dirty="0"/>
                  <a:t>Sampling from Normal distribution where mean and covariance are given by previous two layers.</a:t>
                </a:r>
              </a:p>
              <a:p>
                <a:pPr lvl="1"/>
                <a:r>
                  <a:rPr lang="en-US" altLang="zh-TW" dirty="0" smtClean="0"/>
                  <a:t>Loss function defined by sum of MSE between I/O and KL-divergence between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) and N(0,I</a:t>
                </a:r>
                <a:r>
                  <a:rPr lang="en-US" altLang="zh-TW" baseline="-25000" dirty="0" smtClean="0"/>
                  <a:t>n</a:t>
                </a:r>
                <a:r>
                  <a:rPr lang="en-US" altLang="zh-TW" dirty="0" smtClean="0"/>
                  <a:t>).</a:t>
                </a:r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Assignment Revisit – VAE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So, we need to define two things:</a:t>
                </a:r>
                <a:endParaRPr lang="en-US" altLang="zh-TW" b="1" dirty="0" smtClean="0"/>
              </a:p>
              <a:p>
                <a:pPr lvl="1"/>
                <a:r>
                  <a:rPr lang="en-US" altLang="zh-TW" b="1" dirty="0" smtClean="0"/>
                  <a:t>Sampling from Normal distribution where mean and covariance are given by previous two layers.</a:t>
                </a:r>
              </a:p>
              <a:p>
                <a:pPr lvl="1"/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Loss function defined by sum of MSE between I/O and KL-divergence between </a:t>
                </a:r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N</a:t>
                </a:r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) and N(0,I</a:t>
                </a:r>
                <a:r>
                  <a:rPr lang="en-US" altLang="zh-TW" baseline="-25000" dirty="0" smtClean="0">
                    <a:solidFill>
                      <a:schemeClr val="bg1">
                        <a:lumMod val="50000"/>
                      </a:schemeClr>
                    </a:solidFill>
                  </a:rPr>
                  <a:t>n</a:t>
                </a:r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).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Recall in probability, if X~N(0,1), then </a:t>
                </a:r>
                <a:r>
                  <a:rPr lang="zh-TW" altLang="en-US" dirty="0" smtClean="0"/>
                  <a:t>𝜇</a:t>
                </a:r>
                <a:r>
                  <a:rPr lang="en-US" altLang="zh-TW" dirty="0" smtClean="0"/>
                  <a:t>+</a:t>
                </a:r>
                <a:r>
                  <a:rPr lang="zh-TW" altLang="en-US" dirty="0"/>
                  <a:t>𝜎</a:t>
                </a:r>
                <a:r>
                  <a:rPr lang="en-US" altLang="zh-TW" dirty="0" smtClean="0"/>
                  <a:t>X~N(</a:t>
                </a:r>
                <a:r>
                  <a:rPr lang="zh-TW" altLang="en-US" dirty="0"/>
                  <a:t>𝜇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𝜎</a:t>
                </a:r>
                <a:r>
                  <a:rPr lang="en-US" altLang="zh-TW" baseline="30000" dirty="0" smtClean="0"/>
                  <a:t>2</a:t>
                </a:r>
                <a:r>
                  <a:rPr lang="en-US" altLang="zh-TW" dirty="0" smtClean="0"/>
                  <a:t>).</a:t>
                </a:r>
              </a:p>
              <a:p>
                <a:r>
                  <a:rPr lang="en-US" altLang="zh-TW" dirty="0" smtClean="0"/>
                  <a:t>For higher dimensional Normal distribution, we have similar result.</a:t>
                </a:r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4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Assignment Revisit – VAE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So, we need to define two things:</a:t>
                </a:r>
              </a:p>
              <a:p>
                <a:pPr lvl="1"/>
                <a:r>
                  <a:rPr lang="en-US" altLang="zh-TW" b="1" dirty="0" smtClean="0"/>
                  <a:t>Sampling from Normal distribution where mean and covariance are given by previous two layers.</a:t>
                </a:r>
              </a:p>
              <a:p>
                <a:pPr lvl="1"/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Loss function defined by sum of MSE between I/O and KL-divergence between </a:t>
                </a:r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N</a:t>
                </a:r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) and N(0,I</a:t>
                </a:r>
                <a:r>
                  <a:rPr lang="en-US" altLang="zh-TW" baseline="-25000" dirty="0" smtClean="0">
                    <a:solidFill>
                      <a:schemeClr val="bg1">
                        <a:lumMod val="50000"/>
                      </a:schemeClr>
                    </a:solidFill>
                  </a:rPr>
                  <a:t>n</a:t>
                </a:r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).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圓角矩形 3"/>
          <p:cNvSpPr/>
          <p:nvPr/>
        </p:nvSpPr>
        <p:spPr>
          <a:xfrm>
            <a:off x="838201" y="3840790"/>
            <a:ext cx="10515599" cy="2471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8200" y="3863827"/>
            <a:ext cx="10954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00B050"/>
                </a:solidFill>
              </a:rPr>
              <a:t>def</a:t>
            </a:r>
            <a:r>
              <a:rPr lang="en-US" altLang="zh-TW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sampling</a:t>
            </a:r>
            <a:r>
              <a:rPr lang="en-US" altLang="zh-TW" b="1" dirty="0" smtClean="0">
                <a:solidFill>
                  <a:schemeClr val="tx2"/>
                </a:solidFill>
              </a:rPr>
              <a:t>(</a:t>
            </a:r>
            <a:r>
              <a:rPr lang="en-US" altLang="zh-TW" b="1" dirty="0" err="1" smtClean="0">
                <a:solidFill>
                  <a:schemeClr val="tx2"/>
                </a:solidFill>
              </a:rPr>
              <a:t>args</a:t>
            </a:r>
            <a:r>
              <a:rPr lang="en-US" altLang="zh-TW" b="1" dirty="0" smtClean="0">
                <a:solidFill>
                  <a:schemeClr val="tx2"/>
                </a:solidFill>
              </a:rPr>
              <a:t>):</a:t>
            </a:r>
          </a:p>
          <a:p>
            <a:r>
              <a:rPr lang="zh-TW" altLang="en-US" b="1" dirty="0" smtClean="0">
                <a:solidFill>
                  <a:schemeClr val="tx2"/>
                </a:solidFill>
              </a:rPr>
              <a:t>    </a:t>
            </a:r>
            <a:r>
              <a:rPr lang="en-US" altLang="zh-TW" b="1" dirty="0" err="1" smtClean="0">
                <a:solidFill>
                  <a:schemeClr val="tx2"/>
                </a:solidFill>
              </a:rPr>
              <a:t>z_mean</a:t>
            </a:r>
            <a:r>
              <a:rPr lang="en-US" altLang="zh-TW" b="1" dirty="0">
                <a:solidFill>
                  <a:schemeClr val="tx2"/>
                </a:solidFill>
              </a:rPr>
              <a:t>, </a:t>
            </a:r>
            <a:r>
              <a:rPr lang="en-US" altLang="zh-TW" b="1" dirty="0" err="1">
                <a:solidFill>
                  <a:schemeClr val="tx2"/>
                </a:solidFill>
              </a:rPr>
              <a:t>z_log_var</a:t>
            </a:r>
            <a:r>
              <a:rPr lang="en-US" altLang="zh-TW" b="1" dirty="0">
                <a:solidFill>
                  <a:schemeClr val="tx2"/>
                </a:solidFill>
              </a:rPr>
              <a:t> = </a:t>
            </a:r>
            <a:r>
              <a:rPr lang="en-US" altLang="zh-TW" b="1" dirty="0" err="1">
                <a:solidFill>
                  <a:schemeClr val="tx2"/>
                </a:solidFill>
              </a:rPr>
              <a:t>args</a:t>
            </a:r>
            <a:endParaRPr lang="en-US" altLang="zh-TW" b="1" dirty="0">
              <a:solidFill>
                <a:schemeClr val="tx2"/>
              </a:solidFill>
            </a:endParaRPr>
          </a:p>
          <a:p>
            <a:r>
              <a:rPr lang="en-US" altLang="zh-TW" b="1" dirty="0">
                <a:solidFill>
                  <a:schemeClr val="tx2"/>
                </a:solidFill>
              </a:rPr>
              <a:t>    epsilon = </a:t>
            </a:r>
            <a:r>
              <a:rPr lang="en-US" altLang="zh-TW" b="1" dirty="0" err="1">
                <a:solidFill>
                  <a:schemeClr val="tx2"/>
                </a:solidFill>
              </a:rPr>
              <a:t>K.random_normal</a:t>
            </a:r>
            <a:r>
              <a:rPr lang="en-US" altLang="zh-TW" b="1" dirty="0">
                <a:solidFill>
                  <a:schemeClr val="tx2"/>
                </a:solidFill>
              </a:rPr>
              <a:t>(shape=(</a:t>
            </a:r>
            <a:r>
              <a:rPr lang="en-US" altLang="zh-TW" b="1" dirty="0" err="1">
                <a:solidFill>
                  <a:schemeClr val="tx2"/>
                </a:solidFill>
              </a:rPr>
              <a:t>batch_size</a:t>
            </a:r>
            <a:r>
              <a:rPr lang="en-US" altLang="zh-TW" b="1" dirty="0">
                <a:solidFill>
                  <a:schemeClr val="tx2"/>
                </a:solidFill>
              </a:rPr>
              <a:t>, </a:t>
            </a:r>
            <a:r>
              <a:rPr lang="en-US" altLang="zh-TW" b="1" dirty="0" err="1">
                <a:solidFill>
                  <a:schemeClr val="tx2"/>
                </a:solidFill>
              </a:rPr>
              <a:t>latent_dim</a:t>
            </a:r>
            <a:r>
              <a:rPr lang="en-US" altLang="zh-TW" b="1" dirty="0">
                <a:solidFill>
                  <a:schemeClr val="tx2"/>
                </a:solidFill>
              </a:rPr>
              <a:t>), mean=0</a:t>
            </a:r>
            <a:r>
              <a:rPr lang="en-US" altLang="zh-TW" b="1" dirty="0" smtClean="0">
                <a:solidFill>
                  <a:schemeClr val="tx2"/>
                </a:solidFill>
              </a:rPr>
              <a:t>., </a:t>
            </a:r>
            <a:r>
              <a:rPr lang="en-US" altLang="zh-TW" b="1" dirty="0" err="1" smtClean="0">
                <a:solidFill>
                  <a:schemeClr val="tx2"/>
                </a:solidFill>
              </a:rPr>
              <a:t>stddev</a:t>
            </a:r>
            <a:r>
              <a:rPr lang="en-US" altLang="zh-TW" b="1" dirty="0" smtClean="0">
                <a:solidFill>
                  <a:schemeClr val="tx2"/>
                </a:solidFill>
              </a:rPr>
              <a:t>=</a:t>
            </a:r>
            <a:r>
              <a:rPr lang="en-US" altLang="zh-TW" b="1" dirty="0" err="1" smtClean="0">
                <a:solidFill>
                  <a:schemeClr val="tx2"/>
                </a:solidFill>
              </a:rPr>
              <a:t>epsilon_std</a:t>
            </a:r>
            <a:r>
              <a:rPr lang="en-US" altLang="zh-TW" b="1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zh-TW" b="1" dirty="0" smtClean="0">
                <a:solidFill>
                  <a:srgbClr val="00B050"/>
                </a:solidFill>
              </a:rPr>
              <a:t>    return </a:t>
            </a:r>
            <a:r>
              <a:rPr lang="en-US" altLang="zh-TW" b="1" dirty="0" err="1">
                <a:solidFill>
                  <a:schemeClr val="tx2"/>
                </a:solidFill>
              </a:rPr>
              <a:t>z_mean</a:t>
            </a:r>
            <a:r>
              <a:rPr lang="en-US" altLang="zh-TW" b="1" dirty="0">
                <a:solidFill>
                  <a:schemeClr val="tx2"/>
                </a:solidFill>
              </a:rPr>
              <a:t> + </a:t>
            </a:r>
            <a:r>
              <a:rPr lang="en-US" altLang="zh-TW" b="1" dirty="0" err="1">
                <a:solidFill>
                  <a:schemeClr val="tx2"/>
                </a:solidFill>
              </a:rPr>
              <a:t>K.exp</a:t>
            </a:r>
            <a:r>
              <a:rPr lang="en-US" altLang="zh-TW" b="1" dirty="0">
                <a:solidFill>
                  <a:schemeClr val="tx2"/>
                </a:solidFill>
              </a:rPr>
              <a:t>(</a:t>
            </a:r>
            <a:r>
              <a:rPr lang="en-US" altLang="zh-TW" b="1" dirty="0" err="1">
                <a:solidFill>
                  <a:schemeClr val="tx2"/>
                </a:solidFill>
              </a:rPr>
              <a:t>z_log_var</a:t>
            </a:r>
            <a:r>
              <a:rPr lang="en-US" altLang="zh-TW" b="1" dirty="0">
                <a:solidFill>
                  <a:schemeClr val="tx2"/>
                </a:solidFill>
              </a:rPr>
              <a:t> / 2) * epsilon</a:t>
            </a:r>
          </a:p>
        </p:txBody>
      </p:sp>
    </p:spTree>
    <p:extLst>
      <p:ext uri="{BB962C8B-B14F-4D97-AF65-F5344CB8AC3E}">
        <p14:creationId xmlns:p14="http://schemas.microsoft.com/office/powerpoint/2010/main" val="3465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Assignment Revisit – VAE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So, we need to define two things:</a:t>
                </a:r>
              </a:p>
              <a:p>
                <a:pPr lvl="1"/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Sampling from Normal distribution where mean and covariance are given by previous two layers.</a:t>
                </a:r>
              </a:p>
              <a:p>
                <a:pPr lvl="1"/>
                <a:r>
                  <a:rPr lang="en-US" altLang="zh-TW" b="1" dirty="0" smtClean="0">
                    <a:solidFill>
                      <a:schemeClr val="tx1"/>
                    </a:solidFill>
                  </a:rPr>
                  <a:t>Loss function defined by sum of MSE between I/O and KL-divergence between 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TW" b="1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b="1" dirty="0" smtClean="0">
                    <a:solidFill>
                      <a:schemeClr val="tx1"/>
                    </a:solidFill>
                  </a:rPr>
                  <a:t>) and N(0,I</a:t>
                </a:r>
                <a:r>
                  <a:rPr lang="en-US" altLang="zh-TW" b="1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altLang="zh-TW" b="1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圓角矩形 3"/>
          <p:cNvSpPr/>
          <p:nvPr/>
        </p:nvSpPr>
        <p:spPr>
          <a:xfrm>
            <a:off x="838201" y="3840790"/>
            <a:ext cx="10515599" cy="2471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8200" y="3863827"/>
            <a:ext cx="10954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00B050"/>
                </a:solidFill>
              </a:rPr>
              <a:t>def</a:t>
            </a:r>
            <a:r>
              <a:rPr lang="en-US" altLang="zh-TW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vae_loss</a:t>
            </a:r>
            <a:r>
              <a:rPr lang="en-US" altLang="zh-TW" b="1" dirty="0" smtClean="0">
                <a:solidFill>
                  <a:schemeClr val="tx2"/>
                </a:solidFill>
              </a:rPr>
              <a:t>(</a:t>
            </a:r>
            <a:r>
              <a:rPr lang="en-US" altLang="zh-TW" b="1" dirty="0" err="1" smtClean="0">
                <a:solidFill>
                  <a:schemeClr val="tx2"/>
                </a:solidFill>
              </a:rPr>
              <a:t>y_true</a:t>
            </a:r>
            <a:r>
              <a:rPr lang="en-US" altLang="zh-TW" b="1" dirty="0" smtClean="0">
                <a:solidFill>
                  <a:schemeClr val="tx2"/>
                </a:solidFill>
              </a:rPr>
              <a:t>, </a:t>
            </a:r>
            <a:r>
              <a:rPr lang="en-US" altLang="zh-TW" b="1" dirty="0" err="1" smtClean="0">
                <a:solidFill>
                  <a:schemeClr val="tx2"/>
                </a:solidFill>
              </a:rPr>
              <a:t>y_pred</a:t>
            </a:r>
            <a:r>
              <a:rPr lang="en-US" altLang="zh-TW" b="1" dirty="0" smtClean="0">
                <a:solidFill>
                  <a:schemeClr val="tx2"/>
                </a:solidFill>
              </a:rPr>
              <a:t>):</a:t>
            </a:r>
          </a:p>
          <a:p>
            <a:r>
              <a:rPr lang="zh-TW" altLang="en-US" b="1" dirty="0" smtClean="0">
                <a:solidFill>
                  <a:schemeClr val="tx2"/>
                </a:solidFill>
              </a:rPr>
              <a:t>    </a:t>
            </a:r>
            <a:r>
              <a:rPr lang="en-US" altLang="zh-TW" b="1" dirty="0" err="1" smtClean="0">
                <a:solidFill>
                  <a:schemeClr val="tx2"/>
                </a:solidFill>
              </a:rPr>
              <a:t>mse_loss</a:t>
            </a:r>
            <a:r>
              <a:rPr lang="en-US" altLang="zh-TW" b="1" dirty="0" smtClean="0">
                <a:solidFill>
                  <a:schemeClr val="tx2"/>
                </a:solidFill>
              </a:rPr>
              <a:t> </a:t>
            </a:r>
            <a:r>
              <a:rPr lang="en-US" altLang="zh-TW" b="1" dirty="0">
                <a:solidFill>
                  <a:schemeClr val="tx2"/>
                </a:solidFill>
              </a:rPr>
              <a:t>= </a:t>
            </a:r>
            <a:r>
              <a:rPr lang="en-US" altLang="zh-TW" b="1" dirty="0" err="1">
                <a:solidFill>
                  <a:schemeClr val="tx2"/>
                </a:solidFill>
              </a:rPr>
              <a:t>K.square</a:t>
            </a:r>
            <a:r>
              <a:rPr lang="en-US" altLang="zh-TW" b="1" dirty="0">
                <a:solidFill>
                  <a:schemeClr val="tx2"/>
                </a:solidFill>
              </a:rPr>
              <a:t>(</a:t>
            </a:r>
            <a:r>
              <a:rPr lang="en-US" altLang="zh-TW" b="1" dirty="0" err="1">
                <a:solidFill>
                  <a:schemeClr val="tx2"/>
                </a:solidFill>
              </a:rPr>
              <a:t>y_true</a:t>
            </a:r>
            <a:r>
              <a:rPr lang="en-US" altLang="zh-TW" b="1" dirty="0">
                <a:solidFill>
                  <a:schemeClr val="tx2"/>
                </a:solidFill>
              </a:rPr>
              <a:t> - </a:t>
            </a:r>
            <a:r>
              <a:rPr lang="en-US" altLang="zh-TW" b="1" dirty="0" err="1">
                <a:solidFill>
                  <a:schemeClr val="tx2"/>
                </a:solidFill>
              </a:rPr>
              <a:t>y_pred</a:t>
            </a:r>
            <a:r>
              <a:rPr lang="en-US" altLang="zh-TW" b="1" dirty="0">
                <a:solidFill>
                  <a:schemeClr val="tx2"/>
                </a:solidFill>
              </a:rPr>
              <a:t>)</a:t>
            </a:r>
            <a:endParaRPr lang="en-US" altLang="zh-TW" b="1" dirty="0" smtClean="0">
              <a:solidFill>
                <a:schemeClr val="tx2"/>
              </a:solidFill>
            </a:endParaRPr>
          </a:p>
          <a:p>
            <a:r>
              <a:rPr lang="en-US" altLang="zh-TW" b="1" dirty="0">
                <a:solidFill>
                  <a:schemeClr val="tx2"/>
                </a:solidFill>
              </a:rPr>
              <a:t>    </a:t>
            </a:r>
            <a:r>
              <a:rPr lang="en-US" altLang="zh-TW" b="1" dirty="0" err="1">
                <a:solidFill>
                  <a:schemeClr val="tx2"/>
                </a:solidFill>
              </a:rPr>
              <a:t>kl_loss</a:t>
            </a:r>
            <a:r>
              <a:rPr lang="en-US" altLang="zh-TW" b="1" dirty="0">
                <a:solidFill>
                  <a:schemeClr val="tx2"/>
                </a:solidFill>
              </a:rPr>
              <a:t> = - 0.5 * </a:t>
            </a:r>
            <a:r>
              <a:rPr lang="en-US" altLang="zh-TW" b="1" dirty="0" err="1">
                <a:solidFill>
                  <a:schemeClr val="tx2"/>
                </a:solidFill>
              </a:rPr>
              <a:t>K.sum</a:t>
            </a:r>
            <a:r>
              <a:rPr lang="en-US" altLang="zh-TW" b="1" dirty="0">
                <a:solidFill>
                  <a:schemeClr val="tx2"/>
                </a:solidFill>
              </a:rPr>
              <a:t>(1 + </a:t>
            </a:r>
            <a:r>
              <a:rPr lang="en-US" altLang="zh-TW" b="1" dirty="0" err="1">
                <a:solidFill>
                  <a:schemeClr val="tx2"/>
                </a:solidFill>
              </a:rPr>
              <a:t>z_log_var</a:t>
            </a:r>
            <a:r>
              <a:rPr lang="en-US" altLang="zh-TW" b="1" dirty="0">
                <a:solidFill>
                  <a:schemeClr val="tx2"/>
                </a:solidFill>
              </a:rPr>
              <a:t> - </a:t>
            </a:r>
            <a:r>
              <a:rPr lang="en-US" altLang="zh-TW" b="1" dirty="0" err="1">
                <a:solidFill>
                  <a:schemeClr val="tx2"/>
                </a:solidFill>
              </a:rPr>
              <a:t>K.square</a:t>
            </a:r>
            <a:r>
              <a:rPr lang="en-US" altLang="zh-TW" b="1" dirty="0">
                <a:solidFill>
                  <a:schemeClr val="tx2"/>
                </a:solidFill>
              </a:rPr>
              <a:t>(</a:t>
            </a:r>
            <a:r>
              <a:rPr lang="en-US" altLang="zh-TW" b="1" dirty="0" err="1">
                <a:solidFill>
                  <a:schemeClr val="tx2"/>
                </a:solidFill>
              </a:rPr>
              <a:t>z_mean</a:t>
            </a:r>
            <a:r>
              <a:rPr lang="en-US" altLang="zh-TW" b="1" dirty="0">
                <a:solidFill>
                  <a:schemeClr val="tx2"/>
                </a:solidFill>
              </a:rPr>
              <a:t>) - </a:t>
            </a:r>
            <a:r>
              <a:rPr lang="en-US" altLang="zh-TW" b="1" dirty="0" err="1">
                <a:solidFill>
                  <a:schemeClr val="tx2"/>
                </a:solidFill>
              </a:rPr>
              <a:t>K.exp</a:t>
            </a:r>
            <a:r>
              <a:rPr lang="en-US" altLang="zh-TW" b="1" dirty="0">
                <a:solidFill>
                  <a:schemeClr val="tx2"/>
                </a:solidFill>
              </a:rPr>
              <a:t>(</a:t>
            </a:r>
            <a:r>
              <a:rPr lang="en-US" altLang="zh-TW" b="1" dirty="0" err="1">
                <a:solidFill>
                  <a:schemeClr val="tx2"/>
                </a:solidFill>
              </a:rPr>
              <a:t>z_log_var</a:t>
            </a:r>
            <a:r>
              <a:rPr lang="en-US" altLang="zh-TW" b="1" dirty="0">
                <a:solidFill>
                  <a:schemeClr val="tx2"/>
                </a:solidFill>
              </a:rPr>
              <a:t>), axis=-1)</a:t>
            </a:r>
          </a:p>
          <a:p>
            <a:r>
              <a:rPr lang="en-US" altLang="zh-TW" b="1" dirty="0" smtClean="0">
                <a:solidFill>
                  <a:srgbClr val="00B050"/>
                </a:solidFill>
              </a:rPr>
              <a:t>    return </a:t>
            </a:r>
            <a:r>
              <a:rPr lang="en-US" altLang="zh-TW" b="1" dirty="0" err="1">
                <a:solidFill>
                  <a:schemeClr val="tx2"/>
                </a:solidFill>
              </a:rPr>
              <a:t>K.mean</a:t>
            </a:r>
            <a:r>
              <a:rPr lang="en-US" altLang="zh-TW" b="1" dirty="0">
                <a:solidFill>
                  <a:schemeClr val="tx2"/>
                </a:solidFill>
              </a:rPr>
              <a:t>(</a:t>
            </a:r>
            <a:r>
              <a:rPr lang="en-US" altLang="zh-TW" b="1" dirty="0" err="1">
                <a:solidFill>
                  <a:schemeClr val="tx2"/>
                </a:solidFill>
              </a:rPr>
              <a:t>xent_loss</a:t>
            </a:r>
            <a:r>
              <a:rPr lang="en-US" altLang="zh-TW" b="1" dirty="0">
                <a:solidFill>
                  <a:schemeClr val="tx2"/>
                </a:solidFill>
              </a:rPr>
              <a:t> + </a:t>
            </a:r>
            <a:r>
              <a:rPr lang="en-US" altLang="zh-TW" b="1" dirty="0" err="1">
                <a:solidFill>
                  <a:schemeClr val="tx2"/>
                </a:solidFill>
              </a:rPr>
              <a:t>kl_loss</a:t>
            </a:r>
            <a:r>
              <a:rPr lang="en-US" altLang="zh-TW" b="1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6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Assignment Revisit – VAE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Review the code of VAE!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80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Final Challenge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the remaining time, I want you all to build up a model which is a combination of what we learned today.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might </a:t>
            </a:r>
            <a:r>
              <a:rPr lang="en-US" altLang="zh-TW" dirty="0"/>
              <a:t>use Model, Branch-and-Merge, Customized Loss Function in this model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52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Network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enter a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en-US" altLang="zh-TW" dirty="0"/>
              <a:t>syntax </a:t>
            </a:r>
            <a:r>
              <a:rPr lang="en-US" altLang="zh-TW" dirty="0" smtClean="0"/>
              <a:t>and execute it, what would you think?</a:t>
            </a:r>
            <a:endParaRPr lang="zh-TW" altLang="en-US" dirty="0"/>
          </a:p>
        </p:txBody>
      </p:sp>
      <p:sp>
        <p:nvSpPr>
          <p:cNvPr id="71" name="圓角矩形 70"/>
          <p:cNvSpPr/>
          <p:nvPr/>
        </p:nvSpPr>
        <p:spPr>
          <a:xfrm>
            <a:off x="6584932" y="3045755"/>
            <a:ext cx="5482373" cy="3567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圓角矩形 71"/>
          <p:cNvSpPr/>
          <p:nvPr/>
        </p:nvSpPr>
        <p:spPr>
          <a:xfrm>
            <a:off x="350280" y="3045755"/>
            <a:ext cx="5786015" cy="36262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902572" y="428572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897955" y="563192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直線接點 74"/>
          <p:cNvCxnSpPr>
            <a:stCxn id="73" idx="6"/>
            <a:endCxn id="82" idx="2"/>
          </p:cNvCxnSpPr>
          <p:nvPr/>
        </p:nvCxnSpPr>
        <p:spPr>
          <a:xfrm flipV="1">
            <a:off x="1290500" y="4110599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73" idx="6"/>
            <a:endCxn id="85" idx="2"/>
          </p:cNvCxnSpPr>
          <p:nvPr/>
        </p:nvCxnSpPr>
        <p:spPr>
          <a:xfrm>
            <a:off x="1290500" y="4484304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3" idx="6"/>
            <a:endCxn id="88" idx="2"/>
          </p:cNvCxnSpPr>
          <p:nvPr/>
        </p:nvCxnSpPr>
        <p:spPr>
          <a:xfrm>
            <a:off x="1290500" y="4484304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74" idx="6"/>
            <a:endCxn id="85" idx="2"/>
          </p:cNvCxnSpPr>
          <p:nvPr/>
        </p:nvCxnSpPr>
        <p:spPr>
          <a:xfrm flipV="1">
            <a:off x="1285883" y="5186634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4" idx="6"/>
            <a:endCxn id="88" idx="2"/>
          </p:cNvCxnSpPr>
          <p:nvPr/>
        </p:nvCxnSpPr>
        <p:spPr>
          <a:xfrm>
            <a:off x="1285883" y="5830505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74" idx="6"/>
            <a:endCxn id="82" idx="2"/>
          </p:cNvCxnSpPr>
          <p:nvPr/>
        </p:nvCxnSpPr>
        <p:spPr>
          <a:xfrm flipV="1">
            <a:off x="1285883" y="4110599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/>
          <p:cNvGrpSpPr/>
          <p:nvPr/>
        </p:nvGrpSpPr>
        <p:grpSpPr>
          <a:xfrm>
            <a:off x="2294954" y="3466728"/>
            <a:ext cx="387928" cy="842453"/>
            <a:chOff x="4177142" y="166985"/>
            <a:chExt cx="387928" cy="842453"/>
          </a:xfrm>
        </p:grpSpPr>
        <p:sp>
          <p:nvSpPr>
            <p:cNvPr id="82" name="橢圓 81"/>
            <p:cNvSpPr/>
            <p:nvPr/>
          </p:nvSpPr>
          <p:spPr>
            <a:xfrm>
              <a:off x="4177142" y="612274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/>
            <p:cNvCxnSpPr/>
            <p:nvPr/>
          </p:nvCxnSpPr>
          <p:spPr>
            <a:xfrm>
              <a:off x="4366488" y="166985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/>
          <p:cNvGrpSpPr/>
          <p:nvPr/>
        </p:nvGrpSpPr>
        <p:grpSpPr>
          <a:xfrm>
            <a:off x="2290337" y="4556330"/>
            <a:ext cx="387928" cy="828886"/>
            <a:chOff x="4172525" y="1256587"/>
            <a:chExt cx="387928" cy="828886"/>
          </a:xfrm>
        </p:grpSpPr>
        <p:sp>
          <p:nvSpPr>
            <p:cNvPr id="85" name="橢圓 84"/>
            <p:cNvSpPr/>
            <p:nvPr/>
          </p:nvSpPr>
          <p:spPr>
            <a:xfrm>
              <a:off x="4172525" y="1688309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/>
            <p:cNvCxnSpPr/>
            <p:nvPr/>
          </p:nvCxnSpPr>
          <p:spPr>
            <a:xfrm>
              <a:off x="4371105" y="1256587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群組 86"/>
          <p:cNvGrpSpPr/>
          <p:nvPr/>
        </p:nvGrpSpPr>
        <p:grpSpPr>
          <a:xfrm>
            <a:off x="2294954" y="5664705"/>
            <a:ext cx="387928" cy="842453"/>
            <a:chOff x="4177142" y="2364962"/>
            <a:chExt cx="387928" cy="842453"/>
          </a:xfrm>
        </p:grpSpPr>
        <p:sp>
          <p:nvSpPr>
            <p:cNvPr id="88" name="橢圓 87"/>
            <p:cNvSpPr/>
            <p:nvPr/>
          </p:nvSpPr>
          <p:spPr>
            <a:xfrm>
              <a:off x="4177142" y="2810251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9" name="直線接點 88"/>
            <p:cNvCxnSpPr/>
            <p:nvPr/>
          </p:nvCxnSpPr>
          <p:spPr>
            <a:xfrm>
              <a:off x="4379544" y="2364962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字方塊 89"/>
          <p:cNvSpPr txBox="1"/>
          <p:nvPr/>
        </p:nvSpPr>
        <p:spPr>
          <a:xfrm>
            <a:off x="844682" y="2734804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6596714" y="3408347"/>
            <a:ext cx="5470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　</a:t>
            </a:r>
            <a:r>
              <a:rPr lang="en-US" altLang="zh-TW" dirty="0" smtClean="0"/>
              <a:t>In [2]:</a:t>
            </a:r>
            <a:r>
              <a:rPr lang="zh-TW" altLang="en-US" dirty="0"/>
              <a:t>　</a:t>
            </a:r>
            <a:r>
              <a:rPr lang="en-US" altLang="zh-TW" dirty="0" smtClean="0"/>
              <a:t>model </a:t>
            </a:r>
            <a:r>
              <a:rPr lang="en-US" altLang="zh-TW" dirty="0"/>
              <a:t>= Sequential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zh-TW" altLang="en-US" b="1" dirty="0" smtClean="0"/>
              <a:t>　</a:t>
            </a:r>
            <a:r>
              <a:rPr lang="en-US" altLang="zh-TW" b="1" dirty="0" smtClean="0"/>
              <a:t>In [3]:</a:t>
            </a:r>
            <a:r>
              <a:rPr lang="zh-TW" altLang="en-US" b="1" dirty="0"/>
              <a:t>　</a:t>
            </a:r>
            <a:r>
              <a:rPr lang="en-US" altLang="zh-TW" b="1" dirty="0" err="1"/>
              <a:t>model.add</a:t>
            </a:r>
            <a:r>
              <a:rPr lang="en-US" altLang="zh-TW" b="1" dirty="0"/>
              <a:t>(Dense(3, </a:t>
            </a:r>
            <a:r>
              <a:rPr lang="en-US" altLang="zh-TW" b="1" dirty="0" err="1"/>
              <a:t>input_shape</a:t>
            </a:r>
            <a:r>
              <a:rPr lang="en-US" altLang="zh-TW" b="1" dirty="0"/>
              <a:t>=(2, )))</a:t>
            </a:r>
            <a:endParaRPr lang="en-US" altLang="zh-TW" b="1" dirty="0" smtClean="0"/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73382" y="1973942"/>
            <a:ext cx="8285018" cy="4343007"/>
            <a:chOff x="1773382" y="244527"/>
            <a:chExt cx="8645236" cy="6072423"/>
          </a:xfrm>
        </p:grpSpPr>
        <p:sp>
          <p:nvSpPr>
            <p:cNvPr id="4" name="矩形 3"/>
            <p:cNvSpPr/>
            <p:nvPr/>
          </p:nvSpPr>
          <p:spPr>
            <a:xfrm>
              <a:off x="1773382" y="3435927"/>
              <a:ext cx="720436" cy="706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X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214254" y="3435927"/>
              <a:ext cx="720436" cy="706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rgbClr val="00B050"/>
                  </a:solidFill>
                </a:rPr>
                <a:t>X</a:t>
              </a:r>
              <a:endParaRPr lang="zh-TW" alt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14254" y="1261485"/>
              <a:ext cx="720436" cy="706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FF0000"/>
                  </a:solidFill>
                </a:rPr>
                <a:t>X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14255" y="5610368"/>
              <a:ext cx="720436" cy="706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rgbClr val="0070C0"/>
                  </a:solidFill>
                </a:rPr>
                <a:t>X</a:t>
              </a:r>
              <a:endParaRPr lang="zh-TW" altLang="en-US" sz="24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7536872" y="1261485"/>
                  <a:ext cx="720436" cy="7065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b="1" dirty="0">
                                <a:solidFill>
                                  <a:srgbClr val="00B050"/>
                                </a:solidFill>
                              </a:rPr>
                              <m:t>X</m:t>
                            </m:r>
                          </m:e>
                        </m:acc>
                      </m:oMath>
                    </m:oMathPara>
                  </a14:m>
                  <a:endParaRPr lang="zh-TW" alt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872" y="1261485"/>
                  <a:ext cx="720436" cy="70658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536873" y="5588000"/>
                  <a:ext cx="720436" cy="7065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b="1" dirty="0">
                                <a:solidFill>
                                  <a:srgbClr val="FF0000"/>
                                </a:solidFill>
                              </a:rPr>
                              <m:t>X</m:t>
                            </m:r>
                          </m:e>
                        </m:acc>
                      </m:oMath>
                    </m:oMathPara>
                  </a14:m>
                  <a:endParaRPr lang="zh-TW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873" y="5588000"/>
                  <a:ext cx="720436" cy="7065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7536872" y="3435927"/>
                  <a:ext cx="720436" cy="7065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b="1" dirty="0">
                                <a:solidFill>
                                  <a:srgbClr val="0070C0"/>
                                </a:solidFill>
                              </a:rPr>
                              <m:t>X</m:t>
                            </m:r>
                          </m:e>
                        </m:acc>
                      </m:oMath>
                    </m:oMathPara>
                  </a14:m>
                  <a:endParaRPr lang="zh-TW" altLang="en-US" sz="2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872" y="3435927"/>
                  <a:ext cx="720436" cy="7065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4655126" y="1261485"/>
              <a:ext cx="2161309" cy="706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err="1" smtClean="0">
                  <a:solidFill>
                    <a:srgbClr val="FF0000"/>
                  </a:solidFill>
                </a:rPr>
                <a:t>auto</a:t>
              </a:r>
              <a:r>
                <a:rPr lang="en-US" altLang="zh-TW" sz="2400" b="1" dirty="0" err="1" smtClean="0">
                  <a:solidFill>
                    <a:srgbClr val="00B050"/>
                  </a:solidFill>
                </a:rPr>
                <a:t>encoder</a:t>
              </a:r>
              <a:endParaRPr lang="zh-TW" alt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55126" y="3435927"/>
              <a:ext cx="2161309" cy="706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err="1" smtClean="0">
                  <a:solidFill>
                    <a:srgbClr val="00B050"/>
                  </a:solidFill>
                </a:rPr>
                <a:t>auto</a:t>
              </a:r>
              <a:r>
                <a:rPr lang="en-US" altLang="zh-TW" sz="2400" b="1" dirty="0" err="1" smtClean="0">
                  <a:solidFill>
                    <a:srgbClr val="0070C0"/>
                  </a:solidFill>
                </a:rPr>
                <a:t>encoder</a:t>
              </a:r>
              <a:endParaRPr lang="zh-TW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55126" y="5610368"/>
              <a:ext cx="2161309" cy="706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err="1" smtClean="0">
                  <a:solidFill>
                    <a:srgbClr val="0070C0"/>
                  </a:solidFill>
                </a:rPr>
                <a:t>auto</a:t>
              </a:r>
              <a:r>
                <a:rPr lang="en-US" altLang="zh-TW" sz="2400" b="1" dirty="0" err="1" smtClean="0">
                  <a:solidFill>
                    <a:srgbClr val="FF0000"/>
                  </a:solidFill>
                </a:rPr>
                <a:t>encoder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直線單箭頭接點 16"/>
            <p:cNvCxnSpPr>
              <a:stCxn id="6" idx="3"/>
              <a:endCxn id="13" idx="1"/>
            </p:cNvCxnSpPr>
            <p:nvPr/>
          </p:nvCxnSpPr>
          <p:spPr>
            <a:xfrm>
              <a:off x="3934690" y="1614776"/>
              <a:ext cx="72043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5" idx="3"/>
              <a:endCxn id="14" idx="1"/>
            </p:cNvCxnSpPr>
            <p:nvPr/>
          </p:nvCxnSpPr>
          <p:spPr>
            <a:xfrm>
              <a:off x="3934690" y="3789218"/>
              <a:ext cx="72043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7" idx="3"/>
              <a:endCxn id="15" idx="1"/>
            </p:cNvCxnSpPr>
            <p:nvPr/>
          </p:nvCxnSpPr>
          <p:spPr>
            <a:xfrm>
              <a:off x="3934691" y="5963659"/>
              <a:ext cx="720435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6816434" y="1614776"/>
              <a:ext cx="72043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6816434" y="3789218"/>
              <a:ext cx="72043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>
              <a:off x="6816435" y="5963659"/>
              <a:ext cx="72043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863449" y="2419792"/>
              <a:ext cx="1744662" cy="5660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00B050"/>
                  </a:solidFill>
                </a:rPr>
                <a:t>MSE loss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863449" y="4592587"/>
              <a:ext cx="1744662" cy="5660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0070C0"/>
                  </a:solidFill>
                </a:rPr>
                <a:t>MSE loss</a:t>
              </a:r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863449" y="244527"/>
              <a:ext cx="1744662" cy="5660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MSE loss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肘形接點 34"/>
            <p:cNvCxnSpPr>
              <a:stCxn id="7" idx="0"/>
              <a:endCxn id="33" idx="1"/>
            </p:cNvCxnSpPr>
            <p:nvPr/>
          </p:nvCxnSpPr>
          <p:spPr>
            <a:xfrm rot="5400000" flipH="1" flipV="1">
              <a:off x="3851585" y="4598504"/>
              <a:ext cx="734752" cy="1288976"/>
            </a:xfrm>
            <a:prstGeom prst="bentConnector2">
              <a:avLst/>
            </a:prstGeom>
            <a:ln w="635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肘形接點 37"/>
            <p:cNvCxnSpPr>
              <a:stCxn id="10" idx="2"/>
              <a:endCxn id="33" idx="3"/>
            </p:cNvCxnSpPr>
            <p:nvPr/>
          </p:nvCxnSpPr>
          <p:spPr>
            <a:xfrm rot="5400000">
              <a:off x="6886048" y="3864573"/>
              <a:ext cx="733107" cy="1288979"/>
            </a:xfrm>
            <a:prstGeom prst="bentConnector2">
              <a:avLst/>
            </a:prstGeom>
            <a:ln w="635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肘形接點 40"/>
            <p:cNvCxnSpPr>
              <a:stCxn id="8" idx="2"/>
              <a:endCxn id="32" idx="3"/>
            </p:cNvCxnSpPr>
            <p:nvPr/>
          </p:nvCxnSpPr>
          <p:spPr>
            <a:xfrm rot="5400000">
              <a:off x="6885224" y="1690955"/>
              <a:ext cx="734754" cy="1288979"/>
            </a:xfrm>
            <a:prstGeom prst="bentConnector2">
              <a:avLst/>
            </a:prstGeom>
            <a:ln w="635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肘形接點 43"/>
            <p:cNvCxnSpPr>
              <a:stCxn id="5" idx="0"/>
              <a:endCxn id="32" idx="1"/>
            </p:cNvCxnSpPr>
            <p:nvPr/>
          </p:nvCxnSpPr>
          <p:spPr>
            <a:xfrm rot="5400000" flipH="1" flipV="1">
              <a:off x="3852407" y="2424886"/>
              <a:ext cx="733106" cy="1288977"/>
            </a:xfrm>
            <a:prstGeom prst="bentConnector2">
              <a:avLst/>
            </a:prstGeom>
            <a:ln w="635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肘形接點 46"/>
            <p:cNvCxnSpPr>
              <a:stCxn id="6" idx="0"/>
              <a:endCxn id="34" idx="1"/>
            </p:cNvCxnSpPr>
            <p:nvPr/>
          </p:nvCxnSpPr>
          <p:spPr>
            <a:xfrm rot="5400000" flipH="1" flipV="1">
              <a:off x="3851996" y="250033"/>
              <a:ext cx="733929" cy="1288977"/>
            </a:xfrm>
            <a:prstGeom prst="bentConnector2">
              <a:avLst/>
            </a:prstGeom>
            <a:ln w="635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肘形接點 49"/>
            <p:cNvCxnSpPr>
              <a:stCxn id="9" idx="3"/>
              <a:endCxn id="34" idx="3"/>
            </p:cNvCxnSpPr>
            <p:nvPr/>
          </p:nvCxnSpPr>
          <p:spPr>
            <a:xfrm flipH="1" flipV="1">
              <a:off x="6608111" y="527556"/>
              <a:ext cx="1649198" cy="5413735"/>
            </a:xfrm>
            <a:prstGeom prst="bentConnector3">
              <a:avLst>
                <a:gd name="adj1" fmla="val -196038"/>
              </a:avLst>
            </a:prstGeom>
            <a:ln w="635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4" idx="0"/>
              <a:endCxn id="6" idx="1"/>
            </p:cNvCxnSpPr>
            <p:nvPr/>
          </p:nvCxnSpPr>
          <p:spPr>
            <a:xfrm flipV="1">
              <a:off x="2133600" y="1614776"/>
              <a:ext cx="1080654" cy="1821151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4" idx="3"/>
              <a:endCxn id="5" idx="1"/>
            </p:cNvCxnSpPr>
            <p:nvPr/>
          </p:nvCxnSpPr>
          <p:spPr>
            <a:xfrm>
              <a:off x="2493818" y="3789218"/>
              <a:ext cx="72043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4" idx="2"/>
              <a:endCxn id="7" idx="1"/>
            </p:cNvCxnSpPr>
            <p:nvPr/>
          </p:nvCxnSpPr>
          <p:spPr>
            <a:xfrm>
              <a:off x="2133600" y="4142509"/>
              <a:ext cx="1080655" cy="182115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9698182" y="3435927"/>
              <a:ext cx="720436" cy="706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X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線單箭頭接點 66"/>
            <p:cNvCxnSpPr>
              <a:stCxn id="8" idx="3"/>
              <a:endCxn id="66" idx="0"/>
            </p:cNvCxnSpPr>
            <p:nvPr/>
          </p:nvCxnSpPr>
          <p:spPr>
            <a:xfrm>
              <a:off x="8257308" y="1614776"/>
              <a:ext cx="1801092" cy="1821151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0" idx="3"/>
              <a:endCxn id="66" idx="1"/>
            </p:cNvCxnSpPr>
            <p:nvPr/>
          </p:nvCxnSpPr>
          <p:spPr>
            <a:xfrm>
              <a:off x="8257308" y="3789218"/>
              <a:ext cx="144087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stCxn id="9" idx="3"/>
              <a:endCxn id="66" idx="2"/>
            </p:cNvCxnSpPr>
            <p:nvPr/>
          </p:nvCxnSpPr>
          <p:spPr>
            <a:xfrm flipV="1">
              <a:off x="8257309" y="4142509"/>
              <a:ext cx="1801091" cy="1798782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Final Challenge - Structure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2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93931" y="3429938"/>
            <a:ext cx="2161309" cy="706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 smtClean="0">
                <a:solidFill>
                  <a:srgbClr val="FF0000"/>
                </a:solidFill>
              </a:rPr>
              <a:t>auto</a:t>
            </a:r>
            <a:r>
              <a:rPr lang="en-US" altLang="zh-TW" sz="2400" b="1" dirty="0" err="1" smtClean="0">
                <a:solidFill>
                  <a:srgbClr val="00B050"/>
                </a:solidFill>
              </a:rPr>
              <a:t>encoder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7" name="直線單箭頭接點 16"/>
          <p:cNvCxnSpPr>
            <a:endCxn id="13" idx="1"/>
          </p:cNvCxnSpPr>
          <p:nvPr/>
        </p:nvCxnSpPr>
        <p:spPr>
          <a:xfrm>
            <a:off x="373495" y="3783229"/>
            <a:ext cx="72043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3255239" y="3783229"/>
            <a:ext cx="72043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4620883" y="899886"/>
            <a:ext cx="7269614" cy="5399314"/>
            <a:chOff x="4620883" y="116346"/>
            <a:chExt cx="7269614" cy="6182854"/>
          </a:xfrm>
        </p:grpSpPr>
        <p:sp>
          <p:nvSpPr>
            <p:cNvPr id="36" name="矩形 35"/>
            <p:cNvSpPr/>
            <p:nvPr/>
          </p:nvSpPr>
          <p:spPr>
            <a:xfrm>
              <a:off x="5373583" y="537029"/>
              <a:ext cx="5758874" cy="5762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直線單箭頭接點 36"/>
            <p:cNvCxnSpPr>
              <a:endCxn id="36" idx="1"/>
            </p:cNvCxnSpPr>
            <p:nvPr/>
          </p:nvCxnSpPr>
          <p:spPr>
            <a:xfrm flipV="1">
              <a:off x="4620883" y="3418115"/>
              <a:ext cx="752700" cy="2051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36" idx="3"/>
            </p:cNvCxnSpPr>
            <p:nvPr/>
          </p:nvCxnSpPr>
          <p:spPr>
            <a:xfrm>
              <a:off x="11132457" y="3418115"/>
              <a:ext cx="75804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/>
          </p:nvGrpSpPr>
          <p:grpSpPr>
            <a:xfrm>
              <a:off x="5632978" y="1084039"/>
              <a:ext cx="5267251" cy="4939390"/>
              <a:chOff x="1755120" y="520957"/>
              <a:chExt cx="6589085" cy="5750357"/>
            </a:xfrm>
          </p:grpSpPr>
          <p:grpSp>
            <p:nvGrpSpPr>
              <p:cNvPr id="49" name="群組 48"/>
              <p:cNvGrpSpPr/>
              <p:nvPr/>
            </p:nvGrpSpPr>
            <p:grpSpPr>
              <a:xfrm>
                <a:off x="1755120" y="554181"/>
                <a:ext cx="762000" cy="5717133"/>
                <a:chOff x="1759527" y="568036"/>
                <a:chExt cx="762000" cy="5486400"/>
              </a:xfrm>
            </p:grpSpPr>
            <p:sp>
              <p:nvSpPr>
                <p:cNvPr id="51" name="橢圓 50"/>
                <p:cNvSpPr/>
                <p:nvPr/>
              </p:nvSpPr>
              <p:spPr>
                <a:xfrm flipV="1">
                  <a:off x="1930602" y="128847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橢圓 51"/>
                <p:cNvSpPr/>
                <p:nvPr/>
              </p:nvSpPr>
              <p:spPr>
                <a:xfrm flipV="1">
                  <a:off x="1930602" y="2008909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文字方塊 53"/>
                <p:cNvSpPr txBox="1"/>
                <p:nvPr/>
              </p:nvSpPr>
              <p:spPr>
                <a:xfrm>
                  <a:off x="1907479" y="2729345"/>
                  <a:ext cx="461665" cy="131804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zh-TW" altLang="en-US" dirty="0" smtClean="0"/>
                    <a:t>　</a:t>
                  </a:r>
                  <a:r>
                    <a:rPr lang="en-US" altLang="zh-TW" dirty="0" smtClean="0"/>
                    <a:t>‧</a:t>
                  </a:r>
                  <a:r>
                    <a:rPr lang="zh-TW" altLang="en-US" dirty="0"/>
                    <a:t>　</a:t>
                  </a:r>
                  <a:r>
                    <a:rPr lang="en-US" altLang="zh-TW" dirty="0" smtClean="0"/>
                    <a:t>‧</a:t>
                  </a:r>
                  <a:r>
                    <a:rPr lang="zh-TW" altLang="en-US" dirty="0"/>
                    <a:t>　</a:t>
                  </a:r>
                  <a:r>
                    <a:rPr lang="en-US" altLang="zh-TW" dirty="0" smtClean="0"/>
                    <a:t>‧</a:t>
                  </a:r>
                  <a:r>
                    <a:rPr lang="zh-TW" altLang="en-US" dirty="0"/>
                    <a:t>　</a:t>
                  </a:r>
                  <a:endParaRPr lang="zh-TW" altLang="en-US" dirty="0" smtClean="0"/>
                </a:p>
              </p:txBody>
            </p:sp>
            <p:sp>
              <p:nvSpPr>
                <p:cNvPr id="55" name="橢圓 54"/>
                <p:cNvSpPr/>
                <p:nvPr/>
              </p:nvSpPr>
              <p:spPr>
                <a:xfrm flipV="1">
                  <a:off x="1930602" y="415855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/>
                <p:cNvSpPr/>
                <p:nvPr/>
              </p:nvSpPr>
              <p:spPr>
                <a:xfrm flipV="1">
                  <a:off x="1930602" y="4878991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1759527" y="568036"/>
                  <a:ext cx="762000" cy="54864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/>
                <p:cNvSpPr/>
                <p:nvPr/>
              </p:nvSpPr>
              <p:spPr>
                <a:xfrm flipV="1">
                  <a:off x="1930602" y="544097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橢圓 59"/>
                <p:cNvSpPr/>
                <p:nvPr/>
              </p:nvSpPr>
              <p:spPr>
                <a:xfrm flipV="1">
                  <a:off x="1930602" y="750339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62" name="群組 61"/>
              <p:cNvGrpSpPr/>
              <p:nvPr/>
            </p:nvGrpSpPr>
            <p:grpSpPr>
              <a:xfrm>
                <a:off x="4700234" y="2290196"/>
                <a:ext cx="762000" cy="2078182"/>
                <a:chOff x="4696708" y="986697"/>
                <a:chExt cx="762000" cy="2078182"/>
              </a:xfrm>
            </p:grpSpPr>
            <p:sp>
              <p:nvSpPr>
                <p:cNvPr id="63" name="橢圓 62"/>
                <p:cNvSpPr/>
                <p:nvPr/>
              </p:nvSpPr>
              <p:spPr>
                <a:xfrm flipV="1">
                  <a:off x="4867783" y="1117110"/>
                  <a:ext cx="360000" cy="36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4844660" y="1477546"/>
                  <a:ext cx="461665" cy="131804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zh-TW" altLang="en-US" dirty="0" smtClean="0"/>
                    <a:t>　</a:t>
                  </a:r>
                  <a:r>
                    <a:rPr lang="en-US" altLang="zh-TW" dirty="0" smtClean="0"/>
                    <a:t>‧</a:t>
                  </a:r>
                  <a:r>
                    <a:rPr lang="zh-TW" altLang="en-US" dirty="0"/>
                    <a:t>　</a:t>
                  </a:r>
                  <a:r>
                    <a:rPr lang="en-US" altLang="zh-TW" dirty="0" smtClean="0"/>
                    <a:t>‧</a:t>
                  </a:r>
                  <a:r>
                    <a:rPr lang="zh-TW" altLang="en-US" dirty="0"/>
                    <a:t>　</a:t>
                  </a:r>
                  <a:r>
                    <a:rPr lang="en-US" altLang="zh-TW" dirty="0" smtClean="0"/>
                    <a:t>‧</a:t>
                  </a:r>
                  <a:r>
                    <a:rPr lang="zh-TW" altLang="en-US" dirty="0"/>
                    <a:t>　</a:t>
                  </a:r>
                  <a:endParaRPr lang="zh-TW" altLang="en-US" dirty="0" smtClean="0"/>
                </a:p>
              </p:txBody>
            </p:sp>
            <p:sp>
              <p:nvSpPr>
                <p:cNvPr id="65" name="橢圓 64"/>
                <p:cNvSpPr/>
                <p:nvPr/>
              </p:nvSpPr>
              <p:spPr>
                <a:xfrm flipV="1">
                  <a:off x="4867783" y="2552369"/>
                  <a:ext cx="360000" cy="36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4696708" y="986697"/>
                  <a:ext cx="762000" cy="207818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71" name="群組 70"/>
              <p:cNvGrpSpPr/>
              <p:nvPr/>
            </p:nvGrpSpPr>
            <p:grpSpPr>
              <a:xfrm>
                <a:off x="3228126" y="1288473"/>
                <a:ext cx="762000" cy="4351146"/>
                <a:chOff x="3228126" y="1288473"/>
                <a:chExt cx="762000" cy="4351146"/>
              </a:xfrm>
            </p:grpSpPr>
            <p:grpSp>
              <p:nvGrpSpPr>
                <p:cNvPr id="72" name="群組 71"/>
                <p:cNvGrpSpPr/>
                <p:nvPr/>
              </p:nvGrpSpPr>
              <p:grpSpPr>
                <a:xfrm>
                  <a:off x="3228126" y="1288473"/>
                  <a:ext cx="762000" cy="4351146"/>
                  <a:chOff x="3228101" y="1288473"/>
                  <a:chExt cx="762000" cy="3950518"/>
                </a:xfrm>
              </p:grpSpPr>
              <p:sp>
                <p:nvSpPr>
                  <p:cNvPr id="74" name="橢圓 73"/>
                  <p:cNvSpPr/>
                  <p:nvPr/>
                </p:nvSpPr>
                <p:spPr>
                  <a:xfrm flipV="1">
                    <a:off x="3431604" y="2008909"/>
                    <a:ext cx="360000" cy="360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5" name="文字方塊 74"/>
                  <p:cNvSpPr txBox="1"/>
                  <p:nvPr/>
                </p:nvSpPr>
                <p:spPr>
                  <a:xfrm>
                    <a:off x="3376061" y="2729345"/>
                    <a:ext cx="461665" cy="131804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zh-TW" altLang="en-US" dirty="0" smtClean="0"/>
                      <a:t>　</a:t>
                    </a:r>
                    <a:r>
                      <a:rPr lang="en-US" altLang="zh-TW" dirty="0" smtClean="0"/>
                      <a:t>‧</a:t>
                    </a:r>
                    <a:r>
                      <a:rPr lang="zh-TW" altLang="en-US" dirty="0"/>
                      <a:t>　</a:t>
                    </a:r>
                    <a:r>
                      <a:rPr lang="en-US" altLang="zh-TW" dirty="0" smtClean="0"/>
                      <a:t>‧</a:t>
                    </a:r>
                    <a:r>
                      <a:rPr lang="zh-TW" altLang="en-US" dirty="0"/>
                      <a:t>　</a:t>
                    </a:r>
                    <a:r>
                      <a:rPr lang="en-US" altLang="zh-TW" dirty="0" smtClean="0"/>
                      <a:t>‧</a:t>
                    </a:r>
                    <a:r>
                      <a:rPr lang="zh-TW" altLang="en-US" dirty="0"/>
                      <a:t>　</a:t>
                    </a:r>
                    <a:endParaRPr lang="zh-TW" altLang="en-US" dirty="0" smtClean="0"/>
                  </a:p>
                </p:txBody>
              </p:sp>
              <p:sp>
                <p:nvSpPr>
                  <p:cNvPr id="76" name="橢圓 75"/>
                  <p:cNvSpPr/>
                  <p:nvPr/>
                </p:nvSpPr>
                <p:spPr>
                  <a:xfrm flipV="1">
                    <a:off x="3399184" y="4158555"/>
                    <a:ext cx="360000" cy="360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>
                    <a:off x="3228101" y="1288473"/>
                    <a:ext cx="762000" cy="3950518"/>
                  </a:xfrm>
                  <a:prstGeom prst="rect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8" name="橢圓 77"/>
                  <p:cNvSpPr/>
                  <p:nvPr/>
                </p:nvSpPr>
                <p:spPr>
                  <a:xfrm flipV="1">
                    <a:off x="3426893" y="4714600"/>
                    <a:ext cx="360000" cy="360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73" name="橢圓 72"/>
                <p:cNvSpPr/>
                <p:nvPr/>
              </p:nvSpPr>
              <p:spPr>
                <a:xfrm flipV="1">
                  <a:off x="3424689" y="1427055"/>
                  <a:ext cx="360000" cy="396508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9" name="向右箭號 78"/>
              <p:cNvSpPr/>
              <p:nvPr/>
            </p:nvSpPr>
            <p:spPr>
              <a:xfrm>
                <a:off x="2665072" y="3064879"/>
                <a:ext cx="506092" cy="6993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向右箭號 79"/>
              <p:cNvSpPr/>
              <p:nvPr/>
            </p:nvSpPr>
            <p:spPr>
              <a:xfrm>
                <a:off x="4108707" y="3098270"/>
                <a:ext cx="506092" cy="6993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1" name="群組 80"/>
              <p:cNvGrpSpPr/>
              <p:nvPr/>
            </p:nvGrpSpPr>
            <p:grpSpPr>
              <a:xfrm>
                <a:off x="6166161" y="1245516"/>
                <a:ext cx="762000" cy="4351146"/>
                <a:chOff x="3228126" y="1288473"/>
                <a:chExt cx="762000" cy="4351146"/>
              </a:xfrm>
            </p:grpSpPr>
            <p:grpSp>
              <p:nvGrpSpPr>
                <p:cNvPr id="82" name="群組 81"/>
                <p:cNvGrpSpPr/>
                <p:nvPr/>
              </p:nvGrpSpPr>
              <p:grpSpPr>
                <a:xfrm>
                  <a:off x="3228126" y="1288473"/>
                  <a:ext cx="762000" cy="4351146"/>
                  <a:chOff x="3228101" y="1288473"/>
                  <a:chExt cx="762000" cy="3950518"/>
                </a:xfrm>
              </p:grpSpPr>
              <p:sp>
                <p:nvSpPr>
                  <p:cNvPr id="84" name="橢圓 83"/>
                  <p:cNvSpPr/>
                  <p:nvPr/>
                </p:nvSpPr>
                <p:spPr>
                  <a:xfrm flipV="1">
                    <a:off x="3431604" y="2008909"/>
                    <a:ext cx="360000" cy="360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5" name="文字方塊 84"/>
                  <p:cNvSpPr txBox="1"/>
                  <p:nvPr/>
                </p:nvSpPr>
                <p:spPr>
                  <a:xfrm>
                    <a:off x="3376061" y="2729345"/>
                    <a:ext cx="461665" cy="131804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zh-TW" altLang="en-US" dirty="0" smtClean="0"/>
                      <a:t>　</a:t>
                    </a:r>
                    <a:r>
                      <a:rPr lang="en-US" altLang="zh-TW" dirty="0" smtClean="0"/>
                      <a:t>‧</a:t>
                    </a:r>
                    <a:r>
                      <a:rPr lang="zh-TW" altLang="en-US" dirty="0"/>
                      <a:t>　</a:t>
                    </a:r>
                    <a:r>
                      <a:rPr lang="en-US" altLang="zh-TW" dirty="0" smtClean="0"/>
                      <a:t>‧</a:t>
                    </a:r>
                    <a:r>
                      <a:rPr lang="zh-TW" altLang="en-US" dirty="0"/>
                      <a:t>　</a:t>
                    </a:r>
                    <a:r>
                      <a:rPr lang="en-US" altLang="zh-TW" dirty="0" smtClean="0"/>
                      <a:t>‧</a:t>
                    </a:r>
                    <a:r>
                      <a:rPr lang="zh-TW" altLang="en-US" dirty="0"/>
                      <a:t>　</a:t>
                    </a:r>
                    <a:endParaRPr lang="zh-TW" altLang="en-US" dirty="0" smtClean="0"/>
                  </a:p>
                </p:txBody>
              </p:sp>
              <p:sp>
                <p:nvSpPr>
                  <p:cNvPr id="86" name="橢圓 85"/>
                  <p:cNvSpPr/>
                  <p:nvPr/>
                </p:nvSpPr>
                <p:spPr>
                  <a:xfrm flipV="1">
                    <a:off x="3399184" y="4158555"/>
                    <a:ext cx="360000" cy="360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>
                    <a:off x="3228101" y="1288473"/>
                    <a:ext cx="762000" cy="3950518"/>
                  </a:xfrm>
                  <a:prstGeom prst="rect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8" name="橢圓 87"/>
                  <p:cNvSpPr/>
                  <p:nvPr/>
                </p:nvSpPr>
                <p:spPr>
                  <a:xfrm flipV="1">
                    <a:off x="3426893" y="4714600"/>
                    <a:ext cx="360000" cy="360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83" name="橢圓 82"/>
                <p:cNvSpPr/>
                <p:nvPr/>
              </p:nvSpPr>
              <p:spPr>
                <a:xfrm flipV="1">
                  <a:off x="3424689" y="1427055"/>
                  <a:ext cx="360000" cy="396508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89" name="群組 88"/>
              <p:cNvGrpSpPr/>
              <p:nvPr/>
            </p:nvGrpSpPr>
            <p:grpSpPr>
              <a:xfrm>
                <a:off x="7582205" y="520957"/>
                <a:ext cx="762000" cy="5717133"/>
                <a:chOff x="1759527" y="568036"/>
                <a:chExt cx="762000" cy="5486400"/>
              </a:xfrm>
            </p:grpSpPr>
            <p:sp>
              <p:nvSpPr>
                <p:cNvPr id="90" name="橢圓 89"/>
                <p:cNvSpPr/>
                <p:nvPr/>
              </p:nvSpPr>
              <p:spPr>
                <a:xfrm flipV="1">
                  <a:off x="1930602" y="128847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 flipV="1">
                  <a:off x="1930602" y="2008909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2" name="文字方塊 91"/>
                <p:cNvSpPr txBox="1"/>
                <p:nvPr/>
              </p:nvSpPr>
              <p:spPr>
                <a:xfrm>
                  <a:off x="1907479" y="2729345"/>
                  <a:ext cx="461665" cy="131804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zh-TW" altLang="en-US" dirty="0" smtClean="0"/>
                    <a:t>　</a:t>
                  </a:r>
                  <a:r>
                    <a:rPr lang="en-US" altLang="zh-TW" dirty="0" smtClean="0"/>
                    <a:t>‧</a:t>
                  </a:r>
                  <a:r>
                    <a:rPr lang="zh-TW" altLang="en-US" dirty="0"/>
                    <a:t>　</a:t>
                  </a:r>
                  <a:r>
                    <a:rPr lang="en-US" altLang="zh-TW" dirty="0" smtClean="0"/>
                    <a:t>‧</a:t>
                  </a:r>
                  <a:r>
                    <a:rPr lang="zh-TW" altLang="en-US" dirty="0"/>
                    <a:t>　</a:t>
                  </a:r>
                  <a:r>
                    <a:rPr lang="en-US" altLang="zh-TW" dirty="0" smtClean="0"/>
                    <a:t>‧</a:t>
                  </a:r>
                  <a:r>
                    <a:rPr lang="zh-TW" altLang="en-US" dirty="0"/>
                    <a:t>　</a:t>
                  </a:r>
                  <a:endParaRPr lang="zh-TW" altLang="en-US" dirty="0" smtClean="0"/>
                </a:p>
              </p:txBody>
            </p:sp>
            <p:sp>
              <p:nvSpPr>
                <p:cNvPr id="93" name="橢圓 92"/>
                <p:cNvSpPr/>
                <p:nvPr/>
              </p:nvSpPr>
              <p:spPr>
                <a:xfrm flipV="1">
                  <a:off x="1930602" y="415855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4" name="橢圓 93"/>
                <p:cNvSpPr/>
                <p:nvPr/>
              </p:nvSpPr>
              <p:spPr>
                <a:xfrm flipV="1">
                  <a:off x="1930602" y="4878991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1759527" y="568036"/>
                  <a:ext cx="762000" cy="54864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橢圓 95"/>
                <p:cNvSpPr/>
                <p:nvPr/>
              </p:nvSpPr>
              <p:spPr>
                <a:xfrm flipV="1">
                  <a:off x="1930602" y="544097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" name="橢圓 96"/>
                <p:cNvSpPr/>
                <p:nvPr/>
              </p:nvSpPr>
              <p:spPr>
                <a:xfrm flipV="1">
                  <a:off x="1930602" y="750339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8" name="向右箭號 97"/>
              <p:cNvSpPr/>
              <p:nvPr/>
            </p:nvSpPr>
            <p:spPr>
              <a:xfrm>
                <a:off x="5584566" y="3038024"/>
                <a:ext cx="506092" cy="6993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向右箭號 98"/>
              <p:cNvSpPr/>
              <p:nvPr/>
            </p:nvSpPr>
            <p:spPr>
              <a:xfrm>
                <a:off x="7067407" y="3029849"/>
                <a:ext cx="506092" cy="6993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5373583" y="116346"/>
              <a:ext cx="181363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sz="2400" b="1" u="sng" dirty="0" err="1"/>
                <a:t>autoencoder</a:t>
              </a:r>
              <a:endParaRPr lang="en-US" altLang="zh-TW" sz="24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7911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Congratulations!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you can finish this final challenge, then </a:t>
            </a:r>
            <a:r>
              <a:rPr lang="en-US" altLang="zh-TW" dirty="0"/>
              <a:t>you are one step closer </a:t>
            </a:r>
            <a:r>
              <a:rPr lang="en-US" altLang="zh-TW" dirty="0" smtClean="0"/>
              <a:t>to … </a:t>
            </a:r>
          </a:p>
        </p:txBody>
      </p:sp>
    </p:spTree>
    <p:extLst>
      <p:ext uri="{BB962C8B-B14F-4D97-AF65-F5344CB8AC3E}">
        <p14:creationId xmlns:p14="http://schemas.microsoft.com/office/powerpoint/2010/main" val="34370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Congratulations!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you can finish this final challenge, then </a:t>
            </a:r>
            <a:r>
              <a:rPr lang="en-US" altLang="zh-TW" dirty="0"/>
              <a:t>you are one step closer </a:t>
            </a:r>
            <a:r>
              <a:rPr lang="en-US" altLang="zh-TW" dirty="0" smtClean="0"/>
              <a:t>to … </a:t>
            </a:r>
          </a:p>
          <a:p>
            <a:endParaRPr lang="en-US" altLang="zh-TW" dirty="0"/>
          </a:p>
          <a:p>
            <a:pPr marL="0" indent="0" algn="ctr">
              <a:buNone/>
            </a:pPr>
            <a:endParaRPr lang="en-US" altLang="zh-TW" b="1" dirty="0" smtClean="0"/>
          </a:p>
          <a:p>
            <a:pPr marL="0" indent="0" algn="ctr">
              <a:buNone/>
            </a:pPr>
            <a:endParaRPr lang="en-US" altLang="zh-TW" b="1" dirty="0"/>
          </a:p>
          <a:p>
            <a:pPr marL="0" indent="0" algn="ctr">
              <a:buNone/>
            </a:pPr>
            <a:r>
              <a:rPr lang="en-US" altLang="zh-TW" sz="3600" b="1" dirty="0" smtClean="0"/>
              <a:t>Berkeley </a:t>
            </a:r>
            <a:r>
              <a:rPr lang="en-US" altLang="zh-TW" sz="3600" b="1" dirty="0"/>
              <a:t>AI Research (BAIR) </a:t>
            </a:r>
            <a:r>
              <a:rPr lang="en-US" altLang="zh-TW" sz="3600" b="1" dirty="0" smtClean="0"/>
              <a:t>Laboratory</a:t>
            </a:r>
            <a:r>
              <a:rPr lang="zh-TW" altLang="en-US" sz="3600" b="1" dirty="0" smtClean="0"/>
              <a:t>！</a:t>
            </a:r>
            <a:endParaRPr lang="en-US" altLang="zh-TW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7552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Real World Implementation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7" y="1690688"/>
            <a:ext cx="8859486" cy="3429479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838200" y="5120167"/>
            <a:ext cx="10515600" cy="10567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1" dirty="0" smtClean="0"/>
              <a:t>Ref: R</a:t>
            </a:r>
            <a:r>
              <a:rPr lang="en-US" altLang="zh-TW" b="1" dirty="0"/>
              <a:t>. Zhang, P. Isola, and A. A. </a:t>
            </a:r>
            <a:r>
              <a:rPr lang="en-US" altLang="zh-TW" b="1" dirty="0" err="1"/>
              <a:t>Efros</a:t>
            </a:r>
            <a:r>
              <a:rPr lang="en-US" altLang="zh-TW" b="1" dirty="0"/>
              <a:t>. Split-brain </a:t>
            </a:r>
            <a:r>
              <a:rPr lang="en-US" altLang="zh-TW" b="1" dirty="0" err="1"/>
              <a:t>autoencoders</a:t>
            </a:r>
            <a:r>
              <a:rPr lang="en-US" altLang="zh-TW" b="1" dirty="0"/>
              <a:t>: Unsupervised learning by cross-channel prediction. </a:t>
            </a:r>
            <a:r>
              <a:rPr lang="en-US" altLang="zh-TW" b="1" dirty="0" err="1"/>
              <a:t>CoRR</a:t>
            </a:r>
            <a:r>
              <a:rPr lang="en-US" altLang="zh-TW" b="1" dirty="0"/>
              <a:t>, abs/1611.09842, 2016.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110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Real World Implementation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03" y="1690688"/>
            <a:ext cx="9621593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Acknowledgement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Special </a:t>
            </a:r>
            <a:r>
              <a:rPr lang="en-US" altLang="zh-TW" dirty="0"/>
              <a:t>thanks to </a:t>
            </a:r>
            <a:r>
              <a:rPr lang="en-US" altLang="zh-TW" dirty="0" smtClean="0"/>
              <a:t>Yen Jan who provides me some suggestion about this talk.</a:t>
            </a:r>
          </a:p>
        </p:txBody>
      </p:sp>
    </p:spTree>
    <p:extLst>
      <p:ext uri="{BB962C8B-B14F-4D97-AF65-F5344CB8AC3E}">
        <p14:creationId xmlns:p14="http://schemas.microsoft.com/office/powerpoint/2010/main" val="31935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2509" y="2729345"/>
            <a:ext cx="11526981" cy="1440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z-Cyrl-AZ" altLang="zh-TW" sz="7200" dirty="0"/>
              <a:t>всё</a:t>
            </a:r>
            <a:endParaRPr lang="en-US" altLang="zh-TW" sz="7200" dirty="0" smtClean="0"/>
          </a:p>
        </p:txBody>
      </p:sp>
    </p:spTree>
    <p:extLst>
      <p:ext uri="{BB962C8B-B14F-4D97-AF65-F5344CB8AC3E}">
        <p14:creationId xmlns:p14="http://schemas.microsoft.com/office/powerpoint/2010/main" val="19297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Network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enter a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en-US" altLang="zh-TW" dirty="0"/>
              <a:t>syntax </a:t>
            </a:r>
            <a:r>
              <a:rPr lang="en-US" altLang="zh-TW" dirty="0" smtClean="0"/>
              <a:t>and execute it, what would you think?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579604" y="3039844"/>
            <a:ext cx="5482373" cy="3567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44952" y="3039844"/>
            <a:ext cx="5786015" cy="36262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97244" y="427981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92627" y="562601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6"/>
            <a:endCxn id="15" idx="2"/>
          </p:cNvCxnSpPr>
          <p:nvPr/>
        </p:nvCxnSpPr>
        <p:spPr>
          <a:xfrm flipV="1">
            <a:off x="1285172" y="410468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6" idx="6"/>
            <a:endCxn id="18" idx="2"/>
          </p:cNvCxnSpPr>
          <p:nvPr/>
        </p:nvCxnSpPr>
        <p:spPr>
          <a:xfrm>
            <a:off x="1285172" y="447839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  <a:endCxn id="21" idx="2"/>
          </p:cNvCxnSpPr>
          <p:nvPr/>
        </p:nvCxnSpPr>
        <p:spPr>
          <a:xfrm>
            <a:off x="1285172" y="447839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6"/>
            <a:endCxn id="18" idx="2"/>
          </p:cNvCxnSpPr>
          <p:nvPr/>
        </p:nvCxnSpPr>
        <p:spPr>
          <a:xfrm flipV="1">
            <a:off x="1280555" y="518072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6"/>
            <a:endCxn id="21" idx="2"/>
          </p:cNvCxnSpPr>
          <p:nvPr/>
        </p:nvCxnSpPr>
        <p:spPr>
          <a:xfrm>
            <a:off x="1280555" y="582459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6"/>
            <a:endCxn id="15" idx="2"/>
          </p:cNvCxnSpPr>
          <p:nvPr/>
        </p:nvCxnSpPr>
        <p:spPr>
          <a:xfrm flipV="1">
            <a:off x="1280555" y="410468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2289626" y="3460817"/>
            <a:ext cx="387928" cy="842453"/>
            <a:chOff x="4177142" y="166985"/>
            <a:chExt cx="387928" cy="842453"/>
          </a:xfrm>
        </p:grpSpPr>
        <p:sp>
          <p:nvSpPr>
            <p:cNvPr id="15" name="橢圓 14"/>
            <p:cNvSpPr/>
            <p:nvPr/>
          </p:nvSpPr>
          <p:spPr>
            <a:xfrm>
              <a:off x="4177142" y="612274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4366488" y="166985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2285009" y="4550419"/>
            <a:ext cx="387928" cy="828886"/>
            <a:chOff x="4172525" y="1256587"/>
            <a:chExt cx="387928" cy="828886"/>
          </a:xfrm>
        </p:grpSpPr>
        <p:sp>
          <p:nvSpPr>
            <p:cNvPr id="18" name="橢圓 17"/>
            <p:cNvSpPr/>
            <p:nvPr/>
          </p:nvSpPr>
          <p:spPr>
            <a:xfrm>
              <a:off x="4172525" y="1688309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4371105" y="1256587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289626" y="5658794"/>
            <a:ext cx="387928" cy="842453"/>
            <a:chOff x="4177142" y="2364962"/>
            <a:chExt cx="387928" cy="842453"/>
          </a:xfrm>
        </p:grpSpPr>
        <p:sp>
          <p:nvSpPr>
            <p:cNvPr id="21" name="橢圓 20"/>
            <p:cNvSpPr/>
            <p:nvPr/>
          </p:nvSpPr>
          <p:spPr>
            <a:xfrm>
              <a:off x="4177142" y="2810251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4379544" y="2364962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/>
          <p:cNvSpPr txBox="1"/>
          <p:nvPr/>
        </p:nvSpPr>
        <p:spPr>
          <a:xfrm>
            <a:off x="839354" y="2728893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91386" y="3402436"/>
            <a:ext cx="5470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　</a:t>
            </a:r>
            <a:r>
              <a:rPr lang="en-US" altLang="zh-TW" dirty="0" smtClean="0"/>
              <a:t>In </a:t>
            </a:r>
            <a:r>
              <a:rPr lang="en-US" altLang="zh-TW" dirty="0"/>
              <a:t>[2</a:t>
            </a:r>
            <a:r>
              <a:rPr lang="en-US" altLang="zh-TW" dirty="0" smtClean="0"/>
              <a:t>]:</a:t>
            </a:r>
            <a:r>
              <a:rPr lang="zh-TW" altLang="en-US" dirty="0"/>
              <a:t>　</a:t>
            </a:r>
            <a:r>
              <a:rPr lang="en-US" altLang="zh-TW" dirty="0" smtClean="0"/>
              <a:t>model </a:t>
            </a:r>
            <a:r>
              <a:rPr lang="en-US" altLang="zh-TW" dirty="0"/>
              <a:t>= Sequential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 [3]:</a:t>
            </a:r>
            <a:r>
              <a:rPr lang="zh-TW" altLang="en-US" dirty="0"/>
              <a:t>　</a:t>
            </a:r>
            <a:r>
              <a:rPr lang="en-US" altLang="zh-TW" dirty="0" err="1"/>
              <a:t>model.add</a:t>
            </a:r>
            <a:r>
              <a:rPr lang="en-US" altLang="zh-TW" dirty="0"/>
              <a:t>(Dense(3, </a:t>
            </a:r>
            <a:r>
              <a:rPr lang="en-US" altLang="zh-TW" dirty="0" err="1"/>
              <a:t>input_shape</a:t>
            </a:r>
            <a:r>
              <a:rPr lang="en-US" altLang="zh-TW" dirty="0"/>
              <a:t>=(2, </a:t>
            </a:r>
            <a:r>
              <a:rPr lang="en-US" altLang="zh-TW" dirty="0" smtClean="0"/>
              <a:t>)))</a:t>
            </a:r>
          </a:p>
          <a:p>
            <a:endParaRPr lang="en-US" altLang="zh-TW" dirty="0"/>
          </a:p>
          <a:p>
            <a:r>
              <a:rPr lang="zh-TW" altLang="en-US" b="1" dirty="0"/>
              <a:t>　</a:t>
            </a:r>
            <a:r>
              <a:rPr lang="en-US" altLang="zh-TW" b="1" dirty="0"/>
              <a:t>In </a:t>
            </a:r>
            <a:r>
              <a:rPr lang="en-US" altLang="zh-TW" b="1" dirty="0" smtClean="0"/>
              <a:t>[4]:</a:t>
            </a:r>
            <a:r>
              <a:rPr lang="zh-TW" altLang="en-US" b="1" dirty="0"/>
              <a:t>　</a:t>
            </a:r>
            <a:r>
              <a:rPr lang="en-US" altLang="zh-TW" b="1" dirty="0" err="1" smtClean="0"/>
              <a:t>model.summary</a:t>
            </a:r>
            <a:r>
              <a:rPr lang="en-US" altLang="zh-TW" b="1" dirty="0" smtClean="0"/>
              <a:t>()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280555" y="6363973"/>
            <a:ext cx="1099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9</a:t>
            </a:r>
          </a:p>
          <a:p>
            <a:pPr algn="ctr"/>
            <a:r>
              <a:rPr lang="en-US" altLang="zh-TW" b="1" dirty="0" smtClean="0"/>
              <a:t>=  2*3+3</a:t>
            </a:r>
          </a:p>
          <a:p>
            <a:pPr algn="ctr"/>
            <a:r>
              <a:rPr lang="en-US" altLang="zh-TW" b="1" dirty="0" smtClean="0"/>
              <a:t>=(2+1)*3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367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to Neural Network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enter a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en-US" altLang="zh-TW" dirty="0"/>
              <a:t>syntax </a:t>
            </a:r>
            <a:r>
              <a:rPr lang="en-US" altLang="zh-TW" dirty="0" smtClean="0"/>
              <a:t>and execute it, what would you think?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565750" y="3045754"/>
            <a:ext cx="5482373" cy="3567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31098" y="3045754"/>
            <a:ext cx="5786015" cy="36262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83390" y="4285721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78773" y="5631922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6"/>
            <a:endCxn id="15" idx="2"/>
          </p:cNvCxnSpPr>
          <p:nvPr/>
        </p:nvCxnSpPr>
        <p:spPr>
          <a:xfrm flipV="1">
            <a:off x="1271318" y="4110598"/>
            <a:ext cx="1004454" cy="37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6" idx="6"/>
            <a:endCxn id="18" idx="2"/>
          </p:cNvCxnSpPr>
          <p:nvPr/>
        </p:nvCxnSpPr>
        <p:spPr>
          <a:xfrm>
            <a:off x="1271318" y="4484303"/>
            <a:ext cx="999837" cy="702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  <a:endCxn id="21" idx="2"/>
          </p:cNvCxnSpPr>
          <p:nvPr/>
        </p:nvCxnSpPr>
        <p:spPr>
          <a:xfrm>
            <a:off x="1271318" y="4484303"/>
            <a:ext cx="1004454" cy="1824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6"/>
            <a:endCxn id="18" idx="2"/>
          </p:cNvCxnSpPr>
          <p:nvPr/>
        </p:nvCxnSpPr>
        <p:spPr>
          <a:xfrm flipV="1">
            <a:off x="1266701" y="5186633"/>
            <a:ext cx="1004454" cy="643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6"/>
            <a:endCxn id="21" idx="2"/>
          </p:cNvCxnSpPr>
          <p:nvPr/>
        </p:nvCxnSpPr>
        <p:spPr>
          <a:xfrm>
            <a:off x="1266701" y="5830504"/>
            <a:ext cx="1009071" cy="478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6"/>
            <a:endCxn id="15" idx="2"/>
          </p:cNvCxnSpPr>
          <p:nvPr/>
        </p:nvCxnSpPr>
        <p:spPr>
          <a:xfrm flipV="1">
            <a:off x="1266701" y="4110598"/>
            <a:ext cx="1009071" cy="1719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2275772" y="3466727"/>
            <a:ext cx="387928" cy="842453"/>
            <a:chOff x="4177142" y="166985"/>
            <a:chExt cx="387928" cy="842453"/>
          </a:xfrm>
        </p:grpSpPr>
        <p:sp>
          <p:nvSpPr>
            <p:cNvPr id="15" name="橢圓 14"/>
            <p:cNvSpPr/>
            <p:nvPr/>
          </p:nvSpPr>
          <p:spPr>
            <a:xfrm>
              <a:off x="4177142" y="612274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4366488" y="166985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2271155" y="4556329"/>
            <a:ext cx="387928" cy="828886"/>
            <a:chOff x="4172525" y="1256587"/>
            <a:chExt cx="387928" cy="828886"/>
          </a:xfrm>
        </p:grpSpPr>
        <p:sp>
          <p:nvSpPr>
            <p:cNvPr id="18" name="橢圓 17"/>
            <p:cNvSpPr/>
            <p:nvPr/>
          </p:nvSpPr>
          <p:spPr>
            <a:xfrm>
              <a:off x="4172525" y="1688309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4371105" y="1256587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275772" y="5664704"/>
            <a:ext cx="387928" cy="842453"/>
            <a:chOff x="4177142" y="2364962"/>
            <a:chExt cx="387928" cy="842453"/>
          </a:xfrm>
        </p:grpSpPr>
        <p:sp>
          <p:nvSpPr>
            <p:cNvPr id="21" name="橢圓 20"/>
            <p:cNvSpPr/>
            <p:nvPr/>
          </p:nvSpPr>
          <p:spPr>
            <a:xfrm>
              <a:off x="4177142" y="2810251"/>
              <a:ext cx="387928" cy="397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4379544" y="2364962"/>
              <a:ext cx="1" cy="44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橢圓 22"/>
          <p:cNvSpPr/>
          <p:nvPr/>
        </p:nvSpPr>
        <p:spPr>
          <a:xfrm>
            <a:off x="3586228" y="4297450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94666" y="5623013"/>
            <a:ext cx="387928" cy="39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>
            <a:stCxn id="24" idx="2"/>
            <a:endCxn id="18" idx="6"/>
          </p:cNvCxnSpPr>
          <p:nvPr/>
        </p:nvCxnSpPr>
        <p:spPr>
          <a:xfrm flipH="1" flipV="1">
            <a:off x="2659083" y="5186633"/>
            <a:ext cx="935583" cy="63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3" idx="2"/>
            <a:endCxn id="15" idx="6"/>
          </p:cNvCxnSpPr>
          <p:nvPr/>
        </p:nvCxnSpPr>
        <p:spPr>
          <a:xfrm flipH="1" flipV="1">
            <a:off x="2663700" y="4110598"/>
            <a:ext cx="922528" cy="385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2"/>
            <a:endCxn id="18" idx="6"/>
          </p:cNvCxnSpPr>
          <p:nvPr/>
        </p:nvCxnSpPr>
        <p:spPr>
          <a:xfrm flipH="1">
            <a:off x="2659083" y="4496032"/>
            <a:ext cx="927145" cy="690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3" idx="2"/>
            <a:endCxn id="21" idx="6"/>
          </p:cNvCxnSpPr>
          <p:nvPr/>
        </p:nvCxnSpPr>
        <p:spPr>
          <a:xfrm flipH="1">
            <a:off x="2663700" y="4496032"/>
            <a:ext cx="922528" cy="1812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4" idx="2"/>
            <a:endCxn id="21" idx="6"/>
          </p:cNvCxnSpPr>
          <p:nvPr/>
        </p:nvCxnSpPr>
        <p:spPr>
          <a:xfrm flipH="1">
            <a:off x="2663700" y="5821595"/>
            <a:ext cx="930966" cy="486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4" idx="2"/>
            <a:endCxn id="15" idx="6"/>
          </p:cNvCxnSpPr>
          <p:nvPr/>
        </p:nvCxnSpPr>
        <p:spPr>
          <a:xfrm flipH="1" flipV="1">
            <a:off x="2663700" y="4110598"/>
            <a:ext cx="930966" cy="171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25500" y="2734803"/>
            <a:ext cx="90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u="sng" dirty="0" smtClean="0"/>
              <a:t>model</a:t>
            </a:r>
            <a:endParaRPr lang="zh-TW" altLang="en-US" b="1" u="sng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3783533" y="3835449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771752" y="5172469"/>
            <a:ext cx="1" cy="44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577532" y="3408346"/>
            <a:ext cx="54705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　</a:t>
            </a:r>
            <a:r>
              <a:rPr lang="en-US" altLang="zh-TW" dirty="0" smtClean="0"/>
              <a:t>In [2]:</a:t>
            </a:r>
            <a:r>
              <a:rPr lang="zh-TW" altLang="en-US" dirty="0" smtClean="0"/>
              <a:t>　</a:t>
            </a:r>
            <a:r>
              <a:rPr lang="en-US" altLang="zh-TW" dirty="0" smtClean="0"/>
              <a:t>model = Sequential()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　</a:t>
            </a:r>
            <a:r>
              <a:rPr lang="en-US" altLang="zh-TW" dirty="0" smtClean="0"/>
              <a:t>In [3]:</a:t>
            </a:r>
            <a:r>
              <a:rPr lang="zh-TW" altLang="en-US" dirty="0"/>
              <a:t>　</a:t>
            </a:r>
            <a:r>
              <a:rPr lang="en-US" altLang="zh-TW" dirty="0" err="1"/>
              <a:t>model.add</a:t>
            </a:r>
            <a:r>
              <a:rPr lang="en-US" altLang="zh-TW" dirty="0"/>
              <a:t>(Dense(3, </a:t>
            </a:r>
            <a:r>
              <a:rPr lang="en-US" altLang="zh-TW" dirty="0" err="1"/>
              <a:t>input_shape</a:t>
            </a:r>
            <a:r>
              <a:rPr lang="en-US" altLang="zh-TW" dirty="0"/>
              <a:t>=(2, )))</a:t>
            </a:r>
            <a:endParaRPr lang="en-US" altLang="zh-TW" dirty="0" smtClean="0"/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　</a:t>
            </a:r>
            <a:r>
              <a:rPr lang="en-US" altLang="zh-TW" dirty="0"/>
              <a:t>In [4]:</a:t>
            </a:r>
            <a:r>
              <a:rPr lang="zh-TW" altLang="en-US" dirty="0"/>
              <a:t>　</a:t>
            </a:r>
            <a:r>
              <a:rPr lang="en-US" altLang="zh-TW" dirty="0" err="1"/>
              <a:t>model.summary</a:t>
            </a:r>
            <a:r>
              <a:rPr lang="en-US" altLang="zh-TW" dirty="0"/>
              <a:t>()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b="1" dirty="0" smtClean="0"/>
              <a:t>　</a:t>
            </a:r>
            <a:r>
              <a:rPr lang="en-US" altLang="zh-TW" b="1" dirty="0" smtClean="0"/>
              <a:t>In [5]:</a:t>
            </a:r>
            <a:r>
              <a:rPr lang="zh-TW" altLang="en-US" b="1" dirty="0" smtClean="0"/>
              <a:t>　</a:t>
            </a:r>
            <a:r>
              <a:rPr lang="en-US" altLang="zh-TW" b="1" dirty="0" err="1"/>
              <a:t>model.add</a:t>
            </a:r>
            <a:r>
              <a:rPr lang="en-US" altLang="zh-TW" b="1" dirty="0"/>
              <a:t>(Dense(2))</a:t>
            </a:r>
            <a:endParaRPr lang="zh-TW" altLang="en-US" b="1" dirty="0" smtClean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1959</Words>
  <Application>Microsoft Macintosh PowerPoint</Application>
  <PresentationFormat>寬螢幕</PresentationFormat>
  <Paragraphs>820</Paragraphs>
  <Slides>77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3" baseType="lpstr">
      <vt:lpstr>Calibri</vt:lpstr>
      <vt:lpstr>Cambria Math</vt:lpstr>
      <vt:lpstr>微軟正黑體</vt:lpstr>
      <vt:lpstr>新細明體</vt:lpstr>
      <vt:lpstr>Arial</vt:lpstr>
      <vt:lpstr>Office 佈景主題</vt:lpstr>
      <vt:lpstr>深度學習 之 Keras  高級技巧</vt:lpstr>
      <vt:lpstr>Outline</vt:lpstr>
      <vt:lpstr>PowerPoint 簡報</vt:lpstr>
      <vt:lpstr>Syntax to Neural Network</vt:lpstr>
      <vt:lpstr>Syntax to Neural Network</vt:lpstr>
      <vt:lpstr>Syntax to Neural Network</vt:lpstr>
      <vt:lpstr>Syntax to Neural Network</vt:lpstr>
      <vt:lpstr>Syntax to Neural Network</vt:lpstr>
      <vt:lpstr>Syntax to Neural Network</vt:lpstr>
      <vt:lpstr>Syntax to Neural Network</vt:lpstr>
      <vt:lpstr>Syntax to Neural Network</vt:lpstr>
      <vt:lpstr>Parameter Counting </vt:lpstr>
      <vt:lpstr>Parameter Counting </vt:lpstr>
      <vt:lpstr>Parameter Counting </vt:lpstr>
      <vt:lpstr>Parameter Counting </vt:lpstr>
      <vt:lpstr>Parameter Counting </vt:lpstr>
      <vt:lpstr>Conclusion</vt:lpstr>
      <vt:lpstr>Some Black Magic – Shared Layer</vt:lpstr>
      <vt:lpstr>Some Black Magic – Branch or Merge</vt:lpstr>
      <vt:lpstr>Some Black Magic – Branch or Merge</vt:lpstr>
      <vt:lpstr>PowerPoint 簡報</vt:lpstr>
      <vt:lpstr>Sequential v.s. Model</vt:lpstr>
      <vt:lpstr>What does Functional means?</vt:lpstr>
      <vt:lpstr>Syntax to Neural Network Revisit</vt:lpstr>
      <vt:lpstr>Syntax to Neural Network Revisit</vt:lpstr>
      <vt:lpstr>Syntax to Neural Network Revisit</vt:lpstr>
      <vt:lpstr>Syntax to Neural Network Revisit</vt:lpstr>
      <vt:lpstr>PowerPoint 簡報</vt:lpstr>
      <vt:lpstr>Syntax to Neural Network Revisit</vt:lpstr>
      <vt:lpstr>Syntax to Neural Network Revisit</vt:lpstr>
      <vt:lpstr>Syntax to Neural Network Revisit</vt:lpstr>
      <vt:lpstr>Syntax to Neural Network: Revisit</vt:lpstr>
      <vt:lpstr>Syntax to Neural Network Revisit</vt:lpstr>
      <vt:lpstr>Syntax to Neural Network Revisit</vt:lpstr>
      <vt:lpstr>Syntax to Neural Network Revisit</vt:lpstr>
      <vt:lpstr>Syntax to Neural Network Revisit</vt:lpstr>
      <vt:lpstr>Conclusion</vt:lpstr>
      <vt:lpstr>Black Magic Revisit – Shared Layer</vt:lpstr>
      <vt:lpstr>Black Magic Revisit – Shared Layer</vt:lpstr>
      <vt:lpstr>Black Magic Revisit – Shared Layer</vt:lpstr>
      <vt:lpstr>Black Magic Revisit – Branch or Merge</vt:lpstr>
      <vt:lpstr>Black Magic Revisit – Branch or Merge</vt:lpstr>
      <vt:lpstr>Black Magic Revisit – Branch or Merge</vt:lpstr>
      <vt:lpstr>Black Magic Revisit – Branch or Merge</vt:lpstr>
      <vt:lpstr>Black Magic Revisit – Branch or Merge</vt:lpstr>
      <vt:lpstr>Black Magic Revisit – Branch or Merge</vt:lpstr>
      <vt:lpstr>Black Magic Revisit – Branch or Merge</vt:lpstr>
      <vt:lpstr>Black Magic Revisit – Challenge</vt:lpstr>
      <vt:lpstr>Hint:</vt:lpstr>
      <vt:lpstr>Black Magic Revisit – Conclusion</vt:lpstr>
      <vt:lpstr>Customized Layer</vt:lpstr>
      <vt:lpstr>Customized Layer</vt:lpstr>
      <vt:lpstr>Customized Layer</vt:lpstr>
      <vt:lpstr>Customized Loss Function</vt:lpstr>
      <vt:lpstr>Customized Loss Function</vt:lpstr>
      <vt:lpstr>Customized Loss Function</vt:lpstr>
      <vt:lpstr>Customized Loss Function</vt:lpstr>
      <vt:lpstr>Submodels</vt:lpstr>
      <vt:lpstr>Submodels – Autoencoder as Example</vt:lpstr>
      <vt:lpstr>Submodels – Autoencoder as Example</vt:lpstr>
      <vt:lpstr>Assignment Revisit – VAE</vt:lpstr>
      <vt:lpstr>Assignment Revisit – VAE</vt:lpstr>
      <vt:lpstr>PowerPoint 簡報</vt:lpstr>
      <vt:lpstr>Assignment Revisit – VAE</vt:lpstr>
      <vt:lpstr>Assignment Revisit – VAE</vt:lpstr>
      <vt:lpstr>Assignment Revisit – VAE</vt:lpstr>
      <vt:lpstr>Assignment Revisit – VAE</vt:lpstr>
      <vt:lpstr>Assignment Revisit – VAE</vt:lpstr>
      <vt:lpstr>Final Challenge</vt:lpstr>
      <vt:lpstr>Final Challenge - Structure</vt:lpstr>
      <vt:lpstr>PowerPoint 簡報</vt:lpstr>
      <vt:lpstr>Congratulations!</vt:lpstr>
      <vt:lpstr>Congratulations!</vt:lpstr>
      <vt:lpstr>Real World Implementation</vt:lpstr>
      <vt:lpstr>Real World Implementation</vt:lpstr>
      <vt:lpstr>Acknowledgement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使用者</cp:lastModifiedBy>
  <cp:revision>473</cp:revision>
  <dcterms:created xsi:type="dcterms:W3CDTF">2017-05-10T05:59:38Z</dcterms:created>
  <dcterms:modified xsi:type="dcterms:W3CDTF">2017-05-15T11:02:55Z</dcterms:modified>
</cp:coreProperties>
</file>