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683"/>
  </p:normalViewPr>
  <p:slideViewPr>
    <p:cSldViewPr snapToGrid="0" snapToObjects="1">
      <p:cViewPr>
        <p:scale>
          <a:sx n="18" d="100"/>
          <a:sy n="18" d="100"/>
        </p:scale>
        <p:origin x="177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03F6B-543E-FE49-9D41-726366A3D7A2}"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US"/>
        </a:p>
      </dgm:t>
    </dgm:pt>
    <dgm:pt modelId="{AE0319DC-AB61-434C-B1BF-F0577449B34B}">
      <dgm:prSet phldrT="[Text]"/>
      <dgm:spPr>
        <a:solidFill>
          <a:schemeClr val="accent4"/>
        </a:solidFill>
      </dgm:spPr>
      <dgm:t>
        <a:bodyPr/>
        <a:lstStyle/>
        <a:p>
          <a:endParaRPr lang="en-US" dirty="0">
            <a:solidFill>
              <a:schemeClr val="tx1"/>
            </a:solidFill>
          </a:endParaRPr>
        </a:p>
      </dgm:t>
    </dgm:pt>
    <dgm:pt modelId="{A06435F0-E0FB-B447-90BD-CB07A8F4CD11}" type="parTrans" cxnId="{80788453-C353-0A48-95FB-3D73F657E110}">
      <dgm:prSet/>
      <dgm:spPr/>
      <dgm:t>
        <a:bodyPr/>
        <a:lstStyle/>
        <a:p>
          <a:endParaRPr lang="en-US"/>
        </a:p>
      </dgm:t>
    </dgm:pt>
    <dgm:pt modelId="{C8CA7C3B-3679-724C-9F0E-F4E7911F3C25}" type="sibTrans" cxnId="{80788453-C353-0A48-95FB-3D73F657E110}">
      <dgm:prSet/>
      <dgm:spPr/>
      <dgm:t>
        <a:bodyPr/>
        <a:lstStyle/>
        <a:p>
          <a:endParaRPr lang="en-US"/>
        </a:p>
      </dgm:t>
    </dgm:pt>
    <dgm:pt modelId="{C2802123-B7F5-C747-AE7A-8970728C09BD}">
      <dgm:prSet phldrT="[Text]"/>
      <dgm:spPr>
        <a:solidFill>
          <a:schemeClr val="accent4"/>
        </a:solidFill>
      </dgm:spPr>
      <dgm:t>
        <a:bodyP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dgm:t>
    </dgm:pt>
    <dgm:pt modelId="{0CD62025-0D16-574B-856E-8B63CBC5ADBD}" type="parTrans" cxnId="{2160D5E9-9C0A-4145-B047-076527341CB1}">
      <dgm:prSet/>
      <dgm:spPr/>
      <dgm:t>
        <a:bodyPr/>
        <a:lstStyle/>
        <a:p>
          <a:endParaRPr lang="en-US"/>
        </a:p>
      </dgm:t>
    </dgm:pt>
    <dgm:pt modelId="{F39D29D5-BFA1-CD49-AB37-5CBA7BC6B96B}" type="sibTrans" cxnId="{2160D5E9-9C0A-4145-B047-076527341CB1}">
      <dgm:prSet/>
      <dgm:spPr/>
      <dgm:t>
        <a:bodyPr/>
        <a:lstStyle/>
        <a:p>
          <a:endParaRPr lang="en-US"/>
        </a:p>
      </dgm:t>
    </dgm:pt>
    <dgm:pt modelId="{73644F15-1895-2949-A81E-D7B224703F80}">
      <dgm:prSet phldrT="[Text]"/>
      <dgm:spPr>
        <a:solidFill>
          <a:schemeClr val="accent4"/>
        </a:solidFill>
      </dgm:spPr>
      <dgm:t>
        <a:bodyPr/>
        <a:lstStyle/>
        <a:p>
          <a:endParaRPr lang="en-US" dirty="0" smtClean="0">
            <a:solidFill>
              <a:schemeClr val="tx1"/>
            </a:solidFill>
          </a:endParaRPr>
        </a:p>
      </dgm:t>
    </dgm:pt>
    <dgm:pt modelId="{E593708A-573A-234E-92C9-50691838CAE8}" type="parTrans" cxnId="{9C2E169E-EDC8-3443-A267-81622FFBBA7A}">
      <dgm:prSet/>
      <dgm:spPr/>
      <dgm:t>
        <a:bodyPr/>
        <a:lstStyle/>
        <a:p>
          <a:endParaRPr lang="en-US"/>
        </a:p>
      </dgm:t>
    </dgm:pt>
    <dgm:pt modelId="{F21CF019-BF69-C441-A419-015FDE4C04A6}" type="sibTrans" cxnId="{9C2E169E-EDC8-3443-A267-81622FFBBA7A}">
      <dgm:prSet/>
      <dgm:spPr/>
      <dgm:t>
        <a:bodyPr/>
        <a:lstStyle/>
        <a:p>
          <a:endParaRPr lang="en-US"/>
        </a:p>
      </dgm:t>
    </dgm:pt>
    <dgm:pt modelId="{EBC03D42-662A-2E42-88EB-49760D969A96}" type="pres">
      <dgm:prSet presAssocID="{1FF03F6B-543E-FE49-9D41-726366A3D7A2}" presName="Name0" presStyleCnt="0">
        <dgm:presLayoutVars>
          <dgm:dir/>
          <dgm:resizeHandles val="exact"/>
        </dgm:presLayoutVars>
      </dgm:prSet>
      <dgm:spPr/>
    </dgm:pt>
    <dgm:pt modelId="{8DA493F4-C877-5946-915E-D90EEF5E01FC}" type="pres">
      <dgm:prSet presAssocID="{AE0319DC-AB61-434C-B1BF-F0577449B34B}" presName="node" presStyleLbl="node1" presStyleIdx="0" presStyleCnt="3" custScaleX="614982" custScaleY="1542004" custLinFactX="23795" custLinFactY="-1011574" custLinFactNeighborX="100000" custLinFactNeighborY="-1100000">
        <dgm:presLayoutVars>
          <dgm:bulletEnabled val="1"/>
        </dgm:presLayoutVars>
      </dgm:prSet>
      <dgm:spPr/>
      <dgm:t>
        <a:bodyPr/>
        <a:lstStyle/>
        <a:p>
          <a:endParaRPr lang="en-US"/>
        </a:p>
      </dgm:t>
    </dgm:pt>
    <dgm:pt modelId="{F54E6447-8521-E941-8F7A-9743BF21EA3D}" type="pres">
      <dgm:prSet presAssocID="{C8CA7C3B-3679-724C-9F0E-F4E7911F3C25}" presName="sibTrans" presStyleLbl="sibTrans2D1" presStyleIdx="0" presStyleCnt="2" custAng="106997" custScaleY="507848" custLinFactNeighborX="-23982" custLinFactNeighborY="-2905"/>
      <dgm:spPr/>
    </dgm:pt>
    <dgm:pt modelId="{70B7AD2B-B06C-554A-9456-1E76ABD3B2C8}" type="pres">
      <dgm:prSet presAssocID="{C8CA7C3B-3679-724C-9F0E-F4E7911F3C25}" presName="connectorText" presStyleLbl="sibTrans2D1" presStyleIdx="0" presStyleCnt="2"/>
      <dgm:spPr/>
    </dgm:pt>
    <dgm:pt modelId="{AEAF7DE6-8EEC-CE48-8E94-8AE1EBBB2AED}" type="pres">
      <dgm:prSet presAssocID="{C2802123-B7F5-C747-AE7A-8970728C09BD}" presName="node" presStyleLbl="node1" presStyleIdx="1" presStyleCnt="3" custScaleX="1749023" custScaleY="2000000" custLinFactX="289661" custLinFactY="-701166" custLinFactNeighborX="300000" custLinFactNeighborY="-800000">
        <dgm:presLayoutVars>
          <dgm:bulletEnabled val="1"/>
        </dgm:presLayoutVars>
      </dgm:prSet>
      <dgm:spPr/>
      <dgm:t>
        <a:bodyPr/>
        <a:lstStyle/>
        <a:p>
          <a:endParaRPr lang="en-US"/>
        </a:p>
      </dgm:t>
    </dgm:pt>
    <dgm:pt modelId="{EB4B7F01-2ECD-5F4B-8FA7-E5A322597B0C}" type="pres">
      <dgm:prSet presAssocID="{F39D29D5-BFA1-CD49-AB37-5CBA7BC6B96B}" presName="sibTrans" presStyleLbl="sibTrans2D1" presStyleIdx="1" presStyleCnt="2" custAng="356189" custScaleY="774679" custLinFactNeighborX="15359" custLinFactNeighborY="29909"/>
      <dgm:spPr/>
    </dgm:pt>
    <dgm:pt modelId="{958EC272-8228-464C-BE8C-2BE08EF8020C}" type="pres">
      <dgm:prSet presAssocID="{F39D29D5-BFA1-CD49-AB37-5CBA7BC6B96B}" presName="connectorText" presStyleLbl="sibTrans2D1" presStyleIdx="1" presStyleCnt="2"/>
      <dgm:spPr/>
    </dgm:pt>
    <dgm:pt modelId="{05C41FFD-E163-1C4B-AE55-F0E05AF0A7C5}" type="pres">
      <dgm:prSet presAssocID="{73644F15-1895-2949-A81E-D7B224703F80}" presName="node" presStyleLbl="node1" presStyleIdx="2" presStyleCnt="3" custAng="0" custScaleX="649524" custScaleY="938343" custLinFactX="-464103" custLinFactY="502412" custLinFactNeighborX="-500000" custLinFactNeighborY="600000">
        <dgm:presLayoutVars>
          <dgm:bulletEnabled val="1"/>
        </dgm:presLayoutVars>
      </dgm:prSet>
      <dgm:spPr/>
      <dgm:t>
        <a:bodyPr/>
        <a:lstStyle/>
        <a:p>
          <a:endParaRPr lang="en-US"/>
        </a:p>
      </dgm:t>
    </dgm:pt>
  </dgm:ptLst>
  <dgm:cxnLst>
    <dgm:cxn modelId="{80788453-C353-0A48-95FB-3D73F657E110}" srcId="{1FF03F6B-543E-FE49-9D41-726366A3D7A2}" destId="{AE0319DC-AB61-434C-B1BF-F0577449B34B}" srcOrd="0" destOrd="0" parTransId="{A06435F0-E0FB-B447-90BD-CB07A8F4CD11}" sibTransId="{C8CA7C3B-3679-724C-9F0E-F4E7911F3C25}"/>
    <dgm:cxn modelId="{C7A5D5BD-0CA6-DB49-9F8C-C19EA5A1F50D}" type="presOf" srcId="{C8CA7C3B-3679-724C-9F0E-F4E7911F3C25}" destId="{F54E6447-8521-E941-8F7A-9743BF21EA3D}" srcOrd="0" destOrd="0" presId="urn:microsoft.com/office/officeart/2005/8/layout/process1"/>
    <dgm:cxn modelId="{2160D5E9-9C0A-4145-B047-076527341CB1}" srcId="{1FF03F6B-543E-FE49-9D41-726366A3D7A2}" destId="{C2802123-B7F5-C747-AE7A-8970728C09BD}" srcOrd="1" destOrd="0" parTransId="{0CD62025-0D16-574B-856E-8B63CBC5ADBD}" sibTransId="{F39D29D5-BFA1-CD49-AB37-5CBA7BC6B96B}"/>
    <dgm:cxn modelId="{1DED2FD8-0057-BE44-BD0D-50BE80B7634F}" type="presOf" srcId="{C2802123-B7F5-C747-AE7A-8970728C09BD}" destId="{AEAF7DE6-8EEC-CE48-8E94-8AE1EBBB2AED}" srcOrd="0" destOrd="0" presId="urn:microsoft.com/office/officeart/2005/8/layout/process1"/>
    <dgm:cxn modelId="{A53A28E3-7466-6D44-A843-14EB1ACFEBF7}" type="presOf" srcId="{C8CA7C3B-3679-724C-9F0E-F4E7911F3C25}" destId="{70B7AD2B-B06C-554A-9456-1E76ABD3B2C8}" srcOrd="1" destOrd="0" presId="urn:microsoft.com/office/officeart/2005/8/layout/process1"/>
    <dgm:cxn modelId="{75A6BAFB-6785-4E4B-9C33-FB6C4AE1B8E1}" type="presOf" srcId="{1FF03F6B-543E-FE49-9D41-726366A3D7A2}" destId="{EBC03D42-662A-2E42-88EB-49760D969A96}" srcOrd="0" destOrd="0" presId="urn:microsoft.com/office/officeart/2005/8/layout/process1"/>
    <dgm:cxn modelId="{6085C30B-C5E0-454D-8293-4CD47424CBFF}" type="presOf" srcId="{F39D29D5-BFA1-CD49-AB37-5CBA7BC6B96B}" destId="{958EC272-8228-464C-BE8C-2BE08EF8020C}" srcOrd="1" destOrd="0" presId="urn:microsoft.com/office/officeart/2005/8/layout/process1"/>
    <dgm:cxn modelId="{D196A674-658A-9F47-A041-665F1FA38AA7}" type="presOf" srcId="{AE0319DC-AB61-434C-B1BF-F0577449B34B}" destId="{8DA493F4-C877-5946-915E-D90EEF5E01FC}" srcOrd="0" destOrd="0" presId="urn:microsoft.com/office/officeart/2005/8/layout/process1"/>
    <dgm:cxn modelId="{33CBD84B-679C-FC4A-8222-DCEF92FB14EB}" type="presOf" srcId="{73644F15-1895-2949-A81E-D7B224703F80}" destId="{05C41FFD-E163-1C4B-AE55-F0E05AF0A7C5}" srcOrd="0" destOrd="0" presId="urn:microsoft.com/office/officeart/2005/8/layout/process1"/>
    <dgm:cxn modelId="{E8690AFE-1054-D14D-81EE-49765E1CB5A2}" type="presOf" srcId="{F39D29D5-BFA1-CD49-AB37-5CBA7BC6B96B}" destId="{EB4B7F01-2ECD-5F4B-8FA7-E5A322597B0C}" srcOrd="0" destOrd="0" presId="urn:microsoft.com/office/officeart/2005/8/layout/process1"/>
    <dgm:cxn modelId="{9C2E169E-EDC8-3443-A267-81622FFBBA7A}" srcId="{1FF03F6B-543E-FE49-9D41-726366A3D7A2}" destId="{73644F15-1895-2949-A81E-D7B224703F80}" srcOrd="2" destOrd="0" parTransId="{E593708A-573A-234E-92C9-50691838CAE8}" sibTransId="{F21CF019-BF69-C441-A419-015FDE4C04A6}"/>
    <dgm:cxn modelId="{99BF0AFB-17D1-D84E-A270-5450C42C8F07}" type="presParOf" srcId="{EBC03D42-662A-2E42-88EB-49760D969A96}" destId="{8DA493F4-C877-5946-915E-D90EEF5E01FC}" srcOrd="0" destOrd="0" presId="urn:microsoft.com/office/officeart/2005/8/layout/process1"/>
    <dgm:cxn modelId="{AE6324C8-25B8-504B-AFFF-F8F7BD05D2C4}" type="presParOf" srcId="{EBC03D42-662A-2E42-88EB-49760D969A96}" destId="{F54E6447-8521-E941-8F7A-9743BF21EA3D}" srcOrd="1" destOrd="0" presId="urn:microsoft.com/office/officeart/2005/8/layout/process1"/>
    <dgm:cxn modelId="{05D8F865-AEA3-E743-A363-AB266BD201C9}" type="presParOf" srcId="{F54E6447-8521-E941-8F7A-9743BF21EA3D}" destId="{70B7AD2B-B06C-554A-9456-1E76ABD3B2C8}" srcOrd="0" destOrd="0" presId="urn:microsoft.com/office/officeart/2005/8/layout/process1"/>
    <dgm:cxn modelId="{3FE2ACCA-B66E-264C-A132-5FD6A9F8A812}" type="presParOf" srcId="{EBC03D42-662A-2E42-88EB-49760D969A96}" destId="{AEAF7DE6-8EEC-CE48-8E94-8AE1EBBB2AED}" srcOrd="2" destOrd="0" presId="urn:microsoft.com/office/officeart/2005/8/layout/process1"/>
    <dgm:cxn modelId="{7CF1F10A-EE10-4842-AD31-2CC82CF57EC8}" type="presParOf" srcId="{EBC03D42-662A-2E42-88EB-49760D969A96}" destId="{EB4B7F01-2ECD-5F4B-8FA7-E5A322597B0C}" srcOrd="3" destOrd="0" presId="urn:microsoft.com/office/officeart/2005/8/layout/process1"/>
    <dgm:cxn modelId="{2891EB9A-10A5-6C42-B3DA-8B76393ADAA1}" type="presParOf" srcId="{EB4B7F01-2ECD-5F4B-8FA7-E5A322597B0C}" destId="{958EC272-8228-464C-BE8C-2BE08EF8020C}" srcOrd="0" destOrd="0" presId="urn:microsoft.com/office/officeart/2005/8/layout/process1"/>
    <dgm:cxn modelId="{173DE7F1-2DE3-1441-BDF2-DB1E86B8FD61}" type="presParOf" srcId="{EBC03D42-662A-2E42-88EB-49760D969A96}" destId="{05C41FFD-E163-1C4B-AE55-F0E05AF0A7C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493F4-C877-5946-915E-D90EEF5E01FC}">
      <dsp:nvSpPr>
        <dsp:cNvPr id="0" name=""/>
        <dsp:cNvSpPr/>
      </dsp:nvSpPr>
      <dsp:spPr>
        <a:xfrm>
          <a:off x="319245" y="0"/>
          <a:ext cx="2992256" cy="4501665"/>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a:solidFill>
              <a:schemeClr val="tx1"/>
            </a:solidFill>
          </a:endParaRPr>
        </a:p>
      </dsp:txBody>
      <dsp:txXfrm>
        <a:off x="406885" y="87640"/>
        <a:ext cx="2816976" cy="4326385"/>
      </dsp:txXfrm>
    </dsp:sp>
    <dsp:sp modelId="{F54E6447-8521-E941-8F7A-9743BF21EA3D}">
      <dsp:nvSpPr>
        <dsp:cNvPr id="0" name=""/>
        <dsp:cNvSpPr/>
      </dsp:nvSpPr>
      <dsp:spPr>
        <a:xfrm rot="435215">
          <a:off x="3538866" y="2176798"/>
          <a:ext cx="999611" cy="612804"/>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3539602" y="2287753"/>
        <a:ext cx="815770" cy="367682"/>
      </dsp:txXfrm>
    </dsp:sp>
    <dsp:sp modelId="{AEAF7DE6-8EEC-CE48-8E94-8AE1EBBB2AED}">
      <dsp:nvSpPr>
        <dsp:cNvPr id="0" name=""/>
        <dsp:cNvSpPr/>
      </dsp:nvSpPr>
      <dsp:spPr>
        <a:xfrm>
          <a:off x="5188971" y="62033"/>
          <a:ext cx="8510047" cy="5838720"/>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smtClean="0">
            <a:solidFill>
              <a:schemeClr val="tx1"/>
            </a:solidFill>
          </a:endParaRPr>
        </a:p>
        <a:p>
          <a:pPr lvl="0" algn="ctr" defTabSz="1289050">
            <a:lnSpc>
              <a:spcPct val="90000"/>
            </a:lnSpc>
            <a:spcBef>
              <a:spcPct val="0"/>
            </a:spcBef>
            <a:spcAft>
              <a:spcPct val="35000"/>
            </a:spcAft>
          </a:pPr>
          <a:endParaRPr lang="en-US" sz="2900" kern="1200" dirty="0">
            <a:solidFill>
              <a:schemeClr val="tx1"/>
            </a:solidFill>
          </a:endParaRPr>
        </a:p>
      </dsp:txBody>
      <dsp:txXfrm>
        <a:off x="5359981" y="233043"/>
        <a:ext cx="8168027" cy="5496700"/>
      </dsp:txXfrm>
    </dsp:sp>
    <dsp:sp modelId="{EB4B7F01-2ECD-5F4B-8FA7-E5A322597B0C}">
      <dsp:nvSpPr>
        <dsp:cNvPr id="0" name=""/>
        <dsp:cNvSpPr/>
      </dsp:nvSpPr>
      <dsp:spPr>
        <a:xfrm rot="5393313">
          <a:off x="9322574" y="7175000"/>
          <a:ext cx="1765046" cy="93478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9462518" y="7221739"/>
        <a:ext cx="1484612" cy="560869"/>
      </dsp:txXfrm>
    </dsp:sp>
    <dsp:sp modelId="{05C41FFD-E163-1C4B-AE55-F0E05AF0A7C5}">
      <dsp:nvSpPr>
        <dsp:cNvPr id="0" name=""/>
        <dsp:cNvSpPr/>
      </dsp:nvSpPr>
      <dsp:spPr>
        <a:xfrm>
          <a:off x="8669136" y="9212495"/>
          <a:ext cx="3160324" cy="2739361"/>
        </a:xfrm>
        <a:prstGeom prst="roundRect">
          <a:avLst>
            <a:gd name="adj" fmla="val 1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endParaRPr lang="en-US" sz="2900" kern="1200" dirty="0" smtClean="0">
            <a:solidFill>
              <a:schemeClr val="tx1"/>
            </a:solidFill>
          </a:endParaRPr>
        </a:p>
      </dsp:txBody>
      <dsp:txXfrm>
        <a:off x="8749369" y="9292728"/>
        <a:ext cx="2999858" cy="25788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FC9F30-EFF0-9042-A3A5-3A1B064A2B21}"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FC9F30-EFF0-9042-A3A5-3A1B064A2B21}"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FC9F30-EFF0-9042-A3A5-3A1B064A2B21}"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FC9F30-EFF0-9042-A3A5-3A1B064A2B21}"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FC9F30-EFF0-9042-A3A5-3A1B064A2B21}"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FC9F30-EFF0-9042-A3A5-3A1B064A2B21}"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FC9F30-EFF0-9042-A3A5-3A1B064A2B21}" type="datetimeFigureOut">
              <a:rPr lang="en-US" smtClean="0"/>
              <a:t>7/15/19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FC9F30-EFF0-9042-A3A5-3A1B064A2B21}" type="datetimeFigureOut">
              <a:rPr lang="en-US" smtClean="0"/>
              <a:t>7/15/19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C9F30-EFF0-9042-A3A5-3A1B064A2B21}" type="datetimeFigureOut">
              <a:rPr lang="en-US" smtClean="0"/>
              <a:t>7/15/19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FC9F30-EFF0-9042-A3A5-3A1B064A2B21}"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FC9F30-EFF0-9042-A3A5-3A1B064A2B21}"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8F4FE-D3F3-CB46-A7A0-02F38587E5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80FC9F30-EFF0-9042-A3A5-3A1B064A2B21}" type="datetimeFigureOut">
              <a:rPr lang="en-US" smtClean="0"/>
              <a:t>7/15/19</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2598F4FE-D3F3-CB46-A7A0-02F38587E501}" type="slidenum">
              <a:rPr lang="en-US" smtClean="0"/>
              <a:t>‹#›</a:t>
            </a:fld>
            <a:endParaRPr lang="en-US"/>
          </a:p>
        </p:txBody>
      </p:sp>
    </p:spTree>
    <p:extLst>
      <p:ext uri="{BB962C8B-B14F-4D97-AF65-F5344CB8AC3E}">
        <p14:creationId xmlns:p14="http://schemas.microsoft.com/office/powerpoint/2010/main" val="832645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808891" y="6020038"/>
            <a:ext cx="15650308" cy="211015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78784" y="1322877"/>
            <a:ext cx="29196616" cy="2262381"/>
          </a:xfrm>
        </p:spPr>
        <p:txBody>
          <a:bodyPr>
            <a:noAutofit/>
          </a:bodyPr>
          <a:lstStyle/>
          <a:p>
            <a:r>
              <a:rPr lang="en-US" sz="8000" dirty="0"/>
              <a:t>Alignment Quality Can Have An Effect on Phylogenetic Model Selection</a:t>
            </a:r>
          </a:p>
        </p:txBody>
      </p:sp>
      <p:sp>
        <p:nvSpPr>
          <p:cNvPr id="4" name="Rectangle 3"/>
          <p:cNvSpPr/>
          <p:nvPr/>
        </p:nvSpPr>
        <p:spPr>
          <a:xfrm>
            <a:off x="5838091" y="3443332"/>
            <a:ext cx="21242216" cy="1169551"/>
          </a:xfrm>
          <a:prstGeom prst="rect">
            <a:avLst/>
          </a:prstGeom>
        </p:spPr>
        <p:txBody>
          <a:bodyPr wrap="square">
            <a:spAutoFit/>
          </a:bodyPr>
          <a:lstStyle/>
          <a:p>
            <a:pPr algn="ctr"/>
            <a:r>
              <a:rPr lang="en-US" sz="7000" dirty="0" smtClean="0"/>
              <a:t>Molly Miraglia¹, Stephanie J. Spielman²</a:t>
            </a:r>
            <a:endParaRPr lang="en-US" sz="7000" dirty="0"/>
          </a:p>
        </p:txBody>
      </p:sp>
      <p:sp>
        <p:nvSpPr>
          <p:cNvPr id="5" name="Rectangle 4"/>
          <p:cNvSpPr/>
          <p:nvPr/>
        </p:nvSpPr>
        <p:spPr>
          <a:xfrm>
            <a:off x="3630341" y="4296601"/>
            <a:ext cx="27802159" cy="1092607"/>
          </a:xfrm>
          <a:prstGeom prst="rect">
            <a:avLst/>
          </a:prstGeom>
        </p:spPr>
        <p:txBody>
          <a:bodyPr wrap="square">
            <a:spAutoFit/>
          </a:bodyPr>
          <a:lstStyle/>
          <a:p>
            <a:r>
              <a:rPr lang="en-US" sz="6500" i="1" dirty="0" smtClean="0"/>
              <a:t>Department of Molecular and Cellular Biosciences, Rowan University, Glassboro NJ</a:t>
            </a:r>
            <a:endParaRPr lang="en-US" sz="6500"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8073" y="240428"/>
            <a:ext cx="6918960" cy="1760766"/>
          </a:xfrm>
          <a:prstGeom prst="rect">
            <a:avLst/>
          </a:prstGeom>
        </p:spPr>
      </p:pic>
      <p:sp>
        <p:nvSpPr>
          <p:cNvPr id="9" name="TextBox 8"/>
          <p:cNvSpPr txBox="1"/>
          <p:nvPr/>
        </p:nvSpPr>
        <p:spPr>
          <a:xfrm>
            <a:off x="808890" y="8227594"/>
            <a:ext cx="15650309" cy="15751684"/>
          </a:xfrm>
          <a:prstGeom prst="rect">
            <a:avLst/>
          </a:prstGeom>
          <a:noFill/>
        </p:spPr>
        <p:txBody>
          <a:bodyPr wrap="square" rtlCol="0">
            <a:spAutoFit/>
          </a:bodyPr>
          <a:lstStyle/>
          <a:p>
            <a:r>
              <a:rPr lang="en-US" sz="4500" dirty="0" smtClean="0"/>
              <a:t>An </a:t>
            </a:r>
            <a:r>
              <a:rPr lang="en-US" sz="4500" dirty="0"/>
              <a:t>alignment is a character matrix containing DNA or amino acid sequences from several species. These sequences, known as </a:t>
            </a:r>
            <a:r>
              <a:rPr lang="en-US" sz="4500" dirty="0" err="1"/>
              <a:t>orthologs</a:t>
            </a:r>
            <a:r>
              <a:rPr lang="en-US" sz="4500" dirty="0"/>
              <a:t>, are genes in different species that evolved from a common ancestor. Alignments contain gaps which represent insertions and deletions in sequence evolution. Creating an alignment is the first step for comparing </a:t>
            </a:r>
            <a:r>
              <a:rPr lang="en-US" sz="4500" dirty="0" err="1"/>
              <a:t>orthologs</a:t>
            </a:r>
            <a:r>
              <a:rPr lang="en-US" sz="4500" dirty="0"/>
              <a:t> and building phylogenies. Producing phylogenies requires specification of a suitable model of sequence evolution. To determine these models, we often use model selection based using theoretic information criteria, such as </a:t>
            </a:r>
            <a:r>
              <a:rPr lang="en-US" sz="4500" dirty="0" err="1"/>
              <a:t>Akaike</a:t>
            </a:r>
            <a:r>
              <a:rPr lang="en-US" sz="4500" dirty="0"/>
              <a:t> Information Criterion (AIC). However, generating alignments is prone to error, and alignment quality is known to affect the quality of phylogenies. Here, we ask whether the alignment also affects finding the model that best fits the data. We generate a set of perturbed alignments for 200 protein and nucleotide datasets each from the </a:t>
            </a:r>
            <a:r>
              <a:rPr lang="en-US" sz="4500" i="1" dirty="0"/>
              <a:t>Selectome</a:t>
            </a:r>
            <a:r>
              <a:rPr lang="en-US" sz="4500" dirty="0"/>
              <a:t> database and analyze whether the best-fitting model is consistent for all alignment versions. We find that the alignment does have the potential to affect model selection, such that different models are identified as the best-fitting model for a given alignment version. Future work will examine how certain features of the data may further affect model selection.</a:t>
            </a:r>
          </a:p>
          <a:p>
            <a:endParaRPr lang="en-US" dirty="0"/>
          </a:p>
        </p:txBody>
      </p:sp>
      <p:sp>
        <p:nvSpPr>
          <p:cNvPr id="13" name="TextBox 12"/>
          <p:cNvSpPr txBox="1"/>
          <p:nvPr/>
        </p:nvSpPr>
        <p:spPr>
          <a:xfrm>
            <a:off x="6523891" y="6718626"/>
            <a:ext cx="4220306" cy="1209242"/>
          </a:xfrm>
          <a:prstGeom prst="rect">
            <a:avLst/>
          </a:prstGeom>
          <a:noFill/>
        </p:spPr>
        <p:txBody>
          <a:bodyPr wrap="square" rtlCol="0">
            <a:spAutoFit/>
          </a:bodyPr>
          <a:lstStyle/>
          <a:p>
            <a:r>
              <a:rPr lang="en-US" smtClean="0"/>
              <a:t>Abstract</a:t>
            </a:r>
            <a:endParaRPr lang="en-US"/>
          </a:p>
        </p:txBody>
      </p:sp>
      <p:sp>
        <p:nvSpPr>
          <p:cNvPr id="16" name="Rectangle 15"/>
          <p:cNvSpPr/>
          <p:nvPr/>
        </p:nvSpPr>
        <p:spPr>
          <a:xfrm>
            <a:off x="808891" y="8130188"/>
            <a:ext cx="15650308" cy="14783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268094" y="6020038"/>
            <a:ext cx="14911750" cy="21101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7177092" y="8130188"/>
            <a:ext cx="14806239" cy="14783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Diagram 18"/>
          <p:cNvGraphicFramePr/>
          <p:nvPr>
            <p:extLst>
              <p:ext uri="{D42A27DB-BD31-4B8C-83A1-F6EECF244321}">
                <p14:modId xmlns:p14="http://schemas.microsoft.com/office/powerpoint/2010/main" val="1803963091"/>
              </p:ext>
            </p:extLst>
          </p:nvPr>
        </p:nvGraphicFramePr>
        <p:xfrm>
          <a:off x="17268094" y="8501914"/>
          <a:ext cx="15069565" cy="14727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22174199" y="6667210"/>
            <a:ext cx="4253948" cy="1209242"/>
          </a:xfrm>
          <a:prstGeom prst="rect">
            <a:avLst/>
          </a:prstGeom>
          <a:noFill/>
        </p:spPr>
        <p:txBody>
          <a:bodyPr wrap="square" rtlCol="0">
            <a:spAutoFit/>
          </a:bodyPr>
          <a:lstStyle/>
          <a:p>
            <a:pPr algn="ctr"/>
            <a:r>
              <a:rPr lang="en-US" smtClean="0"/>
              <a:t>Methods</a:t>
            </a:r>
            <a:endParaRPr lang="en-US"/>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545" y="240428"/>
            <a:ext cx="5654546" cy="2120455"/>
          </a:xfrm>
          <a:prstGeom prst="rect">
            <a:avLst/>
          </a:prstGeom>
        </p:spPr>
      </p:pic>
      <p:sp>
        <p:nvSpPr>
          <p:cNvPr id="32" name="Rectangle 31"/>
          <p:cNvSpPr/>
          <p:nvPr/>
        </p:nvSpPr>
        <p:spPr>
          <a:xfrm>
            <a:off x="23161821" y="9996266"/>
            <a:ext cx="2075503" cy="3443058"/>
          </a:xfrm>
          <a:prstGeom prst="rect">
            <a:avLst/>
          </a:prstGeom>
        </p:spPr>
        <p:txBody>
          <a:bodyPr wrap="square">
            <a:spAutoFit/>
          </a:bodyPr>
          <a:lstStyle/>
          <a:p>
            <a:pPr lvl="0"/>
            <a:r>
              <a:rPr lang="en-US" dirty="0" smtClean="0">
                <a:latin typeface="Menlo" charset="0"/>
                <a:ea typeface="Menlo" charset="0"/>
                <a:cs typeface="Menlo" charset="0"/>
              </a:rPr>
              <a:t>CAT</a:t>
            </a:r>
          </a:p>
          <a:p>
            <a:pPr lvl="0"/>
            <a:r>
              <a:rPr lang="en-US" dirty="0" smtClean="0">
                <a:latin typeface="Menlo" charset="0"/>
                <a:ea typeface="Menlo" charset="0"/>
                <a:cs typeface="Menlo" charset="0"/>
              </a:rPr>
              <a:t>CAG</a:t>
            </a:r>
          </a:p>
          <a:p>
            <a:pPr lvl="0"/>
            <a:r>
              <a:rPr lang="en-US" dirty="0" smtClean="0">
                <a:latin typeface="Menlo" charset="0"/>
                <a:ea typeface="Menlo" charset="0"/>
                <a:cs typeface="Menlo" charset="0"/>
              </a:rPr>
              <a:t>CT</a:t>
            </a:r>
            <a:endParaRPr lang="en-US" dirty="0">
              <a:latin typeface="Menlo" charset="0"/>
              <a:ea typeface="Menlo" charset="0"/>
              <a:cs typeface="Menlo" charset="0"/>
            </a:endParaRPr>
          </a:p>
        </p:txBody>
      </p:sp>
      <p:sp>
        <p:nvSpPr>
          <p:cNvPr id="33" name="Rectangle 32"/>
          <p:cNvSpPr/>
          <p:nvPr/>
        </p:nvSpPr>
        <p:spPr>
          <a:xfrm>
            <a:off x="27923304" y="9963469"/>
            <a:ext cx="2219238" cy="1754326"/>
          </a:xfrm>
          <a:prstGeom prst="rect">
            <a:avLst/>
          </a:prstGeom>
        </p:spPr>
        <p:txBody>
          <a:bodyPr wrap="square">
            <a:spAutoFit/>
          </a:bodyPr>
          <a:lstStyle/>
          <a:p>
            <a:pPr lvl="0"/>
            <a:r>
              <a:rPr lang="en-US" sz="3600" dirty="0" smtClean="0">
                <a:latin typeface="Menlo" charset="0"/>
                <a:ea typeface="Menlo" charset="0"/>
                <a:cs typeface="Menlo" charset="0"/>
              </a:rPr>
              <a:t>CAT-</a:t>
            </a:r>
          </a:p>
          <a:p>
            <a:pPr lvl="0"/>
            <a:r>
              <a:rPr lang="en-US" sz="3600" dirty="0" smtClean="0">
                <a:latin typeface="Menlo" charset="0"/>
                <a:ea typeface="Menlo" charset="0"/>
                <a:cs typeface="Menlo" charset="0"/>
              </a:rPr>
              <a:t>CA-G</a:t>
            </a:r>
          </a:p>
          <a:p>
            <a:pPr lvl="0"/>
            <a:r>
              <a:rPr lang="en-US" sz="3600" dirty="0" smtClean="0">
                <a:latin typeface="Menlo" charset="0"/>
                <a:ea typeface="Menlo" charset="0"/>
                <a:cs typeface="Menlo" charset="0"/>
              </a:rPr>
              <a:t>CT--</a:t>
            </a:r>
            <a:endParaRPr lang="en-US" sz="3600" dirty="0">
              <a:latin typeface="Menlo" charset="0"/>
              <a:ea typeface="Menlo" charset="0"/>
              <a:cs typeface="Menlo" charset="0"/>
            </a:endParaRPr>
          </a:p>
        </p:txBody>
      </p:sp>
      <p:sp>
        <p:nvSpPr>
          <p:cNvPr id="34" name="Rectangle 33"/>
          <p:cNvSpPr/>
          <p:nvPr/>
        </p:nvSpPr>
        <p:spPr>
          <a:xfrm>
            <a:off x="27987934" y="11920731"/>
            <a:ext cx="2219238" cy="1754326"/>
          </a:xfrm>
          <a:prstGeom prst="rect">
            <a:avLst/>
          </a:prstGeom>
        </p:spPr>
        <p:txBody>
          <a:bodyPr wrap="square">
            <a:spAutoFit/>
          </a:bodyPr>
          <a:lstStyle/>
          <a:p>
            <a:pPr lvl="0"/>
            <a:r>
              <a:rPr lang="en-US" sz="3600" dirty="0" smtClean="0">
                <a:latin typeface="Menlo" charset="0"/>
                <a:ea typeface="Menlo" charset="0"/>
                <a:cs typeface="Menlo" charset="0"/>
              </a:rPr>
              <a:t>CA-T</a:t>
            </a:r>
          </a:p>
          <a:p>
            <a:pPr lvl="0"/>
            <a:r>
              <a:rPr lang="en-US" sz="3600" dirty="0" smtClean="0">
                <a:latin typeface="Menlo" charset="0"/>
                <a:ea typeface="Menlo" charset="0"/>
                <a:cs typeface="Menlo" charset="0"/>
              </a:rPr>
              <a:t>CAG-</a:t>
            </a:r>
          </a:p>
          <a:p>
            <a:pPr lvl="0"/>
            <a:r>
              <a:rPr lang="en-US" sz="3600" dirty="0" smtClean="0">
                <a:latin typeface="Menlo" charset="0"/>
                <a:ea typeface="Menlo" charset="0"/>
                <a:cs typeface="Menlo" charset="0"/>
              </a:rPr>
              <a:t>C--T</a:t>
            </a:r>
            <a:endParaRPr lang="en-US" sz="3600" dirty="0">
              <a:latin typeface="Menlo" charset="0"/>
              <a:ea typeface="Menlo" charset="0"/>
              <a:cs typeface="Menlo" charset="0"/>
            </a:endParaRPr>
          </a:p>
        </p:txBody>
      </p:sp>
      <p:sp>
        <p:nvSpPr>
          <p:cNvPr id="38" name="Right Arrow 37"/>
          <p:cNvSpPr/>
          <p:nvPr/>
        </p:nvSpPr>
        <p:spPr>
          <a:xfrm rot="799790">
            <a:off x="25646995" y="12502977"/>
            <a:ext cx="1785113" cy="31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7889009" y="9594487"/>
            <a:ext cx="2438400" cy="2554545"/>
          </a:xfrm>
          <a:prstGeom prst="rect">
            <a:avLst/>
          </a:prstGeom>
          <a:noFill/>
        </p:spPr>
        <p:txBody>
          <a:bodyPr wrap="square" rtlCol="0">
            <a:spAutoFit/>
          </a:bodyPr>
          <a:lstStyle/>
          <a:p>
            <a:r>
              <a:rPr lang="en-US" sz="4000" dirty="0" smtClean="0"/>
              <a:t>Collect Selectome Sequence Datasets</a:t>
            </a:r>
            <a:endParaRPr lang="en-US" sz="4000" dirty="0"/>
          </a:p>
        </p:txBody>
      </p:sp>
      <p:sp>
        <p:nvSpPr>
          <p:cNvPr id="40" name="TextBox 39"/>
          <p:cNvSpPr txBox="1"/>
          <p:nvPr/>
        </p:nvSpPr>
        <p:spPr>
          <a:xfrm>
            <a:off x="23345773" y="8742535"/>
            <a:ext cx="6879121" cy="1323439"/>
          </a:xfrm>
          <a:prstGeom prst="rect">
            <a:avLst/>
          </a:prstGeom>
          <a:noFill/>
        </p:spPr>
        <p:txBody>
          <a:bodyPr wrap="square" rtlCol="0">
            <a:spAutoFit/>
          </a:bodyPr>
          <a:lstStyle/>
          <a:p>
            <a:pPr algn="ctr"/>
            <a:r>
              <a:rPr lang="en-US" sz="4000" dirty="0" smtClean="0"/>
              <a:t>Generate Different Alignments for Each Dataset</a:t>
            </a:r>
            <a:endParaRPr lang="en-US" sz="4000" dirty="0"/>
          </a:p>
        </p:txBody>
      </p:sp>
      <p:sp>
        <p:nvSpPr>
          <p:cNvPr id="41" name="Right Arrow 40"/>
          <p:cNvSpPr/>
          <p:nvPr/>
        </p:nvSpPr>
        <p:spPr>
          <a:xfrm rot="20573900">
            <a:off x="25641572" y="10956205"/>
            <a:ext cx="1785113" cy="31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6232718" y="18218515"/>
            <a:ext cx="2604776" cy="1824795"/>
          </a:xfrm>
          <a:prstGeom prst="rect">
            <a:avLst/>
          </a:prstGeom>
          <a:noFill/>
        </p:spPr>
        <p:txBody>
          <a:bodyPr wrap="square" rtlCol="0">
            <a:spAutoFit/>
          </a:bodyPr>
          <a:lstStyle/>
          <a:p>
            <a:pPr algn="ctr"/>
            <a:r>
              <a:rPr lang="en-US" sz="4000" dirty="0" smtClean="0"/>
              <a:t>Run Model Selection</a:t>
            </a:r>
            <a:r>
              <a:rPr lang="en-US" dirty="0" smtClean="0"/>
              <a:t> </a:t>
            </a:r>
            <a:endParaRPr lang="en-US" dirty="0"/>
          </a:p>
        </p:txBody>
      </p:sp>
    </p:spTree>
    <p:extLst>
      <p:ext uri="{BB962C8B-B14F-4D97-AF65-F5344CB8AC3E}">
        <p14:creationId xmlns:p14="http://schemas.microsoft.com/office/powerpoint/2010/main" val="123612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972220" y="19138179"/>
            <a:ext cx="3111041" cy="4680370"/>
            <a:chOff x="325235" y="0"/>
            <a:chExt cx="3111041" cy="4680370"/>
          </a:xfrm>
        </p:grpSpPr>
        <p:sp>
          <p:nvSpPr>
            <p:cNvPr id="11" name="Rounded Rectangle 10"/>
            <p:cNvSpPr/>
            <p:nvPr/>
          </p:nvSpPr>
          <p:spPr>
            <a:xfrm>
              <a:off x="325235" y="0"/>
              <a:ext cx="3111041" cy="4680370"/>
            </a:xfrm>
            <a:prstGeom prst="roundRect">
              <a:avLst>
                <a:gd name="adj" fmla="val 10000"/>
              </a:avLst>
            </a:prstGeom>
            <a:solidFill>
              <a:schemeClr val="accent4"/>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2" name="Rounded Rectangle 4"/>
            <p:cNvSpPr/>
            <p:nvPr/>
          </p:nvSpPr>
          <p:spPr>
            <a:xfrm>
              <a:off x="416353" y="91119"/>
              <a:ext cx="2928803" cy="44981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rPr>
                <a:t>Collect Selectome Sequences Data Sets</a:t>
              </a:r>
              <a:endParaRPr lang="en-US" sz="4100" kern="1200" dirty="0">
                <a:solidFill>
                  <a:schemeClr val="tx1"/>
                </a:solidFill>
              </a:endParaRPr>
            </a:p>
          </p:txBody>
        </p:sp>
      </p:grpSp>
      <p:grpSp>
        <p:nvGrpSpPr>
          <p:cNvPr id="5" name="Group 4"/>
          <p:cNvGrpSpPr/>
          <p:nvPr/>
        </p:nvGrpSpPr>
        <p:grpSpPr>
          <a:xfrm>
            <a:off x="10321827" y="21307009"/>
            <a:ext cx="1036353" cy="637131"/>
            <a:chOff x="3674842" y="2168830"/>
            <a:chExt cx="1036353" cy="637131"/>
          </a:xfrm>
        </p:grpSpPr>
        <p:sp>
          <p:nvSpPr>
            <p:cNvPr id="9" name="Right Arrow 8"/>
            <p:cNvSpPr/>
            <p:nvPr/>
          </p:nvSpPr>
          <p:spPr>
            <a:xfrm rot="309278">
              <a:off x="3674842" y="2168830"/>
              <a:ext cx="1036353" cy="637131"/>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Right Arrow 6"/>
            <p:cNvSpPr/>
            <p:nvPr/>
          </p:nvSpPr>
          <p:spPr>
            <a:xfrm rot="309278">
              <a:off x="3675228" y="2287670"/>
              <a:ext cx="845214" cy="3822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p:txBody>
        </p:sp>
      </p:grpSp>
      <p:grpSp>
        <p:nvGrpSpPr>
          <p:cNvPr id="6" name="Group 5"/>
          <p:cNvGrpSpPr/>
          <p:nvPr/>
        </p:nvGrpSpPr>
        <p:grpSpPr>
          <a:xfrm>
            <a:off x="12035262" y="19153410"/>
            <a:ext cx="8847875" cy="5584380"/>
            <a:chOff x="5388277" y="15231"/>
            <a:chExt cx="8847875" cy="5584380"/>
          </a:xfrm>
        </p:grpSpPr>
        <p:sp>
          <p:nvSpPr>
            <p:cNvPr id="7" name="Rounded Rectangle 6"/>
            <p:cNvSpPr/>
            <p:nvPr/>
          </p:nvSpPr>
          <p:spPr>
            <a:xfrm>
              <a:off x="5388277" y="15231"/>
              <a:ext cx="8847875" cy="5584380"/>
            </a:xfrm>
            <a:prstGeom prst="roundRect">
              <a:avLst>
                <a:gd name="adj" fmla="val 10000"/>
              </a:avLst>
            </a:prstGeom>
            <a:solidFill>
              <a:schemeClr val="accent4"/>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Rounded Rectangle 8"/>
            <p:cNvSpPr/>
            <p:nvPr/>
          </p:nvSpPr>
          <p:spPr>
            <a:xfrm>
              <a:off x="5551838" y="178792"/>
              <a:ext cx="8520753" cy="52572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dirty="0"/>
            </a:p>
          </p:txBody>
        </p:sp>
      </p:grpSp>
      <p:sp>
        <p:nvSpPr>
          <p:cNvPr id="13" name="Rounded Rectangle 4"/>
          <p:cNvSpPr/>
          <p:nvPr/>
        </p:nvSpPr>
        <p:spPr>
          <a:xfrm>
            <a:off x="12809435" y="17908812"/>
            <a:ext cx="7559825" cy="44981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rPr>
              <a:t>Generate different alignments for each dataset</a:t>
            </a:r>
            <a:endParaRPr lang="en-US" sz="4100" kern="1200" dirty="0">
              <a:solidFill>
                <a:schemeClr val="tx1"/>
              </a:solidFill>
            </a:endParaRPr>
          </a:p>
        </p:txBody>
      </p:sp>
      <p:sp>
        <p:nvSpPr>
          <p:cNvPr id="14" name="Rectangle 13"/>
          <p:cNvSpPr/>
          <p:nvPr/>
        </p:nvSpPr>
        <p:spPr>
          <a:xfrm>
            <a:off x="13549280" y="20284372"/>
            <a:ext cx="3618907" cy="3443058"/>
          </a:xfrm>
          <a:prstGeom prst="rect">
            <a:avLst/>
          </a:prstGeom>
        </p:spPr>
        <p:txBody>
          <a:bodyPr wrap="square">
            <a:spAutoFit/>
          </a:bodyPr>
          <a:lstStyle/>
          <a:p>
            <a:pPr lvl="0"/>
            <a:r>
              <a:rPr lang="en-US" dirty="0" smtClean="0">
                <a:latin typeface="Menlo" charset="0"/>
                <a:ea typeface="Menlo" charset="0"/>
                <a:cs typeface="Menlo" charset="0"/>
              </a:rPr>
              <a:t>CAT</a:t>
            </a:r>
          </a:p>
          <a:p>
            <a:pPr lvl="0"/>
            <a:r>
              <a:rPr lang="en-US" dirty="0" smtClean="0">
                <a:latin typeface="Menlo" charset="0"/>
                <a:ea typeface="Menlo" charset="0"/>
                <a:cs typeface="Menlo" charset="0"/>
              </a:rPr>
              <a:t>CAG</a:t>
            </a:r>
          </a:p>
          <a:p>
            <a:pPr lvl="0"/>
            <a:r>
              <a:rPr lang="en-US" dirty="0" smtClean="0">
                <a:latin typeface="Menlo" charset="0"/>
                <a:ea typeface="Menlo" charset="0"/>
                <a:cs typeface="Menlo" charset="0"/>
              </a:rPr>
              <a:t>CT</a:t>
            </a:r>
            <a:endParaRPr lang="en-US" dirty="0">
              <a:latin typeface="Menlo" charset="0"/>
              <a:ea typeface="Menlo" charset="0"/>
              <a:cs typeface="Menlo" charset="0"/>
            </a:endParaRPr>
          </a:p>
        </p:txBody>
      </p:sp>
      <p:sp>
        <p:nvSpPr>
          <p:cNvPr id="15" name="Rectangle 14"/>
          <p:cNvSpPr/>
          <p:nvPr/>
        </p:nvSpPr>
        <p:spPr>
          <a:xfrm>
            <a:off x="15869063" y="12939183"/>
            <a:ext cx="8362910" cy="3443058"/>
          </a:xfrm>
          <a:prstGeom prst="rect">
            <a:avLst/>
          </a:prstGeom>
        </p:spPr>
        <p:txBody>
          <a:bodyPr wrap="square">
            <a:spAutoFit/>
          </a:bodyPr>
          <a:lstStyle/>
          <a:p>
            <a:pPr lvl="0"/>
            <a:r>
              <a:rPr lang="en-US" dirty="0" smtClean="0">
                <a:latin typeface="Menlo" charset="0"/>
                <a:ea typeface="Menlo" charset="0"/>
                <a:cs typeface="Menlo" charset="0"/>
              </a:rPr>
              <a:t>CAT</a:t>
            </a:r>
          </a:p>
          <a:p>
            <a:pPr lvl="0"/>
            <a:r>
              <a:rPr lang="en-US" dirty="0" smtClean="0">
                <a:latin typeface="Menlo" charset="0"/>
                <a:ea typeface="Menlo" charset="0"/>
                <a:cs typeface="Menlo" charset="0"/>
              </a:rPr>
              <a:t>CAG</a:t>
            </a:r>
          </a:p>
          <a:p>
            <a:pPr lvl="0"/>
            <a:r>
              <a:rPr lang="en-US" dirty="0" smtClean="0">
                <a:latin typeface="Menlo" charset="0"/>
                <a:ea typeface="Menlo" charset="0"/>
                <a:cs typeface="Menlo" charset="0"/>
              </a:rPr>
              <a:t>C-T</a:t>
            </a:r>
            <a:endParaRPr lang="en-US" dirty="0">
              <a:latin typeface="Menlo" charset="0"/>
              <a:ea typeface="Menlo" charset="0"/>
              <a:cs typeface="Menlo" charset="0"/>
            </a:endParaRPr>
          </a:p>
        </p:txBody>
      </p:sp>
    </p:spTree>
    <p:extLst>
      <p:ext uri="{BB962C8B-B14F-4D97-AF65-F5344CB8AC3E}">
        <p14:creationId xmlns:p14="http://schemas.microsoft.com/office/powerpoint/2010/main" val="2076717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625</TotalTime>
  <Words>286</Words>
  <Application>Microsoft Macintosh PowerPoint</Application>
  <PresentationFormat>Custom</PresentationFormat>
  <Paragraphs>33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Menlo</vt:lpstr>
      <vt:lpstr>Arial</vt:lpstr>
      <vt:lpstr>Office Theme</vt:lpstr>
      <vt:lpstr>Alignment Quality Can Have An Effect on Phylogenetic Model Selection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Molly.Miraglia142</dc:creator>
  <cp:lastModifiedBy>Molly.Miraglia142</cp:lastModifiedBy>
  <cp:revision>13</cp:revision>
  <dcterms:created xsi:type="dcterms:W3CDTF">2019-07-15T17:06:01Z</dcterms:created>
  <dcterms:modified xsi:type="dcterms:W3CDTF">2019-07-16T03:32:01Z</dcterms:modified>
</cp:coreProperties>
</file>