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07" r:id="rId3"/>
    <p:sldId id="305" r:id="rId4"/>
    <p:sldId id="306" r:id="rId5"/>
    <p:sldId id="308" r:id="rId6"/>
    <p:sldId id="304" r:id="rId7"/>
    <p:sldId id="309" r:id="rId8"/>
    <p:sldId id="310" r:id="rId9"/>
    <p:sldId id="299" r:id="rId10"/>
    <p:sldId id="297" r:id="rId11"/>
    <p:sldId id="300" r:id="rId12"/>
    <p:sldId id="301" r:id="rId13"/>
    <p:sldId id="302" r:id="rId14"/>
    <p:sldId id="303" r:id="rId15"/>
    <p:sldId id="298" r:id="rId16"/>
    <p:sldId id="290" r:id="rId17"/>
    <p:sldId id="291" r:id="rId18"/>
    <p:sldId id="292" r:id="rId19"/>
    <p:sldId id="295" r:id="rId20"/>
    <p:sldId id="293" r:id="rId21"/>
    <p:sldId id="294" r:id="rId22"/>
    <p:sldId id="296" r:id="rId23"/>
    <p:sldId id="280" r:id="rId24"/>
    <p:sldId id="282" r:id="rId25"/>
    <p:sldId id="281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>
      <p:cViewPr>
        <p:scale>
          <a:sx n="125" d="100"/>
          <a:sy n="125" d="100"/>
        </p:scale>
        <p:origin x="187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8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Gold">
    <p:bg>
      <p:bgPr>
        <a:solidFill>
          <a:srgbClr val="B3B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7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Yell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Red">
    <p:bg>
      <p:bgPr>
        <a:solidFill>
          <a:srgbClr val="B6AA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32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6" y="6230447"/>
            <a:ext cx="1020673" cy="42347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7603571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67"/>
              </a:spcBef>
              <a:buNone/>
              <a:defRPr sz="2400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1067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1067"/>
              </a:spcBef>
              <a:buFont typeface="Lucida Grande"/>
              <a:buChar char="–"/>
              <a:defRPr sz="2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81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32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6" y="6230447"/>
            <a:ext cx="1020673" cy="423471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828738" y="1632944"/>
            <a:ext cx="5076253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67"/>
              </a:spcBef>
              <a:buNone/>
              <a:defRPr sz="2400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1067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1067"/>
              </a:spcBef>
              <a:buFont typeface="Lucida Grande"/>
              <a:buChar char="–"/>
              <a:defRPr sz="2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89002" y="1632944"/>
            <a:ext cx="5076253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67"/>
              </a:spcBef>
              <a:buNone/>
              <a:defRPr sz="2400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1067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1067"/>
              </a:spcBef>
              <a:buFont typeface="Lucida Grande"/>
              <a:buChar char="–"/>
              <a:defRPr sz="2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908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6" y="6230447"/>
            <a:ext cx="1020673" cy="423471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828738" y="1632944"/>
            <a:ext cx="3246737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533"/>
              </a:spcBef>
              <a:buNone/>
              <a:defRPr sz="1867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533"/>
              </a:spcBef>
              <a:buClr>
                <a:srgbClr val="68246D"/>
              </a:buClr>
              <a:buFont typeface="Arial"/>
              <a:buChar char="•"/>
              <a:defRPr sz="1867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533"/>
              </a:spcBef>
              <a:buFont typeface="Lucida Grande"/>
              <a:buChar char="–"/>
              <a:defRPr sz="1867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4473629" y="1632944"/>
            <a:ext cx="3246737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533"/>
              </a:spcBef>
              <a:buNone/>
              <a:defRPr sz="1867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533"/>
              </a:spcBef>
              <a:buClr>
                <a:srgbClr val="68246D"/>
              </a:buClr>
              <a:buFont typeface="Arial"/>
              <a:buChar char="•"/>
              <a:defRPr sz="1867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533"/>
              </a:spcBef>
              <a:buFont typeface="Lucida Grande"/>
              <a:buChar char="–"/>
              <a:defRPr sz="1867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8118518" y="1632944"/>
            <a:ext cx="3246737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533"/>
              </a:spcBef>
              <a:buNone/>
              <a:defRPr sz="1867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533"/>
              </a:spcBef>
              <a:buClr>
                <a:srgbClr val="68246D"/>
              </a:buClr>
              <a:buFont typeface="Arial"/>
              <a:buChar char="•"/>
              <a:defRPr sz="1867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533"/>
              </a:spcBef>
              <a:buFont typeface="Lucida Grande"/>
              <a:buChar char="–"/>
              <a:defRPr sz="1867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7825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Breaker Slide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6" y="6230447"/>
            <a:ext cx="1020673" cy="423471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2844658" y="1632944"/>
            <a:ext cx="6891867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333"/>
              </a:spcBef>
              <a:buNone/>
              <a:defRPr sz="3200">
                <a:solidFill>
                  <a:srgbClr val="54145A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1333"/>
              </a:spcBef>
              <a:buClr>
                <a:srgbClr val="68246D"/>
              </a:buClr>
              <a:buFont typeface="Arial"/>
              <a:buChar char="•"/>
              <a:defRPr sz="3200">
                <a:solidFill>
                  <a:srgbClr val="54145A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1333"/>
              </a:spcBef>
              <a:buFont typeface="Lucida Grande"/>
              <a:buChar char="–"/>
              <a:defRPr sz="3200">
                <a:solidFill>
                  <a:srgbClr val="54145A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930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89BA-01D0-0648-AF2A-6B4CD6B57E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7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659" y="1474097"/>
            <a:ext cx="6491541" cy="862703"/>
          </a:xfrm>
        </p:spPr>
        <p:txBody>
          <a:bodyPr/>
          <a:lstStyle/>
          <a:p>
            <a:r>
              <a:rPr lang="en-GB" dirty="0"/>
              <a:t>Using a compiler based approach, FLAT, to accelerate Finite Volume kernels within ExaHyPE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659" y="4775201"/>
            <a:ext cx="6166421" cy="1752600"/>
          </a:xfrm>
        </p:spPr>
        <p:txBody>
          <a:bodyPr/>
          <a:lstStyle/>
          <a:p>
            <a:r>
              <a:rPr lang="en-US" dirty="0"/>
              <a:t>Jack Slingsby</a:t>
            </a:r>
          </a:p>
          <a:p>
            <a:endParaRPr lang="en-US" dirty="0"/>
          </a:p>
          <a:p>
            <a:r>
              <a:rPr lang="en-US" dirty="0"/>
              <a:t>Supervisor: </a:t>
            </a:r>
            <a:r>
              <a:rPr lang="en-GB" b="0" i="0" dirty="0">
                <a:effectLst/>
                <a:latin typeface="Arial" panose="020B0604020202020204" pitchFamily="34" charset="0"/>
              </a:rPr>
              <a:t>Professor Tobias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Weinzier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0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4D31C4-6841-4DB3-BE0A-74D59ACF755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3" y="1983899"/>
            <a:ext cx="6525534" cy="2890202"/>
          </a:xfrm>
        </p:spPr>
      </p:pic>
    </p:spTree>
    <p:extLst>
      <p:ext uri="{BB962C8B-B14F-4D97-AF65-F5344CB8AC3E}">
        <p14:creationId xmlns:p14="http://schemas.microsoft.com/office/powerpoint/2010/main" val="216606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BE91-FF31-44E6-B32B-15F1BB3F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Acyclic Graph (DAG)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7AA16-19FE-4FB6-9049-32D9CFC6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226" y="1528405"/>
            <a:ext cx="3647548" cy="38011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8E2B15-1B09-4FF1-A0D0-E7980350A4EE}"/>
                  </a:ext>
                </a:extLst>
              </p:cNvPr>
              <p:cNvSpPr txBox="1"/>
              <p:nvPr/>
            </p:nvSpPr>
            <p:spPr>
              <a:xfrm>
                <a:off x="1915160" y="1767840"/>
                <a:ext cx="2839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8E2B15-1B09-4FF1-A0D0-E7980350A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60" y="1767840"/>
                <a:ext cx="28397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68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7E99-D27A-4BE9-B7FF-9934C18A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Flow Hoisting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12C7C-5191-4385-8841-A0EE4A6AB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27" y="1930345"/>
            <a:ext cx="4880554" cy="3147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90B7A-D40E-4730-BF7E-18DBFB7DE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942" y="2992349"/>
            <a:ext cx="4075931" cy="102310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5F3D2F-16CB-4A90-9B63-C05776544A90}"/>
              </a:ext>
            </a:extLst>
          </p:cNvPr>
          <p:cNvCxnSpPr/>
          <p:nvPr/>
        </p:nvCxnSpPr>
        <p:spPr>
          <a:xfrm>
            <a:off x="6096000" y="3503903"/>
            <a:ext cx="848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4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BE91-FF31-44E6-B32B-15F1BB3F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Representation  (IR)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09260-7384-490E-84F0-CD0A5D447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991" y="1392124"/>
            <a:ext cx="7580017" cy="40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3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04BA-DC71-4EC3-81A2-800F39DF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40BE-6EC9-4B5E-B1A9-63683C1D8B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User makes DAG builders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User DAGs used in prebuilt engine DAG builders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DAG passed through FLAT </a:t>
            </a:r>
          </a:p>
        </p:txBody>
      </p:sp>
    </p:spTree>
    <p:extLst>
      <p:ext uri="{BB962C8B-B14F-4D97-AF65-F5344CB8AC3E}">
        <p14:creationId xmlns:p14="http://schemas.microsoft.com/office/powerpoint/2010/main" val="369558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4867" y="3143250"/>
            <a:ext cx="1742266" cy="571500"/>
          </a:xfrm>
        </p:spPr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4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A2CDF-0A9E-4B3A-928A-804E9B7E19D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293937" y="2023298"/>
            <a:ext cx="7604125" cy="14057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9C048-7963-491C-9DE6-BBE2F155666D}"/>
              </a:ext>
            </a:extLst>
          </p:cNvPr>
          <p:cNvSpPr txBox="1"/>
          <p:nvPr/>
        </p:nvSpPr>
        <p:spPr>
          <a:xfrm>
            <a:off x="7050993" y="4373215"/>
            <a:ext cx="2687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CPU: EPYC 7702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Compiler: </a:t>
            </a:r>
            <a:r>
              <a:rPr lang="en-GB" dirty="0" err="1"/>
              <a:t>aocc</a:t>
            </a:r>
            <a:r>
              <a:rPr lang="en-GB" dirty="0"/>
              <a:t> v12.0.0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Flags: -</a:t>
            </a:r>
            <a:r>
              <a:rPr lang="en-GB" dirty="0" err="1"/>
              <a:t>Ofast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6D67E-8C7F-458C-AE43-F6F0FA26DE4E}"/>
              </a:ext>
            </a:extLst>
          </p:cNvPr>
          <p:cNvSpPr txBox="1"/>
          <p:nvPr/>
        </p:nvSpPr>
        <p:spPr>
          <a:xfrm>
            <a:off x="2293937" y="4373215"/>
            <a:ext cx="291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CPU: Intel Xeon E5-2680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Compiler: </a:t>
            </a:r>
            <a:r>
              <a:rPr lang="en-GB" dirty="0" err="1"/>
              <a:t>ipcx</a:t>
            </a:r>
            <a:r>
              <a:rPr lang="en-GB" dirty="0"/>
              <a:t> v2021.1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Flags: -</a:t>
            </a:r>
            <a:r>
              <a:rPr lang="en-GB" dirty="0" err="1"/>
              <a:t>Ofast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446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Synthetic Benchmark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1969D-BB67-4936-9D22-CC09C1C9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86" y="1233296"/>
            <a:ext cx="7068627" cy="43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6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ExaHyPE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5F909-F70A-45F1-9162-5584CFB6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23" y="2283510"/>
            <a:ext cx="4738953" cy="22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0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vs Hand </a:t>
            </a:r>
            <a:r>
              <a:rPr lang="en-US" dirty="0" err="1"/>
              <a:t>Optimised</a:t>
            </a:r>
            <a:r>
              <a:rPr lang="en-US" dirty="0"/>
              <a:t>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CD57D-CE2F-4E6D-9430-0847AD00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43" y="2720336"/>
            <a:ext cx="6816113" cy="141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5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6746" y="1485900"/>
            <a:ext cx="5782334" cy="3886200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High Performance Comping (HPC)</a:t>
            </a:r>
          </a:p>
          <a:p>
            <a:pPr lvl="1"/>
            <a:r>
              <a:rPr lang="en-US" dirty="0"/>
              <a:t>Solving Partial Differential Equations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48FA67-1FE5-49E7-AA7D-3D808CDA6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47" y="3076812"/>
            <a:ext cx="2493236" cy="1882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BA4CBC-4A93-4C04-97A1-C82F1CD42DF0}"/>
              </a:ext>
            </a:extLst>
          </p:cNvPr>
          <p:cNvSpPr txBox="1"/>
          <p:nvPr/>
        </p:nvSpPr>
        <p:spPr>
          <a:xfrm>
            <a:off x="8747760" y="1485900"/>
            <a:ext cx="189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A41"/>
                </a:solidFill>
                <a:latin typeface="Arial"/>
                <a:cs typeface="Arial"/>
              </a:rPr>
              <a:t>ExaHyPE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162522E8-9621-4954-A601-28631032A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372" y="2550160"/>
            <a:ext cx="2569308" cy="13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7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Compiler Flags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20316-AB26-46F4-9197-F7A7B7F37AB8}"/>
              </a:ext>
            </a:extLst>
          </p:cNvPr>
          <p:cNvSpPr txBox="1"/>
          <p:nvPr/>
        </p:nvSpPr>
        <p:spPr>
          <a:xfrm>
            <a:off x="5026992" y="3059668"/>
            <a:ext cx="194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95727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606-3DAE-4D51-B886-ABD809D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SIMD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14DF1-D47A-43C0-9739-1354C2E9EF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72577" y="1485900"/>
            <a:ext cx="7603571" cy="3886200"/>
          </a:xfrm>
        </p:spPr>
        <p:txBody>
          <a:bodyPr/>
          <a:lstStyle/>
          <a:p>
            <a:r>
              <a:rPr lang="en-GB" dirty="0"/>
              <a:t>Compiler Flags: -O3 –</a:t>
            </a:r>
            <a:r>
              <a:rPr lang="en-GB" dirty="0" err="1"/>
              <a:t>fno</a:t>
            </a:r>
            <a:r>
              <a:rPr lang="en-GB" dirty="0"/>
              <a:t>-math-</a:t>
            </a:r>
            <a:r>
              <a:rPr lang="en-GB" dirty="0" err="1"/>
              <a:t>errorno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x86 Instructions: 1371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FP vectorization ratio: 60%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Compiler Flags: -O3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x86 Instructions: 4855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FP vectorization ratio: 36%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E71CE-C716-426B-A98A-853A89AFBD2E}"/>
              </a:ext>
            </a:extLst>
          </p:cNvPr>
          <p:cNvSpPr txBox="1"/>
          <p:nvPr/>
        </p:nvSpPr>
        <p:spPr>
          <a:xfrm>
            <a:off x="3652520" y="5999480"/>
            <a:ext cx="824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gathered using the MAQAO static analysis tool:</a:t>
            </a:r>
          </a:p>
          <a:p>
            <a:r>
              <a:rPr lang="en-GB" sz="1400" dirty="0" err="1"/>
              <a:t>Lamia</a:t>
            </a:r>
            <a:r>
              <a:rPr lang="en-GB" sz="1400" dirty="0"/>
              <a:t> </a:t>
            </a:r>
            <a:r>
              <a:rPr lang="en-GB" sz="1400" dirty="0" err="1"/>
              <a:t>Djoudi</a:t>
            </a:r>
            <a:r>
              <a:rPr lang="en-GB" sz="1400" dirty="0"/>
              <a:t> et al. “MAQAO : Modular Assembler Quality Analyzer and Optimizer for Itanium 2”. In: 2005.</a:t>
            </a:r>
          </a:p>
        </p:txBody>
      </p:sp>
    </p:spTree>
    <p:extLst>
      <p:ext uri="{BB962C8B-B14F-4D97-AF65-F5344CB8AC3E}">
        <p14:creationId xmlns:p14="http://schemas.microsoft.com/office/powerpoint/2010/main" val="905320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/>
              <a:t>Promising Results</a:t>
            </a:r>
          </a:p>
          <a:p>
            <a:pPr lvl="1"/>
            <a:r>
              <a:rPr lang="en-US" dirty="0"/>
              <a:t>Difficult to use</a:t>
            </a:r>
          </a:p>
          <a:p>
            <a:pPr lvl="1"/>
            <a:r>
              <a:rPr lang="en-US" dirty="0"/>
              <a:t>What is the performance on big problems?</a:t>
            </a:r>
          </a:p>
          <a:p>
            <a:pPr lvl="1"/>
            <a:r>
              <a:rPr lang="en-US" dirty="0"/>
              <a:t>Is flat the right way to go?</a:t>
            </a:r>
          </a:p>
          <a:p>
            <a:pPr lvl="1"/>
            <a:r>
              <a:rPr lang="en-US" dirty="0"/>
              <a:t>How does it compare to other results?</a:t>
            </a:r>
          </a:p>
        </p:txBody>
      </p:sp>
    </p:spTree>
    <p:extLst>
      <p:ext uri="{BB962C8B-B14F-4D97-AF65-F5344CB8AC3E}">
        <p14:creationId xmlns:p14="http://schemas.microsoft.com/office/powerpoint/2010/main" val="483066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 example of a text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Oluptate</a:t>
            </a:r>
            <a:r>
              <a:rPr lang="en-US" dirty="0"/>
              <a:t> </a:t>
            </a:r>
            <a:r>
              <a:rPr lang="en-US" dirty="0" err="1"/>
              <a:t>mpossitius</a:t>
            </a:r>
            <a:r>
              <a:rPr lang="en-US" dirty="0"/>
              <a:t> et </a:t>
            </a:r>
            <a:r>
              <a:rPr lang="en-US" dirty="0" err="1"/>
              <a:t>ratur</a:t>
            </a:r>
            <a:r>
              <a:rPr lang="en-US" dirty="0"/>
              <a:t> </a:t>
            </a:r>
            <a:r>
              <a:rPr lang="en-US" dirty="0" err="1"/>
              <a:t>quiam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</a:t>
            </a:r>
            <a:r>
              <a:rPr lang="en-US" dirty="0" err="1"/>
              <a:t>Porem</a:t>
            </a:r>
            <a:r>
              <a:rPr lang="en-US" dirty="0"/>
              <a:t> </a:t>
            </a:r>
            <a:r>
              <a:rPr lang="en-US" dirty="0" err="1"/>
              <a:t>fugiati</a:t>
            </a:r>
            <a:r>
              <a:rPr lang="en-US" dirty="0"/>
              <a:t> </a:t>
            </a:r>
            <a:r>
              <a:rPr lang="en-US" dirty="0" err="1"/>
              <a:t>scietur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</a:t>
            </a:r>
            <a:r>
              <a:rPr lang="en-US" dirty="0" err="1"/>
              <a:t>volum</a:t>
            </a:r>
            <a:r>
              <a:rPr lang="en-US" dirty="0"/>
              <a:t> </a:t>
            </a:r>
            <a:r>
              <a:rPr lang="en-US" dirty="0" err="1"/>
              <a:t>laccae</a:t>
            </a:r>
            <a:r>
              <a:rPr lang="en-US" dirty="0"/>
              <a:t> </a:t>
            </a:r>
            <a:r>
              <a:rPr lang="en-US" dirty="0" err="1"/>
              <a:t>minvent</a:t>
            </a:r>
            <a:r>
              <a:rPr lang="en-US" dirty="0"/>
              <a:t> ex et </a:t>
            </a:r>
            <a:r>
              <a:rPr lang="en-US" dirty="0" err="1"/>
              <a:t>aut</a:t>
            </a:r>
            <a:r>
              <a:rPr lang="en-US" dirty="0"/>
              <a:t> a </a:t>
            </a:r>
            <a:r>
              <a:rPr lang="en-US" dirty="0" err="1"/>
              <a:t>quibusdam</a:t>
            </a:r>
            <a:r>
              <a:rPr lang="en-US" dirty="0"/>
              <a:t> cam quam est.</a:t>
            </a:r>
          </a:p>
          <a:p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sumet</a:t>
            </a:r>
            <a:r>
              <a:rPr lang="en-US" dirty="0"/>
              <a:t> </a:t>
            </a:r>
            <a:r>
              <a:rPr lang="en-US" dirty="0" err="1"/>
              <a:t>modit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nus </a:t>
            </a:r>
            <a:r>
              <a:rPr lang="en-US" dirty="0" err="1"/>
              <a:t>rerumenis</a:t>
            </a:r>
            <a:r>
              <a:rPr lang="en-US" dirty="0"/>
              <a:t> </a:t>
            </a:r>
            <a:r>
              <a:rPr lang="en-US" dirty="0" err="1"/>
              <a:t>eaturitis</a:t>
            </a:r>
            <a:r>
              <a:rPr lang="en-US" dirty="0"/>
              <a:t> </a:t>
            </a:r>
            <a:r>
              <a:rPr lang="en-US" dirty="0" err="1"/>
              <a:t>sedicidebis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atati</a:t>
            </a:r>
            <a:r>
              <a:rPr lang="en-US" dirty="0"/>
              <a:t>. </a:t>
            </a:r>
            <a:r>
              <a:rPr lang="en-US" dirty="0" err="1"/>
              <a:t>Beribusae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re </a:t>
            </a:r>
            <a:r>
              <a:rPr lang="en-US" dirty="0" err="1"/>
              <a:t>odis</a:t>
            </a:r>
            <a:r>
              <a:rPr lang="en-US" dirty="0"/>
              <a:t>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sitaturesed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debit </a:t>
            </a:r>
            <a:r>
              <a:rPr lang="en-US" dirty="0" err="1"/>
              <a:t>simusam</a:t>
            </a:r>
            <a:r>
              <a:rPr lang="en-US" dirty="0"/>
              <a:t> </a:t>
            </a:r>
            <a:r>
              <a:rPr lang="en-US" dirty="0" err="1"/>
              <a:t>accusor</a:t>
            </a:r>
            <a:r>
              <a:rPr lang="en-US" dirty="0"/>
              <a:t> </a:t>
            </a:r>
            <a:r>
              <a:rPr lang="en-US" dirty="0" err="1"/>
              <a:t>assint</a:t>
            </a:r>
            <a:r>
              <a:rPr lang="en-US" dirty="0"/>
              <a:t>.</a:t>
            </a:r>
          </a:p>
        </p:txBody>
      </p:sp>
      <p:pic>
        <p:nvPicPr>
          <p:cNvPr id="6" name="Picture 5" descr="hock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32" y="1255260"/>
            <a:ext cx="2801368" cy="2801368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/>
        </p:nvGrpSpPr>
        <p:grpSpPr bwMode="auto">
          <a:xfrm>
            <a:off x="9391651" y="4057651"/>
            <a:ext cx="2800349" cy="2800349"/>
            <a:chOff x="4437" y="1917"/>
            <a:chExt cx="1323" cy="1323"/>
          </a:xfrm>
        </p:grpSpPr>
        <p:sp>
          <p:nvSpPr>
            <p:cNvPr id="10" name="AutoShape 7"/>
            <p:cNvSpPr>
              <a:spLocks noChangeAspect="1" noChangeArrowheads="1" noTextEdit="1"/>
            </p:cNvSpPr>
            <p:nvPr/>
          </p:nvSpPr>
          <p:spPr bwMode="auto">
            <a:xfrm>
              <a:off x="4437" y="1917"/>
              <a:ext cx="1323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GB" sz="2400">
                <a:solidFill>
                  <a:srgbClr val="002A41"/>
                </a:solidFill>
                <a:latin typeface="Calibri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437" y="1917"/>
              <a:ext cx="1326" cy="1326"/>
            </a:xfrm>
            <a:custGeom>
              <a:avLst/>
              <a:gdLst>
                <a:gd name="T0" fmla="*/ 0 w 4799"/>
                <a:gd name="T1" fmla="*/ 0 h 4799"/>
                <a:gd name="T2" fmla="*/ 0 w 4799"/>
                <a:gd name="T3" fmla="*/ 0 h 4799"/>
                <a:gd name="T4" fmla="*/ 4799 w 4799"/>
                <a:gd name="T5" fmla="*/ 0 h 4799"/>
                <a:gd name="T6" fmla="*/ 4799 w 4799"/>
                <a:gd name="T7" fmla="*/ 4799 h 4799"/>
                <a:gd name="T8" fmla="*/ 0 w 4799"/>
                <a:gd name="T9" fmla="*/ 0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9" h="4799">
                  <a:moveTo>
                    <a:pt x="0" y="0"/>
                  </a:moveTo>
                  <a:lnTo>
                    <a:pt x="0" y="0"/>
                  </a:lnTo>
                  <a:lnTo>
                    <a:pt x="4799" y="0"/>
                  </a:lnTo>
                  <a:lnTo>
                    <a:pt x="4799" y="4799"/>
                  </a:lnTo>
                  <a:cubicBezTo>
                    <a:pt x="2149" y="4799"/>
                    <a:pt x="0" y="2649"/>
                    <a:pt x="0" y="0"/>
                  </a:cubicBezTo>
                  <a:close/>
                </a:path>
              </a:pathLst>
            </a:custGeom>
            <a:solidFill>
              <a:srgbClr val="54135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GB" sz="2400">
                <a:solidFill>
                  <a:srgbClr val="002A41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51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 example of a text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Oluptate</a:t>
            </a:r>
            <a:r>
              <a:rPr lang="en-US" dirty="0"/>
              <a:t> </a:t>
            </a:r>
            <a:r>
              <a:rPr lang="en-US" dirty="0" err="1"/>
              <a:t>mpossitius</a:t>
            </a:r>
            <a:r>
              <a:rPr lang="en-US" dirty="0"/>
              <a:t> et </a:t>
            </a:r>
            <a:r>
              <a:rPr lang="en-US" dirty="0" err="1"/>
              <a:t>ratur</a:t>
            </a:r>
            <a:r>
              <a:rPr lang="en-US" dirty="0"/>
              <a:t> </a:t>
            </a:r>
            <a:r>
              <a:rPr lang="en-US" dirty="0" err="1"/>
              <a:t>quiam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</a:t>
            </a:r>
            <a:r>
              <a:rPr lang="en-US" dirty="0" err="1"/>
              <a:t>Porem</a:t>
            </a:r>
            <a:r>
              <a:rPr lang="en-US" dirty="0"/>
              <a:t> </a:t>
            </a:r>
            <a:r>
              <a:rPr lang="en-US" dirty="0" err="1"/>
              <a:t>fugiati</a:t>
            </a:r>
            <a:r>
              <a:rPr lang="en-US" dirty="0"/>
              <a:t> </a:t>
            </a:r>
            <a:r>
              <a:rPr lang="en-US" dirty="0" err="1"/>
              <a:t>scietur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</a:t>
            </a:r>
            <a:r>
              <a:rPr lang="en-US" dirty="0" err="1"/>
              <a:t>volum</a:t>
            </a:r>
            <a:r>
              <a:rPr lang="en-US" dirty="0"/>
              <a:t> </a:t>
            </a:r>
            <a:r>
              <a:rPr lang="en-US" dirty="0" err="1"/>
              <a:t>laccae</a:t>
            </a:r>
            <a:r>
              <a:rPr lang="en-US" dirty="0"/>
              <a:t> </a:t>
            </a:r>
            <a:r>
              <a:rPr lang="en-US" dirty="0" err="1"/>
              <a:t>minvent</a:t>
            </a:r>
            <a:r>
              <a:rPr lang="en-US" dirty="0"/>
              <a:t> ex et </a:t>
            </a:r>
            <a:r>
              <a:rPr lang="en-US" dirty="0" err="1"/>
              <a:t>aut</a:t>
            </a:r>
            <a:r>
              <a:rPr lang="en-US" dirty="0"/>
              <a:t> a </a:t>
            </a:r>
            <a:r>
              <a:rPr lang="en-US" dirty="0" err="1"/>
              <a:t>quibusdam</a:t>
            </a:r>
            <a:r>
              <a:rPr lang="en-US" dirty="0"/>
              <a:t> cam quam est.</a:t>
            </a:r>
          </a:p>
          <a:p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sumet</a:t>
            </a:r>
            <a:r>
              <a:rPr lang="en-US" dirty="0"/>
              <a:t> </a:t>
            </a:r>
            <a:r>
              <a:rPr lang="en-US" dirty="0" err="1"/>
              <a:t>modit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nus </a:t>
            </a:r>
            <a:r>
              <a:rPr lang="en-US" dirty="0" err="1"/>
              <a:t>rerumenis</a:t>
            </a:r>
            <a:r>
              <a:rPr lang="en-US" dirty="0"/>
              <a:t> </a:t>
            </a:r>
            <a:r>
              <a:rPr lang="en-US" dirty="0" err="1"/>
              <a:t>eaturitis</a:t>
            </a:r>
            <a:r>
              <a:rPr lang="en-US" dirty="0"/>
              <a:t> </a:t>
            </a:r>
            <a:r>
              <a:rPr lang="en-US" dirty="0" err="1"/>
              <a:t>sedicidebis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atati</a:t>
            </a:r>
            <a:r>
              <a:rPr lang="en-US" dirty="0"/>
              <a:t>. </a:t>
            </a:r>
            <a:r>
              <a:rPr lang="en-US" dirty="0" err="1"/>
              <a:t>Beribusae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re </a:t>
            </a:r>
            <a:r>
              <a:rPr lang="en-US" dirty="0" err="1"/>
              <a:t>odis</a:t>
            </a:r>
            <a:r>
              <a:rPr lang="en-US" dirty="0"/>
              <a:t>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sitaturesed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debit </a:t>
            </a:r>
            <a:r>
              <a:rPr lang="en-US" dirty="0" err="1"/>
              <a:t>simusam</a:t>
            </a:r>
            <a:r>
              <a:rPr lang="en-US" dirty="0"/>
              <a:t> </a:t>
            </a:r>
            <a:r>
              <a:rPr lang="en-US" dirty="0" err="1"/>
              <a:t>accusor</a:t>
            </a:r>
            <a:r>
              <a:rPr lang="en-US" dirty="0"/>
              <a:t> </a:t>
            </a:r>
            <a:r>
              <a:rPr lang="en-US" dirty="0" err="1"/>
              <a:t>assint</a:t>
            </a:r>
            <a:r>
              <a:rPr lang="en-US" dirty="0"/>
              <a:t>.</a:t>
            </a:r>
          </a:p>
        </p:txBody>
      </p:sp>
      <p:pic>
        <p:nvPicPr>
          <p:cNvPr id="6" name="Picture 5" descr="work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44" y="1632944"/>
            <a:ext cx="5225056" cy="52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1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 example of a text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Oluptate</a:t>
            </a:r>
            <a:r>
              <a:rPr lang="en-US" dirty="0"/>
              <a:t> </a:t>
            </a:r>
            <a:r>
              <a:rPr lang="en-US" dirty="0" err="1"/>
              <a:t>mpossitius</a:t>
            </a:r>
            <a:r>
              <a:rPr lang="en-US" dirty="0"/>
              <a:t> et </a:t>
            </a:r>
            <a:r>
              <a:rPr lang="en-US" dirty="0" err="1"/>
              <a:t>ratur</a:t>
            </a:r>
            <a:r>
              <a:rPr lang="en-US" dirty="0"/>
              <a:t> </a:t>
            </a:r>
            <a:r>
              <a:rPr lang="en-US" dirty="0" err="1"/>
              <a:t>quiam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</a:t>
            </a:r>
            <a:r>
              <a:rPr lang="en-US" dirty="0" err="1"/>
              <a:t>Porem</a:t>
            </a:r>
            <a:r>
              <a:rPr lang="en-US" dirty="0"/>
              <a:t> </a:t>
            </a:r>
            <a:r>
              <a:rPr lang="en-US" dirty="0" err="1"/>
              <a:t>fugiati</a:t>
            </a:r>
            <a:r>
              <a:rPr lang="en-US" dirty="0"/>
              <a:t> </a:t>
            </a:r>
            <a:r>
              <a:rPr lang="en-US" dirty="0" err="1"/>
              <a:t>scietur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</a:t>
            </a:r>
            <a:r>
              <a:rPr lang="en-US" dirty="0" err="1"/>
              <a:t>volum</a:t>
            </a:r>
            <a:r>
              <a:rPr lang="en-US" dirty="0"/>
              <a:t> </a:t>
            </a:r>
            <a:r>
              <a:rPr lang="en-US" dirty="0" err="1"/>
              <a:t>laccae</a:t>
            </a:r>
            <a:r>
              <a:rPr lang="en-US" dirty="0"/>
              <a:t> </a:t>
            </a:r>
            <a:r>
              <a:rPr lang="en-US" dirty="0" err="1"/>
              <a:t>minvent</a:t>
            </a:r>
            <a:r>
              <a:rPr lang="en-US" dirty="0"/>
              <a:t> ex et </a:t>
            </a:r>
            <a:r>
              <a:rPr lang="en-US" dirty="0" err="1"/>
              <a:t>aut</a:t>
            </a:r>
            <a:r>
              <a:rPr lang="en-US" dirty="0"/>
              <a:t> a </a:t>
            </a:r>
            <a:r>
              <a:rPr lang="en-US" dirty="0" err="1"/>
              <a:t>quibusdam</a:t>
            </a:r>
            <a:r>
              <a:rPr lang="en-US" dirty="0"/>
              <a:t> cam quam est.</a:t>
            </a:r>
          </a:p>
          <a:p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sumet</a:t>
            </a:r>
            <a:r>
              <a:rPr lang="en-US" dirty="0"/>
              <a:t> </a:t>
            </a:r>
            <a:r>
              <a:rPr lang="en-US" dirty="0" err="1"/>
              <a:t>modit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nus </a:t>
            </a:r>
            <a:r>
              <a:rPr lang="en-US" dirty="0" err="1"/>
              <a:t>rerumenis</a:t>
            </a:r>
            <a:r>
              <a:rPr lang="en-US" dirty="0"/>
              <a:t> </a:t>
            </a:r>
            <a:r>
              <a:rPr lang="en-US" dirty="0" err="1"/>
              <a:t>eaturitis</a:t>
            </a:r>
            <a:r>
              <a:rPr lang="en-US" dirty="0"/>
              <a:t> </a:t>
            </a:r>
            <a:r>
              <a:rPr lang="en-US" dirty="0" err="1"/>
              <a:t>sedicidebis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atati</a:t>
            </a:r>
            <a:r>
              <a:rPr lang="en-US" dirty="0"/>
              <a:t>. </a:t>
            </a:r>
            <a:r>
              <a:rPr lang="en-US" dirty="0" err="1"/>
              <a:t>Beribusae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re </a:t>
            </a:r>
            <a:r>
              <a:rPr lang="en-US" dirty="0" err="1"/>
              <a:t>odis</a:t>
            </a:r>
            <a:r>
              <a:rPr lang="en-US" dirty="0"/>
              <a:t>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sitaturesed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debit </a:t>
            </a:r>
            <a:r>
              <a:rPr lang="en-US" dirty="0" err="1"/>
              <a:t>simusam</a:t>
            </a:r>
            <a:r>
              <a:rPr lang="en-US" dirty="0"/>
              <a:t> </a:t>
            </a:r>
            <a:r>
              <a:rPr lang="en-US" dirty="0" err="1"/>
              <a:t>accusor</a:t>
            </a:r>
            <a:r>
              <a:rPr lang="en-US" dirty="0"/>
              <a:t> </a:t>
            </a:r>
            <a:r>
              <a:rPr lang="en-US" dirty="0" err="1"/>
              <a:t>assint</a:t>
            </a:r>
            <a:r>
              <a:rPr lang="en-US" dirty="0"/>
              <a:t>.</a:t>
            </a:r>
          </a:p>
        </p:txBody>
      </p:sp>
      <p:pic>
        <p:nvPicPr>
          <p:cNvPr id="7" name="Picture 6" descr="mag glas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88" y="3556000"/>
            <a:ext cx="3302000" cy="3302000"/>
          </a:xfrm>
          <a:prstGeom prst="rect">
            <a:avLst/>
          </a:prstGeom>
        </p:spPr>
      </p:pic>
      <p:pic>
        <p:nvPicPr>
          <p:cNvPr id="9" name="Picture 8" descr="vir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749" y="1892537"/>
            <a:ext cx="1660332" cy="1660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537434" y="3551413"/>
            <a:ext cx="1655749" cy="16673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0" name="Rectangle 9"/>
          <p:cNvSpPr/>
          <p:nvPr/>
        </p:nvSpPr>
        <p:spPr>
          <a:xfrm>
            <a:off x="10531931" y="5209834"/>
            <a:ext cx="1665149" cy="1656231"/>
          </a:xfrm>
          <a:prstGeom prst="rect">
            <a:avLst/>
          </a:prstGeom>
          <a:solidFill>
            <a:srgbClr val="68246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639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 example of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 err="1"/>
              <a:t>Oluptate</a:t>
            </a:r>
            <a:r>
              <a:rPr lang="en-US" dirty="0"/>
              <a:t> </a:t>
            </a:r>
            <a:r>
              <a:rPr lang="en-US" dirty="0" err="1"/>
              <a:t>mpossitius</a:t>
            </a:r>
            <a:r>
              <a:rPr lang="en-US" dirty="0"/>
              <a:t> et </a:t>
            </a:r>
            <a:r>
              <a:rPr lang="en-US" dirty="0" err="1"/>
              <a:t>ratur</a:t>
            </a:r>
            <a:r>
              <a:rPr lang="en-US" dirty="0"/>
              <a:t> </a:t>
            </a:r>
            <a:r>
              <a:rPr lang="en-US" dirty="0" err="1"/>
              <a:t>quiam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 </a:t>
            </a:r>
            <a:r>
              <a:rPr lang="en-US" dirty="0" err="1"/>
              <a:t>porem</a:t>
            </a:r>
            <a:r>
              <a:rPr lang="en-US" dirty="0"/>
              <a:t> </a:t>
            </a:r>
            <a:r>
              <a:rPr lang="en-US" dirty="0" err="1"/>
              <a:t>fugiati</a:t>
            </a:r>
            <a:r>
              <a:rPr lang="en-US" dirty="0"/>
              <a:t> </a:t>
            </a:r>
            <a:r>
              <a:rPr lang="en-US" dirty="0" err="1"/>
              <a:t>scietur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</a:t>
            </a:r>
            <a:r>
              <a:rPr lang="en-US" dirty="0" err="1"/>
              <a:t>volum</a:t>
            </a:r>
            <a:endParaRPr lang="en-US" dirty="0"/>
          </a:p>
          <a:p>
            <a:pPr lvl="1"/>
            <a:r>
              <a:rPr lang="en-US" dirty="0" err="1"/>
              <a:t>Laccae</a:t>
            </a:r>
            <a:r>
              <a:rPr lang="en-US" dirty="0"/>
              <a:t> </a:t>
            </a:r>
            <a:r>
              <a:rPr lang="en-US" dirty="0" err="1"/>
              <a:t>minvent</a:t>
            </a:r>
            <a:r>
              <a:rPr lang="en-US" dirty="0"/>
              <a:t> </a:t>
            </a:r>
            <a:r>
              <a:rPr lang="en-US" dirty="0" err="1"/>
              <a:t>exet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a </a:t>
            </a:r>
            <a:r>
              <a:rPr lang="en-US" dirty="0" err="1"/>
              <a:t>quibusdam</a:t>
            </a:r>
            <a:endParaRPr lang="en-US" dirty="0"/>
          </a:p>
          <a:p>
            <a:pPr lvl="1"/>
            <a:r>
              <a:rPr lang="en-US" dirty="0"/>
              <a:t>Quam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sumet</a:t>
            </a:r>
            <a:r>
              <a:rPr lang="en-US" dirty="0"/>
              <a:t> </a:t>
            </a:r>
            <a:r>
              <a:rPr lang="en-US" dirty="0" err="1"/>
              <a:t>modit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nus </a:t>
            </a:r>
            <a:r>
              <a:rPr lang="en-US" dirty="0" err="1"/>
              <a:t>rerumenis</a:t>
            </a:r>
            <a:r>
              <a:rPr lang="en-US" dirty="0"/>
              <a:t> </a:t>
            </a:r>
            <a:r>
              <a:rPr lang="en-US" dirty="0" err="1"/>
              <a:t>eaturitis</a:t>
            </a:r>
            <a:r>
              <a:rPr lang="en-US" dirty="0"/>
              <a:t> </a:t>
            </a:r>
            <a:r>
              <a:rPr lang="en-US" dirty="0" err="1"/>
              <a:t>sedicidebis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atati</a:t>
            </a:r>
            <a:endParaRPr lang="en-US" dirty="0"/>
          </a:p>
          <a:p>
            <a:pPr lvl="1"/>
            <a:r>
              <a:rPr lang="en-US" dirty="0" err="1"/>
              <a:t>Beribusae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re </a:t>
            </a:r>
            <a:r>
              <a:rPr lang="en-US" dirty="0" err="1"/>
              <a:t>odis</a:t>
            </a:r>
            <a:r>
              <a:rPr lang="en-US" dirty="0"/>
              <a:t>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sitaturesed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debit </a:t>
            </a:r>
            <a:r>
              <a:rPr lang="en-US" dirty="0" err="1"/>
              <a:t>simusam</a:t>
            </a:r>
            <a:r>
              <a:rPr lang="en-US" dirty="0"/>
              <a:t> </a:t>
            </a:r>
            <a:r>
              <a:rPr lang="en-US" dirty="0" err="1"/>
              <a:t>accusor</a:t>
            </a:r>
            <a:r>
              <a:rPr lang="en-US" dirty="0"/>
              <a:t> </a:t>
            </a:r>
            <a:r>
              <a:rPr lang="en-US" dirty="0" err="1"/>
              <a:t>assint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Volume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/>
              <a:t>Space is divided into cells</a:t>
            </a:r>
          </a:p>
          <a:p>
            <a:pPr lvl="1"/>
            <a:r>
              <a:rPr lang="en-US" dirty="0"/>
              <a:t>Cells subject to different influences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ExaHyPE</a:t>
            </a:r>
          </a:p>
          <a:p>
            <a:pPr lvl="1"/>
            <a:r>
              <a:rPr lang="en-US" dirty="0"/>
              <a:t>Cells grouped into patches</a:t>
            </a:r>
          </a:p>
          <a:p>
            <a:pPr lvl="1"/>
            <a:r>
              <a:rPr lang="en-US" dirty="0"/>
              <a:t>Patches are updated (single core)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4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/>
              <a:t>Boundary of user and engine code</a:t>
            </a:r>
          </a:p>
          <a:p>
            <a:pPr lvl="1"/>
            <a:r>
              <a:rPr lang="en-US" dirty="0"/>
              <a:t>Engine is unaware of user code</a:t>
            </a:r>
          </a:p>
          <a:p>
            <a:pPr lvl="1"/>
            <a:r>
              <a:rPr lang="en-US" dirty="0"/>
              <a:t>Missed </a:t>
            </a:r>
            <a:r>
              <a:rPr lang="en-US" dirty="0" err="1"/>
              <a:t>optimisations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1CFE-F93B-408B-9737-368CFA06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4BFC-45F0-4474-91E0-B8854680B1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7603571" cy="12270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Domain specific compiler: FLAT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Flat Long And potentially Transformed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E82500-5072-4DF9-9907-00C57979E8CA}"/>
              </a:ext>
            </a:extLst>
          </p:cNvPr>
          <p:cNvSpPr txBox="1">
            <a:spLocks/>
          </p:cNvSpPr>
          <p:nvPr/>
        </p:nvSpPr>
        <p:spPr>
          <a:xfrm>
            <a:off x="828737" y="3281956"/>
            <a:ext cx="9625903" cy="23571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spcBef>
                <a:spcPts val="1067"/>
              </a:spcBef>
              <a:buFont typeface="Arial"/>
              <a:buNone/>
              <a:defRPr sz="24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383990" indent="-383990" algn="l" defTabSz="609585" rtl="0" eaLnBrk="1" latinLnBrk="0" hangingPunct="1">
              <a:spcBef>
                <a:spcPts val="1067"/>
              </a:spcBef>
              <a:buClr>
                <a:srgbClr val="68246D"/>
              </a:buClr>
              <a:buFont typeface="Arial"/>
              <a:buChar char="•"/>
              <a:defRPr sz="24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767981" indent="-383990" algn="l" defTabSz="609585" rtl="0" eaLnBrk="1" latinLnBrk="0" hangingPunct="1">
              <a:spcBef>
                <a:spcPts val="1067"/>
              </a:spcBef>
              <a:buFont typeface="Lucida Grande"/>
              <a:buChar char="–"/>
              <a:defRPr sz="24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Supporting a large range of problems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Generating code that is faster than the current default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User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Practical to use</a:t>
            </a:r>
          </a:p>
        </p:txBody>
      </p:sp>
    </p:spTree>
    <p:extLst>
      <p:ext uri="{BB962C8B-B14F-4D97-AF65-F5344CB8AC3E}">
        <p14:creationId xmlns:p14="http://schemas.microsoft.com/office/powerpoint/2010/main" val="301069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10108503" cy="3325136"/>
          </a:xfrm>
        </p:spPr>
        <p:txBody>
          <a:bodyPr/>
          <a:lstStyle/>
          <a:p>
            <a:pPr marL="0" lvl="1" indent="0">
              <a:buNone/>
            </a:pPr>
            <a:r>
              <a:rPr lang="en-GB" dirty="0"/>
              <a:t>“Role-Oriented Code Generation in an Engine for Solving Hyperbolic PDE Systems” [1]</a:t>
            </a:r>
          </a:p>
          <a:p>
            <a:pPr lvl="1"/>
            <a:r>
              <a:rPr lang="en-GB" dirty="0"/>
              <a:t>ExaHyPE</a:t>
            </a:r>
          </a:p>
          <a:p>
            <a:pPr lvl="1"/>
            <a:r>
              <a:rPr lang="en-GB" dirty="0"/>
              <a:t>3 team roles</a:t>
            </a:r>
          </a:p>
          <a:p>
            <a:pPr lvl="1"/>
            <a:r>
              <a:rPr lang="en-GB" dirty="0"/>
              <a:t>Use of jinja2 templating library</a:t>
            </a:r>
          </a:p>
          <a:p>
            <a:pPr lvl="1"/>
            <a:r>
              <a:rPr lang="en-GB" dirty="0"/>
              <a:t>Architecture aware optimisations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19874-0D57-453A-AA68-43D76EDEC5B8}"/>
              </a:ext>
            </a:extLst>
          </p:cNvPr>
          <p:cNvSpPr txBox="1"/>
          <p:nvPr/>
        </p:nvSpPr>
        <p:spPr>
          <a:xfrm>
            <a:off x="3997960" y="5781040"/>
            <a:ext cx="815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 Jean-Matthieu </a:t>
            </a:r>
            <a:r>
              <a:rPr lang="en-GB" dirty="0" err="1"/>
              <a:t>Gallard</a:t>
            </a:r>
            <a:r>
              <a:rPr lang="en-GB" dirty="0"/>
              <a:t> et al. “Role-Oriented Code Generation in an Engine for Solving Hyperbolic PDE Systems”. In: </a:t>
            </a:r>
            <a:r>
              <a:rPr lang="en-GB" dirty="0" err="1"/>
              <a:t>CoRR</a:t>
            </a:r>
            <a:r>
              <a:rPr lang="en-GB" dirty="0"/>
              <a:t> abs/1911.06817 (2019). </a:t>
            </a:r>
          </a:p>
        </p:txBody>
      </p:sp>
    </p:spTree>
    <p:extLst>
      <p:ext uri="{BB962C8B-B14F-4D97-AF65-F5344CB8AC3E}">
        <p14:creationId xmlns:p14="http://schemas.microsoft.com/office/powerpoint/2010/main" val="365958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7603571" cy="3767096"/>
          </a:xfrm>
        </p:spPr>
        <p:txBody>
          <a:bodyPr/>
          <a:lstStyle/>
          <a:p>
            <a:pPr marL="0" lvl="1" indent="0">
              <a:buNone/>
            </a:pPr>
            <a:r>
              <a:rPr lang="en-GB" dirty="0"/>
              <a:t>YATeTo – Yet Another Tensor Toolbox [2]</a:t>
            </a:r>
          </a:p>
          <a:p>
            <a:pPr lvl="1"/>
            <a:r>
              <a:rPr lang="en-GB" dirty="0" err="1"/>
              <a:t>SeiSol</a:t>
            </a:r>
            <a:endParaRPr lang="en-GB" dirty="0"/>
          </a:p>
          <a:p>
            <a:pPr lvl="1"/>
            <a:r>
              <a:rPr lang="en-GB" dirty="0"/>
              <a:t>Linear Problem</a:t>
            </a:r>
          </a:p>
          <a:p>
            <a:pPr lvl="1"/>
            <a:r>
              <a:rPr lang="en-GB" dirty="0"/>
              <a:t>GEMM libraries</a:t>
            </a:r>
          </a:p>
          <a:p>
            <a:pPr lvl="1"/>
            <a:r>
              <a:rPr lang="en-GB" dirty="0"/>
              <a:t>1.1x to 6.5x speedup</a:t>
            </a:r>
          </a:p>
          <a:p>
            <a:pPr lvl="1"/>
            <a:endParaRPr lang="en-GB" dirty="0"/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19874-0D57-453A-AA68-43D76EDEC5B8}"/>
              </a:ext>
            </a:extLst>
          </p:cNvPr>
          <p:cNvSpPr txBox="1"/>
          <p:nvPr/>
        </p:nvSpPr>
        <p:spPr>
          <a:xfrm>
            <a:off x="3997960" y="5781040"/>
            <a:ext cx="8158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[2] Carsten </a:t>
            </a:r>
            <a:r>
              <a:rPr lang="en-GB" dirty="0" err="1"/>
              <a:t>Uphoff</a:t>
            </a:r>
            <a:r>
              <a:rPr lang="en-GB" dirty="0"/>
              <a:t> and Michael Bader. “Yet Another Tensor Toolbox for Discontinuous </a:t>
            </a:r>
            <a:r>
              <a:rPr lang="en-GB" dirty="0" err="1"/>
              <a:t>Galerkin</a:t>
            </a:r>
            <a:r>
              <a:rPr lang="en-GB" dirty="0"/>
              <a:t> Methods and Other Applications”. In: ACM Trans. Math. </a:t>
            </a:r>
            <a:r>
              <a:rPr lang="en-GB" dirty="0" err="1"/>
              <a:t>Softw</a:t>
            </a:r>
            <a:r>
              <a:rPr lang="en-GB" dirty="0"/>
              <a:t>. 46.4 (Oct. 2020). ISSN: 0098-3500. DOI: 10.1145/3406835.</a:t>
            </a:r>
          </a:p>
        </p:txBody>
      </p:sp>
    </p:spTree>
    <p:extLst>
      <p:ext uri="{BB962C8B-B14F-4D97-AF65-F5344CB8AC3E}">
        <p14:creationId xmlns:p14="http://schemas.microsoft.com/office/powerpoint/2010/main" val="156745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10763823" cy="3767096"/>
          </a:xfrm>
        </p:spPr>
        <p:txBody>
          <a:bodyPr/>
          <a:lstStyle/>
          <a:p>
            <a:pPr marL="0" lvl="1" indent="0">
              <a:buNone/>
            </a:pPr>
            <a:r>
              <a:rPr lang="en-GB" dirty="0"/>
              <a:t>“Automatic Code Generation for High-Performance Discontinuous </a:t>
            </a:r>
            <a:r>
              <a:rPr lang="en-GB" dirty="0" err="1"/>
              <a:t>Galerkin</a:t>
            </a:r>
            <a:r>
              <a:rPr lang="en-GB" dirty="0"/>
              <a:t> Methods on Modern Architectures” [3]</a:t>
            </a:r>
          </a:p>
          <a:p>
            <a:pPr lvl="1"/>
            <a:r>
              <a:rPr lang="en-GB" dirty="0"/>
              <a:t>Manual SIMD optimisations</a:t>
            </a:r>
          </a:p>
          <a:p>
            <a:pPr lvl="1"/>
            <a:r>
              <a:rPr lang="en-GB" dirty="0"/>
              <a:t>Argue developers know best</a:t>
            </a:r>
          </a:p>
          <a:p>
            <a:pPr lvl="1"/>
            <a:r>
              <a:rPr lang="en-GB" dirty="0"/>
              <a:t>50% peak floating point performance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19874-0D57-453A-AA68-43D76EDEC5B8}"/>
              </a:ext>
            </a:extLst>
          </p:cNvPr>
          <p:cNvSpPr txBox="1"/>
          <p:nvPr/>
        </p:nvSpPr>
        <p:spPr>
          <a:xfrm>
            <a:off x="3997960" y="5781040"/>
            <a:ext cx="8158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[2] Dominic </a:t>
            </a:r>
            <a:r>
              <a:rPr lang="en-GB" dirty="0" err="1"/>
              <a:t>Kempf</a:t>
            </a:r>
            <a:r>
              <a:rPr lang="en-GB" dirty="0"/>
              <a:t> et al. Automatic Code Generation for High-Performance Discontinuous </a:t>
            </a:r>
            <a:r>
              <a:rPr lang="en-GB" dirty="0" err="1"/>
              <a:t>Galerkin</a:t>
            </a:r>
            <a:r>
              <a:rPr lang="en-GB" dirty="0"/>
              <a:t> Methods on Modern Architectures. 2018. DOI: 10.48550/ARXIV.1812. 08075. URL: https://arxiv.org/abs/1812.08075.</a:t>
            </a:r>
          </a:p>
        </p:txBody>
      </p:sp>
    </p:spTree>
    <p:extLst>
      <p:ext uri="{BB962C8B-B14F-4D97-AF65-F5344CB8AC3E}">
        <p14:creationId xmlns:p14="http://schemas.microsoft.com/office/powerpoint/2010/main" val="422431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9A00-36A8-48D6-ABD9-7C120135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023E-2632-4581-9BCC-E54AC96259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9585263" cy="3886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All functions are pure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All functions have a fixed number of inputs and outputs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All functions contain a fixed number of operations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Functions can be nested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Machine precision effects can be ignored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No function contains control flow </a:t>
            </a:r>
          </a:p>
        </p:txBody>
      </p:sp>
    </p:spTree>
    <p:extLst>
      <p:ext uri="{BB962C8B-B14F-4D97-AF65-F5344CB8AC3E}">
        <p14:creationId xmlns:p14="http://schemas.microsoft.com/office/powerpoint/2010/main" val="26315052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urham University_powerpoint 29.08.19 FINAL.potx" id="{15F0B36B-451E-467F-AC1D-6B634029385F}" vid="{75B5DF01-1AD8-4B24-959A-92377C0E24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757</Words>
  <Application>Microsoft Office PowerPoint</Application>
  <PresentationFormat>Widescreen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Lucida Grande</vt:lpstr>
      <vt:lpstr>1_Office Theme</vt:lpstr>
      <vt:lpstr>Using a compiler based approach, FLAT, to accelerate Finite Volume kernels within ExaHyPE</vt:lpstr>
      <vt:lpstr>Background</vt:lpstr>
      <vt:lpstr>Finite Volume Method</vt:lpstr>
      <vt:lpstr>Problem</vt:lpstr>
      <vt:lpstr>Solution</vt:lpstr>
      <vt:lpstr>Related</vt:lpstr>
      <vt:lpstr>Related</vt:lpstr>
      <vt:lpstr>Related</vt:lpstr>
      <vt:lpstr>Domain</vt:lpstr>
      <vt:lpstr>Architecture Overview</vt:lpstr>
      <vt:lpstr>Directed Acyclic Graph (DAG)</vt:lpstr>
      <vt:lpstr>Control Flow Hoisting</vt:lpstr>
      <vt:lpstr>Internal Representation  (IR)</vt:lpstr>
      <vt:lpstr>Creating a Kernel</vt:lpstr>
      <vt:lpstr>Example </vt:lpstr>
      <vt:lpstr>Test Problems</vt:lpstr>
      <vt:lpstr>Results – Synthetic Benchmark</vt:lpstr>
      <vt:lpstr>Results – ExaHyPE</vt:lpstr>
      <vt:lpstr>Results – vs Hand Optimised Kernel</vt:lpstr>
      <vt:lpstr>Results – Compiler Flags</vt:lpstr>
      <vt:lpstr>Results - SIMD</vt:lpstr>
      <vt:lpstr>Evaluation and Conclusion</vt:lpstr>
      <vt:lpstr>This is an example of a text slide</vt:lpstr>
      <vt:lpstr>This is an example of a text slide</vt:lpstr>
      <vt:lpstr>This is an example of a text slide</vt:lpstr>
      <vt:lpstr>This is an example of a bullet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Slingsby</dc:creator>
  <cp:lastModifiedBy>Jack Slingsby</cp:lastModifiedBy>
  <cp:revision>9</cp:revision>
  <dcterms:created xsi:type="dcterms:W3CDTF">2022-04-19T14:36:59Z</dcterms:created>
  <dcterms:modified xsi:type="dcterms:W3CDTF">2022-04-19T17:32:08Z</dcterms:modified>
</cp:coreProperties>
</file>