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58" r:id="rId4"/>
    <p:sldId id="259" r:id="rId5"/>
    <p:sldId id="265" r:id="rId6"/>
    <p:sldId id="262" r:id="rId7"/>
    <p:sldId id="263" r:id="rId8"/>
    <p:sldId id="264" r:id="rId9"/>
    <p:sldId id="272" r:id="rId10"/>
    <p:sldId id="273" r:id="rId11"/>
    <p:sldId id="274" r:id="rId12"/>
    <p:sldId id="260" r:id="rId13"/>
    <p:sldId id="269" r:id="rId14"/>
    <p:sldId id="261" r:id="rId15"/>
    <p:sldId id="266" r:id="rId16"/>
    <p:sldId id="268" r:id="rId17"/>
    <p:sldId id="270" r:id="rId18"/>
    <p:sldId id="271" r:id="rId1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8" autoAdjust="0"/>
    <p:restoredTop sz="94660"/>
  </p:normalViewPr>
  <p:slideViewPr>
    <p:cSldViewPr snapToGrid="0">
      <p:cViewPr varScale="1">
        <p:scale>
          <a:sx n="80" d="100"/>
          <a:sy n="80" d="100"/>
        </p:scale>
        <p:origin x="62"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11/14/2022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662537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802873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11/14/2022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417758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11/14/2022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546552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11/14/2022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164357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92992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029537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97402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986649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11/14/2022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‹Nr.›</a:t>
            </a:fld>
            <a:endParaRPr lang="en-US" dirty="0"/>
          </a:p>
        </p:txBody>
      </p:sp>
    </p:spTree>
    <p:extLst>
      <p:ext uri="{BB962C8B-B14F-4D97-AF65-F5344CB8AC3E}">
        <p14:creationId xmlns:p14="http://schemas.microsoft.com/office/powerpoint/2010/main" val="976416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11/14/2022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625880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ED291B17-9318-49DB-B28B-6E5994AE9581}" type="datetime1">
              <a:rPr lang="en-US" smtClean="0"/>
              <a:t>11/14/2022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5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3A98EE3D-8CD1-4C3F-BD1C-C98C9596463C}" type="slidenum">
              <a:rPr lang="en-US" smtClean="0"/>
              <a:t>‹Nr.›</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4756376"/>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5" r:id="rId6"/>
    <p:sldLayoutId id="2147483730" r:id="rId7"/>
    <p:sldLayoutId id="2147483726" r:id="rId8"/>
    <p:sldLayoutId id="2147483727" r:id="rId9"/>
    <p:sldLayoutId id="2147483728" r:id="rId10"/>
    <p:sldLayoutId id="2147483729"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5" name="Rectangle 1044">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047" name="Rectangle 1046">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CD6748D-AF72-262A-8BA3-1C908E371F39}"/>
              </a:ext>
            </a:extLst>
          </p:cNvPr>
          <p:cNvSpPr>
            <a:spLocks noGrp="1"/>
          </p:cNvSpPr>
          <p:nvPr>
            <p:ph type="ctrTitle"/>
          </p:nvPr>
        </p:nvSpPr>
        <p:spPr>
          <a:xfrm>
            <a:off x="8109235" y="863695"/>
            <a:ext cx="3511233" cy="3779995"/>
          </a:xfrm>
        </p:spPr>
        <p:txBody>
          <a:bodyPr anchor="ctr">
            <a:noAutofit/>
          </a:bodyPr>
          <a:lstStyle/>
          <a:p>
            <a:r>
              <a:rPr lang="en-US" sz="2000" dirty="0">
                <a:solidFill>
                  <a:schemeClr val="tx1"/>
                </a:solidFill>
              </a:rPr>
              <a:t>How did the spreading of COVID-19 and the regulations in association with it influence the game market, in particular the game League of Legends, in terms of monthly player numbers, and popularity in Europe ?</a:t>
            </a:r>
            <a:endParaRPr lang="de-AT" sz="2000" dirty="0">
              <a:solidFill>
                <a:schemeClr val="tx1"/>
              </a:solidFill>
            </a:endParaRPr>
          </a:p>
        </p:txBody>
      </p:sp>
      <p:sp>
        <p:nvSpPr>
          <p:cNvPr id="3" name="Untertitel 2">
            <a:extLst>
              <a:ext uri="{FF2B5EF4-FFF2-40B4-BE49-F238E27FC236}">
                <a16:creationId xmlns:a16="http://schemas.microsoft.com/office/drawing/2014/main" id="{31E7D983-5DB5-28FB-5CB8-023B77FA5442}"/>
              </a:ext>
            </a:extLst>
          </p:cNvPr>
          <p:cNvSpPr>
            <a:spLocks noGrp="1"/>
          </p:cNvSpPr>
          <p:nvPr>
            <p:ph type="subTitle" idx="1"/>
          </p:nvPr>
        </p:nvSpPr>
        <p:spPr>
          <a:xfrm>
            <a:off x="8109236" y="4739780"/>
            <a:ext cx="3511233" cy="1147054"/>
          </a:xfrm>
        </p:spPr>
        <p:txBody>
          <a:bodyPr anchor="t">
            <a:normAutofit/>
          </a:bodyPr>
          <a:lstStyle/>
          <a:p>
            <a:r>
              <a:rPr lang="de-AT" sz="2000" dirty="0"/>
              <a:t>Babiak Chiara , Führer Angelika, Rinner Clemens</a:t>
            </a:r>
            <a:endParaRPr lang="de-AT" sz="2000"/>
          </a:p>
        </p:txBody>
      </p:sp>
      <p:pic>
        <p:nvPicPr>
          <p:cNvPr id="1027" name="Picture 3" descr="League of Legends (LoL) - wymagania na PC | Eurogamer.pl">
            <a:extLst>
              <a:ext uri="{FF2B5EF4-FFF2-40B4-BE49-F238E27FC236}">
                <a16:creationId xmlns:a16="http://schemas.microsoft.com/office/drawing/2014/main" id="{EF942277-9FF4-4543-035E-2970F301BF4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381" r="15795"/>
          <a:stretch/>
        </p:blipFill>
        <p:spPr bwMode="auto">
          <a:xfrm>
            <a:off x="20" y="10"/>
            <a:ext cx="7537685"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9" name="Rectangle 1048">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9198239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20C97E5C-C165-417B-BBDE-6701E226B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5D0E1C6-221C-4835-B0D4-24184F6B6E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E8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98F2782-0AD1-4AB6-BBB8-3BA1BB416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nhaltsplatzhalter 4">
            <a:extLst>
              <a:ext uri="{FF2B5EF4-FFF2-40B4-BE49-F238E27FC236}">
                <a16:creationId xmlns:a16="http://schemas.microsoft.com/office/drawing/2014/main" id="{6BBB5BA7-8B58-95C6-DD3B-66EAA1ADD2D6}"/>
              </a:ext>
            </a:extLst>
          </p:cNvPr>
          <p:cNvPicPr>
            <a:picLocks noGrp="1" noChangeAspect="1"/>
          </p:cNvPicPr>
          <p:nvPr>
            <p:ph idx="1"/>
          </p:nvPr>
        </p:nvPicPr>
        <p:blipFill>
          <a:blip r:embed="rId2"/>
          <a:stretch>
            <a:fillRect/>
          </a:stretch>
        </p:blipFill>
        <p:spPr>
          <a:xfrm>
            <a:off x="1120477" y="1199382"/>
            <a:ext cx="9951041" cy="4453090"/>
          </a:xfrm>
          <a:prstGeom prst="rect">
            <a:avLst/>
          </a:prstGeom>
        </p:spPr>
      </p:pic>
    </p:spTree>
    <p:extLst>
      <p:ext uri="{BB962C8B-B14F-4D97-AF65-F5344CB8AC3E}">
        <p14:creationId xmlns:p14="http://schemas.microsoft.com/office/powerpoint/2010/main" val="111430517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20C97E5C-C165-417B-BBDE-6701E226B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5D0E1C6-221C-4835-B0D4-24184F6B6E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E72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98F2782-0AD1-4AB6-BBB8-3BA1BB416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nhaltsplatzhalter 4">
            <a:extLst>
              <a:ext uri="{FF2B5EF4-FFF2-40B4-BE49-F238E27FC236}">
                <a16:creationId xmlns:a16="http://schemas.microsoft.com/office/drawing/2014/main" id="{06415AA1-5729-15A2-7F8A-A033D3C78FA0}"/>
              </a:ext>
            </a:extLst>
          </p:cNvPr>
          <p:cNvPicPr>
            <a:picLocks noGrp="1" noChangeAspect="1"/>
          </p:cNvPicPr>
          <p:nvPr>
            <p:ph idx="1"/>
          </p:nvPr>
        </p:nvPicPr>
        <p:blipFill>
          <a:blip r:embed="rId2"/>
          <a:stretch>
            <a:fillRect/>
          </a:stretch>
        </p:blipFill>
        <p:spPr>
          <a:xfrm>
            <a:off x="1144600" y="1123527"/>
            <a:ext cx="9902794" cy="4604800"/>
          </a:xfrm>
          <a:prstGeom prst="rect">
            <a:avLst/>
          </a:prstGeom>
        </p:spPr>
      </p:pic>
    </p:spTree>
    <p:extLst>
      <p:ext uri="{BB962C8B-B14F-4D97-AF65-F5344CB8AC3E}">
        <p14:creationId xmlns:p14="http://schemas.microsoft.com/office/powerpoint/2010/main" val="349448625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7" name="Rectangle 2063">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79" name="Rectangle 2065">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081" name="Rectangle 2067">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82" name="Rectangle 2069">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083" name="Rectangle 2071">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League of Legends (LoL) - wymagania na PC | Eurogamer.pl">
            <a:extLst>
              <a:ext uri="{FF2B5EF4-FFF2-40B4-BE49-F238E27FC236}">
                <a16:creationId xmlns:a16="http://schemas.microsoft.com/office/drawing/2014/main" id="{DD20B372-8E75-B6FE-3B3A-7D6CF61B154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084" name="Rectangle 2073">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chemeClr val="tx1">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6" name="Rectangle 2075">
            <a:extLst>
              <a:ext uri="{FF2B5EF4-FFF2-40B4-BE49-F238E27FC236}">
                <a16:creationId xmlns:a16="http://schemas.microsoft.com/office/drawing/2014/main" id="{ECA7E90F-7383-4A8D-B3B2-977D30D270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rgbClr val="FFB53F">
              <a:alpha val="40000"/>
            </a:srgbClr>
          </a:solidFill>
          <a:ln>
            <a:noFill/>
          </a:ln>
          <a:effectLst/>
        </p:spPr>
        <p:style>
          <a:lnRef idx="1">
            <a:schemeClr val="accent1"/>
          </a:lnRef>
          <a:fillRef idx="3">
            <a:schemeClr val="accent1"/>
          </a:fillRef>
          <a:effectRef idx="2">
            <a:schemeClr val="accent1"/>
          </a:effectRef>
          <a:fontRef idx="minor">
            <a:schemeClr val="lt1"/>
          </a:fontRef>
        </p:style>
      </p:sp>
      <p:sp>
        <p:nvSpPr>
          <p:cNvPr id="2078" name="Rectangle 2077">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chemeClr val="tx1">
              <a:alpha val="50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080" name="Rectangle 2079">
            <a:extLst>
              <a:ext uri="{FF2B5EF4-FFF2-40B4-BE49-F238E27FC236}">
                <a16:creationId xmlns:a16="http://schemas.microsoft.com/office/drawing/2014/main" id="{153E7C7A-D853-434A-AA24-D8C247D80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rgbClr val="FFB53F">
              <a:alpha val="40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CCAF7E6B-A2A0-8F8A-2CFB-3DDA51254A3E}"/>
              </a:ext>
            </a:extLst>
          </p:cNvPr>
          <p:cNvSpPr>
            <a:spLocks noGrp="1"/>
          </p:cNvSpPr>
          <p:nvPr>
            <p:ph type="title"/>
          </p:nvPr>
        </p:nvSpPr>
        <p:spPr>
          <a:xfrm>
            <a:off x="7889065" y="2324906"/>
            <a:ext cx="3403426" cy="1588698"/>
          </a:xfrm>
        </p:spPr>
        <p:txBody>
          <a:bodyPr vert="horz" lIns="91440" tIns="45720" rIns="91440" bIns="45720" rtlCol="0" anchor="b">
            <a:normAutofit/>
          </a:bodyPr>
          <a:lstStyle/>
          <a:p>
            <a:r>
              <a:rPr lang="en-US" sz="3600" dirty="0">
                <a:solidFill>
                  <a:schemeClr val="bg1"/>
                </a:solidFill>
              </a:rPr>
              <a:t>Other Games</a:t>
            </a:r>
          </a:p>
        </p:txBody>
      </p:sp>
    </p:spTree>
    <p:extLst>
      <p:ext uri="{BB962C8B-B14F-4D97-AF65-F5344CB8AC3E}">
        <p14:creationId xmlns:p14="http://schemas.microsoft.com/office/powerpoint/2010/main" val="3066787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20C97E5C-C165-417B-BBDE-6701E226B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5D0E1C6-221C-4835-B0D4-24184F6B6E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BB3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98F2782-0AD1-4AB6-BBB8-3BA1BB416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nhaltsplatzhalter 4">
            <a:extLst>
              <a:ext uri="{FF2B5EF4-FFF2-40B4-BE49-F238E27FC236}">
                <a16:creationId xmlns:a16="http://schemas.microsoft.com/office/drawing/2014/main" id="{B8833675-B015-5F41-47F0-C3FF41D5045B}"/>
              </a:ext>
            </a:extLst>
          </p:cNvPr>
          <p:cNvPicPr>
            <a:picLocks noGrp="1" noChangeAspect="1"/>
          </p:cNvPicPr>
          <p:nvPr>
            <p:ph idx="1"/>
          </p:nvPr>
        </p:nvPicPr>
        <p:blipFill>
          <a:blip r:embed="rId2"/>
          <a:stretch>
            <a:fillRect/>
          </a:stretch>
        </p:blipFill>
        <p:spPr>
          <a:xfrm>
            <a:off x="1120477" y="1584984"/>
            <a:ext cx="9951041" cy="3681886"/>
          </a:xfrm>
          <a:prstGeom prst="rect">
            <a:avLst/>
          </a:prstGeom>
        </p:spPr>
      </p:pic>
    </p:spTree>
    <p:extLst>
      <p:ext uri="{BB962C8B-B14F-4D97-AF65-F5344CB8AC3E}">
        <p14:creationId xmlns:p14="http://schemas.microsoft.com/office/powerpoint/2010/main" val="300478294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7" name="Rectangle 2063">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79" name="Rectangle 2065">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081" name="Rectangle 2067">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82" name="Rectangle 2069">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083" name="Rectangle 2071">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League of Legends (LoL) - wymagania na PC | Eurogamer.pl">
            <a:extLst>
              <a:ext uri="{FF2B5EF4-FFF2-40B4-BE49-F238E27FC236}">
                <a16:creationId xmlns:a16="http://schemas.microsoft.com/office/drawing/2014/main" id="{DD20B372-8E75-B6FE-3B3A-7D6CF61B154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084" name="Rectangle 2073">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chemeClr val="tx1">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6" name="Rectangle 2075">
            <a:extLst>
              <a:ext uri="{FF2B5EF4-FFF2-40B4-BE49-F238E27FC236}">
                <a16:creationId xmlns:a16="http://schemas.microsoft.com/office/drawing/2014/main" id="{ECA7E90F-7383-4A8D-B3B2-977D30D270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rgbClr val="FFB53F">
              <a:alpha val="40000"/>
            </a:srgbClr>
          </a:solidFill>
          <a:ln>
            <a:noFill/>
          </a:ln>
          <a:effectLst/>
        </p:spPr>
        <p:style>
          <a:lnRef idx="1">
            <a:schemeClr val="accent1"/>
          </a:lnRef>
          <a:fillRef idx="3">
            <a:schemeClr val="accent1"/>
          </a:fillRef>
          <a:effectRef idx="2">
            <a:schemeClr val="accent1"/>
          </a:effectRef>
          <a:fontRef idx="minor">
            <a:schemeClr val="lt1"/>
          </a:fontRef>
        </p:style>
      </p:sp>
      <p:sp>
        <p:nvSpPr>
          <p:cNvPr id="2078" name="Rectangle 2077">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chemeClr val="tx1">
              <a:alpha val="50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080" name="Rectangle 2079">
            <a:extLst>
              <a:ext uri="{FF2B5EF4-FFF2-40B4-BE49-F238E27FC236}">
                <a16:creationId xmlns:a16="http://schemas.microsoft.com/office/drawing/2014/main" id="{153E7C7A-D853-434A-AA24-D8C247D80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rgbClr val="FFB53F">
              <a:alpha val="40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CCAF7E6B-A2A0-8F8A-2CFB-3DDA51254A3E}"/>
              </a:ext>
            </a:extLst>
          </p:cNvPr>
          <p:cNvSpPr>
            <a:spLocks noGrp="1"/>
          </p:cNvSpPr>
          <p:nvPr>
            <p:ph type="title"/>
          </p:nvPr>
        </p:nvSpPr>
        <p:spPr>
          <a:xfrm>
            <a:off x="7889065" y="2324906"/>
            <a:ext cx="3403426" cy="1588698"/>
          </a:xfrm>
        </p:spPr>
        <p:txBody>
          <a:bodyPr vert="horz" lIns="91440" tIns="45720" rIns="91440" bIns="45720" rtlCol="0" anchor="b">
            <a:normAutofit/>
          </a:bodyPr>
          <a:lstStyle/>
          <a:p>
            <a:r>
              <a:rPr lang="en-US" sz="3600" dirty="0">
                <a:solidFill>
                  <a:schemeClr val="bg1"/>
                </a:solidFill>
              </a:rPr>
              <a:t>League of Legends</a:t>
            </a:r>
          </a:p>
        </p:txBody>
      </p:sp>
    </p:spTree>
    <p:extLst>
      <p:ext uri="{BB962C8B-B14F-4D97-AF65-F5344CB8AC3E}">
        <p14:creationId xmlns:p14="http://schemas.microsoft.com/office/powerpoint/2010/main" val="746657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1" name="Rectangle 30">
            <a:extLst>
              <a:ext uri="{FF2B5EF4-FFF2-40B4-BE49-F238E27FC236}">
                <a16:creationId xmlns:a16="http://schemas.microsoft.com/office/drawing/2014/main" id="{20C97E5C-C165-417B-BBDE-6701E226B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5D0E1C6-221C-4835-B0D4-24184F6B6E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6F7D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98F2782-0AD1-4AB6-BBB8-3BA1BB416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nhaltsplatzhalter 7">
            <a:extLst>
              <a:ext uri="{FF2B5EF4-FFF2-40B4-BE49-F238E27FC236}">
                <a16:creationId xmlns:a16="http://schemas.microsoft.com/office/drawing/2014/main" id="{F544CDCA-F8CE-F22F-C9F8-A286069D2B38}"/>
              </a:ext>
            </a:extLst>
          </p:cNvPr>
          <p:cNvPicPr>
            <a:picLocks noGrp="1" noChangeAspect="1"/>
          </p:cNvPicPr>
          <p:nvPr>
            <p:ph idx="1"/>
          </p:nvPr>
        </p:nvPicPr>
        <p:blipFill>
          <a:blip r:embed="rId2"/>
          <a:stretch>
            <a:fillRect/>
          </a:stretch>
        </p:blipFill>
        <p:spPr>
          <a:xfrm>
            <a:off x="1120477" y="1584984"/>
            <a:ext cx="9951041" cy="3681886"/>
          </a:xfrm>
          <a:prstGeom prst="rect">
            <a:avLst/>
          </a:prstGeom>
        </p:spPr>
      </p:pic>
    </p:spTree>
    <p:extLst>
      <p:ext uri="{BB962C8B-B14F-4D97-AF65-F5344CB8AC3E}">
        <p14:creationId xmlns:p14="http://schemas.microsoft.com/office/powerpoint/2010/main" val="395506869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20C97E5C-C165-417B-BBDE-6701E226B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5D0E1C6-221C-4835-B0D4-24184F6B6E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5EA5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98F2782-0AD1-4AB6-BBB8-3BA1BB416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nhaltsplatzhalter 4">
            <a:extLst>
              <a:ext uri="{FF2B5EF4-FFF2-40B4-BE49-F238E27FC236}">
                <a16:creationId xmlns:a16="http://schemas.microsoft.com/office/drawing/2014/main" id="{44C87136-625E-C429-7901-C914FBF0E0B8}"/>
              </a:ext>
            </a:extLst>
          </p:cNvPr>
          <p:cNvPicPr>
            <a:picLocks noGrp="1" noChangeAspect="1"/>
          </p:cNvPicPr>
          <p:nvPr>
            <p:ph idx="1"/>
          </p:nvPr>
        </p:nvPicPr>
        <p:blipFill>
          <a:blip r:embed="rId2"/>
          <a:stretch>
            <a:fillRect/>
          </a:stretch>
        </p:blipFill>
        <p:spPr>
          <a:xfrm>
            <a:off x="1120477" y="1497913"/>
            <a:ext cx="9951041" cy="3856027"/>
          </a:xfrm>
          <a:prstGeom prst="rect">
            <a:avLst/>
          </a:prstGeom>
        </p:spPr>
      </p:pic>
    </p:spTree>
    <p:extLst>
      <p:ext uri="{BB962C8B-B14F-4D97-AF65-F5344CB8AC3E}">
        <p14:creationId xmlns:p14="http://schemas.microsoft.com/office/powerpoint/2010/main" val="194204153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FAAAB002-E48E-4009-828A-511F7A828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League of Legends (LoL) - wymagania na PC | Eurogamer.pl">
            <a:extLst>
              <a:ext uri="{FF2B5EF4-FFF2-40B4-BE49-F238E27FC236}">
                <a16:creationId xmlns:a16="http://schemas.microsoft.com/office/drawing/2014/main" id="{DD20B372-8E75-B6FE-3B3A-7D6CF61B154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388" r="9091" b="3703"/>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057" name="Rectangle 2056">
            <a:extLst>
              <a:ext uri="{FF2B5EF4-FFF2-40B4-BE49-F238E27FC236}">
                <a16:creationId xmlns:a16="http://schemas.microsoft.com/office/drawing/2014/main" id="{97EF55D5-23F0-4398-B16B-AEF5778C3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7" y="423123"/>
            <a:ext cx="4216219"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59" name="Rectangle 2058">
            <a:extLst>
              <a:ext uri="{FF2B5EF4-FFF2-40B4-BE49-F238E27FC236}">
                <a16:creationId xmlns:a16="http://schemas.microsoft.com/office/drawing/2014/main" id="{FDF32581-CAA1-43C6-8532-DC56C8435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7" y="601200"/>
            <a:ext cx="4214869" cy="5757055"/>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CCAF7E6B-A2A0-8F8A-2CFB-3DDA51254A3E}"/>
              </a:ext>
            </a:extLst>
          </p:cNvPr>
          <p:cNvSpPr>
            <a:spLocks noGrp="1"/>
          </p:cNvSpPr>
          <p:nvPr>
            <p:ph type="title"/>
          </p:nvPr>
        </p:nvSpPr>
        <p:spPr>
          <a:xfrm>
            <a:off x="681540" y="1131195"/>
            <a:ext cx="3730810" cy="1247938"/>
          </a:xfrm>
        </p:spPr>
        <p:txBody>
          <a:bodyPr anchor="ctr">
            <a:normAutofit/>
          </a:bodyPr>
          <a:lstStyle/>
          <a:p>
            <a:r>
              <a:rPr lang="de-AT" sz="2600" b="1" dirty="0" err="1">
                <a:solidFill>
                  <a:srgbClr val="FFFFFF"/>
                </a:solidFill>
              </a:rPr>
              <a:t>Conclusion</a:t>
            </a:r>
            <a:endParaRPr lang="de-AT" sz="2600" b="1" dirty="0">
              <a:solidFill>
                <a:srgbClr val="FFFFFF"/>
              </a:solidFill>
            </a:endParaRPr>
          </a:p>
        </p:txBody>
      </p:sp>
      <p:sp>
        <p:nvSpPr>
          <p:cNvPr id="3" name="Inhaltsplatzhalter 2">
            <a:extLst>
              <a:ext uri="{FF2B5EF4-FFF2-40B4-BE49-F238E27FC236}">
                <a16:creationId xmlns:a16="http://schemas.microsoft.com/office/drawing/2014/main" id="{59100319-9994-7C03-99F4-6A35B2F73BC0}"/>
              </a:ext>
            </a:extLst>
          </p:cNvPr>
          <p:cNvSpPr>
            <a:spLocks noGrp="1"/>
          </p:cNvSpPr>
          <p:nvPr>
            <p:ph idx="1"/>
          </p:nvPr>
        </p:nvSpPr>
        <p:spPr>
          <a:xfrm>
            <a:off x="678531" y="2438399"/>
            <a:ext cx="3730810" cy="3505201"/>
          </a:xfrm>
        </p:spPr>
        <p:txBody>
          <a:bodyPr>
            <a:normAutofit fontScale="77500" lnSpcReduction="20000"/>
          </a:bodyPr>
          <a:lstStyle/>
          <a:p>
            <a:r>
              <a:rPr lang="en-US" dirty="0">
                <a:solidFill>
                  <a:srgbClr val="FFFFFF"/>
                </a:solidFill>
              </a:rPr>
              <a:t>While more and more countries where starting to increase the number of regulations on outdoor activities and other hobby related things, the number of players was high up. But right after those regulations dropped and people were able to meet up again as well as had to go to school again, attend Matura ( in case of Austria ) and were able to do any kind of Entertainment related things, the game lost active players. We can also support and prove this theory because the number of players started to slowly increase again after summer ( a time in which loads of countries started to have more infections again and started enabling regulations for their population all over again - which was later marked as the second lockdown. )</a:t>
            </a:r>
            <a:endParaRPr lang="de-AT" dirty="0">
              <a:solidFill>
                <a:srgbClr val="FFFFFF"/>
              </a:solidFill>
            </a:endParaRPr>
          </a:p>
        </p:txBody>
      </p:sp>
    </p:spTree>
    <p:extLst>
      <p:ext uri="{BB962C8B-B14F-4D97-AF65-F5344CB8AC3E}">
        <p14:creationId xmlns:p14="http://schemas.microsoft.com/office/powerpoint/2010/main" val="1086647015"/>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FAAAB002-E48E-4009-828A-511F7A828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League of Legends (LoL) - wymagania na PC | Eurogamer.pl">
            <a:extLst>
              <a:ext uri="{FF2B5EF4-FFF2-40B4-BE49-F238E27FC236}">
                <a16:creationId xmlns:a16="http://schemas.microsoft.com/office/drawing/2014/main" id="{DD20B372-8E75-B6FE-3B3A-7D6CF61B154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388" r="9091" b="3703"/>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057" name="Rectangle 2056">
            <a:extLst>
              <a:ext uri="{FF2B5EF4-FFF2-40B4-BE49-F238E27FC236}">
                <a16:creationId xmlns:a16="http://schemas.microsoft.com/office/drawing/2014/main" id="{97EF55D5-23F0-4398-B16B-AEF5778C3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7" y="423123"/>
            <a:ext cx="4216219"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59" name="Rectangle 2058">
            <a:extLst>
              <a:ext uri="{FF2B5EF4-FFF2-40B4-BE49-F238E27FC236}">
                <a16:creationId xmlns:a16="http://schemas.microsoft.com/office/drawing/2014/main" id="{FDF32581-CAA1-43C6-8532-DC56C8435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7" y="601200"/>
            <a:ext cx="4214869" cy="5757055"/>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CCAF7E6B-A2A0-8F8A-2CFB-3DDA51254A3E}"/>
              </a:ext>
            </a:extLst>
          </p:cNvPr>
          <p:cNvSpPr>
            <a:spLocks noGrp="1"/>
          </p:cNvSpPr>
          <p:nvPr>
            <p:ph type="title"/>
          </p:nvPr>
        </p:nvSpPr>
        <p:spPr>
          <a:xfrm>
            <a:off x="681540" y="1131195"/>
            <a:ext cx="3730810" cy="1247938"/>
          </a:xfrm>
        </p:spPr>
        <p:txBody>
          <a:bodyPr anchor="ctr">
            <a:normAutofit/>
          </a:bodyPr>
          <a:lstStyle/>
          <a:p>
            <a:r>
              <a:rPr lang="de-AT" sz="2600" b="1" dirty="0" err="1">
                <a:solidFill>
                  <a:srgbClr val="FFFFFF"/>
                </a:solidFill>
              </a:rPr>
              <a:t>Conclusion</a:t>
            </a:r>
            <a:r>
              <a:rPr lang="de-AT" sz="2600" b="1" dirty="0">
                <a:solidFill>
                  <a:srgbClr val="FFFFFF"/>
                </a:solidFill>
              </a:rPr>
              <a:t> (2)</a:t>
            </a:r>
          </a:p>
        </p:txBody>
      </p:sp>
      <p:sp>
        <p:nvSpPr>
          <p:cNvPr id="3" name="Inhaltsplatzhalter 2">
            <a:extLst>
              <a:ext uri="{FF2B5EF4-FFF2-40B4-BE49-F238E27FC236}">
                <a16:creationId xmlns:a16="http://schemas.microsoft.com/office/drawing/2014/main" id="{59100319-9994-7C03-99F4-6A35B2F73BC0}"/>
              </a:ext>
            </a:extLst>
          </p:cNvPr>
          <p:cNvSpPr>
            <a:spLocks noGrp="1"/>
          </p:cNvSpPr>
          <p:nvPr>
            <p:ph idx="1"/>
          </p:nvPr>
        </p:nvSpPr>
        <p:spPr>
          <a:xfrm>
            <a:off x="678531" y="2438399"/>
            <a:ext cx="3730810" cy="3505201"/>
          </a:xfrm>
        </p:spPr>
        <p:txBody>
          <a:bodyPr>
            <a:normAutofit/>
          </a:bodyPr>
          <a:lstStyle/>
          <a:p>
            <a:r>
              <a:rPr lang="en-US" dirty="0">
                <a:solidFill>
                  <a:srgbClr val="FFFFFF"/>
                </a:solidFill>
              </a:rPr>
              <a:t>For the game itself ( looking at the core season time ) the lockdowns were put perfectly, since the first one was at the beginning of the season and the second one at the end of the 10th season , making it easier for players who were already invested in the game to spend more time on the game itself. </a:t>
            </a:r>
            <a:endParaRPr lang="de-AT" dirty="0">
              <a:solidFill>
                <a:srgbClr val="FFFFFF"/>
              </a:solidFill>
            </a:endParaRPr>
          </a:p>
        </p:txBody>
      </p:sp>
    </p:spTree>
    <p:extLst>
      <p:ext uri="{BB962C8B-B14F-4D97-AF65-F5344CB8AC3E}">
        <p14:creationId xmlns:p14="http://schemas.microsoft.com/office/powerpoint/2010/main" val="285255451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FAAAB002-E48E-4009-828A-511F7A828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League of Legends (LoL) - wymagania na PC | Eurogamer.pl">
            <a:extLst>
              <a:ext uri="{FF2B5EF4-FFF2-40B4-BE49-F238E27FC236}">
                <a16:creationId xmlns:a16="http://schemas.microsoft.com/office/drawing/2014/main" id="{DD20B372-8E75-B6FE-3B3A-7D6CF61B154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388" r="9091" b="3703"/>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057" name="Rectangle 2056">
            <a:extLst>
              <a:ext uri="{FF2B5EF4-FFF2-40B4-BE49-F238E27FC236}">
                <a16:creationId xmlns:a16="http://schemas.microsoft.com/office/drawing/2014/main" id="{97EF55D5-23F0-4398-B16B-AEF5778C3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7" y="423123"/>
            <a:ext cx="4216219"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59" name="Rectangle 2058">
            <a:extLst>
              <a:ext uri="{FF2B5EF4-FFF2-40B4-BE49-F238E27FC236}">
                <a16:creationId xmlns:a16="http://schemas.microsoft.com/office/drawing/2014/main" id="{FDF32581-CAA1-43C6-8532-DC56C8435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7" y="601200"/>
            <a:ext cx="4214869" cy="5757055"/>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CCAF7E6B-A2A0-8F8A-2CFB-3DDA51254A3E}"/>
              </a:ext>
            </a:extLst>
          </p:cNvPr>
          <p:cNvSpPr>
            <a:spLocks noGrp="1"/>
          </p:cNvSpPr>
          <p:nvPr>
            <p:ph type="title"/>
          </p:nvPr>
        </p:nvSpPr>
        <p:spPr>
          <a:xfrm>
            <a:off x="681540" y="1131195"/>
            <a:ext cx="3730810" cy="1247938"/>
          </a:xfrm>
        </p:spPr>
        <p:txBody>
          <a:bodyPr anchor="ctr">
            <a:normAutofit/>
          </a:bodyPr>
          <a:lstStyle/>
          <a:p>
            <a:r>
              <a:rPr lang="de-AT" sz="2600" b="1">
                <a:solidFill>
                  <a:srgbClr val="FFFFFF"/>
                </a:solidFill>
              </a:rPr>
              <a:t>Assumption</a:t>
            </a:r>
          </a:p>
        </p:txBody>
      </p:sp>
      <p:sp>
        <p:nvSpPr>
          <p:cNvPr id="3" name="Inhaltsplatzhalter 2">
            <a:extLst>
              <a:ext uri="{FF2B5EF4-FFF2-40B4-BE49-F238E27FC236}">
                <a16:creationId xmlns:a16="http://schemas.microsoft.com/office/drawing/2014/main" id="{59100319-9994-7C03-99F4-6A35B2F73BC0}"/>
              </a:ext>
            </a:extLst>
          </p:cNvPr>
          <p:cNvSpPr>
            <a:spLocks noGrp="1"/>
          </p:cNvSpPr>
          <p:nvPr>
            <p:ph idx="1"/>
          </p:nvPr>
        </p:nvSpPr>
        <p:spPr>
          <a:xfrm>
            <a:off x="678531" y="2438399"/>
            <a:ext cx="3730810" cy="3505201"/>
          </a:xfrm>
        </p:spPr>
        <p:txBody>
          <a:bodyPr>
            <a:normAutofit/>
          </a:bodyPr>
          <a:lstStyle/>
          <a:p>
            <a:r>
              <a:rPr lang="de-AT" dirty="0" err="1">
                <a:solidFill>
                  <a:srgbClr val="FFFFFF"/>
                </a:solidFill>
              </a:rPr>
              <a:t>Growing</a:t>
            </a:r>
            <a:r>
              <a:rPr lang="de-AT" dirty="0">
                <a:solidFill>
                  <a:srgbClr val="FFFFFF"/>
                </a:solidFill>
              </a:rPr>
              <a:t> Numbers </a:t>
            </a:r>
            <a:r>
              <a:rPr lang="de-AT" dirty="0" err="1">
                <a:solidFill>
                  <a:srgbClr val="FFFFFF"/>
                </a:solidFill>
              </a:rPr>
              <a:t>of</a:t>
            </a:r>
            <a:r>
              <a:rPr lang="de-AT" dirty="0">
                <a:solidFill>
                  <a:srgbClr val="FFFFFF"/>
                </a:solidFill>
              </a:rPr>
              <a:t> </a:t>
            </a:r>
            <a:r>
              <a:rPr lang="de-AT" dirty="0" err="1">
                <a:solidFill>
                  <a:srgbClr val="FFFFFF"/>
                </a:solidFill>
              </a:rPr>
              <a:t>infections</a:t>
            </a:r>
            <a:r>
              <a:rPr lang="de-AT" dirty="0">
                <a:solidFill>
                  <a:srgbClr val="FFFFFF"/>
                </a:solidFill>
              </a:rPr>
              <a:t> </a:t>
            </a:r>
            <a:r>
              <a:rPr lang="de-AT" dirty="0" err="1">
                <a:solidFill>
                  <a:srgbClr val="FFFFFF"/>
                </a:solidFill>
              </a:rPr>
              <a:t>concerning</a:t>
            </a:r>
            <a:r>
              <a:rPr lang="de-AT" dirty="0">
                <a:solidFill>
                  <a:srgbClr val="FFFFFF"/>
                </a:solidFill>
              </a:rPr>
              <a:t> Covid 19 and strong </a:t>
            </a:r>
            <a:r>
              <a:rPr lang="de-AT" dirty="0" err="1">
                <a:solidFill>
                  <a:srgbClr val="FFFFFF"/>
                </a:solidFill>
              </a:rPr>
              <a:t>regulations</a:t>
            </a:r>
            <a:r>
              <a:rPr lang="de-AT" dirty="0">
                <a:solidFill>
                  <a:srgbClr val="FFFFFF"/>
                </a:solidFill>
              </a:rPr>
              <a:t> </a:t>
            </a:r>
            <a:r>
              <a:rPr lang="de-AT" dirty="0" err="1">
                <a:solidFill>
                  <a:srgbClr val="FFFFFF"/>
                </a:solidFill>
              </a:rPr>
              <a:t>set</a:t>
            </a:r>
            <a:r>
              <a:rPr lang="de-AT" dirty="0">
                <a:solidFill>
                  <a:srgbClr val="FFFFFF"/>
                </a:solidFill>
              </a:rPr>
              <a:t> in Countries </a:t>
            </a:r>
            <a:r>
              <a:rPr lang="de-AT" dirty="0" err="1">
                <a:solidFill>
                  <a:srgbClr val="FFFFFF"/>
                </a:solidFill>
              </a:rPr>
              <a:t>lead</a:t>
            </a:r>
            <a:r>
              <a:rPr lang="de-AT" dirty="0">
                <a:solidFill>
                  <a:srgbClr val="FFFFFF"/>
                </a:solidFill>
              </a:rPr>
              <a:t> </a:t>
            </a:r>
            <a:r>
              <a:rPr lang="de-AT" dirty="0" err="1">
                <a:solidFill>
                  <a:srgbClr val="FFFFFF"/>
                </a:solidFill>
              </a:rPr>
              <a:t>to</a:t>
            </a:r>
            <a:r>
              <a:rPr lang="de-AT" dirty="0">
                <a:solidFill>
                  <a:srgbClr val="FFFFFF"/>
                </a:solidFill>
              </a:rPr>
              <a:t> </a:t>
            </a:r>
            <a:r>
              <a:rPr lang="de-AT" dirty="0" err="1">
                <a:solidFill>
                  <a:srgbClr val="FFFFFF"/>
                </a:solidFill>
              </a:rPr>
              <a:t>increased</a:t>
            </a:r>
            <a:r>
              <a:rPr lang="de-AT" dirty="0">
                <a:solidFill>
                  <a:srgbClr val="FFFFFF"/>
                </a:solidFill>
              </a:rPr>
              <a:t> </a:t>
            </a:r>
            <a:r>
              <a:rPr lang="de-AT" dirty="0" err="1">
                <a:solidFill>
                  <a:srgbClr val="FFFFFF"/>
                </a:solidFill>
              </a:rPr>
              <a:t>number</a:t>
            </a:r>
            <a:r>
              <a:rPr lang="de-AT" dirty="0">
                <a:solidFill>
                  <a:srgbClr val="FFFFFF"/>
                </a:solidFill>
              </a:rPr>
              <a:t> </a:t>
            </a:r>
            <a:r>
              <a:rPr lang="de-AT" dirty="0" err="1">
                <a:solidFill>
                  <a:srgbClr val="FFFFFF"/>
                </a:solidFill>
              </a:rPr>
              <a:t>of</a:t>
            </a:r>
            <a:r>
              <a:rPr lang="de-AT" dirty="0">
                <a:solidFill>
                  <a:srgbClr val="FFFFFF"/>
                </a:solidFill>
              </a:rPr>
              <a:t> </a:t>
            </a:r>
            <a:r>
              <a:rPr lang="de-AT" dirty="0" err="1">
                <a:solidFill>
                  <a:srgbClr val="FFFFFF"/>
                </a:solidFill>
              </a:rPr>
              <a:t>players</a:t>
            </a:r>
            <a:r>
              <a:rPr lang="de-AT" dirty="0">
                <a:solidFill>
                  <a:srgbClr val="FFFFFF"/>
                </a:solidFill>
              </a:rPr>
              <a:t> ( indoor </a:t>
            </a:r>
            <a:r>
              <a:rPr lang="de-AT" dirty="0" err="1">
                <a:solidFill>
                  <a:srgbClr val="FFFFFF"/>
                </a:solidFill>
              </a:rPr>
              <a:t>hobbies</a:t>
            </a:r>
            <a:r>
              <a:rPr lang="de-AT" dirty="0">
                <a:solidFill>
                  <a:srgbClr val="FFFFFF"/>
                </a:solidFill>
              </a:rPr>
              <a:t> </a:t>
            </a:r>
            <a:r>
              <a:rPr lang="de-AT" dirty="0" err="1">
                <a:solidFill>
                  <a:srgbClr val="FFFFFF"/>
                </a:solidFill>
              </a:rPr>
              <a:t>increase</a:t>
            </a:r>
            <a:r>
              <a:rPr lang="de-AT" dirty="0">
                <a:solidFill>
                  <a:srgbClr val="FFFFFF"/>
                </a:solidFill>
              </a:rPr>
              <a:t> )</a:t>
            </a:r>
          </a:p>
        </p:txBody>
      </p:sp>
    </p:spTree>
    <p:extLst>
      <p:ext uri="{BB962C8B-B14F-4D97-AF65-F5344CB8AC3E}">
        <p14:creationId xmlns:p14="http://schemas.microsoft.com/office/powerpoint/2010/main" val="293166682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FAAAB002-E48E-4009-828A-511F7A828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League of Legends (LoL) - wymagania na PC | Eurogamer.pl">
            <a:extLst>
              <a:ext uri="{FF2B5EF4-FFF2-40B4-BE49-F238E27FC236}">
                <a16:creationId xmlns:a16="http://schemas.microsoft.com/office/drawing/2014/main" id="{DD20B372-8E75-B6FE-3B3A-7D6CF61B154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388" r="9091" b="3703"/>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057" name="Rectangle 2056">
            <a:extLst>
              <a:ext uri="{FF2B5EF4-FFF2-40B4-BE49-F238E27FC236}">
                <a16:creationId xmlns:a16="http://schemas.microsoft.com/office/drawing/2014/main" id="{97EF55D5-23F0-4398-B16B-AEF5778C3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7" y="423123"/>
            <a:ext cx="4216219"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59" name="Rectangle 2058">
            <a:extLst>
              <a:ext uri="{FF2B5EF4-FFF2-40B4-BE49-F238E27FC236}">
                <a16:creationId xmlns:a16="http://schemas.microsoft.com/office/drawing/2014/main" id="{FDF32581-CAA1-43C6-8532-DC56C8435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7" y="601200"/>
            <a:ext cx="4214869" cy="5757055"/>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CCAF7E6B-A2A0-8F8A-2CFB-3DDA51254A3E}"/>
              </a:ext>
            </a:extLst>
          </p:cNvPr>
          <p:cNvSpPr>
            <a:spLocks noGrp="1"/>
          </p:cNvSpPr>
          <p:nvPr>
            <p:ph type="title"/>
          </p:nvPr>
        </p:nvSpPr>
        <p:spPr>
          <a:xfrm>
            <a:off x="681540" y="1131195"/>
            <a:ext cx="3730810" cy="1247938"/>
          </a:xfrm>
        </p:spPr>
        <p:txBody>
          <a:bodyPr anchor="ctr">
            <a:normAutofit/>
          </a:bodyPr>
          <a:lstStyle/>
          <a:p>
            <a:r>
              <a:rPr lang="de-AT" sz="2600" b="1" dirty="0" err="1">
                <a:solidFill>
                  <a:srgbClr val="FFFFFF"/>
                </a:solidFill>
              </a:rPr>
              <a:t>Finding</a:t>
            </a:r>
            <a:r>
              <a:rPr lang="de-AT" sz="2600" b="1" dirty="0">
                <a:solidFill>
                  <a:srgbClr val="FFFFFF"/>
                </a:solidFill>
              </a:rPr>
              <a:t> </a:t>
            </a:r>
            <a:r>
              <a:rPr lang="de-AT" sz="2600" b="1" dirty="0" err="1">
                <a:solidFill>
                  <a:srgbClr val="FFFFFF"/>
                </a:solidFill>
              </a:rPr>
              <a:t>the</a:t>
            </a:r>
            <a:r>
              <a:rPr lang="de-AT" sz="2600" b="1" dirty="0">
                <a:solidFill>
                  <a:srgbClr val="FFFFFF"/>
                </a:solidFill>
              </a:rPr>
              <a:t> </a:t>
            </a:r>
            <a:r>
              <a:rPr lang="de-AT" sz="2600" b="1" dirty="0" err="1">
                <a:solidFill>
                  <a:srgbClr val="FFFFFF"/>
                </a:solidFill>
              </a:rPr>
              <a:t>answer</a:t>
            </a:r>
            <a:endParaRPr lang="de-AT" sz="2600" b="1" dirty="0">
              <a:solidFill>
                <a:srgbClr val="FFFFFF"/>
              </a:solidFill>
            </a:endParaRPr>
          </a:p>
        </p:txBody>
      </p:sp>
      <p:sp>
        <p:nvSpPr>
          <p:cNvPr id="3" name="Inhaltsplatzhalter 2">
            <a:extLst>
              <a:ext uri="{FF2B5EF4-FFF2-40B4-BE49-F238E27FC236}">
                <a16:creationId xmlns:a16="http://schemas.microsoft.com/office/drawing/2014/main" id="{59100319-9994-7C03-99F4-6A35B2F73BC0}"/>
              </a:ext>
            </a:extLst>
          </p:cNvPr>
          <p:cNvSpPr>
            <a:spLocks noGrp="1"/>
          </p:cNvSpPr>
          <p:nvPr>
            <p:ph idx="1"/>
          </p:nvPr>
        </p:nvSpPr>
        <p:spPr>
          <a:xfrm>
            <a:off x="678531" y="2438399"/>
            <a:ext cx="3730810" cy="3505201"/>
          </a:xfrm>
        </p:spPr>
        <p:txBody>
          <a:bodyPr>
            <a:normAutofit/>
          </a:bodyPr>
          <a:lstStyle/>
          <a:p>
            <a:r>
              <a:rPr lang="de-AT" dirty="0" err="1">
                <a:solidFill>
                  <a:srgbClr val="FFFFFF"/>
                </a:solidFill>
              </a:rPr>
              <a:t>What</a:t>
            </a:r>
            <a:r>
              <a:rPr lang="de-AT" dirty="0">
                <a:solidFill>
                  <a:srgbClr val="FFFFFF"/>
                </a:solidFill>
              </a:rPr>
              <a:t> </a:t>
            </a:r>
            <a:r>
              <a:rPr lang="de-AT" dirty="0" err="1">
                <a:solidFill>
                  <a:srgbClr val="FFFFFF"/>
                </a:solidFill>
              </a:rPr>
              <a:t>Regulations</a:t>
            </a:r>
            <a:r>
              <a:rPr lang="de-AT" dirty="0">
                <a:solidFill>
                  <a:srgbClr val="FFFFFF"/>
                </a:solidFill>
              </a:rPr>
              <a:t> </a:t>
            </a:r>
            <a:r>
              <a:rPr lang="de-AT" dirty="0" err="1">
                <a:solidFill>
                  <a:srgbClr val="FFFFFF"/>
                </a:solidFill>
              </a:rPr>
              <a:t>were</a:t>
            </a:r>
            <a:r>
              <a:rPr lang="de-AT" dirty="0">
                <a:solidFill>
                  <a:srgbClr val="FFFFFF"/>
                </a:solidFill>
              </a:rPr>
              <a:t> </a:t>
            </a:r>
            <a:r>
              <a:rPr lang="de-AT" dirty="0" err="1">
                <a:solidFill>
                  <a:srgbClr val="FFFFFF"/>
                </a:solidFill>
              </a:rPr>
              <a:t>present</a:t>
            </a:r>
            <a:r>
              <a:rPr lang="de-AT" dirty="0">
                <a:solidFill>
                  <a:srgbClr val="FFFFFF"/>
                </a:solidFill>
              </a:rPr>
              <a:t> </a:t>
            </a:r>
            <a:r>
              <a:rPr lang="de-AT" dirty="0" err="1">
                <a:solidFill>
                  <a:srgbClr val="FFFFFF"/>
                </a:solidFill>
              </a:rPr>
              <a:t>the</a:t>
            </a:r>
            <a:r>
              <a:rPr lang="de-AT" dirty="0">
                <a:solidFill>
                  <a:srgbClr val="FFFFFF"/>
                </a:solidFill>
              </a:rPr>
              <a:t> </a:t>
            </a:r>
            <a:r>
              <a:rPr lang="de-AT" dirty="0" err="1">
                <a:solidFill>
                  <a:srgbClr val="FFFFFF"/>
                </a:solidFill>
              </a:rPr>
              <a:t>most</a:t>
            </a:r>
            <a:r>
              <a:rPr lang="de-AT" dirty="0">
                <a:solidFill>
                  <a:srgbClr val="FFFFFF"/>
                </a:solidFill>
              </a:rPr>
              <a:t> ?</a:t>
            </a:r>
          </a:p>
          <a:p>
            <a:r>
              <a:rPr lang="de-AT" dirty="0">
                <a:solidFill>
                  <a:srgbClr val="FFFFFF"/>
                </a:solidFill>
              </a:rPr>
              <a:t>How high </a:t>
            </a:r>
            <a:r>
              <a:rPr lang="de-AT" dirty="0" err="1">
                <a:solidFill>
                  <a:srgbClr val="FFFFFF"/>
                </a:solidFill>
              </a:rPr>
              <a:t>or</a:t>
            </a:r>
            <a:r>
              <a:rPr lang="de-AT" dirty="0">
                <a:solidFill>
                  <a:srgbClr val="FFFFFF"/>
                </a:solidFill>
              </a:rPr>
              <a:t> </a:t>
            </a:r>
            <a:r>
              <a:rPr lang="de-AT" dirty="0" err="1">
                <a:solidFill>
                  <a:srgbClr val="FFFFFF"/>
                </a:solidFill>
              </a:rPr>
              <a:t>low</a:t>
            </a:r>
            <a:r>
              <a:rPr lang="de-AT" dirty="0">
                <a:solidFill>
                  <a:srgbClr val="FFFFFF"/>
                </a:solidFill>
              </a:rPr>
              <a:t> was </a:t>
            </a:r>
            <a:r>
              <a:rPr lang="de-AT" dirty="0" err="1">
                <a:solidFill>
                  <a:srgbClr val="FFFFFF"/>
                </a:solidFill>
              </a:rPr>
              <a:t>the</a:t>
            </a:r>
            <a:r>
              <a:rPr lang="de-AT" dirty="0">
                <a:solidFill>
                  <a:srgbClr val="FFFFFF"/>
                </a:solidFill>
              </a:rPr>
              <a:t> </a:t>
            </a:r>
            <a:r>
              <a:rPr lang="de-AT" dirty="0" err="1">
                <a:solidFill>
                  <a:srgbClr val="FFFFFF"/>
                </a:solidFill>
              </a:rPr>
              <a:t>number</a:t>
            </a:r>
            <a:r>
              <a:rPr lang="de-AT" dirty="0">
                <a:solidFill>
                  <a:srgbClr val="FFFFFF"/>
                </a:solidFill>
              </a:rPr>
              <a:t> </a:t>
            </a:r>
            <a:r>
              <a:rPr lang="de-AT" dirty="0" err="1">
                <a:solidFill>
                  <a:srgbClr val="FFFFFF"/>
                </a:solidFill>
              </a:rPr>
              <a:t>of</a:t>
            </a:r>
            <a:r>
              <a:rPr lang="de-AT" dirty="0">
                <a:solidFill>
                  <a:srgbClr val="FFFFFF"/>
                </a:solidFill>
              </a:rPr>
              <a:t> </a:t>
            </a:r>
            <a:r>
              <a:rPr lang="de-AT" dirty="0" err="1">
                <a:solidFill>
                  <a:srgbClr val="FFFFFF"/>
                </a:solidFill>
              </a:rPr>
              <a:t>players</a:t>
            </a:r>
            <a:r>
              <a:rPr lang="de-AT" dirty="0">
                <a:solidFill>
                  <a:srgbClr val="FFFFFF"/>
                </a:solidFill>
              </a:rPr>
              <a:t> </a:t>
            </a:r>
            <a:r>
              <a:rPr lang="de-AT" dirty="0" err="1">
                <a:solidFill>
                  <a:srgbClr val="FFFFFF"/>
                </a:solidFill>
              </a:rPr>
              <a:t>during</a:t>
            </a:r>
            <a:r>
              <a:rPr lang="de-AT" dirty="0">
                <a:solidFill>
                  <a:srgbClr val="FFFFFF"/>
                </a:solidFill>
              </a:rPr>
              <a:t> </a:t>
            </a:r>
            <a:r>
              <a:rPr lang="de-AT" dirty="0" err="1">
                <a:solidFill>
                  <a:srgbClr val="FFFFFF"/>
                </a:solidFill>
              </a:rPr>
              <a:t>or</a:t>
            </a:r>
            <a:r>
              <a:rPr lang="de-AT" dirty="0">
                <a:solidFill>
                  <a:srgbClr val="FFFFFF"/>
                </a:solidFill>
              </a:rPr>
              <a:t> after </a:t>
            </a:r>
            <a:r>
              <a:rPr lang="de-AT" dirty="0" err="1">
                <a:solidFill>
                  <a:srgbClr val="FFFFFF"/>
                </a:solidFill>
              </a:rPr>
              <a:t>the</a:t>
            </a:r>
            <a:r>
              <a:rPr lang="de-AT" dirty="0">
                <a:solidFill>
                  <a:srgbClr val="FFFFFF"/>
                </a:solidFill>
              </a:rPr>
              <a:t> </a:t>
            </a:r>
            <a:r>
              <a:rPr lang="de-AT" dirty="0" err="1">
                <a:solidFill>
                  <a:srgbClr val="FFFFFF"/>
                </a:solidFill>
              </a:rPr>
              <a:t>first</a:t>
            </a:r>
            <a:r>
              <a:rPr lang="de-AT" dirty="0">
                <a:solidFill>
                  <a:srgbClr val="FFFFFF"/>
                </a:solidFill>
              </a:rPr>
              <a:t> </a:t>
            </a:r>
            <a:r>
              <a:rPr lang="de-AT" dirty="0" err="1">
                <a:solidFill>
                  <a:srgbClr val="FFFFFF"/>
                </a:solidFill>
              </a:rPr>
              <a:t>lockdown</a:t>
            </a:r>
            <a:r>
              <a:rPr lang="de-AT" dirty="0">
                <a:solidFill>
                  <a:srgbClr val="FFFFFF"/>
                </a:solidFill>
              </a:rPr>
              <a:t> ? </a:t>
            </a:r>
          </a:p>
          <a:p>
            <a:r>
              <a:rPr lang="de-AT" dirty="0">
                <a:solidFill>
                  <a:srgbClr val="FFFFFF"/>
                </a:solidFill>
              </a:rPr>
              <a:t>Are </a:t>
            </a:r>
            <a:r>
              <a:rPr lang="de-AT" dirty="0" err="1">
                <a:solidFill>
                  <a:srgbClr val="FFFFFF"/>
                </a:solidFill>
              </a:rPr>
              <a:t>there</a:t>
            </a:r>
            <a:r>
              <a:rPr lang="de-AT" dirty="0">
                <a:solidFill>
                  <a:srgbClr val="FFFFFF"/>
                </a:solidFill>
              </a:rPr>
              <a:t> </a:t>
            </a:r>
            <a:r>
              <a:rPr lang="de-AT" dirty="0" err="1">
                <a:solidFill>
                  <a:srgbClr val="FFFFFF"/>
                </a:solidFill>
              </a:rPr>
              <a:t>other</a:t>
            </a:r>
            <a:r>
              <a:rPr lang="de-AT" dirty="0">
                <a:solidFill>
                  <a:srgbClr val="FFFFFF"/>
                </a:solidFill>
              </a:rPr>
              <a:t> </a:t>
            </a:r>
            <a:r>
              <a:rPr lang="de-AT" dirty="0" err="1">
                <a:solidFill>
                  <a:srgbClr val="FFFFFF"/>
                </a:solidFill>
              </a:rPr>
              <a:t>aspects</a:t>
            </a:r>
            <a:r>
              <a:rPr lang="de-AT" dirty="0">
                <a:solidFill>
                  <a:srgbClr val="FFFFFF"/>
                </a:solidFill>
              </a:rPr>
              <a:t> </a:t>
            </a:r>
            <a:r>
              <a:rPr lang="de-AT" dirty="0" err="1">
                <a:solidFill>
                  <a:srgbClr val="FFFFFF"/>
                </a:solidFill>
              </a:rPr>
              <a:t>which</a:t>
            </a:r>
            <a:r>
              <a:rPr lang="de-AT" dirty="0">
                <a:solidFill>
                  <a:srgbClr val="FFFFFF"/>
                </a:solidFill>
              </a:rPr>
              <a:t> </a:t>
            </a:r>
            <a:r>
              <a:rPr lang="de-AT" dirty="0" err="1">
                <a:solidFill>
                  <a:srgbClr val="FFFFFF"/>
                </a:solidFill>
              </a:rPr>
              <a:t>might</a:t>
            </a:r>
            <a:r>
              <a:rPr lang="de-AT" dirty="0">
                <a:solidFill>
                  <a:srgbClr val="FFFFFF"/>
                </a:solidFill>
              </a:rPr>
              <a:t> </a:t>
            </a:r>
            <a:r>
              <a:rPr lang="de-AT" dirty="0" err="1">
                <a:solidFill>
                  <a:srgbClr val="FFFFFF"/>
                </a:solidFill>
              </a:rPr>
              <a:t>lead</a:t>
            </a:r>
            <a:r>
              <a:rPr lang="de-AT" dirty="0">
                <a:solidFill>
                  <a:srgbClr val="FFFFFF"/>
                </a:solidFill>
              </a:rPr>
              <a:t> </a:t>
            </a:r>
            <a:r>
              <a:rPr lang="de-AT" dirty="0" err="1">
                <a:solidFill>
                  <a:srgbClr val="FFFFFF"/>
                </a:solidFill>
              </a:rPr>
              <a:t>to</a:t>
            </a:r>
            <a:r>
              <a:rPr lang="de-AT" dirty="0">
                <a:solidFill>
                  <a:srgbClr val="FFFFFF"/>
                </a:solidFill>
              </a:rPr>
              <a:t> </a:t>
            </a:r>
            <a:r>
              <a:rPr lang="de-AT" dirty="0" err="1">
                <a:solidFill>
                  <a:srgbClr val="FFFFFF"/>
                </a:solidFill>
              </a:rPr>
              <a:t>drops</a:t>
            </a:r>
            <a:r>
              <a:rPr lang="de-AT" dirty="0">
                <a:solidFill>
                  <a:srgbClr val="FFFFFF"/>
                </a:solidFill>
              </a:rPr>
              <a:t> </a:t>
            </a:r>
            <a:r>
              <a:rPr lang="de-AT" dirty="0" err="1">
                <a:solidFill>
                  <a:srgbClr val="FFFFFF"/>
                </a:solidFill>
              </a:rPr>
              <a:t>or</a:t>
            </a:r>
            <a:r>
              <a:rPr lang="de-AT" dirty="0">
                <a:solidFill>
                  <a:srgbClr val="FFFFFF"/>
                </a:solidFill>
              </a:rPr>
              <a:t> </a:t>
            </a:r>
            <a:r>
              <a:rPr lang="de-AT" dirty="0" err="1">
                <a:solidFill>
                  <a:srgbClr val="FFFFFF"/>
                </a:solidFill>
              </a:rPr>
              <a:t>increases</a:t>
            </a:r>
            <a:r>
              <a:rPr lang="de-AT" dirty="0">
                <a:solidFill>
                  <a:srgbClr val="FFFFFF"/>
                </a:solidFill>
              </a:rPr>
              <a:t> ? </a:t>
            </a:r>
          </a:p>
        </p:txBody>
      </p:sp>
    </p:spTree>
    <p:extLst>
      <p:ext uri="{BB962C8B-B14F-4D97-AF65-F5344CB8AC3E}">
        <p14:creationId xmlns:p14="http://schemas.microsoft.com/office/powerpoint/2010/main" val="76526190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7" name="Rectangle 2063">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79" name="Rectangle 2065">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081" name="Rectangle 2067">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82" name="Rectangle 2069">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083" name="Rectangle 2071">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League of Legends (LoL) - wymagania na PC | Eurogamer.pl">
            <a:extLst>
              <a:ext uri="{FF2B5EF4-FFF2-40B4-BE49-F238E27FC236}">
                <a16:creationId xmlns:a16="http://schemas.microsoft.com/office/drawing/2014/main" id="{DD20B372-8E75-B6FE-3B3A-7D6CF61B154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084" name="Rectangle 2073">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chemeClr val="tx1">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6" name="Rectangle 2075">
            <a:extLst>
              <a:ext uri="{FF2B5EF4-FFF2-40B4-BE49-F238E27FC236}">
                <a16:creationId xmlns:a16="http://schemas.microsoft.com/office/drawing/2014/main" id="{ECA7E90F-7383-4A8D-B3B2-977D30D270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rgbClr val="FFB53F">
              <a:alpha val="40000"/>
            </a:srgbClr>
          </a:solidFill>
          <a:ln>
            <a:noFill/>
          </a:ln>
          <a:effectLst/>
        </p:spPr>
        <p:style>
          <a:lnRef idx="1">
            <a:schemeClr val="accent1"/>
          </a:lnRef>
          <a:fillRef idx="3">
            <a:schemeClr val="accent1"/>
          </a:fillRef>
          <a:effectRef idx="2">
            <a:schemeClr val="accent1"/>
          </a:effectRef>
          <a:fontRef idx="minor">
            <a:schemeClr val="lt1"/>
          </a:fontRef>
        </p:style>
      </p:sp>
      <p:sp>
        <p:nvSpPr>
          <p:cNvPr id="2078" name="Rectangle 2077">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chemeClr val="tx1">
              <a:alpha val="50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080" name="Rectangle 2079">
            <a:extLst>
              <a:ext uri="{FF2B5EF4-FFF2-40B4-BE49-F238E27FC236}">
                <a16:creationId xmlns:a16="http://schemas.microsoft.com/office/drawing/2014/main" id="{153E7C7A-D853-434A-AA24-D8C247D80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rgbClr val="FFB53F">
              <a:alpha val="40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CCAF7E6B-A2A0-8F8A-2CFB-3DDA51254A3E}"/>
              </a:ext>
            </a:extLst>
          </p:cNvPr>
          <p:cNvSpPr>
            <a:spLocks noGrp="1"/>
          </p:cNvSpPr>
          <p:nvPr>
            <p:ph type="title"/>
          </p:nvPr>
        </p:nvSpPr>
        <p:spPr>
          <a:xfrm>
            <a:off x="7889065" y="2324906"/>
            <a:ext cx="3403426" cy="1588698"/>
          </a:xfrm>
        </p:spPr>
        <p:txBody>
          <a:bodyPr vert="horz" lIns="91440" tIns="45720" rIns="91440" bIns="45720" rtlCol="0" anchor="b">
            <a:normAutofit/>
          </a:bodyPr>
          <a:lstStyle/>
          <a:p>
            <a:r>
              <a:rPr lang="en-US" sz="3600" dirty="0">
                <a:solidFill>
                  <a:schemeClr val="bg1"/>
                </a:solidFill>
              </a:rPr>
              <a:t>Regulations</a:t>
            </a:r>
          </a:p>
        </p:txBody>
      </p:sp>
    </p:spTree>
    <p:extLst>
      <p:ext uri="{BB962C8B-B14F-4D97-AF65-F5344CB8AC3E}">
        <p14:creationId xmlns:p14="http://schemas.microsoft.com/office/powerpoint/2010/main" val="1125201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FAAAB002-E48E-4009-828A-511F7A828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League of Legends (LoL) - wymagania na PC | Eurogamer.pl">
            <a:extLst>
              <a:ext uri="{FF2B5EF4-FFF2-40B4-BE49-F238E27FC236}">
                <a16:creationId xmlns:a16="http://schemas.microsoft.com/office/drawing/2014/main" id="{DD20B372-8E75-B6FE-3B3A-7D6CF61B154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388" r="9091" b="3703"/>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057" name="Rectangle 2056">
            <a:extLst>
              <a:ext uri="{FF2B5EF4-FFF2-40B4-BE49-F238E27FC236}">
                <a16:creationId xmlns:a16="http://schemas.microsoft.com/office/drawing/2014/main" id="{97EF55D5-23F0-4398-B16B-AEF5778C3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7" y="423123"/>
            <a:ext cx="4216219"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59" name="Rectangle 2058">
            <a:extLst>
              <a:ext uri="{FF2B5EF4-FFF2-40B4-BE49-F238E27FC236}">
                <a16:creationId xmlns:a16="http://schemas.microsoft.com/office/drawing/2014/main" id="{FDF32581-CAA1-43C6-8532-DC56C8435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7" y="601200"/>
            <a:ext cx="4214869" cy="5757055"/>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CCAF7E6B-A2A0-8F8A-2CFB-3DDA51254A3E}"/>
              </a:ext>
            </a:extLst>
          </p:cNvPr>
          <p:cNvSpPr>
            <a:spLocks noGrp="1"/>
          </p:cNvSpPr>
          <p:nvPr>
            <p:ph type="title"/>
          </p:nvPr>
        </p:nvSpPr>
        <p:spPr>
          <a:xfrm>
            <a:off x="681540" y="1131195"/>
            <a:ext cx="3730810" cy="1247938"/>
          </a:xfrm>
        </p:spPr>
        <p:txBody>
          <a:bodyPr anchor="ctr">
            <a:normAutofit/>
          </a:bodyPr>
          <a:lstStyle/>
          <a:p>
            <a:r>
              <a:rPr lang="de-AT" sz="2600" b="1" dirty="0" err="1">
                <a:solidFill>
                  <a:srgbClr val="FFFFFF"/>
                </a:solidFill>
              </a:rPr>
              <a:t>Regulations</a:t>
            </a:r>
            <a:r>
              <a:rPr lang="de-AT" sz="2600" b="1" dirty="0">
                <a:solidFill>
                  <a:srgbClr val="FFFFFF"/>
                </a:solidFill>
              </a:rPr>
              <a:t> </a:t>
            </a:r>
            <a:r>
              <a:rPr lang="de-AT" sz="2600" b="1" dirty="0" err="1">
                <a:solidFill>
                  <a:srgbClr val="FFFFFF"/>
                </a:solidFill>
              </a:rPr>
              <a:t>available</a:t>
            </a:r>
            <a:r>
              <a:rPr lang="de-AT" sz="2600" b="1" dirty="0">
                <a:solidFill>
                  <a:srgbClr val="FFFFFF"/>
                </a:solidFill>
              </a:rPr>
              <a:t>:</a:t>
            </a:r>
          </a:p>
        </p:txBody>
      </p:sp>
      <p:sp>
        <p:nvSpPr>
          <p:cNvPr id="3" name="Inhaltsplatzhalter 2">
            <a:extLst>
              <a:ext uri="{FF2B5EF4-FFF2-40B4-BE49-F238E27FC236}">
                <a16:creationId xmlns:a16="http://schemas.microsoft.com/office/drawing/2014/main" id="{59100319-9994-7C03-99F4-6A35B2F73BC0}"/>
              </a:ext>
            </a:extLst>
          </p:cNvPr>
          <p:cNvSpPr>
            <a:spLocks noGrp="1"/>
          </p:cNvSpPr>
          <p:nvPr>
            <p:ph idx="1"/>
          </p:nvPr>
        </p:nvSpPr>
        <p:spPr>
          <a:xfrm>
            <a:off x="678531" y="2438399"/>
            <a:ext cx="3730810" cy="3505201"/>
          </a:xfrm>
        </p:spPr>
        <p:txBody>
          <a:bodyPr>
            <a:normAutofit fontScale="47500" lnSpcReduction="20000"/>
          </a:bodyPr>
          <a:lstStyle/>
          <a:p>
            <a:pPr>
              <a:buFont typeface="Arial" panose="020B0604020202020204" pitchFamily="34" charset="0"/>
              <a:buChar char="•"/>
            </a:pPr>
            <a:r>
              <a:rPr lang="en-US" dirty="0" err="1"/>
              <a:t>StayHomeOrder</a:t>
            </a:r>
            <a:r>
              <a:rPr lang="en-US" dirty="0"/>
              <a:t> = Stay-at-home orders for the general population (these are enforced and also referred to as ‘lockdown’) </a:t>
            </a:r>
          </a:p>
          <a:p>
            <a:pPr>
              <a:buFont typeface="Arial" panose="020B0604020202020204" pitchFamily="34" charset="0"/>
              <a:buChar char="•"/>
            </a:pPr>
            <a:r>
              <a:rPr lang="en-US" dirty="0" err="1"/>
              <a:t>RegionalStayHomeOrder</a:t>
            </a:r>
            <a:r>
              <a:rPr lang="en-US" dirty="0"/>
              <a:t> = Regional stay-at-home orders for the general population at least in one region (these are enforced and also referred to as ‘lockdown’) </a:t>
            </a:r>
          </a:p>
          <a:p>
            <a:pPr>
              <a:buFont typeface="Arial" panose="020B0604020202020204" pitchFamily="34" charset="0"/>
              <a:buChar char="•"/>
            </a:pPr>
            <a:r>
              <a:rPr lang="en-US" dirty="0" err="1"/>
              <a:t>StayHomeGen</a:t>
            </a:r>
            <a:r>
              <a:rPr lang="en-US" dirty="0"/>
              <a:t> = Stay-at-home recommendations for the general population (which are voluntary or not enforced) </a:t>
            </a:r>
          </a:p>
          <a:p>
            <a:pPr>
              <a:buFont typeface="Arial" panose="020B0604020202020204" pitchFamily="34" charset="0"/>
              <a:buChar char="•"/>
            </a:pPr>
            <a:r>
              <a:rPr lang="en-US" dirty="0" err="1"/>
              <a:t>StayHomeRiskG</a:t>
            </a:r>
            <a:r>
              <a:rPr lang="en-US" dirty="0"/>
              <a:t> = Stay-at-home recommendations for risk groups or vulnerable populations (such as the elderly, people with underlying health conditions, physically disabled people, etc.) </a:t>
            </a:r>
          </a:p>
          <a:p>
            <a:pPr>
              <a:buFont typeface="Arial" panose="020B0604020202020204" pitchFamily="34" charset="0"/>
              <a:buChar char="•"/>
            </a:pPr>
            <a:r>
              <a:rPr lang="en-US" dirty="0" err="1"/>
              <a:t>SocialCircle</a:t>
            </a:r>
            <a:r>
              <a:rPr lang="en-US" dirty="0"/>
              <a:t> = Social circle/bubble to limit social contacts e.g. to limited number of households </a:t>
            </a:r>
          </a:p>
          <a:p>
            <a:pPr>
              <a:buFont typeface="Arial" panose="020B0604020202020204" pitchFamily="34" charset="0"/>
              <a:buChar char="•"/>
            </a:pPr>
            <a:r>
              <a:rPr lang="en-US" dirty="0" err="1"/>
              <a:t>PrivateGatheringRestrictions</a:t>
            </a:r>
            <a:r>
              <a:rPr lang="en-US" dirty="0"/>
              <a:t> = Restrictions on private gatherings </a:t>
            </a:r>
          </a:p>
          <a:p>
            <a:pPr>
              <a:buFont typeface="Arial" panose="020B0604020202020204" pitchFamily="34" charset="0"/>
              <a:buChar char="•"/>
            </a:pPr>
            <a:r>
              <a:rPr lang="en-US" dirty="0" err="1"/>
              <a:t>ClosDaycare</a:t>
            </a:r>
            <a:r>
              <a:rPr lang="en-US" dirty="0"/>
              <a:t> = Closure of educational institutions: daycare or nursery. </a:t>
            </a:r>
          </a:p>
          <a:p>
            <a:pPr>
              <a:buFont typeface="Arial" panose="020B0604020202020204" pitchFamily="34" charset="0"/>
              <a:buChar char="•"/>
            </a:pPr>
            <a:r>
              <a:rPr lang="en-US" dirty="0" err="1"/>
              <a:t>ClosPrim</a:t>
            </a:r>
            <a:r>
              <a:rPr lang="en-US" dirty="0"/>
              <a:t> = Closure of educational institutions: primary schools. </a:t>
            </a:r>
          </a:p>
          <a:p>
            <a:pPr>
              <a:buFont typeface="Arial" panose="020B0604020202020204" pitchFamily="34" charset="0"/>
              <a:buChar char="•"/>
            </a:pPr>
            <a:r>
              <a:rPr lang="en-US" dirty="0" err="1"/>
              <a:t>ClosSec</a:t>
            </a:r>
            <a:r>
              <a:rPr lang="en-US" dirty="0"/>
              <a:t> = Closure of educational institutions: secondary schools. </a:t>
            </a:r>
          </a:p>
          <a:p>
            <a:pPr>
              <a:buFont typeface="Arial" panose="020B0604020202020204" pitchFamily="34" charset="0"/>
              <a:buChar char="•"/>
            </a:pPr>
            <a:r>
              <a:rPr lang="en-US" dirty="0" err="1"/>
              <a:t>ClosHigh</a:t>
            </a:r>
            <a:r>
              <a:rPr lang="en-US" dirty="0"/>
              <a:t> = Closure of educational institutions: higher education </a:t>
            </a:r>
          </a:p>
          <a:p>
            <a:pPr>
              <a:buFont typeface="Arial" panose="020B0604020202020204" pitchFamily="34" charset="0"/>
              <a:buChar char="•"/>
            </a:pPr>
            <a:r>
              <a:rPr lang="en-US" dirty="0" err="1"/>
              <a:t>MassGatherAll</a:t>
            </a:r>
            <a:r>
              <a:rPr lang="en-US" dirty="0"/>
              <a:t> = Interventions are in place to limit mass/public gatherings (any interventions on mass gatherings up to 1000 participants included) </a:t>
            </a:r>
          </a:p>
        </p:txBody>
      </p:sp>
      <p:sp>
        <p:nvSpPr>
          <p:cNvPr id="4" name="Pfeil: nach rechts 3">
            <a:extLst>
              <a:ext uri="{FF2B5EF4-FFF2-40B4-BE49-F238E27FC236}">
                <a16:creationId xmlns:a16="http://schemas.microsoft.com/office/drawing/2014/main" id="{E50FBFB2-3DDF-8CA9-F33C-BAE9248DD9ED}"/>
              </a:ext>
            </a:extLst>
          </p:cNvPr>
          <p:cNvSpPr/>
          <p:nvPr/>
        </p:nvSpPr>
        <p:spPr>
          <a:xfrm>
            <a:off x="5764799" y="3079102"/>
            <a:ext cx="1548881" cy="6997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5" name="Rechteck: abgerundete Ecken 4">
            <a:extLst>
              <a:ext uri="{FF2B5EF4-FFF2-40B4-BE49-F238E27FC236}">
                <a16:creationId xmlns:a16="http://schemas.microsoft.com/office/drawing/2014/main" id="{846C5EDF-5D90-58EC-FE81-5DAD1ED9A8D8}"/>
              </a:ext>
            </a:extLst>
          </p:cNvPr>
          <p:cNvSpPr/>
          <p:nvPr/>
        </p:nvSpPr>
        <p:spPr>
          <a:xfrm>
            <a:off x="8425543" y="2602649"/>
            <a:ext cx="2397967" cy="175415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AT" sz="2400" b="1" dirty="0"/>
              <a:t>66</a:t>
            </a:r>
          </a:p>
          <a:p>
            <a:pPr algn="ctr"/>
            <a:r>
              <a:rPr lang="de-AT" sz="2400" b="1" dirty="0" err="1"/>
              <a:t>Regulations</a:t>
            </a:r>
            <a:endParaRPr lang="de-AT" sz="2400" b="1" dirty="0"/>
          </a:p>
        </p:txBody>
      </p:sp>
    </p:spTree>
    <p:extLst>
      <p:ext uri="{BB962C8B-B14F-4D97-AF65-F5344CB8AC3E}">
        <p14:creationId xmlns:p14="http://schemas.microsoft.com/office/powerpoint/2010/main" val="399268434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20C97E5C-C165-417B-BBDE-6701E226B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5D0E1C6-221C-4835-B0D4-24184F6B6E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74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98F2782-0AD1-4AB6-BBB8-3BA1BB416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nhaltsplatzhalter 4">
            <a:extLst>
              <a:ext uri="{FF2B5EF4-FFF2-40B4-BE49-F238E27FC236}">
                <a16:creationId xmlns:a16="http://schemas.microsoft.com/office/drawing/2014/main" id="{56FC2D9C-115C-F465-CFC3-E942C09C4FDD}"/>
              </a:ext>
            </a:extLst>
          </p:cNvPr>
          <p:cNvPicPr>
            <a:picLocks noGrp="1" noChangeAspect="1"/>
          </p:cNvPicPr>
          <p:nvPr>
            <p:ph idx="1"/>
          </p:nvPr>
        </p:nvPicPr>
        <p:blipFill>
          <a:blip r:embed="rId2"/>
          <a:stretch>
            <a:fillRect/>
          </a:stretch>
        </p:blipFill>
        <p:spPr>
          <a:xfrm>
            <a:off x="1274217" y="1123527"/>
            <a:ext cx="9643560" cy="4604800"/>
          </a:xfrm>
          <a:prstGeom prst="rect">
            <a:avLst/>
          </a:prstGeom>
        </p:spPr>
      </p:pic>
    </p:spTree>
    <p:extLst>
      <p:ext uri="{BB962C8B-B14F-4D97-AF65-F5344CB8AC3E}">
        <p14:creationId xmlns:p14="http://schemas.microsoft.com/office/powerpoint/2010/main" val="51479311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20C97E5C-C165-417B-BBDE-6701E226B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5D0E1C6-221C-4835-B0D4-24184F6B6E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76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98F2782-0AD1-4AB6-BBB8-3BA1BB416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nhaltsplatzhalter 4">
            <a:extLst>
              <a:ext uri="{FF2B5EF4-FFF2-40B4-BE49-F238E27FC236}">
                <a16:creationId xmlns:a16="http://schemas.microsoft.com/office/drawing/2014/main" id="{03C1ED15-056F-C137-8AAF-870BC7BCA08F}"/>
              </a:ext>
            </a:extLst>
          </p:cNvPr>
          <p:cNvPicPr>
            <a:picLocks noGrp="1" noChangeAspect="1"/>
          </p:cNvPicPr>
          <p:nvPr>
            <p:ph idx="1"/>
          </p:nvPr>
        </p:nvPicPr>
        <p:blipFill>
          <a:blip r:embed="rId2"/>
          <a:stretch>
            <a:fillRect/>
          </a:stretch>
        </p:blipFill>
        <p:spPr>
          <a:xfrm>
            <a:off x="1120477" y="1124749"/>
            <a:ext cx="9951041" cy="4602356"/>
          </a:xfrm>
          <a:prstGeom prst="rect">
            <a:avLst/>
          </a:prstGeom>
        </p:spPr>
      </p:pic>
    </p:spTree>
    <p:extLst>
      <p:ext uri="{BB962C8B-B14F-4D97-AF65-F5344CB8AC3E}">
        <p14:creationId xmlns:p14="http://schemas.microsoft.com/office/powerpoint/2010/main" val="34398468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20C97E5C-C165-417B-BBDE-6701E226B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5D0E1C6-221C-4835-B0D4-24184F6B6E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E382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98F2782-0AD1-4AB6-BBB8-3BA1BB416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nhaltsplatzhalter 4">
            <a:extLst>
              <a:ext uri="{FF2B5EF4-FFF2-40B4-BE49-F238E27FC236}">
                <a16:creationId xmlns:a16="http://schemas.microsoft.com/office/drawing/2014/main" id="{9C1E2C81-1C27-BB48-C1E6-760CF3336912}"/>
              </a:ext>
            </a:extLst>
          </p:cNvPr>
          <p:cNvPicPr>
            <a:picLocks noGrp="1" noChangeAspect="1"/>
          </p:cNvPicPr>
          <p:nvPr>
            <p:ph idx="1"/>
          </p:nvPr>
        </p:nvPicPr>
        <p:blipFill>
          <a:blip r:embed="rId2"/>
          <a:stretch>
            <a:fillRect/>
          </a:stretch>
        </p:blipFill>
        <p:spPr>
          <a:xfrm>
            <a:off x="1120477" y="1124749"/>
            <a:ext cx="9951041" cy="4602356"/>
          </a:xfrm>
          <a:prstGeom prst="rect">
            <a:avLst/>
          </a:prstGeom>
        </p:spPr>
      </p:pic>
    </p:spTree>
    <p:extLst>
      <p:ext uri="{BB962C8B-B14F-4D97-AF65-F5344CB8AC3E}">
        <p14:creationId xmlns:p14="http://schemas.microsoft.com/office/powerpoint/2010/main" val="360472955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7" name="Rectangle 2063">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79" name="Rectangle 2065">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081" name="Rectangle 2067">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82" name="Rectangle 2069">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083" name="Rectangle 2071">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League of Legends (LoL) - wymagania na PC | Eurogamer.pl">
            <a:extLst>
              <a:ext uri="{FF2B5EF4-FFF2-40B4-BE49-F238E27FC236}">
                <a16:creationId xmlns:a16="http://schemas.microsoft.com/office/drawing/2014/main" id="{DD20B372-8E75-B6FE-3B3A-7D6CF61B154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084" name="Rectangle 2073">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chemeClr val="tx1">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6" name="Rectangle 2075">
            <a:extLst>
              <a:ext uri="{FF2B5EF4-FFF2-40B4-BE49-F238E27FC236}">
                <a16:creationId xmlns:a16="http://schemas.microsoft.com/office/drawing/2014/main" id="{ECA7E90F-7383-4A8D-B3B2-977D30D270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rgbClr val="FFB53F">
              <a:alpha val="40000"/>
            </a:srgbClr>
          </a:solidFill>
          <a:ln>
            <a:noFill/>
          </a:ln>
          <a:effectLst/>
        </p:spPr>
        <p:style>
          <a:lnRef idx="1">
            <a:schemeClr val="accent1"/>
          </a:lnRef>
          <a:fillRef idx="3">
            <a:schemeClr val="accent1"/>
          </a:fillRef>
          <a:effectRef idx="2">
            <a:schemeClr val="accent1"/>
          </a:effectRef>
          <a:fontRef idx="minor">
            <a:schemeClr val="lt1"/>
          </a:fontRef>
        </p:style>
      </p:sp>
      <p:sp>
        <p:nvSpPr>
          <p:cNvPr id="2078" name="Rectangle 2077">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chemeClr val="tx1">
              <a:alpha val="50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080" name="Rectangle 2079">
            <a:extLst>
              <a:ext uri="{FF2B5EF4-FFF2-40B4-BE49-F238E27FC236}">
                <a16:creationId xmlns:a16="http://schemas.microsoft.com/office/drawing/2014/main" id="{153E7C7A-D853-434A-AA24-D8C247D80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rgbClr val="FFB53F">
              <a:alpha val="40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CCAF7E6B-A2A0-8F8A-2CFB-3DDA51254A3E}"/>
              </a:ext>
            </a:extLst>
          </p:cNvPr>
          <p:cNvSpPr>
            <a:spLocks noGrp="1"/>
          </p:cNvSpPr>
          <p:nvPr>
            <p:ph type="title"/>
          </p:nvPr>
        </p:nvSpPr>
        <p:spPr>
          <a:xfrm>
            <a:off x="7889065" y="2324906"/>
            <a:ext cx="3403426" cy="1588698"/>
          </a:xfrm>
        </p:spPr>
        <p:txBody>
          <a:bodyPr vert="horz" lIns="91440" tIns="45720" rIns="91440" bIns="45720" rtlCol="0" anchor="b">
            <a:normAutofit/>
          </a:bodyPr>
          <a:lstStyle/>
          <a:p>
            <a:r>
              <a:rPr lang="en-US" sz="3600" dirty="0">
                <a:solidFill>
                  <a:schemeClr val="bg1"/>
                </a:solidFill>
              </a:rPr>
              <a:t>Cases</a:t>
            </a:r>
          </a:p>
        </p:txBody>
      </p:sp>
    </p:spTree>
    <p:extLst>
      <p:ext uri="{BB962C8B-B14F-4D97-AF65-F5344CB8AC3E}">
        <p14:creationId xmlns:p14="http://schemas.microsoft.com/office/powerpoint/2010/main" val="3344690155"/>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0</TotalTime>
  <Words>502</Words>
  <Application>Microsoft Office PowerPoint</Application>
  <PresentationFormat>Breitbild</PresentationFormat>
  <Paragraphs>30</Paragraphs>
  <Slides>18</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18</vt:i4>
      </vt:variant>
    </vt:vector>
  </HeadingPairs>
  <TitlesOfParts>
    <vt:vector size="23" baseType="lpstr">
      <vt:lpstr>Arial</vt:lpstr>
      <vt:lpstr>Avenir Next LT Pro</vt:lpstr>
      <vt:lpstr>Gill Sans MT</vt:lpstr>
      <vt:lpstr>Wingdings 2</vt:lpstr>
      <vt:lpstr>DividendVTI</vt:lpstr>
      <vt:lpstr>How did the spreading of COVID-19 and the regulations in association with it influence the game market, in particular the game League of Legends, in terms of monthly player numbers, and popularity in Europe ?</vt:lpstr>
      <vt:lpstr>Assumption</vt:lpstr>
      <vt:lpstr>Finding the answer</vt:lpstr>
      <vt:lpstr>Regulations</vt:lpstr>
      <vt:lpstr>Regulations available:</vt:lpstr>
      <vt:lpstr>PowerPoint-Präsentation</vt:lpstr>
      <vt:lpstr>PowerPoint-Präsentation</vt:lpstr>
      <vt:lpstr>PowerPoint-Präsentation</vt:lpstr>
      <vt:lpstr>Cases</vt:lpstr>
      <vt:lpstr>PowerPoint-Präsentation</vt:lpstr>
      <vt:lpstr>PowerPoint-Präsentation</vt:lpstr>
      <vt:lpstr>Other Games</vt:lpstr>
      <vt:lpstr>PowerPoint-Präsentation</vt:lpstr>
      <vt:lpstr>League of Legends</vt:lpstr>
      <vt:lpstr>PowerPoint-Präsentation</vt:lpstr>
      <vt:lpstr>PowerPoint-Präsentation</vt:lpstr>
      <vt:lpstr>Conclusion</vt:lpstr>
      <vt:lpstr>Conclusion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did the spreading of COVID-19 and the regulations in association with it influence the game market, in particular the game League of Legends, in terms of monthly player numbers, and popularity in Europe ?</dc:title>
  <dc:creator>Kiu Bao</dc:creator>
  <cp:lastModifiedBy>Kiu Bao</cp:lastModifiedBy>
  <cp:revision>2</cp:revision>
  <dcterms:created xsi:type="dcterms:W3CDTF">2022-11-14T17:55:17Z</dcterms:created>
  <dcterms:modified xsi:type="dcterms:W3CDTF">2022-11-14T19:22:23Z</dcterms:modified>
</cp:coreProperties>
</file>