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4" r:id="rId5"/>
    <p:sldId id="277" r:id="rId6"/>
    <p:sldId id="272" r:id="rId7"/>
    <p:sldId id="273" r:id="rId8"/>
    <p:sldId id="274" r:id="rId9"/>
    <p:sldId id="278" r:id="rId10"/>
    <p:sldId id="275" r:id="rId11"/>
    <p:sldId id="27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n nguyen" initials="kn" lastIdx="1" clrIdx="0">
    <p:extLst>
      <p:ext uri="{19B8F6BF-5375-455C-9EA6-DF929625EA0E}">
        <p15:presenceInfo xmlns:p15="http://schemas.microsoft.com/office/powerpoint/2012/main" userId="53b9308ea2892f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65" autoAdjust="0"/>
  </p:normalViewPr>
  <p:slideViewPr>
    <p:cSldViewPr snapToGrid="0">
      <p:cViewPr varScale="1">
        <p:scale>
          <a:sx n="62" d="100"/>
          <a:sy n="62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42CE-5947-42B3-94EE-4D0900C9516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454FA-B978-4388-BC67-B448DAD5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com/" TargetMode="External"/><Relationship Id="rId4" Type="http://schemas.openxmlformats.org/officeDocument/2006/relationships/hyperlink" Target="https://www.hostinger.vn/huong-dan/javascript-la-gi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 thầy cô, </a:t>
            </a:r>
            <a:r>
              <a:rPr lang="en-US" dirty="0" err="1"/>
              <a:t>em</a:t>
            </a:r>
            <a:r>
              <a:rPr lang="en-US" dirty="0"/>
              <a:t> tên là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đến từ </a:t>
            </a:r>
            <a:r>
              <a:rPr lang="en-US" dirty="0" err="1"/>
              <a:t>lớp</a:t>
            </a:r>
            <a:r>
              <a:rPr lang="en-US" dirty="0"/>
              <a:t> 59pm1, </a:t>
            </a:r>
            <a:r>
              <a:rPr lang="en-US" dirty="0" err="1"/>
              <a:t>sau</a:t>
            </a:r>
            <a:r>
              <a:rPr lang="en-US" dirty="0"/>
              <a:t> đây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trình </a:t>
            </a:r>
            <a:r>
              <a:rPr lang="en-US" dirty="0" err="1"/>
              <a:t>bày</a:t>
            </a:r>
            <a:r>
              <a:rPr lang="en-US" dirty="0"/>
              <a:t> đồ </a:t>
            </a:r>
            <a:r>
              <a:rPr lang="en-US" dirty="0" err="1"/>
              <a:t>án</a:t>
            </a:r>
            <a:r>
              <a:rPr lang="en-US" dirty="0"/>
              <a:t> của </a:t>
            </a:r>
            <a:r>
              <a:rPr lang="en-US" dirty="0" err="1"/>
              <a:t>mình</a:t>
            </a:r>
            <a:r>
              <a:rPr lang="en-US" dirty="0"/>
              <a:t>. Đề </a:t>
            </a:r>
            <a:r>
              <a:rPr lang="en-US" dirty="0" err="1"/>
              <a:t>tài</a:t>
            </a:r>
            <a:r>
              <a:rPr lang="en-US" dirty="0"/>
              <a:t> của </a:t>
            </a:r>
            <a:r>
              <a:rPr lang="en-US" dirty="0" err="1"/>
              <a:t>em</a:t>
            </a:r>
            <a:r>
              <a:rPr lang="en-US" dirty="0"/>
              <a:t> là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HỖ TRỢ QUẢN LÍ LỚP HỌC 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7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trên nên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này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phpmyadmin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dễ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trình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chưa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nhiều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React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thư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vi-VN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JavaScript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xây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giao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tuyệt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vời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phương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vi-VN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Facebook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TypeScript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Microsoft,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phiên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nâng cao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tĩnh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đượ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Roboto" panose="020B0604020202020204" pitchFamily="2" charset="0"/>
              </a:rPr>
              <a:t>á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ể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ở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Ryan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Dahl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vi-V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2009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Roboto" panose="020B0604020202020204" pitchFamily="2" charset="0"/>
              </a:rPr>
              <a:t>à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Roboto" panose="020B0604020202020204" pitchFamily="2" charset="0"/>
              </a:rPr>
              <a:t>ó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ể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ạ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Roboto" panose="020B0604020202020204" pitchFamily="2" charset="0"/>
              </a:rPr>
              <a:t>ê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ề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ệ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vi-V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ề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Roboto" panose="020B0604020202020204" pitchFamily="2" charset="0"/>
              </a:rPr>
              <a:t>à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Roboto" panose="020B0604020202020204" pitchFamily="2" charset="0"/>
              </a:rPr>
              <a:t>á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2 phần này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phần kết quả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demo 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Phần trình </a:t>
            </a:r>
            <a:r>
              <a:rPr lang="en-US" dirty="0" err="1"/>
              <a:t>bày</a:t>
            </a:r>
            <a:r>
              <a:rPr lang="en-US" dirty="0"/>
              <a:t> của </a:t>
            </a:r>
            <a:r>
              <a:rPr lang="en-US" dirty="0" err="1"/>
              <a:t>em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5 phần: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tổng </a:t>
            </a:r>
            <a:r>
              <a:rPr lang="en-US" dirty="0" err="1"/>
              <a:t>quan</a:t>
            </a:r>
            <a:r>
              <a:rPr lang="en-US" dirty="0"/>
              <a:t> đồ </a:t>
            </a:r>
            <a:r>
              <a:rPr lang="en-US" dirty="0" err="1"/>
              <a:t>án</a:t>
            </a:r>
            <a:r>
              <a:rPr lang="en-US" dirty="0"/>
              <a:t>, phần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cụ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kết quả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kết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là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của đề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là phần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đã </a:t>
            </a:r>
            <a:r>
              <a:rPr lang="en-US" dirty="0" err="1"/>
              <a:t>đưa</a:t>
            </a:r>
            <a:r>
              <a:rPr lang="en-US" dirty="0"/>
              <a:t> ra 3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của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Từ đó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ra các use case </a:t>
            </a:r>
            <a:r>
              <a:rPr lang="en-US" dirty="0" err="1"/>
              <a:t>cho</a:t>
            </a:r>
            <a:r>
              <a:rPr lang="en-US" dirty="0"/>
              <a:t> 3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đó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ra </a:t>
            </a:r>
            <a:r>
              <a:rPr lang="en-US" dirty="0" err="1"/>
              <a:t>biểu</a:t>
            </a:r>
            <a:r>
              <a:rPr lang="en-US" dirty="0"/>
              <a:t> đồ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các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Model</a:t>
            </a:r>
            <a:r>
              <a:rPr lang="vi-VN" b="1" i="0" dirty="0">
                <a:solidFill>
                  <a:srgbClr val="111111"/>
                </a:solidFill>
                <a:effectLst/>
                <a:latin typeface="system-ui"/>
              </a:rPr>
              <a:t>: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model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dữ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liệu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được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sử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dụng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bởi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chương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tình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 Đây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thể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cơ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sở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dữ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liệu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,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file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hay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đối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tượng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đơn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giản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Chẳng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hạn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như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biểu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tượng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hay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nhân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vật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trong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game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View</a:t>
            </a:r>
            <a:r>
              <a:rPr lang="vi-VN" b="1" i="0" dirty="0">
                <a:solidFill>
                  <a:srgbClr val="111111"/>
                </a:solidFill>
                <a:effectLst/>
                <a:latin typeface="system-ui"/>
              </a:rPr>
              <a:t>: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View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phương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tiện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hiển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thị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các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đối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tượng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trong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ứng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dụng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Chẳng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hạn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như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hiển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thị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cửa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sổ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,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nút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hay văn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bản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trong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cửa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sổ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khác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bao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gồm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bất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cứ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thứ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gì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người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dùng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thể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nhìn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thấy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được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Controller</a:t>
            </a:r>
            <a:r>
              <a:rPr lang="vi-VN" b="1" i="0" dirty="0">
                <a:solidFill>
                  <a:srgbClr val="111111"/>
                </a:solidFill>
                <a:effectLst/>
                <a:latin typeface="system-ui"/>
              </a:rPr>
              <a:t>: 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controller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bao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gồm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cả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Model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lẫn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View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nhận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input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thực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hiện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các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update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tương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ứng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  <a:endParaRPr lang="en-US" b="0" i="0" dirty="0">
              <a:solidFill>
                <a:srgbClr val="111111"/>
              </a:solidFill>
              <a:effectLst/>
              <a:latin typeface="system-ui"/>
            </a:endParaRPr>
          </a:p>
          <a:p>
            <a:pPr algn="l"/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Luồng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xử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lý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trong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của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mô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hình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MVC,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bạn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thể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hình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dung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cụ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thể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chi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tiết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qua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từng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bước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dưới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đây: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Khi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một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yêu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cầu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của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từ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máy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khách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(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Client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)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gửi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đến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Server.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Thì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bị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Controller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trong MVC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chặn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lại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để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xem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URL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request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hay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sự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kiện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Sau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đó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, </a:t>
            </a: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Controller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xử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lý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input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của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user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rồi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giao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tiếp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với</a:t>
            </a:r>
            <a:r>
              <a:rPr lang="vi-VN" b="1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vi-VN" b="1" i="0" dirty="0" err="1">
                <a:solidFill>
                  <a:srgbClr val="111111"/>
                </a:solidFill>
                <a:effectLst/>
                <a:latin typeface="system-ui"/>
              </a:rPr>
              <a:t>Model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 trong MVC.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Model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chuẩn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bị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data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gửi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lại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cho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Controller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Cuối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cùng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, khi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xử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lý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xong yêu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cầu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thì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Controller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gửi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dữ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liệu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trở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lại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View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và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hiển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thị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cho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người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dùng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trên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trình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vi-VN" b="0" i="0" dirty="0" err="1">
                <a:solidFill>
                  <a:srgbClr val="111111"/>
                </a:solidFill>
                <a:effectLst/>
                <a:latin typeface="system-ui"/>
              </a:rPr>
              <a:t>duyệt</a:t>
            </a:r>
            <a:r>
              <a:rPr lang="vi-VN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vi-VN" b="0" i="0" dirty="0">
              <a:solidFill>
                <a:srgbClr val="111111"/>
              </a:solidFill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454FA-B978-4388-BC67-B448DAD59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913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4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9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7A27-DFBC-42E9-BD77-5C118F38209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94E5-48D8-4EF7-B2F1-08E9A99CF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4">
            <a:extLst>
              <a:ext uri="{FF2B5EF4-FFF2-40B4-BE49-F238E27FC236}">
                <a16:creationId xmlns:a16="http://schemas.microsoft.com/office/drawing/2014/main" id="{AAECBFD6-1F91-4408-8284-353BB3E3F673}"/>
              </a:ext>
            </a:extLst>
          </p:cNvPr>
          <p:cNvSpPr txBox="1">
            <a:spLocks noGrp="1"/>
          </p:cNvSpPr>
          <p:nvPr/>
        </p:nvSpPr>
        <p:spPr>
          <a:xfrm>
            <a:off x="1876424" y="168812"/>
            <a:ext cx="8257309" cy="9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THỦY LỢI</a:t>
            </a:r>
            <a:b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4BAA8-0807-4B97-80B1-017C7BB5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6" y="2899486"/>
            <a:ext cx="11169748" cy="736840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0090" algn="ctr"/>
                <a:tab pos="3600450" algn="ctr"/>
                <a:tab pos="0" algn="ctr"/>
                <a:tab pos="5760720" algn="ctr"/>
              </a:tabLs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HỖ TRỢ QUẢN LÍ LỚP HỌC ONLINE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A535D1-9633-483E-8052-4B869E228C8F}"/>
              </a:ext>
            </a:extLst>
          </p:cNvPr>
          <p:cNvSpPr txBox="1">
            <a:spLocks/>
          </p:cNvSpPr>
          <p:nvPr/>
        </p:nvSpPr>
        <p:spPr>
          <a:xfrm>
            <a:off x="1876424" y="1505163"/>
            <a:ext cx="8791575" cy="55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 (Headings)"/>
              </a:rPr>
              <a:t>BÁO CÁO ĐỒ ÁN TỐT NGHIỆP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7630857-AC6F-475A-9C97-81A98AA95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35489"/>
              </p:ext>
            </p:extLst>
          </p:nvPr>
        </p:nvGraphicFramePr>
        <p:xfrm>
          <a:off x="4092606" y="4402957"/>
          <a:ext cx="6821996" cy="1584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10998">
                  <a:extLst>
                    <a:ext uri="{9D8B030D-6E8A-4147-A177-3AD203B41FA5}">
                      <a16:colId xmlns:a16="http://schemas.microsoft.com/office/drawing/2014/main" val="2821956505"/>
                    </a:ext>
                  </a:extLst>
                </a:gridCol>
                <a:gridCol w="3410998">
                  <a:extLst>
                    <a:ext uri="{9D8B030D-6E8A-4147-A177-3AD203B41FA5}">
                      <a16:colId xmlns:a16="http://schemas.microsoft.com/office/drawing/2014/main" val="679420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Kiên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59PM1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0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175A071185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5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PGS. TS. Trần Thị Ngân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662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F820D0-6C61-44FF-87F0-CEFD078074D7}"/>
              </a:ext>
            </a:extLst>
          </p:cNvPr>
          <p:cNvSpPr txBox="1"/>
          <p:nvPr/>
        </p:nvSpPr>
        <p:spPr>
          <a:xfrm>
            <a:off x="1266091" y="2277491"/>
            <a:ext cx="6105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5429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973303" y="1535823"/>
            <a:ext cx="733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MySQL trên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XAMPP</a:t>
            </a:r>
            <a:endParaRPr lang="en-US" sz="2400" dirty="0"/>
          </a:p>
        </p:txBody>
      </p:sp>
      <p:pic>
        <p:nvPicPr>
          <p:cNvPr id="2052" name="Picture 4" descr="XAMPP là gì? Cách cài đặt, sử dụng XAMPP hiệu quả trên máy tính -  Thegioididong.com">
            <a:extLst>
              <a:ext uri="{FF2B5EF4-FFF2-40B4-BE49-F238E27FC236}">
                <a16:creationId xmlns:a16="http://schemas.microsoft.com/office/drawing/2014/main" id="{6BB5F84A-0FBC-44FE-BE90-92588815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20986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BA2439A-1883-444D-8830-F261AB849D4D}"/>
              </a:ext>
            </a:extLst>
          </p:cNvPr>
          <p:cNvSpPr/>
          <p:nvPr/>
        </p:nvSpPr>
        <p:spPr>
          <a:xfrm>
            <a:off x="4640841" y="4425274"/>
            <a:ext cx="2332514" cy="16276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C95BDB-48C7-4D84-9071-FB4C257B1294}"/>
              </a:ext>
            </a:extLst>
          </p:cNvPr>
          <p:cNvSpPr/>
          <p:nvPr/>
        </p:nvSpPr>
        <p:spPr>
          <a:xfrm rot="8055798">
            <a:off x="7016260" y="5289385"/>
            <a:ext cx="722376" cy="115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9EBE1C-15F6-4B72-B84D-74A86ED2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8" y="233609"/>
            <a:ext cx="8845930" cy="134422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SỬ DỤNG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5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1113981" y="570722"/>
            <a:ext cx="733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Front-end: ReactJS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TypeScript</a:t>
            </a:r>
            <a:endParaRPr lang="en-US" sz="2400" dirty="0"/>
          </a:p>
        </p:txBody>
      </p:sp>
      <p:pic>
        <p:nvPicPr>
          <p:cNvPr id="5122" name="Picture 2" descr="ReactJS là gì? Những điều có thể bạn chưa biết về ReactJS">
            <a:extLst>
              <a:ext uri="{FF2B5EF4-FFF2-40B4-BE49-F238E27FC236}">
                <a16:creationId xmlns:a16="http://schemas.microsoft.com/office/drawing/2014/main" id="{59CB94BB-DE85-4E7F-8CFA-C00DE08F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58" y="11612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08D192-59BF-413A-8C01-9F311E09DA79}"/>
              </a:ext>
            </a:extLst>
          </p:cNvPr>
          <p:cNvGrpSpPr/>
          <p:nvPr/>
        </p:nvGrpSpPr>
        <p:grpSpPr>
          <a:xfrm>
            <a:off x="5348446" y="1586484"/>
            <a:ext cx="749808" cy="749808"/>
            <a:chOff x="4677156" y="2130552"/>
            <a:chExt cx="749808" cy="7498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1C69D7-369D-48C8-B405-94C16F92F977}"/>
                </a:ext>
              </a:extLst>
            </p:cNvPr>
            <p:cNvSpPr/>
            <p:nvPr/>
          </p:nvSpPr>
          <p:spPr>
            <a:xfrm>
              <a:off x="4956048" y="2130552"/>
              <a:ext cx="192024" cy="74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1F6307-321E-410F-AD3D-27EC74A9E0B4}"/>
                </a:ext>
              </a:extLst>
            </p:cNvPr>
            <p:cNvSpPr/>
            <p:nvPr/>
          </p:nvSpPr>
          <p:spPr>
            <a:xfrm rot="5400000">
              <a:off x="4956048" y="2130552"/>
              <a:ext cx="192024" cy="74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 descr="Học TypeScript trong vòng 26 phút 59 giây - Blogger Jam Việt">
            <a:extLst>
              <a:ext uri="{FF2B5EF4-FFF2-40B4-BE49-F238E27FC236}">
                <a16:creationId xmlns:a16="http://schemas.microsoft.com/office/drawing/2014/main" id="{ADF99F55-94E4-416D-91E0-6FB0DCF3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42" y="1161288"/>
            <a:ext cx="304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5269EA-A6EB-482D-AD53-59C692B31CEF}"/>
              </a:ext>
            </a:extLst>
          </p:cNvPr>
          <p:cNvSpPr txBox="1"/>
          <p:nvPr/>
        </p:nvSpPr>
        <p:spPr>
          <a:xfrm>
            <a:off x="1113981" y="3198167"/>
            <a:ext cx="733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Back-end: NodeJS</a:t>
            </a:r>
            <a:endParaRPr lang="en-US" sz="2400" dirty="0"/>
          </a:p>
        </p:txBody>
      </p:sp>
      <p:pic>
        <p:nvPicPr>
          <p:cNvPr id="16" name="Picture 2" descr="Node.js – Wikipedia tiếng Việt">
            <a:extLst>
              <a:ext uri="{FF2B5EF4-FFF2-40B4-BE49-F238E27FC236}">
                <a16:creationId xmlns:a16="http://schemas.microsoft.com/office/drawing/2014/main" id="{868078FF-7BA5-4443-BD10-9A824C8E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070" y="4001262"/>
            <a:ext cx="4953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4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EF4C-3B4F-4ECD-97E4-58D29B34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9741"/>
            <a:ext cx="9905998" cy="775276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mo nghĩa là gì? - Blog tổng hợp tin tức định nghĩa &amp;quot;là gì&amp;quot;">
            <a:hlinkClick r:id="rId3"/>
            <a:extLst>
              <a:ext uri="{FF2B5EF4-FFF2-40B4-BE49-F238E27FC236}">
                <a16:creationId xmlns:a16="http://schemas.microsoft.com/office/drawing/2014/main" id="{AFC39707-38E0-4596-A46A-D9747FFC8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2024062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1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D7-2FD6-4946-BD88-5FD7A3E5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75" y="1729643"/>
            <a:ext cx="9905999" cy="3855231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vi-VN" b="1" i="1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vi-VN" b="1" i="1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vi-VN" b="1" i="1" dirty="0" err="1">
                <a:effectLst/>
                <a:ea typeface="Times New Roman" panose="02020603050405020304" pitchFamily="18" charset="0"/>
              </a:rPr>
              <a:t>đạt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vi-VN" b="1" i="1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vi-VN" dirty="0" err="1">
                <a:effectLst/>
                <a:ea typeface="Times New Roman" panose="02020603050405020304" pitchFamily="18" charset="0"/>
              </a:rPr>
              <a:t>Hoàn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thiện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vi-VN" dirty="0">
                <a:effectLst/>
                <a:ea typeface="Times New Roman" panose="02020603050405020304" pitchFamily="18" charset="0"/>
              </a:rPr>
              <a:t> tương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đối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các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tính</a:t>
            </a:r>
            <a:r>
              <a:rPr lang="vi-VN" dirty="0">
                <a:effectLst/>
                <a:ea typeface="Times New Roman" panose="02020603050405020304" pitchFamily="18" charset="0"/>
              </a:rPr>
              <a:t> năng căn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bản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ứng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dụng</a:t>
            </a:r>
            <a:r>
              <a:rPr lang="vi-VN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effectLst/>
                <a:ea typeface="Times New Roman" panose="02020603050405020304" pitchFamily="18" charset="0"/>
              </a:rPr>
              <a:t>Kết nối gần hết mọi thứ đến API.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b="1" i="1" dirty="0" err="1">
                <a:effectLst/>
                <a:ea typeface="Times New Roman" panose="02020603050405020304" pitchFamily="18" charset="0"/>
              </a:rPr>
              <a:t>Những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vi-VN" b="1" i="1" dirty="0" err="1">
                <a:effectLst/>
                <a:ea typeface="Times New Roman" panose="02020603050405020304" pitchFamily="18" charset="0"/>
              </a:rPr>
              <a:t>điểm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vi-VN" b="1" i="1" dirty="0" err="1">
                <a:effectLst/>
                <a:ea typeface="Times New Roman" panose="02020603050405020304" pitchFamily="18" charset="0"/>
              </a:rPr>
              <a:t>hạn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 </a:t>
            </a:r>
            <a:r>
              <a:rPr lang="vi-VN" b="1" i="1" dirty="0" err="1">
                <a:effectLst/>
                <a:ea typeface="Times New Roman" panose="02020603050405020304" pitchFamily="18" charset="0"/>
              </a:rPr>
              <a:t>chế</a:t>
            </a:r>
            <a:r>
              <a:rPr lang="vi-VN" b="1" i="1" dirty="0">
                <a:effectLst/>
                <a:ea typeface="Times New Roman" panose="02020603050405020304" pitchFamily="18" charset="0"/>
              </a:rPr>
              <a:t>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effectLst/>
                <a:ea typeface="Times New Roman" panose="02020603050405020304" pitchFamily="18" charset="0"/>
              </a:rPr>
              <a:t>Trang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quản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lý</a:t>
            </a:r>
            <a:r>
              <a:rPr lang="vi-VN" dirty="0">
                <a:effectLst/>
                <a:ea typeface="Times New Roman" panose="02020603050405020304" pitchFamily="18" charset="0"/>
              </a:rPr>
              <a:t> chưa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hoàn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thiện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để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người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quản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lý</a:t>
            </a:r>
            <a:r>
              <a:rPr lang="vi-VN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effectLst/>
                <a:ea typeface="Times New Roman" panose="02020603050405020304" pitchFamily="18" charset="0"/>
              </a:rPr>
              <a:t>UI chưa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bắt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mắt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vi-VN" dirty="0">
                <a:effectLst/>
                <a:ea typeface="Times New Roman" panose="02020603050405020304" pitchFamily="18" charset="0"/>
              </a:rPr>
              <a:t>UX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vẫn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còn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kém</a:t>
            </a:r>
            <a:r>
              <a:rPr lang="vi-VN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vi-VN" dirty="0" err="1">
                <a:effectLst/>
                <a:ea typeface="Times New Roman" panose="02020603050405020304" pitchFamily="18" charset="0"/>
              </a:rPr>
              <a:t>Vẫn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còn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rất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nhiều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hạn</a:t>
            </a:r>
            <a:r>
              <a:rPr lang="vi-VN" dirty="0">
                <a:effectLst/>
                <a:ea typeface="Times New Roman" panose="02020603050405020304" pitchFamily="18" charset="0"/>
              </a:rPr>
              <a:t>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chế</a:t>
            </a:r>
            <a:r>
              <a:rPr lang="vi-VN" dirty="0">
                <a:effectLst/>
                <a:ea typeface="Times New Roman" panose="02020603050405020304" pitchFamily="18" charset="0"/>
              </a:rPr>
              <a:t> trong k</a:t>
            </a:r>
            <a:r>
              <a:rPr lang="en-US" dirty="0">
                <a:effectLst/>
                <a:ea typeface="Times New Roman" panose="02020603050405020304" pitchFamily="18" charset="0"/>
              </a:rPr>
              <a:t>h</a:t>
            </a:r>
            <a:r>
              <a:rPr lang="vi-VN" dirty="0">
                <a:effectLst/>
                <a:ea typeface="Times New Roman" panose="02020603050405020304" pitchFamily="18" charset="0"/>
              </a:rPr>
              <a:t>âu ý </a:t>
            </a:r>
            <a:r>
              <a:rPr lang="vi-VN" dirty="0" err="1">
                <a:effectLst/>
                <a:ea typeface="Times New Roman" panose="02020603050405020304" pitchFamily="18" charset="0"/>
              </a:rPr>
              <a:t>tưởng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FF8904-EA95-4579-AABE-CF8C31C0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5" y="311350"/>
            <a:ext cx="7017130" cy="169855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LUẬN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5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A6C3-1947-4AF6-84BA-9AD71369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75684"/>
            <a:ext cx="9905998" cy="234392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EM XIN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bạn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097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A0D3-A3CA-4ABB-90BB-36E91F4D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47767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B467-293A-4EA2-BC81-37F47509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681623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2A1930-D78A-4624-90B7-8ADB82515B49}"/>
              </a:ext>
            </a:extLst>
          </p:cNvPr>
          <p:cNvSpPr txBox="1">
            <a:spLocks/>
          </p:cNvSpPr>
          <p:nvPr/>
        </p:nvSpPr>
        <p:spPr>
          <a:xfrm>
            <a:off x="1141410" y="2862047"/>
            <a:ext cx="9905999" cy="6816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1DBA0E-73C9-4F49-8E45-3372261CB142}"/>
              </a:ext>
            </a:extLst>
          </p:cNvPr>
          <p:cNvSpPr txBox="1">
            <a:spLocks/>
          </p:cNvSpPr>
          <p:nvPr/>
        </p:nvSpPr>
        <p:spPr>
          <a:xfrm>
            <a:off x="1141412" y="3627006"/>
            <a:ext cx="9905999" cy="6816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AF5E5-D2CA-4ABF-8098-61A863D49EA8}"/>
              </a:ext>
            </a:extLst>
          </p:cNvPr>
          <p:cNvSpPr txBox="1">
            <a:spLocks/>
          </p:cNvSpPr>
          <p:nvPr/>
        </p:nvSpPr>
        <p:spPr>
          <a:xfrm>
            <a:off x="1141411" y="4391965"/>
            <a:ext cx="9905999" cy="6816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733E0-4249-40AF-B402-E60CE251E656}"/>
              </a:ext>
            </a:extLst>
          </p:cNvPr>
          <p:cNvSpPr txBox="1">
            <a:spLocks/>
          </p:cNvSpPr>
          <p:nvPr/>
        </p:nvSpPr>
        <p:spPr>
          <a:xfrm>
            <a:off x="1141409" y="5163081"/>
            <a:ext cx="9905999" cy="6816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6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D7-2FD6-4946-BD88-5FD7A3E5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66" y="1198484"/>
            <a:ext cx="10506091" cy="3684233"/>
          </a:xfrm>
        </p:spPr>
        <p:txBody>
          <a:bodyPr>
            <a:normAutofit/>
          </a:bodyPr>
          <a:lstStyle/>
          <a:p>
            <a:pPr algn="just"/>
            <a:r>
              <a:rPr lang="vi-VN" sz="2800" dirty="0">
                <a:effectLst/>
                <a:ea typeface="Times New Roman" panose="02020603050405020304" pitchFamily="18" charset="0"/>
              </a:rPr>
              <a:t>Trong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thời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điểm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bệnh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,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việc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tập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giảng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dạy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gặp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nhiều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khó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khăn.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vi-VN" sz="2800" dirty="0">
                <a:effectLst/>
                <a:ea typeface="Times New Roman" panose="02020603050405020304" pitchFamily="18" charset="0"/>
              </a:rPr>
              <a:t>Sinh viên,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sinh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gặp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nhiều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khó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khăn trong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việc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tiếp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cận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nguồn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tài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tập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vi-VN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thầy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cô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rất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khó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khăn trong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việc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quản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lí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sinh viên,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gửi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tài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giao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bài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2800" dirty="0" err="1">
                <a:effectLst/>
                <a:ea typeface="Times New Roman" panose="02020603050405020304" pitchFamily="18" charset="0"/>
              </a:rPr>
              <a:t>tập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cho sinh viên</a:t>
            </a:r>
            <a:endParaRPr lang="en-US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FCAE806-A658-4DC0-9089-D864FBA0B5E7}"/>
              </a:ext>
            </a:extLst>
          </p:cNvPr>
          <p:cNvSpPr/>
          <p:nvPr/>
        </p:nvSpPr>
        <p:spPr>
          <a:xfrm>
            <a:off x="1141414" y="4882719"/>
            <a:ext cx="1728395" cy="885036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7194CF-BF01-45DA-9511-7C848F1C4C2A}"/>
              </a:ext>
            </a:extLst>
          </p:cNvPr>
          <p:cNvSpPr txBox="1">
            <a:spLocks/>
          </p:cNvSpPr>
          <p:nvPr/>
        </p:nvSpPr>
        <p:spPr>
          <a:xfrm>
            <a:off x="3079810" y="4882717"/>
            <a:ext cx="8057646" cy="100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b="1" dirty="0">
                <a:solidFill>
                  <a:srgbClr val="FFFF00"/>
                </a:solidFill>
                <a:ea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ừ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lựa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1141414" y="387330"/>
            <a:ext cx="610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41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D7-2FD6-4946-BD88-5FD7A3E5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54" y="2043018"/>
            <a:ext cx="10506091" cy="1385982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online</a:t>
            </a:r>
          </a:p>
          <a:p>
            <a:pPr algn="just"/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hiểu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trình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NodeJS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ReactJS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1141413" y="1083459"/>
            <a:ext cx="610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của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D7-2FD6-4946-BD88-5FD7A3E5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54" y="1814418"/>
            <a:ext cx="10506091" cy="416575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nay đã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các website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google classroom, piazza,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vv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muốn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đó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hỏi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năng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làm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1113277" y="647361"/>
            <a:ext cx="610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KHẢO SÁT HIỆN TRẠNG</a:t>
            </a:r>
          </a:p>
        </p:txBody>
      </p:sp>
    </p:spTree>
    <p:extLst>
      <p:ext uri="{BB962C8B-B14F-4D97-AF65-F5344CB8AC3E}">
        <p14:creationId xmlns:p14="http://schemas.microsoft.com/office/powerpoint/2010/main" val="37129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972601" y="1682070"/>
            <a:ext cx="6103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E97010-0F2B-4AC4-A3DD-C194F5555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83982"/>
              </p:ext>
            </p:extLst>
          </p:nvPr>
        </p:nvGraphicFramePr>
        <p:xfrm>
          <a:off x="2292904" y="2500701"/>
          <a:ext cx="7353364" cy="2864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150">
                  <a:extLst>
                    <a:ext uri="{9D8B030D-6E8A-4147-A177-3AD203B41FA5}">
                      <a16:colId xmlns:a16="http://schemas.microsoft.com/office/drawing/2014/main" val="3980882439"/>
                    </a:ext>
                  </a:extLst>
                </a:gridCol>
                <a:gridCol w="3228881">
                  <a:extLst>
                    <a:ext uri="{9D8B030D-6E8A-4147-A177-3AD203B41FA5}">
                      <a16:colId xmlns:a16="http://schemas.microsoft.com/office/drawing/2014/main" val="185257671"/>
                    </a:ext>
                  </a:extLst>
                </a:gridCol>
                <a:gridCol w="3040333">
                  <a:extLst>
                    <a:ext uri="{9D8B030D-6E8A-4147-A177-3AD203B41FA5}">
                      <a16:colId xmlns:a16="http://schemas.microsoft.com/office/drawing/2014/main" val="2988287403"/>
                    </a:ext>
                  </a:extLst>
                </a:gridCol>
              </a:tblGrid>
              <a:tr h="716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STT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 err="1">
                          <a:effectLst/>
                        </a:rPr>
                        <a:t>tác</a:t>
                      </a:r>
                      <a:r>
                        <a:rPr lang="vi-VN" sz="1800" dirty="0">
                          <a:effectLst/>
                        </a:rPr>
                        <a:t> nhân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Tên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09228112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 err="1">
                          <a:effectLst/>
                        </a:rPr>
                        <a:t>Giáo</a:t>
                      </a:r>
                      <a:r>
                        <a:rPr lang="vi-VN" sz="1800" dirty="0">
                          <a:effectLst/>
                        </a:rPr>
                        <a:t> 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Teacher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63767516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Học sinh , sinh 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 err="1">
                          <a:effectLst/>
                        </a:rPr>
                        <a:t>Student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11832988"/>
                  </a:ext>
                </a:extLst>
              </a:tr>
              <a:tr h="716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Quản trị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 err="1">
                          <a:effectLst/>
                        </a:rPr>
                        <a:t>Admin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47053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1034E-5A90-444D-80DE-FAE4EBAF1EB6}"/>
              </a:ext>
            </a:extLst>
          </p:cNvPr>
          <p:cNvSpPr txBox="1"/>
          <p:nvPr/>
        </p:nvSpPr>
        <p:spPr>
          <a:xfrm>
            <a:off x="1671711" y="292006"/>
            <a:ext cx="8848578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9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423961" y="2351781"/>
            <a:ext cx="40601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use-case tổng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C352F7-39A6-4567-BB1C-56639D9D9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45" y="502022"/>
            <a:ext cx="6298010" cy="6079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10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1113981" y="570722"/>
            <a:ext cx="733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C55ED-066C-410C-A9DD-DBED9226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61" y="1538850"/>
            <a:ext cx="7875878" cy="41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0B03D8-F11A-440A-B238-F002DE92BF63}"/>
              </a:ext>
            </a:extLst>
          </p:cNvPr>
          <p:cNvSpPr txBox="1"/>
          <p:nvPr/>
        </p:nvSpPr>
        <p:spPr>
          <a:xfrm>
            <a:off x="1113981" y="570722"/>
            <a:ext cx="7335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hình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94540A-2351-47F8-A8E1-F90D1BC7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54" y="1339215"/>
            <a:ext cx="5743575" cy="754761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hình MVC (Model–View–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Controler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VC-Framework-MSA-Technosoft | Tech blogs, Layout architecture, Ux kits">
            <a:extLst>
              <a:ext uri="{FF2B5EF4-FFF2-40B4-BE49-F238E27FC236}">
                <a16:creationId xmlns:a16="http://schemas.microsoft.com/office/drawing/2014/main" id="{AAABD90C-BB6B-4757-B239-A834294C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07" y="1339215"/>
            <a:ext cx="6513386" cy="478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2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1208</TotalTime>
  <Words>961</Words>
  <Application>Microsoft Office PowerPoint</Application>
  <PresentationFormat>Widescreen</PresentationFormat>
  <Paragraphs>93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(Headings)</vt:lpstr>
      <vt:lpstr>Calibri</vt:lpstr>
      <vt:lpstr>system-ui</vt:lpstr>
      <vt:lpstr>Times New Roman</vt:lpstr>
      <vt:lpstr>Tw Cen MT</vt:lpstr>
      <vt:lpstr>Circuit</vt:lpstr>
      <vt:lpstr>PowerPoint Presentation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công cụ SỬ DỤNG</vt:lpstr>
      <vt:lpstr>PowerPoint Presentation</vt:lpstr>
      <vt:lpstr>kết quả thực hiện</vt:lpstr>
      <vt:lpstr>Kết LUẬN</vt:lpstr>
      <vt:lpstr>EM XIN Cảm ơn thầy cô  và các bạn đã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nguyen</dc:creator>
  <cp:lastModifiedBy>kien nguyen</cp:lastModifiedBy>
  <cp:revision>30</cp:revision>
  <dcterms:created xsi:type="dcterms:W3CDTF">2022-01-18T18:21:42Z</dcterms:created>
  <dcterms:modified xsi:type="dcterms:W3CDTF">2022-01-22T03:45:02Z</dcterms:modified>
</cp:coreProperties>
</file>