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69" r:id="rId1"/>
  </p:sldMasterIdLst>
  <p:sldIdLst>
    <p:sldId id="256" r:id="rId2"/>
    <p:sldId id="257" r:id="rId3"/>
    <p:sldId id="280" r:id="rId4"/>
    <p:sldId id="270" r:id="rId5"/>
    <p:sldId id="271" r:id="rId6"/>
    <p:sldId id="281" r:id="rId7"/>
    <p:sldId id="266"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8DB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588" y="-6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95191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1468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587512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364050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258236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031737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256557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60822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84896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30493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265695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649851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98145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21741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47027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470388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984256514"/>
      </p:ext>
    </p:extLst>
  </p:cSld>
  <p:clrMap bg1="lt1" tx1="dk1" bg2="lt2" tx2="dk2" accent1="accent1" accent2="accent2" accent3="accent3" accent4="accent4" accent5="accent5" accent6="accent6" hlink="hlink" folHlink="folHlink"/>
  <p:sldLayoutIdLst>
    <p:sldLayoutId id="2147484370" r:id="rId1"/>
    <p:sldLayoutId id="2147484371" r:id="rId2"/>
    <p:sldLayoutId id="2147484372" r:id="rId3"/>
    <p:sldLayoutId id="2147484373" r:id="rId4"/>
    <p:sldLayoutId id="2147484374" r:id="rId5"/>
    <p:sldLayoutId id="2147484375" r:id="rId6"/>
    <p:sldLayoutId id="2147484376" r:id="rId7"/>
    <p:sldLayoutId id="2147484377" r:id="rId8"/>
    <p:sldLayoutId id="2147484378" r:id="rId9"/>
    <p:sldLayoutId id="2147484379" r:id="rId10"/>
    <p:sldLayoutId id="2147484380" r:id="rId11"/>
    <p:sldLayoutId id="2147484381" r:id="rId12"/>
    <p:sldLayoutId id="2147484382" r:id="rId13"/>
    <p:sldLayoutId id="2147484383" r:id="rId14"/>
    <p:sldLayoutId id="2147484384" r:id="rId15"/>
    <p:sldLayoutId id="214748438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E66FEB1-C566-A008-92C3-3A44560119AF}"/>
              </a:ext>
            </a:extLst>
          </p:cNvPr>
          <p:cNvSpPr txBox="1">
            <a:spLocks/>
          </p:cNvSpPr>
          <p:nvPr/>
        </p:nvSpPr>
        <p:spPr>
          <a:xfrm>
            <a:off x="2193644" y="1599248"/>
            <a:ext cx="8541117" cy="4728008"/>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5100" b="1" dirty="0" smtClean="0">
                <a:solidFill>
                  <a:schemeClr val="accent1"/>
                </a:solidFill>
                <a:latin typeface="Times New Roman" panose="02020603050405020304" pitchFamily="18" charset="0"/>
                <a:cs typeface="Times New Roman" panose="02020603050405020304" pitchFamily="18" charset="0"/>
              </a:rPr>
              <a:t>DEPARTMENT </a:t>
            </a:r>
            <a:r>
              <a:rPr lang="en-IN" sz="5100" b="1" dirty="0">
                <a:solidFill>
                  <a:schemeClr val="accent1"/>
                </a:solidFill>
                <a:latin typeface="Times New Roman" panose="02020603050405020304" pitchFamily="18" charset="0"/>
                <a:cs typeface="Times New Roman" panose="02020603050405020304" pitchFamily="18" charset="0"/>
              </a:rPr>
              <a:t>OF MECHANICAL ENGINEERING</a:t>
            </a:r>
          </a:p>
          <a:p>
            <a:pPr algn="ct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r>
              <a:rPr lang="en-IN" sz="4000" b="1" dirty="0" smtClean="0">
                <a:solidFill>
                  <a:srgbClr val="002060"/>
                </a:solidFill>
                <a:latin typeface="Times New Roman" panose="02020603050405020304" pitchFamily="18" charset="0"/>
                <a:cs typeface="Times New Roman" panose="02020603050405020304" pitchFamily="18" charset="0"/>
              </a:rPr>
              <a:t>SECOND </a:t>
            </a:r>
            <a:r>
              <a:rPr lang="en-IN" sz="4000" b="1" dirty="0">
                <a:solidFill>
                  <a:srgbClr val="002060"/>
                </a:solidFill>
                <a:latin typeface="Times New Roman" panose="02020603050405020304" pitchFamily="18" charset="0"/>
                <a:cs typeface="Times New Roman" panose="02020603050405020304" pitchFamily="18" charset="0"/>
              </a:rPr>
              <a:t>REVIEW </a:t>
            </a:r>
            <a:endParaRPr lang="en-IN" sz="4000" b="1" dirty="0" smtClean="0">
              <a:solidFill>
                <a:srgbClr val="002060"/>
              </a:solidFill>
              <a:latin typeface="Times New Roman" panose="02020603050405020304" pitchFamily="18" charset="0"/>
              <a:cs typeface="Times New Roman" panose="02020603050405020304" pitchFamily="18" charset="0"/>
            </a:endParaRPr>
          </a:p>
          <a:p>
            <a:pPr algn="ctr"/>
            <a:endParaRPr lang="en-IN" sz="4000" b="1" dirty="0">
              <a:solidFill>
                <a:srgbClr val="002060"/>
              </a:solidFill>
              <a:latin typeface="Times New Roman" panose="02020603050405020304" pitchFamily="18" charset="0"/>
              <a:cs typeface="Times New Roman" panose="02020603050405020304" pitchFamily="18" charset="0"/>
            </a:endParaRPr>
          </a:p>
          <a:p>
            <a:pPr algn="ctr"/>
            <a:r>
              <a:rPr lang="en-IN" sz="4000" b="1" dirty="0" smtClean="0">
                <a:solidFill>
                  <a:srgbClr val="002060"/>
                </a:solidFill>
                <a:latin typeface="Times New Roman" panose="02020603050405020304" pitchFamily="18" charset="0"/>
                <a:cs typeface="Times New Roman" panose="02020603050405020304" pitchFamily="18" charset="0"/>
              </a:rPr>
              <a:t>RESEARCH OF RECHARGABLE </a:t>
            </a:r>
            <a:r>
              <a:rPr lang="en-IN" sz="4000" b="1" dirty="0">
                <a:solidFill>
                  <a:srgbClr val="002060"/>
                </a:solidFill>
                <a:latin typeface="Times New Roman" panose="02020603050405020304" pitchFamily="18" charset="0"/>
                <a:cs typeface="Times New Roman" panose="02020603050405020304" pitchFamily="18" charset="0"/>
              </a:rPr>
              <a:t>ELECTRIC VEHICLE</a:t>
            </a:r>
          </a:p>
          <a:p>
            <a:r>
              <a:rPr lang="en-IN" sz="3600" dirty="0">
                <a:solidFill>
                  <a:srgbClr val="002060"/>
                </a:solidFill>
                <a:latin typeface="Times New Roman" panose="02020603050405020304" pitchFamily="18" charset="0"/>
                <a:cs typeface="Times New Roman" panose="02020603050405020304" pitchFamily="18" charset="0"/>
              </a:rPr>
              <a:t/>
            </a:r>
            <a:br>
              <a:rPr lang="en-IN" sz="3600" dirty="0">
                <a:solidFill>
                  <a:srgbClr val="002060"/>
                </a:solidFill>
                <a:latin typeface="Times New Roman" panose="02020603050405020304" pitchFamily="18" charset="0"/>
                <a:cs typeface="Times New Roman" panose="02020603050405020304" pitchFamily="18" charset="0"/>
              </a:rPr>
            </a:br>
            <a:r>
              <a:rPr lang="en-IN" sz="3600" dirty="0">
                <a:solidFill>
                  <a:srgbClr val="002060"/>
                </a:solidFill>
                <a:latin typeface="Times New Roman" panose="02020603050405020304" pitchFamily="18" charset="0"/>
                <a:cs typeface="Times New Roman" panose="02020603050405020304" pitchFamily="18" charset="0"/>
              </a:rPr>
              <a:t>                          </a:t>
            </a:r>
            <a:br>
              <a:rPr lang="en-IN" sz="3600" dirty="0">
                <a:solidFill>
                  <a:srgbClr val="002060"/>
                </a:solidFill>
                <a:latin typeface="Times New Roman" panose="02020603050405020304" pitchFamily="18" charset="0"/>
                <a:cs typeface="Times New Roman" panose="02020603050405020304" pitchFamily="18" charset="0"/>
              </a:rPr>
            </a:br>
            <a:r>
              <a:rPr lang="en-IN" sz="3600" dirty="0">
                <a:solidFill>
                  <a:srgbClr val="002060"/>
                </a:solidFill>
                <a:latin typeface="Times New Roman" panose="02020603050405020304" pitchFamily="18" charset="0"/>
                <a:cs typeface="Times New Roman" panose="02020603050405020304" pitchFamily="18" charset="0"/>
              </a:rPr>
              <a:t>      </a:t>
            </a:r>
            <a:r>
              <a:rPr lang="en-IN" sz="3600" b="1" dirty="0">
                <a:solidFill>
                  <a:schemeClr val="accent3"/>
                </a:solidFill>
                <a:latin typeface="Times New Roman" panose="02020603050405020304" pitchFamily="18" charset="0"/>
                <a:cs typeface="Times New Roman" panose="02020603050405020304" pitchFamily="18" charset="0"/>
              </a:rPr>
              <a:t>TEAM MEMBERS:                                                              GUIDED BY:</a:t>
            </a:r>
          </a:p>
          <a:p>
            <a:r>
              <a:rPr lang="en-IN" sz="3600" dirty="0">
                <a:solidFill>
                  <a:schemeClr val="tx1"/>
                </a:solidFill>
                <a:latin typeface="Times New Roman" panose="02020603050405020304" pitchFamily="18" charset="0"/>
                <a:cs typeface="Times New Roman" panose="02020603050405020304" pitchFamily="18" charset="0"/>
              </a:rPr>
              <a:t/>
            </a:r>
            <a:br>
              <a:rPr lang="en-IN" sz="3600" dirty="0">
                <a:solidFill>
                  <a:schemeClr val="tx1"/>
                </a:solidFill>
                <a:latin typeface="Times New Roman" panose="02020603050405020304" pitchFamily="18" charset="0"/>
                <a:cs typeface="Times New Roman" panose="02020603050405020304" pitchFamily="18" charset="0"/>
              </a:rPr>
            </a:br>
            <a:r>
              <a:rPr lang="en-IN" sz="4200" dirty="0">
                <a:solidFill>
                  <a:schemeClr val="tx1"/>
                </a:solidFill>
                <a:latin typeface="Times New Roman" panose="02020603050405020304" pitchFamily="18" charset="0"/>
                <a:cs typeface="Times New Roman" panose="02020603050405020304" pitchFamily="18" charset="0"/>
              </a:rPr>
              <a:t>      </a:t>
            </a:r>
            <a:r>
              <a:rPr lang="en-IN" sz="4200" dirty="0" err="1">
                <a:solidFill>
                  <a:schemeClr val="tx1"/>
                </a:solidFill>
                <a:latin typeface="Times New Roman" panose="02020603050405020304" pitchFamily="18" charset="0"/>
                <a:cs typeface="Times New Roman" panose="02020603050405020304" pitchFamily="18" charset="0"/>
              </a:rPr>
              <a:t>Kiruthika</a:t>
            </a:r>
            <a:r>
              <a:rPr lang="en-IN" sz="4200" dirty="0">
                <a:solidFill>
                  <a:schemeClr val="tx1"/>
                </a:solidFill>
                <a:latin typeface="Times New Roman" panose="02020603050405020304" pitchFamily="18" charset="0"/>
                <a:cs typeface="Times New Roman" panose="02020603050405020304" pitchFamily="18" charset="0"/>
              </a:rPr>
              <a:t> S  (927622BME041)                                 </a:t>
            </a:r>
            <a:r>
              <a:rPr lang="en-IN" sz="4200" dirty="0" err="1">
                <a:solidFill>
                  <a:schemeClr val="tx1"/>
                </a:solidFill>
                <a:latin typeface="Times New Roman" panose="02020603050405020304" pitchFamily="18" charset="0"/>
                <a:cs typeface="Times New Roman" panose="02020603050405020304" pitchFamily="18" charset="0"/>
              </a:rPr>
              <a:t>Dr.S.Padmavathy</a:t>
            </a:r>
            <a:endParaRPr lang="en-IN" sz="4200" dirty="0">
              <a:solidFill>
                <a:schemeClr val="tx1"/>
              </a:solidFill>
              <a:latin typeface="Times New Roman" panose="02020603050405020304" pitchFamily="18" charset="0"/>
              <a:cs typeface="Times New Roman" panose="02020603050405020304" pitchFamily="18" charset="0"/>
            </a:endParaRPr>
          </a:p>
          <a:p>
            <a:pPr>
              <a:lnSpc>
                <a:spcPct val="170000"/>
              </a:lnSpc>
            </a:pPr>
            <a:r>
              <a:rPr lang="en-IN" sz="4200" dirty="0">
                <a:solidFill>
                  <a:schemeClr val="tx1"/>
                </a:solidFill>
                <a:latin typeface="Times New Roman" panose="02020603050405020304" pitchFamily="18" charset="0"/>
                <a:cs typeface="Times New Roman" panose="02020603050405020304" pitchFamily="18" charset="0"/>
              </a:rPr>
              <a:t>      </a:t>
            </a:r>
            <a:r>
              <a:rPr lang="en-IN" sz="4200" dirty="0" err="1">
                <a:solidFill>
                  <a:schemeClr val="tx1"/>
                </a:solidFill>
                <a:latin typeface="Times New Roman" panose="02020603050405020304" pitchFamily="18" charset="0"/>
                <a:cs typeface="Times New Roman" panose="02020603050405020304" pitchFamily="18" charset="0"/>
              </a:rPr>
              <a:t>Krithik</a:t>
            </a:r>
            <a:r>
              <a:rPr lang="en-IN" sz="4200" dirty="0">
                <a:solidFill>
                  <a:schemeClr val="tx1"/>
                </a:solidFill>
                <a:latin typeface="Times New Roman" panose="02020603050405020304" pitchFamily="18" charset="0"/>
                <a:cs typeface="Times New Roman" panose="02020603050405020304" pitchFamily="18" charset="0"/>
              </a:rPr>
              <a:t> S     (927622BME043)                                  Associate professor/Mech</a:t>
            </a:r>
          </a:p>
          <a:p>
            <a:pPr>
              <a:lnSpc>
                <a:spcPct val="170000"/>
              </a:lnSpc>
            </a:pPr>
            <a:r>
              <a:rPr lang="en-IN" sz="4200" dirty="0">
                <a:solidFill>
                  <a:schemeClr val="tx1"/>
                </a:solidFill>
                <a:latin typeface="Times New Roman" panose="02020603050405020304" pitchFamily="18" charset="0"/>
                <a:cs typeface="Times New Roman" panose="02020603050405020304" pitchFamily="18" charset="0"/>
              </a:rPr>
              <a:t>      </a:t>
            </a:r>
            <a:r>
              <a:rPr lang="en-IN" sz="4200" dirty="0" err="1">
                <a:solidFill>
                  <a:schemeClr val="tx1"/>
                </a:solidFill>
                <a:latin typeface="Times New Roman" panose="02020603050405020304" pitchFamily="18" charset="0"/>
                <a:cs typeface="Times New Roman" panose="02020603050405020304" pitchFamily="18" charset="0"/>
              </a:rPr>
              <a:t>Lalithraj</a:t>
            </a:r>
            <a:r>
              <a:rPr lang="en-IN" sz="4200" dirty="0">
                <a:solidFill>
                  <a:schemeClr val="tx1"/>
                </a:solidFill>
                <a:latin typeface="Times New Roman" panose="02020603050405020304" pitchFamily="18" charset="0"/>
                <a:cs typeface="Times New Roman" panose="02020603050405020304" pitchFamily="18" charset="0"/>
              </a:rPr>
              <a:t> R   (927622BME044) </a:t>
            </a:r>
          </a:p>
          <a:p>
            <a:endParaRPr lang="en-IN" sz="3600" dirty="0">
              <a:solidFill>
                <a:schemeClr val="tx1"/>
              </a:solidFill>
              <a:latin typeface="Times New Roman" panose="02020603050405020304" pitchFamily="18" charset="0"/>
              <a:cs typeface="Times New Roman" panose="02020603050405020304" pitchFamily="18" charset="0"/>
            </a:endParaRPr>
          </a:p>
          <a:p>
            <a:r>
              <a:rPr lang="en-IN" sz="3600" b="1" dirty="0">
                <a:solidFill>
                  <a:schemeClr val="accent3"/>
                </a:solidFill>
                <a:latin typeface="Times New Roman" panose="02020603050405020304" pitchFamily="18" charset="0"/>
                <a:cs typeface="Times New Roman" panose="02020603050405020304" pitchFamily="18" charset="0"/>
              </a:rPr>
              <a:t>                                                                                 </a:t>
            </a:r>
          </a:p>
          <a:p>
            <a:r>
              <a:rPr lang="en-IN" sz="3600" b="1" dirty="0">
                <a:solidFill>
                  <a:schemeClr val="accent3"/>
                </a:solidFill>
                <a:latin typeface="Times New Roman" panose="02020603050405020304" pitchFamily="18" charset="0"/>
                <a:cs typeface="Times New Roman" panose="02020603050405020304" pitchFamily="18" charset="0"/>
              </a:rPr>
              <a:t>        </a:t>
            </a:r>
          </a:p>
          <a:p>
            <a:r>
              <a:rPr lang="en-IN" sz="3600" b="1" dirty="0">
                <a:solidFill>
                  <a:schemeClr val="accent3"/>
                </a:solidFill>
                <a:latin typeface="Times New Roman" panose="02020603050405020304" pitchFamily="18" charset="0"/>
                <a:cs typeface="Times New Roman" panose="02020603050405020304" pitchFamily="18" charset="0"/>
              </a:rPr>
              <a:t>      </a:t>
            </a:r>
            <a:endParaRPr lang="en-IN" sz="3600" dirty="0">
              <a:solidFill>
                <a:schemeClr val="tx1"/>
              </a:solidFill>
              <a:latin typeface="Times New Roman" panose="02020603050405020304" pitchFamily="18" charset="0"/>
              <a:cs typeface="Times New Roman" panose="02020603050405020304" pitchFamily="18" charset="0"/>
            </a:endParaRPr>
          </a:p>
          <a:p>
            <a:endParaRPr lang="en-IN" sz="2800" dirty="0">
              <a:solidFill>
                <a:schemeClr val="tx1"/>
              </a:solidFill>
              <a:latin typeface="Times New Roman" panose="02020603050405020304" pitchFamily="18" charset="0"/>
              <a:cs typeface="Times New Roman" panose="02020603050405020304" pitchFamily="18" charset="0"/>
            </a:endParaRPr>
          </a:p>
          <a:p>
            <a:r>
              <a:rPr lang="en-IN" sz="2800" dirty="0">
                <a:solidFill>
                  <a:schemeClr val="tx1"/>
                </a:solidFill>
                <a:latin typeface="Times New Roman" panose="02020603050405020304" pitchFamily="18" charset="0"/>
                <a:cs typeface="Times New Roman" panose="02020603050405020304" pitchFamily="18" charset="0"/>
              </a:rPr>
              <a:t>        </a:t>
            </a:r>
            <a:br>
              <a:rPr lang="en-IN" sz="2800"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                                                                              </a:t>
            </a:r>
          </a:p>
        </p:txBody>
      </p:sp>
      <p:pic>
        <p:nvPicPr>
          <p:cNvPr id="5" name="Picture 4" descr="Image result for mkce logo">
            <a:extLst>
              <a:ext uri="{FF2B5EF4-FFF2-40B4-BE49-F238E27FC236}">
                <a16:creationId xmlns="" xmlns:a16="http://schemas.microsoft.com/office/drawing/2014/main" id="{4993A298-E6F0-88DC-2043-3C6E004E2929}"/>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8984" r="18992"/>
          <a:stretch/>
        </p:blipFill>
        <p:spPr bwMode="auto">
          <a:xfrm>
            <a:off x="10520836" y="322890"/>
            <a:ext cx="874265" cy="739637"/>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2" descr="M.Kumarasamy College of Engineering, Karur :: MKCE">
            <a:extLst>
              <a:ext uri="{FF2B5EF4-FFF2-40B4-BE49-F238E27FC236}">
                <a16:creationId xmlns="" xmlns:a16="http://schemas.microsoft.com/office/drawing/2014/main" id="{F5C9DC1E-4617-DA70-DD10-F39BD4040A7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96899" y="346481"/>
            <a:ext cx="1981014" cy="7396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83576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FB484C44-A71C-91BA-1B2D-3B22BC016124}"/>
              </a:ext>
            </a:extLst>
          </p:cNvPr>
          <p:cNvSpPr>
            <a:spLocks noGrp="1"/>
          </p:cNvSpPr>
          <p:nvPr>
            <p:ph type="title"/>
          </p:nvPr>
        </p:nvSpPr>
        <p:spPr>
          <a:xfrm>
            <a:off x="1322772" y="656948"/>
            <a:ext cx="9508427" cy="168676"/>
          </a:xfrm>
        </p:spPr>
        <p:txBody>
          <a:bodyPr>
            <a:normAutofit fontScale="90000"/>
          </a:bodyPr>
          <a:lstStyle/>
          <a:p>
            <a:pPr algn="ctr"/>
            <a:r>
              <a:rPr lang="en-US" dirty="0"/>
              <a:t>  </a:t>
            </a:r>
            <a:r>
              <a:rPr lang="en-US" b="1" dirty="0">
                <a:solidFill>
                  <a:schemeClr val="accent3"/>
                </a:solidFill>
                <a:latin typeface="Times New Roman" panose="02020603050405020304" pitchFamily="18" charset="0"/>
                <a:cs typeface="Times New Roman" panose="02020603050405020304" pitchFamily="18" charset="0"/>
              </a:rPr>
              <a:t>PRESENTATION OUTLINE</a:t>
            </a:r>
            <a:endParaRPr lang="en-IN" b="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BD46CDB-3781-FFFF-BA60-CC2164A5944B}"/>
              </a:ext>
            </a:extLst>
          </p:cNvPr>
          <p:cNvSpPr>
            <a:spLocks noGrp="1"/>
          </p:cNvSpPr>
          <p:nvPr>
            <p:ph idx="1"/>
          </p:nvPr>
        </p:nvSpPr>
        <p:spPr>
          <a:xfrm>
            <a:off x="2824497" y="1541016"/>
            <a:ext cx="8912224" cy="4006222"/>
          </a:xfrm>
        </p:spPr>
        <p:txBody>
          <a:bodyPr>
            <a:normAutofit lnSpcReduction="10000"/>
          </a:bodyPr>
          <a:lstStyle/>
          <a:p>
            <a:pPr marL="0" indent="0">
              <a:buNone/>
            </a:pPr>
            <a:endParaRPr lang="en-US" sz="26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Problem Statement </a:t>
            </a:r>
          </a:p>
          <a:p>
            <a:pPr>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Objective</a:t>
            </a:r>
          </a:p>
          <a:p>
            <a:pPr>
              <a:lnSpc>
                <a:spcPct val="150000"/>
              </a:lnSpc>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Working</a:t>
            </a:r>
            <a:endParaRPr lang="en-US" sz="2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Materials Required</a:t>
            </a:r>
            <a:endParaRPr lang="en-US" sz="26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endParaRPr lang="en-IN" dirty="0">
              <a:solidFill>
                <a:schemeClr val="tx1"/>
              </a:solidFill>
            </a:endParaRPr>
          </a:p>
        </p:txBody>
      </p:sp>
    </p:spTree>
    <p:extLst>
      <p:ext uri="{BB962C8B-B14F-4D97-AF65-F5344CB8AC3E}">
        <p14:creationId xmlns="" xmlns:p14="http://schemas.microsoft.com/office/powerpoint/2010/main" val="3196544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71E8B-480B-51E8-2B5C-ECDB3B7314ED}"/>
              </a:ext>
            </a:extLst>
          </p:cNvPr>
          <p:cNvSpPr>
            <a:spLocks noGrp="1"/>
          </p:cNvSpPr>
          <p:nvPr>
            <p:ph type="title"/>
          </p:nvPr>
        </p:nvSpPr>
        <p:spPr>
          <a:xfrm>
            <a:off x="3765755" y="642606"/>
            <a:ext cx="5447071" cy="618024"/>
          </a:xfrm>
        </p:spPr>
        <p:txBody>
          <a:bodyPr>
            <a:normAutofit fontScale="90000"/>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PROBLEM STATEMENT </a:t>
            </a:r>
            <a:br>
              <a:rPr lang="en-US" b="1" dirty="0">
                <a:solidFill>
                  <a:schemeClr val="accent2">
                    <a:lumMod val="50000"/>
                  </a:schemeClr>
                </a:solidFill>
                <a:latin typeface="Times New Roman" panose="02020603050405020304" pitchFamily="18" charset="0"/>
                <a:cs typeface="Times New Roman" panose="02020603050405020304" pitchFamily="18" charset="0"/>
              </a:rPr>
            </a:br>
            <a:r>
              <a:rPr lang="en-US" b="1" dirty="0">
                <a:solidFill>
                  <a:schemeClr val="accent2">
                    <a:lumMod val="50000"/>
                  </a:schemeClr>
                </a:solidFill>
                <a:latin typeface="Times New Roman" panose="02020603050405020304" pitchFamily="18" charset="0"/>
                <a:cs typeface="Times New Roman" panose="02020603050405020304" pitchFamily="18" charset="0"/>
              </a:rPr>
              <a:t> </a:t>
            </a:r>
            <a:br>
              <a:rPr lang="en-US" b="1" dirty="0">
                <a:solidFill>
                  <a:schemeClr val="accent2">
                    <a:lumMod val="50000"/>
                  </a:schemeClr>
                </a:solidFill>
                <a:latin typeface="Times New Roman" panose="02020603050405020304" pitchFamily="18" charset="0"/>
                <a:cs typeface="Times New Roman" panose="02020603050405020304" pitchFamily="18" charset="0"/>
              </a:rPr>
            </a:br>
            <a:r>
              <a:rPr lang="en-US" b="1" dirty="0">
                <a:solidFill>
                  <a:schemeClr val="accent2">
                    <a:lumMod val="50000"/>
                  </a:schemeClr>
                </a:solidFill>
                <a:latin typeface="Times New Roman" panose="02020603050405020304" pitchFamily="18" charset="0"/>
                <a:cs typeface="Times New Roman" panose="02020603050405020304" pitchFamily="18" charset="0"/>
              </a:rPr>
              <a:t/>
            </a:r>
            <a:br>
              <a:rPr lang="en-US" b="1" dirty="0">
                <a:solidFill>
                  <a:schemeClr val="accent2">
                    <a:lumMod val="50000"/>
                  </a:schemeClr>
                </a:solidFill>
                <a:latin typeface="Times New Roman" panose="02020603050405020304" pitchFamily="18" charset="0"/>
                <a:cs typeface="Times New Roman" panose="02020603050405020304" pitchFamily="18" charset="0"/>
              </a:rPr>
            </a:br>
            <a:r>
              <a:rPr lang="en-US" b="1" dirty="0">
                <a:solidFill>
                  <a:schemeClr val="accent2">
                    <a:lumMod val="50000"/>
                  </a:schemeClr>
                </a:solidFill>
                <a:latin typeface="Times New Roman" panose="02020603050405020304" pitchFamily="18" charset="0"/>
                <a:cs typeface="Times New Roman" panose="02020603050405020304" pitchFamily="18" charset="0"/>
              </a:rPr>
              <a:t> </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A73215C-6838-7AD5-27A2-F26FB861799E}"/>
              </a:ext>
            </a:extLst>
          </p:cNvPr>
          <p:cNvSpPr>
            <a:spLocks noGrp="1"/>
          </p:cNvSpPr>
          <p:nvPr>
            <p:ph idx="1"/>
          </p:nvPr>
        </p:nvSpPr>
        <p:spPr>
          <a:xfrm>
            <a:off x="2414726" y="1838632"/>
            <a:ext cx="9126245" cy="4237703"/>
          </a:xfrm>
        </p:spPr>
        <p:txBody>
          <a:bodyPr>
            <a:normAutofit/>
          </a:bodyPr>
          <a:lstStyle/>
          <a:p>
            <a:pPr algn="jus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Limited driving range of Electric vehicle</a:t>
            </a:r>
          </a:p>
          <a:p>
            <a:pPr algn="jus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High battery replacement costs  </a:t>
            </a:r>
          </a:p>
          <a:p>
            <a:pPr algn="just">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Dependence on charging infrastructure   </a:t>
            </a:r>
          </a:p>
          <a:p>
            <a:pPr algn="just">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Environmental impact of battery disposable </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93843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FADD8-ECA3-11B0-5C79-DC21F2412AD0}"/>
              </a:ext>
            </a:extLst>
          </p:cNvPr>
          <p:cNvSpPr>
            <a:spLocks noGrp="1"/>
          </p:cNvSpPr>
          <p:nvPr>
            <p:ph type="title"/>
          </p:nvPr>
        </p:nvSpPr>
        <p:spPr>
          <a:xfrm>
            <a:off x="2512381" y="597447"/>
            <a:ext cx="9018866" cy="556620"/>
          </a:xfrm>
        </p:spPr>
        <p:txBody>
          <a:bodyPr>
            <a:normAutofit/>
          </a:bodyPr>
          <a:lstStyle/>
          <a:p>
            <a:r>
              <a:rPr lang="en-US" sz="2900" b="1" dirty="0">
                <a:solidFill>
                  <a:schemeClr val="accent2">
                    <a:lumMod val="50000"/>
                  </a:schemeClr>
                </a:solidFill>
                <a:latin typeface="Times New Roman" panose="02020603050405020304" pitchFamily="18" charset="0"/>
                <a:cs typeface="Times New Roman" panose="02020603050405020304" pitchFamily="18" charset="0"/>
              </a:rPr>
              <a:t>                          OBJECTIVES</a:t>
            </a:r>
            <a:endParaRPr lang="en-IN" sz="29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64EF863-0751-D581-38DF-E65C0BF8D832}"/>
              </a:ext>
            </a:extLst>
          </p:cNvPr>
          <p:cNvSpPr>
            <a:spLocks noGrp="1"/>
          </p:cNvSpPr>
          <p:nvPr>
            <p:ph idx="1"/>
          </p:nvPr>
        </p:nvSpPr>
        <p:spPr>
          <a:xfrm>
            <a:off x="2760956" y="1720644"/>
            <a:ext cx="8770291" cy="4296697"/>
          </a:xfrm>
        </p:spPr>
        <p:txBody>
          <a:bodyPr>
            <a:normAutofit/>
          </a:bodyPr>
          <a:lstStyle/>
          <a:p>
            <a:pPr algn="just" fontAlgn="base">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Increase driving range and efficiency    </a:t>
            </a:r>
          </a:p>
          <a:p>
            <a:pPr algn="just" fontAlgn="base">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Design a rechargeable Electric vehicle system </a:t>
            </a:r>
          </a:p>
          <a:p>
            <a:pPr algn="just" fontAlgn="base">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 Reduce battery replacement costs   </a:t>
            </a:r>
          </a:p>
          <a:p>
            <a:pPr algn="just" fontAlgn="base">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 Minimize environmental impact</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32286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FD60E8-5FAF-BD23-5F45-227252FD4320}"/>
              </a:ext>
            </a:extLst>
          </p:cNvPr>
          <p:cNvSpPr>
            <a:spLocks noGrp="1"/>
          </p:cNvSpPr>
          <p:nvPr>
            <p:ph type="title"/>
          </p:nvPr>
        </p:nvSpPr>
        <p:spPr>
          <a:xfrm>
            <a:off x="2837784" y="311847"/>
            <a:ext cx="9603275" cy="1049235"/>
          </a:xfrm>
        </p:spPr>
        <p:txBody>
          <a:bodyPr>
            <a:normAutofit/>
          </a:bodyPr>
          <a:lstStyle/>
          <a:p>
            <a:r>
              <a:rPr lang="en-US" sz="2900" b="1" dirty="0">
                <a:solidFill>
                  <a:schemeClr val="accent2">
                    <a:lumMod val="50000"/>
                  </a:schemeClr>
                </a:solidFill>
                <a:latin typeface="Times New Roman" panose="02020603050405020304" pitchFamily="18" charset="0"/>
                <a:cs typeface="Times New Roman" panose="02020603050405020304" pitchFamily="18" charset="0"/>
              </a:rPr>
              <a:t>                  WORKING</a:t>
            </a:r>
            <a:endParaRPr lang="en-IN" sz="29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04C03EC-4588-F39A-DC30-9715C4F72629}"/>
              </a:ext>
            </a:extLst>
          </p:cNvPr>
          <p:cNvSpPr>
            <a:spLocks noGrp="1"/>
          </p:cNvSpPr>
          <p:nvPr>
            <p:ph idx="1"/>
          </p:nvPr>
        </p:nvSpPr>
        <p:spPr>
          <a:xfrm>
            <a:off x="1733608" y="1361082"/>
            <a:ext cx="9603275" cy="4384263"/>
          </a:xfrm>
        </p:spPr>
        <p:txBody>
          <a:bodyPr>
            <a:normAutofit/>
          </a:bodyPr>
          <a:lstStyle/>
          <a:p>
            <a:pPr marL="0" indent="0" algn="just">
              <a:buNone/>
            </a:pPr>
            <a:r>
              <a:rPr lang="en-US" sz="2800" dirty="0">
                <a:solidFill>
                  <a:schemeClr val="tx1"/>
                </a:solidFill>
                <a:latin typeface="Times New Roman" panose="02020603050405020304" pitchFamily="18" charset="0"/>
                <a:cs typeface="Times New Roman" panose="02020603050405020304" pitchFamily="18" charset="0"/>
              </a:rPr>
              <a:t>This system has the dc generator which is connected to the wheel system It is enabled when there is need to charge the battery This system is connected to the battery so the battery is charged while it's running.</a:t>
            </a:r>
          </a:p>
          <a:p>
            <a:pPr marL="0" indent="0" algn="just">
              <a:buNone/>
            </a:pPr>
            <a:r>
              <a:rPr lang="en-US" sz="2800" dirty="0">
                <a:solidFill>
                  <a:schemeClr val="tx1"/>
                </a:solidFill>
                <a:latin typeface="Times New Roman" panose="02020603050405020304" pitchFamily="18" charset="0"/>
                <a:cs typeface="Times New Roman" panose="02020603050405020304" pitchFamily="18" charset="0"/>
              </a:rPr>
              <a:t>So the speed or performance of the electric vehicle is slowed when it's charging but when it's charged we can able to disenable it</a:t>
            </a:r>
          </a:p>
        </p:txBody>
      </p:sp>
    </p:spTree>
    <p:extLst>
      <p:ext uri="{BB962C8B-B14F-4D97-AF65-F5344CB8AC3E}">
        <p14:creationId xmlns="" xmlns:p14="http://schemas.microsoft.com/office/powerpoint/2010/main" val="156166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460F59-4DB0-71A3-F17B-FF18346AF494}"/>
              </a:ext>
            </a:extLst>
          </p:cNvPr>
          <p:cNvSpPr>
            <a:spLocks noGrp="1"/>
          </p:cNvSpPr>
          <p:nvPr>
            <p:ph type="title"/>
          </p:nvPr>
        </p:nvSpPr>
        <p:spPr>
          <a:xfrm>
            <a:off x="1846556" y="452761"/>
            <a:ext cx="9064544" cy="1049235"/>
          </a:xfrm>
        </p:spPr>
        <p:txBody>
          <a:bodyPr>
            <a:normAutofit/>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                MATERIALS REQUIRED</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C7AC576-062A-6A57-EF42-CCC41FAC86E4}"/>
              </a:ext>
            </a:extLst>
          </p:cNvPr>
          <p:cNvSpPr>
            <a:spLocks noGrp="1"/>
          </p:cNvSpPr>
          <p:nvPr>
            <p:ph idx="1"/>
          </p:nvPr>
        </p:nvSpPr>
        <p:spPr>
          <a:xfrm>
            <a:off x="2458065" y="1568088"/>
            <a:ext cx="10044944" cy="3294576"/>
          </a:xfrm>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Motor</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Generator</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Rechargeable Battery</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Temperature Sensors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40529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53CD45-C1F2-85AB-C922-608EC0A3C295}"/>
              </a:ext>
            </a:extLst>
          </p:cNvPr>
          <p:cNvSpPr>
            <a:spLocks noGrp="1"/>
          </p:cNvSpPr>
          <p:nvPr>
            <p:ph type="title"/>
          </p:nvPr>
        </p:nvSpPr>
        <p:spPr>
          <a:xfrm>
            <a:off x="1640156" y="526456"/>
            <a:ext cx="8911687" cy="636519"/>
          </a:xfrm>
        </p:spPr>
        <p:txBody>
          <a:bodyPr>
            <a:normAutofit/>
          </a:bodyPr>
          <a:lstStyle/>
          <a:p>
            <a:r>
              <a:rPr lang="en-US" sz="2900" b="1" dirty="0">
                <a:solidFill>
                  <a:schemeClr val="accent3"/>
                </a:solidFill>
                <a:latin typeface="Times New Roman" panose="02020603050405020304" pitchFamily="18" charset="0"/>
                <a:cs typeface="Times New Roman" panose="02020603050405020304" pitchFamily="18" charset="0"/>
              </a:rPr>
              <a:t>                              CONCLUSION</a:t>
            </a:r>
            <a:endParaRPr lang="en-IN" sz="2900" b="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97A3FBF-9D8D-8CA9-117C-4D480AE3235A}"/>
              </a:ext>
            </a:extLst>
          </p:cNvPr>
          <p:cNvSpPr>
            <a:spLocks noGrp="1"/>
          </p:cNvSpPr>
          <p:nvPr>
            <p:ph idx="1"/>
          </p:nvPr>
        </p:nvSpPr>
        <p:spPr>
          <a:xfrm>
            <a:off x="2595716" y="1420427"/>
            <a:ext cx="6626942" cy="1047470"/>
          </a:xfrm>
        </p:spPr>
        <p:txBody>
          <a:bodyPr>
            <a:noAutofit/>
          </a:bodyPr>
          <a:lstStyle/>
          <a:p>
            <a:pPr marL="0" indent="0" algn="just">
              <a:buNone/>
            </a:pPr>
            <a:r>
              <a:rPr lang="en-US" sz="2800" dirty="0">
                <a:solidFill>
                  <a:schemeClr val="tx1"/>
                </a:solidFill>
                <a:latin typeface="Times New Roman" panose="02020603050405020304" pitchFamily="18" charset="0"/>
                <a:cs typeface="Times New Roman" panose="02020603050405020304" pitchFamily="18" charset="0"/>
              </a:rPr>
              <a:t>By Using this project we can efficiently recharge the battery while it’s travelling.</a:t>
            </a: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Electric car charger">
            <a:extLst>
              <a:ext uri="{FF2B5EF4-FFF2-40B4-BE49-F238E27FC236}">
                <a16:creationId xmlns="" xmlns:a16="http://schemas.microsoft.com/office/drawing/2014/main" id="{FA0BC34F-A461-439F-4B4F-9B59E9AD026A}"/>
              </a:ext>
            </a:extLst>
          </p:cNvPr>
          <p:cNvPicPr>
            <a:picLocks noChangeAspect="1"/>
          </p:cNvPicPr>
          <p:nvPr/>
        </p:nvPicPr>
        <p:blipFill>
          <a:blip r:embed="rId2"/>
          <a:stretch>
            <a:fillRect/>
          </a:stretch>
        </p:blipFill>
        <p:spPr>
          <a:xfrm>
            <a:off x="7512254" y="3303639"/>
            <a:ext cx="3757400" cy="2506890"/>
          </a:xfrm>
          <a:prstGeom prst="rect">
            <a:avLst/>
          </a:prstGeom>
        </p:spPr>
      </p:pic>
    </p:spTree>
    <p:extLst>
      <p:ext uri="{BB962C8B-B14F-4D97-AF65-F5344CB8AC3E}">
        <p14:creationId xmlns="" xmlns:p14="http://schemas.microsoft.com/office/powerpoint/2010/main" val="40300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506641-AB54-11DA-B138-57B10EA00089}"/>
              </a:ext>
            </a:extLst>
          </p:cNvPr>
          <p:cNvSpPr>
            <a:spLocks noGrp="1"/>
          </p:cNvSpPr>
          <p:nvPr>
            <p:ph type="title"/>
          </p:nvPr>
        </p:nvSpPr>
        <p:spPr/>
        <p:txBody>
          <a:bodyPr>
            <a:normAutofit fontScale="90000"/>
          </a:bodyPr>
          <a:lstStyle/>
          <a:p>
            <a:r>
              <a:rPr lang="en-US" dirty="0"/>
              <a:t/>
            </a:r>
            <a:br>
              <a:rPr lang="en-US" dirty="0"/>
            </a:br>
            <a:r>
              <a:rPr lang="en-IN" dirty="0"/>
              <a:t/>
            </a:r>
            <a:br>
              <a:rPr lang="en-IN" dirty="0"/>
            </a:br>
            <a:r>
              <a:rPr lang="en-IN" dirty="0"/>
              <a:t/>
            </a:r>
            <a:br>
              <a:rPr lang="en-IN" dirty="0"/>
            </a:br>
            <a:r>
              <a:rPr lang="en-IN" dirty="0"/>
              <a:t/>
            </a:r>
            <a:br>
              <a:rPr lang="en-IN" dirty="0"/>
            </a:br>
            <a:r>
              <a:rPr lang="en-IN" dirty="0"/>
              <a:t>               </a:t>
            </a:r>
            <a:r>
              <a:rPr lang="en-IN" sz="67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 xmlns:p14="http://schemas.microsoft.com/office/powerpoint/2010/main" val="1828691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447</TotalTime>
  <Words>151</Words>
  <Application>Microsoft Office PowerPoint</Application>
  <PresentationFormat>Custom</PresentationFormat>
  <Paragraphs>42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Wisp</vt:lpstr>
      <vt:lpstr>Slide 1</vt:lpstr>
      <vt:lpstr>  PRESENTATION OUTLINE</vt:lpstr>
      <vt:lpstr>PROBLEM STATEMENT      </vt:lpstr>
      <vt:lpstr>                          OBJECTIVES</vt:lpstr>
      <vt:lpstr>                  WORKING</vt:lpstr>
      <vt:lpstr>                MATERIALS REQUIRED</vt:lpstr>
      <vt:lpstr>                              CONCLUSION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Sridharani</dc:creator>
  <cp:lastModifiedBy>hp</cp:lastModifiedBy>
  <cp:revision>20</cp:revision>
  <dcterms:created xsi:type="dcterms:W3CDTF">2023-04-19T13:48:33Z</dcterms:created>
  <dcterms:modified xsi:type="dcterms:W3CDTF">2024-11-08T06:18:13Z</dcterms:modified>
</cp:coreProperties>
</file>