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66" r:id="rId10"/>
    <p:sldId id="267" r:id="rId11"/>
    <p:sldId id="303" r:id="rId12"/>
    <p:sldId id="304" r:id="rId13"/>
    <p:sldId id="305" r:id="rId14"/>
    <p:sldId id="259" r:id="rId15"/>
    <p:sldId id="268" r:id="rId16"/>
    <p:sldId id="270" r:id="rId17"/>
    <p:sldId id="306" r:id="rId18"/>
    <p:sldId id="307" r:id="rId19"/>
    <p:sldId id="308" r:id="rId20"/>
    <p:sldId id="309" r:id="rId21"/>
    <p:sldId id="310" r:id="rId22"/>
    <p:sldId id="311" r:id="rId23"/>
    <p:sldId id="31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19.02.2019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8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19.02.2019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122813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19.02.2019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8672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19.02.2019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6417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5B08E30-903C-4DC3-A781-7B7E3CD6DCD4}" type="datetimeFigureOut">
              <a:rPr lang="tr-TR" smtClean="0"/>
              <a:t>19.02.2019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21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5B08E30-903C-4DC3-A781-7B7E3CD6DCD4}" type="datetimeFigureOut">
              <a:rPr lang="tr-TR" smtClean="0"/>
              <a:t>19.02.2019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46545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5B08E30-903C-4DC3-A781-7B7E3CD6DCD4}" type="datetimeFigureOut">
              <a:rPr lang="tr-TR" smtClean="0"/>
              <a:t>19.02.2019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77670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5B08E30-903C-4DC3-A781-7B7E3CD6DCD4}" type="datetimeFigureOut">
              <a:rPr lang="tr-TR" smtClean="0"/>
              <a:t>19.02.2019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155644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B08E30-903C-4DC3-A781-7B7E3CD6DCD4}" type="datetimeFigureOut">
              <a:rPr lang="tr-TR" smtClean="0"/>
              <a:t>19.02.2019</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317587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B08E30-903C-4DC3-A781-7B7E3CD6DCD4}" type="datetimeFigureOut">
              <a:rPr lang="tr-TR" smtClean="0"/>
              <a:t>19.02.2019</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31BCDB-1194-40B1-B599-DFCFCA045D96}" type="slidenum">
              <a:rPr lang="tr-TR" smtClean="0"/>
              <a:t>‹#›</a:t>
            </a:fld>
            <a:endParaRPr lang="tr-TR"/>
          </a:p>
        </p:txBody>
      </p:sp>
    </p:spTree>
    <p:extLst>
      <p:ext uri="{BB962C8B-B14F-4D97-AF65-F5344CB8AC3E}">
        <p14:creationId xmlns:p14="http://schemas.microsoft.com/office/powerpoint/2010/main" val="405585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5B08E30-903C-4DC3-A781-7B7E3CD6DCD4}" type="datetimeFigureOut">
              <a:rPr lang="tr-TR" smtClean="0"/>
              <a:t>19.02.2019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87834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B08E30-903C-4DC3-A781-7B7E3CD6DCD4}" type="datetimeFigureOut">
              <a:rPr lang="tr-TR" smtClean="0"/>
              <a:t>19.02.2019</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31BCDB-1194-40B1-B599-DFCFCA045D96}"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302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VERİ TABANI </a:t>
            </a:r>
            <a:r>
              <a:rPr lang="tr-TR" smtClean="0"/>
              <a:t>YÖNETİM </a:t>
            </a:r>
            <a:r>
              <a:rPr lang="tr-TR" smtClean="0"/>
              <a:t>SİSTEMLERİ BÖLÜM 1</a:t>
            </a:r>
            <a:endParaRPr lang="tr-TR" dirty="0"/>
          </a:p>
        </p:txBody>
      </p:sp>
      <p:sp>
        <p:nvSpPr>
          <p:cNvPr id="3" name="Alt Başlık 2"/>
          <p:cNvSpPr>
            <a:spLocks noGrp="1"/>
          </p:cNvSpPr>
          <p:nvPr>
            <p:ph type="subTitle" idx="1"/>
          </p:nvPr>
        </p:nvSpPr>
        <p:spPr/>
        <p:txBody>
          <a:bodyPr/>
          <a:lstStyle/>
          <a:p>
            <a:pPr algn="ctr"/>
            <a:r>
              <a:rPr lang="tr-TR" dirty="0" smtClean="0"/>
              <a:t>ÖĞR.GÖR. ERCÜMENT GÜVENÇ</a:t>
            </a:r>
            <a:endParaRPr lang="tr-TR" dirty="0"/>
          </a:p>
        </p:txBody>
      </p:sp>
    </p:spTree>
    <p:extLst>
      <p:ext uri="{BB962C8B-B14F-4D97-AF65-F5344CB8AC3E}">
        <p14:creationId xmlns:p14="http://schemas.microsoft.com/office/powerpoint/2010/main" val="263467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p:cNvSpPr>
            <a:spLocks noGrp="1"/>
          </p:cNvSpPr>
          <p:nvPr>
            <p:ph type="body" idx="1"/>
          </p:nvPr>
        </p:nvSpPr>
        <p:spPr>
          <a:xfrm>
            <a:off x="1097280" y="681486"/>
            <a:ext cx="4937760" cy="736282"/>
          </a:xfrm>
        </p:spPr>
        <p:txBody>
          <a:bodyPr/>
          <a:lstStyle/>
          <a:p>
            <a:r>
              <a:rPr lang="tr-TR" sz="3600" dirty="0" smtClean="0"/>
              <a:t>GELENEKSEL YAKLAŞIM</a:t>
            </a:r>
            <a:endParaRPr lang="tr-TR" sz="3600" dirty="0"/>
          </a:p>
        </p:txBody>
      </p:sp>
      <p:sp>
        <p:nvSpPr>
          <p:cNvPr id="5" name="İçerik Yer Tutucusu 4"/>
          <p:cNvSpPr>
            <a:spLocks noGrp="1"/>
          </p:cNvSpPr>
          <p:nvPr>
            <p:ph sz="half" idx="2"/>
          </p:nvPr>
        </p:nvSpPr>
        <p:spPr>
          <a:xfrm>
            <a:off x="1097280" y="1777042"/>
            <a:ext cx="4937760" cy="4183492"/>
          </a:xfrm>
        </p:spPr>
        <p:txBody>
          <a:bodyPr>
            <a:normAutofit/>
          </a:bodyPr>
          <a:lstStyle/>
          <a:p>
            <a:pPr lvl="1">
              <a:buFont typeface="Arial" panose="020B0604020202020204" pitchFamily="34" charset="0"/>
              <a:buChar char="•"/>
            </a:pPr>
            <a:r>
              <a:rPr lang="tr-TR" dirty="0" smtClean="0"/>
              <a:t>Veri tekrarı, veri tutarsızlığı ve verinin bütünlüğünü sağlama sorunları,</a:t>
            </a:r>
          </a:p>
          <a:p>
            <a:pPr lvl="1">
              <a:buFont typeface="Arial" panose="020B0604020202020204" pitchFamily="34" charset="0"/>
              <a:buChar char="•"/>
            </a:pPr>
            <a:r>
              <a:rPr lang="tr-TR" dirty="0" smtClean="0"/>
              <a:t>Verinin çoklu kullanıcı sistemlerde paylaşılma özelliği yoktur,</a:t>
            </a:r>
          </a:p>
          <a:p>
            <a:pPr lvl="1">
              <a:buFont typeface="Arial" panose="020B0604020202020204" pitchFamily="34" charset="0"/>
              <a:buChar char="•"/>
            </a:pPr>
            <a:r>
              <a:rPr lang="tr-TR" dirty="0" smtClean="0"/>
              <a:t>Veriye erişim ve istenen veriyi elde etme güçlükleri,</a:t>
            </a:r>
          </a:p>
          <a:p>
            <a:pPr lvl="1">
              <a:buFont typeface="Arial" panose="020B0604020202020204" pitchFamily="34" charset="0"/>
              <a:buChar char="•"/>
            </a:pPr>
            <a:r>
              <a:rPr lang="tr-TR" dirty="0" smtClean="0"/>
              <a:t>Her programlama dili kendi dosya yapısını kullanır, bu nedenle bir standart yoktur,</a:t>
            </a:r>
          </a:p>
          <a:p>
            <a:pPr lvl="1">
              <a:buFont typeface="Arial" panose="020B0604020202020204" pitchFamily="34" charset="0"/>
              <a:buChar char="•"/>
            </a:pPr>
            <a:r>
              <a:rPr lang="tr-TR" dirty="0" smtClean="0"/>
              <a:t>Dosya sisteminde yönetilebilen haklar olmadığı için verilerin güvenlik ve gizlilik sorunları vardır,</a:t>
            </a:r>
          </a:p>
          <a:p>
            <a:pPr lvl="1">
              <a:buFont typeface="Arial" panose="020B0604020202020204" pitchFamily="34" charset="0"/>
              <a:buChar char="•"/>
            </a:pPr>
            <a:r>
              <a:rPr lang="tr-TR" dirty="0" smtClean="0"/>
              <a:t>Yedekleme, yeniden başlatma ve kurtarma gibi işlemler zordur.</a:t>
            </a:r>
            <a:endParaRPr lang="tr-TR" dirty="0"/>
          </a:p>
        </p:txBody>
      </p:sp>
      <p:sp>
        <p:nvSpPr>
          <p:cNvPr id="6" name="Metin Yer Tutucusu 5"/>
          <p:cNvSpPr>
            <a:spLocks noGrp="1"/>
          </p:cNvSpPr>
          <p:nvPr>
            <p:ph type="body" sz="quarter" idx="3"/>
          </p:nvPr>
        </p:nvSpPr>
        <p:spPr>
          <a:xfrm>
            <a:off x="6217920" y="681486"/>
            <a:ext cx="4937760" cy="736282"/>
          </a:xfrm>
        </p:spPr>
        <p:txBody>
          <a:bodyPr>
            <a:normAutofit/>
          </a:bodyPr>
          <a:lstStyle/>
          <a:p>
            <a:r>
              <a:rPr lang="tr-TR" sz="3600" dirty="0" smtClean="0"/>
              <a:t>VERİTABANI YAKLAŞIMI</a:t>
            </a:r>
            <a:endParaRPr lang="tr-TR" sz="3600" dirty="0"/>
          </a:p>
        </p:txBody>
      </p:sp>
      <p:sp>
        <p:nvSpPr>
          <p:cNvPr id="7" name="İçerik Yer Tutucusu 6"/>
          <p:cNvSpPr>
            <a:spLocks noGrp="1"/>
          </p:cNvSpPr>
          <p:nvPr>
            <p:ph sz="quarter" idx="4"/>
          </p:nvPr>
        </p:nvSpPr>
        <p:spPr>
          <a:xfrm>
            <a:off x="6217920" y="1777042"/>
            <a:ext cx="4937760" cy="4183492"/>
          </a:xfrm>
        </p:spPr>
        <p:txBody>
          <a:bodyPr vert="horz" lIns="0" tIns="45720" rIns="0" bIns="45720" rtlCol="0">
            <a:normAutofit lnSpcReduction="10000"/>
          </a:bodyPr>
          <a:lstStyle/>
          <a:p>
            <a:pPr lvl="1">
              <a:buFont typeface="Arial" panose="020B0604020202020204" pitchFamily="34" charset="0"/>
              <a:buChar char="•"/>
            </a:pPr>
            <a:r>
              <a:rPr lang="tr-TR" dirty="0"/>
              <a:t>Veri tekrarı, veri tutarsızlığı olmadığı </a:t>
            </a:r>
            <a:r>
              <a:rPr lang="tr-TR" dirty="0" smtClean="0"/>
              <a:t>için </a:t>
            </a:r>
            <a:r>
              <a:rPr lang="tr-TR" dirty="0"/>
              <a:t>veri bütünlüğü vardır</a:t>
            </a:r>
            <a:r>
              <a:rPr lang="tr-TR" dirty="0" smtClean="0"/>
              <a:t>,</a:t>
            </a:r>
          </a:p>
          <a:p>
            <a:pPr lvl="1">
              <a:buFont typeface="Arial" panose="020B0604020202020204" pitchFamily="34" charset="0"/>
              <a:buChar char="•"/>
            </a:pPr>
            <a:r>
              <a:rPr lang="tr-TR" dirty="0" smtClean="0"/>
              <a:t>Verinin çoklu kullanıcı paylaşım özelliği vardır ve VTYS bunu sağlar,</a:t>
            </a:r>
          </a:p>
          <a:p>
            <a:pPr lvl="1">
              <a:buFont typeface="Arial" panose="020B0604020202020204" pitchFamily="34" charset="0"/>
              <a:buChar char="•"/>
            </a:pPr>
            <a:r>
              <a:rPr lang="tr-TR" dirty="0" smtClean="0"/>
              <a:t>Her kullanıcıya yalnız ilgilendiği veriler, anlaşılır ve kolay şekilde sunulur,</a:t>
            </a:r>
          </a:p>
          <a:p>
            <a:pPr lvl="1">
              <a:buFont typeface="Arial" panose="020B0604020202020204" pitchFamily="34" charset="0"/>
              <a:buChar char="•"/>
            </a:pPr>
            <a:r>
              <a:rPr lang="tr-TR" dirty="0" smtClean="0"/>
              <a:t>Bütün </a:t>
            </a:r>
            <a:r>
              <a:rPr lang="tr-TR" dirty="0" err="1" smtClean="0"/>
              <a:t>VTYS’ler</a:t>
            </a:r>
            <a:r>
              <a:rPr lang="tr-TR" dirty="0" smtClean="0"/>
              <a:t> standart sorgulama dilini kullanır bu nedenle bir standart vardır,</a:t>
            </a:r>
          </a:p>
          <a:p>
            <a:pPr lvl="1">
              <a:buFont typeface="Arial" panose="020B0604020202020204" pitchFamily="34" charset="0"/>
              <a:buChar char="•"/>
            </a:pPr>
            <a:r>
              <a:rPr lang="tr-TR" dirty="0" err="1" smtClean="0"/>
              <a:t>VTYS’lerde</a:t>
            </a:r>
            <a:r>
              <a:rPr lang="tr-TR" dirty="0" smtClean="0"/>
              <a:t> gruplar, haklar tanımlanabildiği için veri güvenliği ve gizlilik sağlanabilir,</a:t>
            </a:r>
          </a:p>
          <a:p>
            <a:pPr lvl="1">
              <a:buFont typeface="Arial" panose="020B0604020202020204" pitchFamily="34" charset="0"/>
              <a:buChar char="•"/>
            </a:pPr>
            <a:r>
              <a:rPr lang="tr-TR" dirty="0" smtClean="0"/>
              <a:t>Farklı </a:t>
            </a:r>
            <a:r>
              <a:rPr lang="tr-TR" dirty="0" err="1" smtClean="0"/>
              <a:t>VTYS’ler</a:t>
            </a:r>
            <a:r>
              <a:rPr lang="tr-TR" dirty="0" smtClean="0"/>
              <a:t> arasında veri aktarımı ve dönüştürme işlemleri kolay bir şekilde yapılabilmektedir,</a:t>
            </a:r>
          </a:p>
          <a:p>
            <a:pPr lvl="1">
              <a:buFont typeface="Arial" panose="020B0604020202020204" pitchFamily="34" charset="0"/>
              <a:buChar char="•"/>
            </a:pPr>
            <a:r>
              <a:rPr lang="tr-TR" dirty="0" smtClean="0"/>
              <a:t>Yedekleme, yeniden başlatma ve kurtarma gibi işlemler için  </a:t>
            </a:r>
            <a:r>
              <a:rPr lang="tr-TR" dirty="0" err="1" smtClean="0"/>
              <a:t>VTYS’ler</a:t>
            </a:r>
            <a:r>
              <a:rPr lang="tr-TR" dirty="0" smtClean="0"/>
              <a:t> kolaylıklar sağlar.</a:t>
            </a:r>
            <a:endParaRPr lang="tr-TR" dirty="0"/>
          </a:p>
        </p:txBody>
      </p:sp>
    </p:spTree>
    <p:extLst>
      <p:ext uri="{BB962C8B-B14F-4D97-AF65-F5344CB8AC3E}">
        <p14:creationId xmlns:p14="http://schemas.microsoft.com/office/powerpoint/2010/main" val="1911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VERİTABANI TASARIMI</a:t>
            </a:r>
            <a:endParaRPr lang="tr-TR" dirty="0"/>
          </a:p>
        </p:txBody>
      </p:sp>
      <p:sp>
        <p:nvSpPr>
          <p:cNvPr id="3" name="İçerik Yer Tutucusu 2"/>
          <p:cNvSpPr>
            <a:spLocks noGrp="1"/>
          </p:cNvSpPr>
          <p:nvPr>
            <p:ph idx="1"/>
          </p:nvPr>
        </p:nvSpPr>
        <p:spPr/>
        <p:txBody>
          <a:bodyPr/>
          <a:lstStyle/>
          <a:p>
            <a:pPr marL="0" indent="0">
              <a:buNone/>
            </a:pPr>
            <a:r>
              <a:rPr lang="tr-TR" dirty="0" smtClean="0"/>
              <a:t>Bir veritabanı tasarlanırken;</a:t>
            </a:r>
          </a:p>
          <a:p>
            <a:pPr lvl="1"/>
            <a:r>
              <a:rPr lang="tr-TR" dirty="0" smtClean="0"/>
              <a:t>Veritabanının amacı ve ulaşmak istenilen hedef belirlenir,</a:t>
            </a:r>
          </a:p>
          <a:p>
            <a:pPr lvl="1"/>
            <a:r>
              <a:rPr lang="tr-TR" dirty="0" smtClean="0"/>
              <a:t>Verilerin özellikleri ve aralarındaki bağlantılar tanımlanır,</a:t>
            </a:r>
          </a:p>
          <a:p>
            <a:pPr lvl="1"/>
            <a:r>
              <a:rPr lang="tr-TR" dirty="0" smtClean="0"/>
              <a:t>Veri üzerinde yapılacak işlemler tanımlanır.</a:t>
            </a:r>
          </a:p>
          <a:p>
            <a:pPr marL="0">
              <a:buNone/>
            </a:pPr>
            <a:r>
              <a:rPr lang="tr-TR" dirty="0" smtClean="0"/>
              <a:t>Veritabanı tasarımında hedeflenen veritabanına ulaşmak için 5 aşama gereklidir.</a:t>
            </a:r>
          </a:p>
          <a:p>
            <a:pPr marL="523875" lvl="1" indent="-342900">
              <a:buFont typeface="+mj-lt"/>
              <a:buAutoNum type="arabicPeriod"/>
            </a:pPr>
            <a:r>
              <a:rPr lang="tr-TR" dirty="0" smtClean="0"/>
              <a:t>Analiz</a:t>
            </a:r>
          </a:p>
          <a:p>
            <a:pPr marL="523875" lvl="1" indent="-342900">
              <a:buFont typeface="+mj-lt"/>
              <a:buAutoNum type="arabicPeriod"/>
            </a:pPr>
            <a:r>
              <a:rPr lang="tr-TR" dirty="0" smtClean="0"/>
              <a:t>Tasarım</a:t>
            </a:r>
          </a:p>
          <a:p>
            <a:pPr marL="523875" lvl="1" indent="-342900">
              <a:buFont typeface="+mj-lt"/>
              <a:buAutoNum type="arabicPeriod"/>
            </a:pPr>
            <a:r>
              <a:rPr lang="tr-TR" dirty="0" smtClean="0"/>
              <a:t>Geliştirme</a:t>
            </a:r>
          </a:p>
          <a:p>
            <a:pPr marL="523875" lvl="1" indent="-342900">
              <a:buFont typeface="+mj-lt"/>
              <a:buAutoNum type="arabicPeriod"/>
            </a:pPr>
            <a:r>
              <a:rPr lang="tr-TR" dirty="0" smtClean="0"/>
              <a:t>Kullanım</a:t>
            </a:r>
          </a:p>
          <a:p>
            <a:pPr marL="523875" lvl="1" indent="-342900">
              <a:buFont typeface="+mj-lt"/>
              <a:buAutoNum type="arabicPeriod"/>
            </a:pPr>
            <a:r>
              <a:rPr lang="tr-TR" dirty="0" smtClean="0"/>
              <a:t>Destek</a:t>
            </a:r>
            <a:endParaRPr lang="tr-TR" dirty="0"/>
          </a:p>
        </p:txBody>
      </p:sp>
    </p:spTree>
    <p:extLst>
      <p:ext uri="{BB962C8B-B14F-4D97-AF65-F5344CB8AC3E}">
        <p14:creationId xmlns:p14="http://schemas.microsoft.com/office/powerpoint/2010/main" val="12871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VERİTABANI TASARIMI</a:t>
            </a:r>
            <a:endParaRPr lang="tr-TR" dirty="0"/>
          </a:p>
        </p:txBody>
      </p:sp>
      <p:sp>
        <p:nvSpPr>
          <p:cNvPr id="3" name="İçerik Yer Tutucusu 2"/>
          <p:cNvSpPr>
            <a:spLocks noGrp="1"/>
          </p:cNvSpPr>
          <p:nvPr>
            <p:ph idx="1"/>
          </p:nvPr>
        </p:nvSpPr>
        <p:spPr/>
        <p:txBody>
          <a:bodyPr/>
          <a:lstStyle/>
          <a:p>
            <a:pPr marL="180975" lvl="1" indent="0">
              <a:buNone/>
            </a:pPr>
            <a:r>
              <a:rPr lang="tr-TR" sz="3200" b="1" dirty="0" smtClean="0"/>
              <a:t>Analiz</a:t>
            </a:r>
          </a:p>
          <a:p>
            <a:pPr marL="180975" lvl="1" indent="0">
              <a:buNone/>
            </a:pPr>
            <a:r>
              <a:rPr lang="tr-TR" dirty="0" smtClean="0"/>
              <a:t>Sistem analisti tarafından yapılır</a:t>
            </a:r>
            <a:r>
              <a:rPr lang="tr-TR" dirty="0"/>
              <a:t>. Bu işlemde mevcut sistemin işlerliği ve yapısı incelenir, bilgi toplanır ve sonuç olarak yeni sistem için bir veya daha fazla çözüm önerilir.</a:t>
            </a:r>
          </a:p>
          <a:p>
            <a:pPr marL="180975" lvl="1" indent="0">
              <a:buNone/>
            </a:pPr>
            <a:r>
              <a:rPr lang="tr-TR" dirty="0" smtClean="0"/>
              <a:t>Mevcut </a:t>
            </a:r>
            <a:r>
              <a:rPr lang="tr-TR" dirty="0"/>
              <a:t>sistemi kullanan kişilerle </a:t>
            </a:r>
            <a:r>
              <a:rPr lang="tr-TR" dirty="0" smtClean="0"/>
              <a:t>görüşmeler yapılır ve dokümanlar </a:t>
            </a:r>
            <a:r>
              <a:rPr lang="tr-TR" dirty="0"/>
              <a:t>incelenir</a:t>
            </a:r>
            <a:r>
              <a:rPr lang="tr-TR" dirty="0" smtClean="0"/>
              <a:t>.</a:t>
            </a:r>
          </a:p>
          <a:p>
            <a:pPr marL="180975" lvl="1" indent="0">
              <a:buNone/>
            </a:pPr>
            <a:r>
              <a:rPr lang="tr-TR" sz="3200" b="1" dirty="0" smtClean="0"/>
              <a:t>Tasarım</a:t>
            </a:r>
            <a:endParaRPr lang="tr-TR" sz="3200" b="1" dirty="0"/>
          </a:p>
          <a:p>
            <a:pPr marL="180975" lvl="1" indent="0">
              <a:buNone/>
            </a:pPr>
            <a:r>
              <a:rPr lang="tr-TR" dirty="0" smtClean="0"/>
              <a:t>Analizden elde edilen sonuçlar ile tasarım aşaması başlar. Bu aşamada sistem için gerekli tanımlamalar detaylı bir şekilde bilgisayar ortamına uygun şekilde yapılır. Sistemin giriş çıkış ara yüzleri, veriler, işlemler ve bağlantılarını içerir.</a:t>
            </a:r>
          </a:p>
        </p:txBody>
      </p:sp>
    </p:spTree>
    <p:extLst>
      <p:ext uri="{BB962C8B-B14F-4D97-AF65-F5344CB8AC3E}">
        <p14:creationId xmlns:p14="http://schemas.microsoft.com/office/powerpoint/2010/main" val="383225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VERİTABANI TASARIMI</a:t>
            </a:r>
            <a:endParaRPr lang="tr-TR" dirty="0"/>
          </a:p>
        </p:txBody>
      </p:sp>
      <p:sp>
        <p:nvSpPr>
          <p:cNvPr id="3" name="İçerik Yer Tutucusu 2"/>
          <p:cNvSpPr>
            <a:spLocks noGrp="1"/>
          </p:cNvSpPr>
          <p:nvPr>
            <p:ph idx="1"/>
          </p:nvPr>
        </p:nvSpPr>
        <p:spPr/>
        <p:txBody>
          <a:bodyPr/>
          <a:lstStyle/>
          <a:p>
            <a:pPr marL="180975" lvl="1" indent="0">
              <a:buNone/>
            </a:pPr>
            <a:r>
              <a:rPr lang="tr-TR" sz="3200" b="1" dirty="0" smtClean="0"/>
              <a:t>Geliştirme</a:t>
            </a:r>
          </a:p>
          <a:p>
            <a:pPr marL="180975" lvl="1" indent="0">
              <a:buNone/>
            </a:pPr>
            <a:r>
              <a:rPr lang="tr-TR" dirty="0" smtClean="0"/>
              <a:t>Tasarım aşamasında tanımlanan özellikler geliştirilir. Geliştirilmiş olan tüm program parçaları tek tek test edildikten sonra entegre halde denenir. Hatalı bölümler tekrar geliştirilir veya düzeltilir.</a:t>
            </a:r>
          </a:p>
          <a:p>
            <a:pPr marL="180975" lvl="1" indent="0">
              <a:buNone/>
            </a:pPr>
            <a:r>
              <a:rPr lang="tr-TR" sz="3200" b="1" dirty="0" smtClean="0"/>
              <a:t>Kullanım ve Destek</a:t>
            </a:r>
            <a:endParaRPr lang="tr-TR" sz="3200" b="1" dirty="0"/>
          </a:p>
          <a:p>
            <a:pPr marL="180975" lvl="1" indent="0">
              <a:buNone/>
            </a:pPr>
            <a:r>
              <a:rPr lang="tr-TR" dirty="0" smtClean="0"/>
              <a:t>Sistemin kullanılması için eğitim ve alıştırmalar yapılır. Çalışan sistemde ortaya çıkacak hatalar tespit edilir ve düzeltilir. Önceden tespit edilmemiş ihtiyaçlar belirlenir ve sisteme ilave edilir.</a:t>
            </a:r>
          </a:p>
        </p:txBody>
      </p:sp>
    </p:spTree>
    <p:extLst>
      <p:ext uri="{BB962C8B-B14F-4D97-AF65-F5344CB8AC3E}">
        <p14:creationId xmlns:p14="http://schemas.microsoft.com/office/powerpoint/2010/main" val="325810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smtClean="0"/>
              <a:t>VERİTABANI YÖNETİM SİSTEMLERİ</a:t>
            </a:r>
            <a:endParaRPr lang="tr-TR" dirty="0"/>
          </a:p>
        </p:txBody>
      </p:sp>
      <p:sp>
        <p:nvSpPr>
          <p:cNvPr id="3" name="İçerik Yer Tutucusu 2"/>
          <p:cNvSpPr>
            <a:spLocks noGrp="1"/>
          </p:cNvSpPr>
          <p:nvPr>
            <p:ph idx="1"/>
          </p:nvPr>
        </p:nvSpPr>
        <p:spPr/>
        <p:txBody>
          <a:bodyPr/>
          <a:lstStyle/>
          <a:p>
            <a:pPr marL="0">
              <a:buNone/>
            </a:pPr>
            <a:r>
              <a:rPr lang="tr-TR" dirty="0" smtClean="0"/>
              <a:t>VERİTABANI YÖNETİM SİSTEMİ (VTYS) veya DATABASE MANAGEMENT SYSTEM (DBMS)?</a:t>
            </a:r>
          </a:p>
          <a:p>
            <a:pPr marL="395288" lvl="1" indent="-214313"/>
            <a:r>
              <a:rPr lang="tr-TR" dirty="0" smtClean="0"/>
              <a:t>Veritabanının tanımlanması, oluşturulması, erişim sağlanması, sürdürülmesi ve zamanlanmış bazı işlemlerin otomatik olarak gerçekleştirilmesine olanak sağlayan sistemlerdir.</a:t>
            </a:r>
          </a:p>
          <a:p>
            <a:pPr marL="0" indent="-111633">
              <a:buNone/>
            </a:pPr>
            <a:r>
              <a:rPr lang="tr-TR" dirty="0" smtClean="0"/>
              <a:t>YAYGIN OLARAK KULLANILAN VTYS’LER</a:t>
            </a:r>
          </a:p>
          <a:p>
            <a:pPr marL="361950" lvl="1" indent="-180975"/>
            <a:r>
              <a:rPr lang="tr-TR" dirty="0" smtClean="0"/>
              <a:t>Microsoft Access</a:t>
            </a:r>
          </a:p>
          <a:p>
            <a:pPr marL="361950" lvl="1" indent="-180975"/>
            <a:r>
              <a:rPr lang="tr-TR" dirty="0" smtClean="0"/>
              <a:t>MySQL</a:t>
            </a:r>
          </a:p>
          <a:p>
            <a:pPr marL="361950" lvl="1" indent="-180975"/>
            <a:r>
              <a:rPr lang="tr-TR" dirty="0" smtClean="0"/>
              <a:t>IBM DB2</a:t>
            </a:r>
          </a:p>
          <a:p>
            <a:pPr marL="361950" lvl="1" indent="-180975"/>
            <a:r>
              <a:rPr lang="tr-TR" dirty="0" err="1" smtClean="0"/>
              <a:t>Informix</a:t>
            </a:r>
            <a:endParaRPr lang="tr-TR" dirty="0" smtClean="0"/>
          </a:p>
          <a:p>
            <a:pPr marL="361950" lvl="1" indent="-180975"/>
            <a:r>
              <a:rPr lang="tr-TR" dirty="0" smtClean="0"/>
              <a:t>Microsoft SQL Server</a:t>
            </a:r>
          </a:p>
          <a:p>
            <a:pPr marL="361950" lvl="1" indent="-180975"/>
            <a:r>
              <a:rPr lang="tr-TR" dirty="0" err="1" smtClean="0"/>
              <a:t>PostreSQL</a:t>
            </a:r>
            <a:endParaRPr lang="tr-TR" dirty="0" smtClean="0"/>
          </a:p>
          <a:p>
            <a:pPr marL="361950" lvl="1" indent="-180975"/>
            <a:r>
              <a:rPr lang="tr-TR" dirty="0" smtClean="0"/>
              <a:t>Oracle</a:t>
            </a:r>
          </a:p>
          <a:p>
            <a:pPr marL="544068" lvl="1" indent="-342900"/>
            <a:endParaRPr lang="tr-TR" dirty="0"/>
          </a:p>
          <a:p>
            <a:pPr marL="201168" lvl="1" indent="0">
              <a:buNone/>
            </a:pPr>
            <a:endParaRPr lang="tr-TR" dirty="0" smtClean="0"/>
          </a:p>
        </p:txBody>
      </p:sp>
    </p:spTree>
    <p:extLst>
      <p:ext uri="{BB962C8B-B14F-4D97-AF65-F5344CB8AC3E}">
        <p14:creationId xmlns:p14="http://schemas.microsoft.com/office/powerpoint/2010/main" val="58932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VERİTABANININ YAPISI</a:t>
            </a:r>
            <a:endParaRPr lang="tr-TR" dirty="0"/>
          </a:p>
        </p:txBody>
      </p:sp>
      <p:sp>
        <p:nvSpPr>
          <p:cNvPr id="3" name="İçerik Yer Tutucusu 2"/>
          <p:cNvSpPr>
            <a:spLocks noGrp="1"/>
          </p:cNvSpPr>
          <p:nvPr>
            <p:ph idx="1"/>
          </p:nvPr>
        </p:nvSpPr>
        <p:spPr/>
        <p:txBody>
          <a:bodyPr/>
          <a:lstStyle/>
          <a:p>
            <a:r>
              <a:rPr lang="tr-TR" dirty="0" smtClean="0"/>
              <a:t>Müşteri adres bilgileri, ürün satış bilgileri, öğrenciler, öğrencilere ait harç ve not bilgileri, personel bilgileri gibi bilgiler veritabanlarına örnek olarak verilebilir.</a:t>
            </a:r>
          </a:p>
          <a:p>
            <a:r>
              <a:rPr lang="tr-TR" dirty="0" smtClean="0"/>
              <a:t>Veritabanında veriler Veri Dosyaları (DataFiles) şeklinde saklanırlar. Bir veri dosyası içerisinde çok sayıda tablo, index, view, function, procedure gibi veritabanı nesneleri bulunur. </a:t>
            </a:r>
          </a:p>
          <a:p>
            <a:r>
              <a:rPr lang="tr-TR" dirty="0" smtClean="0"/>
              <a:t>Örneğin bir personel otomasyonunda personel ile ilgili bilgiler, birimler, meslekler, maaş bilgileri aynı veri dosyası içerisinde fakat farklı tablolarda yer alır.</a:t>
            </a:r>
            <a:endParaRPr lang="tr-TR" dirty="0"/>
          </a:p>
        </p:txBody>
      </p:sp>
    </p:spTree>
    <p:extLst>
      <p:ext uri="{BB962C8B-B14F-4D97-AF65-F5344CB8AC3E}">
        <p14:creationId xmlns:p14="http://schemas.microsoft.com/office/powerpoint/2010/main" val="876168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VERİTABANININ YAPISI</a:t>
            </a:r>
            <a:endParaRPr lang="tr-TR" dirty="0"/>
          </a:p>
        </p:txBody>
      </p:sp>
      <p:grpSp>
        <p:nvGrpSpPr>
          <p:cNvPr id="4" name="Grup 3"/>
          <p:cNvGrpSpPr/>
          <p:nvPr/>
        </p:nvGrpSpPr>
        <p:grpSpPr>
          <a:xfrm>
            <a:off x="2411730" y="1982997"/>
            <a:ext cx="7429500" cy="2643188"/>
            <a:chOff x="857250" y="2000250"/>
            <a:chExt cx="7429500" cy="2643188"/>
          </a:xfrm>
        </p:grpSpPr>
        <p:sp>
          <p:nvSpPr>
            <p:cNvPr id="5" name="3 Teneke"/>
            <p:cNvSpPr/>
            <p:nvPr/>
          </p:nvSpPr>
          <p:spPr>
            <a:xfrm>
              <a:off x="3786188" y="2000250"/>
              <a:ext cx="1428750" cy="121443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dirty="0"/>
                <a:t>Veri tabanı</a:t>
              </a:r>
            </a:p>
          </p:txBody>
        </p:sp>
        <p:grpSp>
          <p:nvGrpSpPr>
            <p:cNvPr id="6" name="6 Grup"/>
            <p:cNvGrpSpPr>
              <a:grpSpLocks/>
            </p:cNvGrpSpPr>
            <p:nvPr/>
          </p:nvGrpSpPr>
          <p:grpSpPr bwMode="auto">
            <a:xfrm>
              <a:off x="857250" y="3786188"/>
              <a:ext cx="1071563" cy="857250"/>
              <a:chOff x="785786" y="3500438"/>
              <a:chExt cx="1071570" cy="857256"/>
            </a:xfrm>
          </p:grpSpPr>
          <p:sp>
            <p:nvSpPr>
              <p:cNvPr id="24" name="4 Akış Çizelgesi: İşlem"/>
              <p:cNvSpPr/>
              <p:nvPr/>
            </p:nvSpPr>
            <p:spPr>
              <a:xfrm>
                <a:off x="785786" y="3500438"/>
                <a:ext cx="1071570" cy="2143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dirty="0"/>
                  <a:t>Tablo</a:t>
                </a:r>
              </a:p>
            </p:txBody>
          </p:sp>
          <p:sp>
            <p:nvSpPr>
              <p:cNvPr id="25" name="5 Akış Çizelgesi: İşlem"/>
              <p:cNvSpPr/>
              <p:nvPr/>
            </p:nvSpPr>
            <p:spPr>
              <a:xfrm>
                <a:off x="785786" y="3714751"/>
                <a:ext cx="1071570" cy="6429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grpSp>
          <p:nvGrpSpPr>
            <p:cNvPr id="7" name="7 Grup"/>
            <p:cNvGrpSpPr>
              <a:grpSpLocks/>
            </p:cNvGrpSpPr>
            <p:nvPr/>
          </p:nvGrpSpPr>
          <p:grpSpPr bwMode="auto">
            <a:xfrm>
              <a:off x="2428875" y="3786188"/>
              <a:ext cx="1071563" cy="857250"/>
              <a:chOff x="785786" y="3500438"/>
              <a:chExt cx="1071570" cy="857256"/>
            </a:xfrm>
          </p:grpSpPr>
          <p:sp>
            <p:nvSpPr>
              <p:cNvPr id="22" name="8 Akış Çizelgesi: İşlem"/>
              <p:cNvSpPr/>
              <p:nvPr/>
            </p:nvSpPr>
            <p:spPr>
              <a:xfrm>
                <a:off x="785786" y="3500438"/>
                <a:ext cx="1071570" cy="2143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dirty="0"/>
                  <a:t>Tablo</a:t>
                </a:r>
              </a:p>
            </p:txBody>
          </p:sp>
          <p:sp>
            <p:nvSpPr>
              <p:cNvPr id="23" name="9 Akış Çizelgesi: İşlem"/>
              <p:cNvSpPr/>
              <p:nvPr/>
            </p:nvSpPr>
            <p:spPr>
              <a:xfrm>
                <a:off x="785786" y="3714751"/>
                <a:ext cx="1071570" cy="6429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grpSp>
          <p:nvGrpSpPr>
            <p:cNvPr id="8" name="10 Grup"/>
            <p:cNvGrpSpPr>
              <a:grpSpLocks/>
            </p:cNvGrpSpPr>
            <p:nvPr/>
          </p:nvGrpSpPr>
          <p:grpSpPr bwMode="auto">
            <a:xfrm>
              <a:off x="4000500" y="3786188"/>
              <a:ext cx="1071563" cy="857250"/>
              <a:chOff x="785786" y="3500438"/>
              <a:chExt cx="1071570" cy="857256"/>
            </a:xfrm>
          </p:grpSpPr>
          <p:sp>
            <p:nvSpPr>
              <p:cNvPr id="20" name="11 Akış Çizelgesi: İşlem"/>
              <p:cNvSpPr/>
              <p:nvPr/>
            </p:nvSpPr>
            <p:spPr>
              <a:xfrm>
                <a:off x="785786" y="3500438"/>
                <a:ext cx="1071570" cy="2143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dirty="0"/>
                  <a:t>Tablo</a:t>
                </a:r>
              </a:p>
            </p:txBody>
          </p:sp>
          <p:sp>
            <p:nvSpPr>
              <p:cNvPr id="21" name="12 Akış Çizelgesi: İşlem"/>
              <p:cNvSpPr/>
              <p:nvPr/>
            </p:nvSpPr>
            <p:spPr>
              <a:xfrm>
                <a:off x="785786" y="3714751"/>
                <a:ext cx="1071570" cy="6429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grpSp>
          <p:nvGrpSpPr>
            <p:cNvPr id="9" name="13 Grup"/>
            <p:cNvGrpSpPr>
              <a:grpSpLocks/>
            </p:cNvGrpSpPr>
            <p:nvPr/>
          </p:nvGrpSpPr>
          <p:grpSpPr bwMode="auto">
            <a:xfrm>
              <a:off x="5572125" y="3786188"/>
              <a:ext cx="1071563" cy="857250"/>
              <a:chOff x="785786" y="3500438"/>
              <a:chExt cx="1071570" cy="857256"/>
            </a:xfrm>
          </p:grpSpPr>
          <p:sp>
            <p:nvSpPr>
              <p:cNvPr id="18" name="14 Akış Çizelgesi: İşlem"/>
              <p:cNvSpPr/>
              <p:nvPr/>
            </p:nvSpPr>
            <p:spPr>
              <a:xfrm>
                <a:off x="785786" y="3500438"/>
                <a:ext cx="1071570" cy="2143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dirty="0"/>
                  <a:t>Tablo</a:t>
                </a:r>
              </a:p>
            </p:txBody>
          </p:sp>
          <p:sp>
            <p:nvSpPr>
              <p:cNvPr id="19" name="15 Akış Çizelgesi: İşlem"/>
              <p:cNvSpPr/>
              <p:nvPr/>
            </p:nvSpPr>
            <p:spPr>
              <a:xfrm>
                <a:off x="785786" y="3714751"/>
                <a:ext cx="1071570" cy="6429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grpSp>
          <p:nvGrpSpPr>
            <p:cNvPr id="10" name="16 Grup"/>
            <p:cNvGrpSpPr>
              <a:grpSpLocks/>
            </p:cNvGrpSpPr>
            <p:nvPr/>
          </p:nvGrpSpPr>
          <p:grpSpPr bwMode="auto">
            <a:xfrm>
              <a:off x="7215188" y="3714750"/>
              <a:ext cx="1071562" cy="857250"/>
              <a:chOff x="785786" y="3500438"/>
              <a:chExt cx="1071570" cy="857256"/>
            </a:xfrm>
          </p:grpSpPr>
          <p:sp>
            <p:nvSpPr>
              <p:cNvPr id="16" name="17 Akış Çizelgesi: İşlem"/>
              <p:cNvSpPr/>
              <p:nvPr/>
            </p:nvSpPr>
            <p:spPr>
              <a:xfrm>
                <a:off x="785786" y="3500438"/>
                <a:ext cx="1071570" cy="2143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dirty="0"/>
                  <a:t>Tablo</a:t>
                </a:r>
              </a:p>
            </p:txBody>
          </p:sp>
          <p:sp>
            <p:nvSpPr>
              <p:cNvPr id="17" name="18 Akış Çizelgesi: İşlem"/>
              <p:cNvSpPr/>
              <p:nvPr/>
            </p:nvSpPr>
            <p:spPr>
              <a:xfrm>
                <a:off x="785786" y="3714753"/>
                <a:ext cx="1071570" cy="64294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cxnSp>
          <p:nvCxnSpPr>
            <p:cNvPr id="11" name="20 Düz Bağlayıcı"/>
            <p:cNvCxnSpPr>
              <a:stCxn id="24" idx="0"/>
              <a:endCxn id="5" idx="3"/>
            </p:cNvCxnSpPr>
            <p:nvPr/>
          </p:nvCxnSpPr>
          <p:spPr>
            <a:xfrm rot="5400000" flipH="1" flipV="1">
              <a:off x="2660651" y="1946275"/>
              <a:ext cx="571500" cy="3108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22 Düz Bağlayıcı"/>
            <p:cNvCxnSpPr>
              <a:stCxn id="5" idx="3"/>
              <a:endCxn id="16" idx="0"/>
            </p:cNvCxnSpPr>
            <p:nvPr/>
          </p:nvCxnSpPr>
          <p:spPr>
            <a:xfrm rot="16200000" flipH="1">
              <a:off x="5876132" y="1839119"/>
              <a:ext cx="500062"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24 Düz Bağlayıcı"/>
            <p:cNvCxnSpPr>
              <a:stCxn id="5" idx="3"/>
              <a:endCxn id="22" idx="0"/>
            </p:cNvCxnSpPr>
            <p:nvPr/>
          </p:nvCxnSpPr>
          <p:spPr>
            <a:xfrm rot="5400000">
              <a:off x="3446463" y="2732088"/>
              <a:ext cx="571500" cy="153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30 Düz Bağlayıcı"/>
            <p:cNvCxnSpPr>
              <a:stCxn id="5" idx="3"/>
              <a:endCxn id="20" idx="0"/>
            </p:cNvCxnSpPr>
            <p:nvPr/>
          </p:nvCxnSpPr>
          <p:spPr>
            <a:xfrm rot="16200000" flipH="1">
              <a:off x="4232276" y="3482975"/>
              <a:ext cx="571500" cy="34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32 Düz Bağlayıcı"/>
            <p:cNvCxnSpPr>
              <a:stCxn id="5" idx="3"/>
              <a:endCxn id="18" idx="0"/>
            </p:cNvCxnSpPr>
            <p:nvPr/>
          </p:nvCxnSpPr>
          <p:spPr>
            <a:xfrm rot="16200000" flipH="1">
              <a:off x="5018882" y="2696369"/>
              <a:ext cx="571500" cy="1608137"/>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26" name="36 Tablo"/>
          <p:cNvGraphicFramePr>
            <a:graphicFrameLocks noGrp="1"/>
          </p:cNvGraphicFramePr>
          <p:nvPr>
            <p:extLst>
              <p:ext uri="{D42A27DB-BD31-4B8C-83A1-F6EECF244321}">
                <p14:modId xmlns:p14="http://schemas.microsoft.com/office/powerpoint/2010/main" val="2175361117"/>
              </p:ext>
            </p:extLst>
          </p:nvPr>
        </p:nvGraphicFramePr>
        <p:xfrm>
          <a:off x="4309969" y="5072063"/>
          <a:ext cx="3633022" cy="1219200"/>
        </p:xfrm>
        <a:graphic>
          <a:graphicData uri="http://schemas.openxmlformats.org/drawingml/2006/table">
            <a:tbl>
              <a:tblPr firstRow="1" bandRow="1">
                <a:tableStyleId>{5C22544A-7EE6-4342-B048-85BDC9FD1C3A}</a:tableStyleId>
              </a:tblPr>
              <a:tblGrid>
                <a:gridCol w="728662">
                  <a:extLst>
                    <a:ext uri="{9D8B030D-6E8A-4147-A177-3AD203B41FA5}">
                      <a16:colId xmlns:a16="http://schemas.microsoft.com/office/drawing/2014/main" val="20000"/>
                    </a:ext>
                  </a:extLst>
                </a:gridCol>
                <a:gridCol w="718374">
                  <a:extLst>
                    <a:ext uri="{9D8B030D-6E8A-4147-A177-3AD203B41FA5}">
                      <a16:colId xmlns:a16="http://schemas.microsoft.com/office/drawing/2014/main" val="20001"/>
                    </a:ext>
                  </a:extLst>
                </a:gridCol>
                <a:gridCol w="728662">
                  <a:extLst>
                    <a:ext uri="{9D8B030D-6E8A-4147-A177-3AD203B41FA5}">
                      <a16:colId xmlns:a16="http://schemas.microsoft.com/office/drawing/2014/main" val="20002"/>
                    </a:ext>
                  </a:extLst>
                </a:gridCol>
                <a:gridCol w="728662">
                  <a:extLst>
                    <a:ext uri="{9D8B030D-6E8A-4147-A177-3AD203B41FA5}">
                      <a16:colId xmlns:a16="http://schemas.microsoft.com/office/drawing/2014/main" val="20003"/>
                    </a:ext>
                  </a:extLst>
                </a:gridCol>
                <a:gridCol w="728662">
                  <a:extLst>
                    <a:ext uri="{9D8B030D-6E8A-4147-A177-3AD203B41FA5}">
                      <a16:colId xmlns:a16="http://schemas.microsoft.com/office/drawing/2014/main" val="20004"/>
                    </a:ext>
                  </a:extLst>
                </a:gridCol>
              </a:tblGrid>
              <a:tr h="148592">
                <a:tc>
                  <a:txBody>
                    <a:bodyPr/>
                    <a:lstStyle/>
                    <a:p>
                      <a:endParaRPr lang="tr-TR" sz="1400" dirty="0"/>
                    </a:p>
                  </a:txBody>
                  <a:tcPr marL="91439" marR="91439"/>
                </a:tc>
                <a:tc>
                  <a:txBody>
                    <a:bodyPr/>
                    <a:lstStyle/>
                    <a:p>
                      <a:r>
                        <a:rPr lang="tr-TR" sz="1400" dirty="0" smtClean="0"/>
                        <a:t>Alan</a:t>
                      </a:r>
                      <a:r>
                        <a:rPr lang="tr-TR" sz="1400" baseline="0" dirty="0" smtClean="0"/>
                        <a:t> 1</a:t>
                      </a:r>
                      <a:endParaRPr lang="tr-TR" sz="1400" dirty="0"/>
                    </a:p>
                  </a:txBody>
                  <a:tcPr marL="91439" marR="914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Alan</a:t>
                      </a:r>
                      <a:r>
                        <a:rPr lang="tr-TR" sz="1400" baseline="0" dirty="0" smtClean="0"/>
                        <a:t> 2</a:t>
                      </a:r>
                      <a:endParaRPr lang="tr-TR" sz="1400" dirty="0" smtClean="0"/>
                    </a:p>
                  </a:txBody>
                  <a:tcPr marL="91439" marR="914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Alan</a:t>
                      </a:r>
                      <a:r>
                        <a:rPr lang="tr-TR" sz="1400" baseline="0" dirty="0" smtClean="0"/>
                        <a:t>3</a:t>
                      </a:r>
                      <a:endParaRPr lang="tr-TR" sz="1400" dirty="0" smtClean="0"/>
                    </a:p>
                  </a:txBody>
                  <a:tcPr marL="91439" marR="914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Alan</a:t>
                      </a:r>
                      <a:r>
                        <a:rPr lang="tr-TR" sz="1400" baseline="0" dirty="0" smtClean="0"/>
                        <a:t>4</a:t>
                      </a:r>
                      <a:endParaRPr lang="tr-TR" sz="1400" dirty="0" smtClean="0"/>
                    </a:p>
                  </a:txBody>
                  <a:tcPr marL="91439" marR="91439"/>
                </a:tc>
                <a:extLst>
                  <a:ext uri="{0D108BD9-81ED-4DB2-BD59-A6C34878D82A}">
                    <a16:rowId xmlns:a16="http://schemas.microsoft.com/office/drawing/2014/main" val="10000"/>
                  </a:ext>
                </a:extLst>
              </a:tr>
              <a:tr h="148592">
                <a:tc>
                  <a:txBody>
                    <a:bodyPr/>
                    <a:lstStyle/>
                    <a:p>
                      <a:r>
                        <a:rPr lang="tr-TR" sz="1400" dirty="0" smtClean="0"/>
                        <a:t>1</a:t>
                      </a:r>
                      <a:endParaRPr lang="tr-TR" sz="1400" dirty="0"/>
                    </a:p>
                  </a:txBody>
                  <a:tcPr marL="91439" marR="91439"/>
                </a:tc>
                <a:tc>
                  <a:txBody>
                    <a:bodyPr/>
                    <a:lstStyle/>
                    <a:p>
                      <a:endParaRPr lang="tr-TR" sz="1400"/>
                    </a:p>
                  </a:txBody>
                  <a:tcPr marL="91439" marR="91439"/>
                </a:tc>
                <a:tc>
                  <a:txBody>
                    <a:bodyPr/>
                    <a:lstStyle/>
                    <a:p>
                      <a:endParaRPr lang="tr-TR" sz="1400" dirty="0"/>
                    </a:p>
                  </a:txBody>
                  <a:tcPr marL="91439" marR="91439"/>
                </a:tc>
                <a:tc>
                  <a:txBody>
                    <a:bodyPr/>
                    <a:lstStyle/>
                    <a:p>
                      <a:endParaRPr lang="tr-TR" sz="1400" dirty="0"/>
                    </a:p>
                  </a:txBody>
                  <a:tcPr marL="91439" marR="91439"/>
                </a:tc>
                <a:tc>
                  <a:txBody>
                    <a:bodyPr/>
                    <a:lstStyle/>
                    <a:p>
                      <a:endParaRPr lang="tr-TR" sz="1400" dirty="0"/>
                    </a:p>
                  </a:txBody>
                  <a:tcPr marL="91439" marR="91439"/>
                </a:tc>
                <a:extLst>
                  <a:ext uri="{0D108BD9-81ED-4DB2-BD59-A6C34878D82A}">
                    <a16:rowId xmlns:a16="http://schemas.microsoft.com/office/drawing/2014/main" val="10001"/>
                  </a:ext>
                </a:extLst>
              </a:tr>
              <a:tr h="148592">
                <a:tc>
                  <a:txBody>
                    <a:bodyPr/>
                    <a:lstStyle/>
                    <a:p>
                      <a:r>
                        <a:rPr lang="tr-TR" sz="1400" dirty="0" smtClean="0"/>
                        <a:t>2</a:t>
                      </a:r>
                      <a:endParaRPr lang="tr-TR" sz="1400" dirty="0"/>
                    </a:p>
                  </a:txBody>
                  <a:tcPr marL="91439" marR="91439"/>
                </a:tc>
                <a:tc>
                  <a:txBody>
                    <a:bodyPr/>
                    <a:lstStyle/>
                    <a:p>
                      <a:endParaRPr lang="tr-TR" sz="1400"/>
                    </a:p>
                  </a:txBody>
                  <a:tcPr marL="91439" marR="91439"/>
                </a:tc>
                <a:tc>
                  <a:txBody>
                    <a:bodyPr/>
                    <a:lstStyle/>
                    <a:p>
                      <a:endParaRPr lang="tr-TR" sz="1400"/>
                    </a:p>
                  </a:txBody>
                  <a:tcPr marL="91439" marR="91439"/>
                </a:tc>
                <a:tc>
                  <a:txBody>
                    <a:bodyPr/>
                    <a:lstStyle/>
                    <a:p>
                      <a:endParaRPr lang="tr-TR" sz="1400"/>
                    </a:p>
                  </a:txBody>
                  <a:tcPr marL="91439" marR="91439"/>
                </a:tc>
                <a:tc>
                  <a:txBody>
                    <a:bodyPr/>
                    <a:lstStyle/>
                    <a:p>
                      <a:endParaRPr lang="tr-TR" sz="1400" dirty="0"/>
                    </a:p>
                  </a:txBody>
                  <a:tcPr marL="91439" marR="91439"/>
                </a:tc>
                <a:extLst>
                  <a:ext uri="{0D108BD9-81ED-4DB2-BD59-A6C34878D82A}">
                    <a16:rowId xmlns:a16="http://schemas.microsoft.com/office/drawing/2014/main" val="10002"/>
                  </a:ext>
                </a:extLst>
              </a:tr>
              <a:tr h="148592">
                <a:tc>
                  <a:txBody>
                    <a:bodyPr/>
                    <a:lstStyle/>
                    <a:p>
                      <a:r>
                        <a:rPr lang="tr-TR" sz="1400" dirty="0" smtClean="0"/>
                        <a:t>3</a:t>
                      </a:r>
                      <a:endParaRPr lang="tr-TR" sz="1400" dirty="0"/>
                    </a:p>
                  </a:txBody>
                  <a:tcPr marL="91439" marR="91439"/>
                </a:tc>
                <a:tc>
                  <a:txBody>
                    <a:bodyPr/>
                    <a:lstStyle/>
                    <a:p>
                      <a:endParaRPr lang="tr-TR" sz="1400"/>
                    </a:p>
                  </a:txBody>
                  <a:tcPr marL="91439" marR="91439"/>
                </a:tc>
                <a:tc>
                  <a:txBody>
                    <a:bodyPr/>
                    <a:lstStyle/>
                    <a:p>
                      <a:endParaRPr lang="tr-TR" sz="1400"/>
                    </a:p>
                  </a:txBody>
                  <a:tcPr marL="91439" marR="91439"/>
                </a:tc>
                <a:tc>
                  <a:txBody>
                    <a:bodyPr/>
                    <a:lstStyle/>
                    <a:p>
                      <a:endParaRPr lang="tr-TR" sz="1400"/>
                    </a:p>
                  </a:txBody>
                  <a:tcPr marL="91439" marR="91439"/>
                </a:tc>
                <a:tc>
                  <a:txBody>
                    <a:bodyPr/>
                    <a:lstStyle/>
                    <a:p>
                      <a:endParaRPr lang="tr-TR" sz="1400" dirty="0"/>
                    </a:p>
                  </a:txBody>
                  <a:tcPr marL="91439" marR="91439"/>
                </a:tc>
                <a:extLst>
                  <a:ext uri="{0D108BD9-81ED-4DB2-BD59-A6C34878D82A}">
                    <a16:rowId xmlns:a16="http://schemas.microsoft.com/office/drawing/2014/main" val="10003"/>
                  </a:ext>
                </a:extLst>
              </a:tr>
            </a:tbl>
          </a:graphicData>
        </a:graphic>
      </p:graphicFrame>
      <p:cxnSp>
        <p:nvCxnSpPr>
          <p:cNvPr id="27" name="34 Düz Bağlayıcı"/>
          <p:cNvCxnSpPr>
            <a:endCxn id="26" idx="0"/>
          </p:cNvCxnSpPr>
          <p:nvPr/>
        </p:nvCxnSpPr>
        <p:spPr>
          <a:xfrm>
            <a:off x="6126480" y="4626185"/>
            <a:ext cx="0" cy="4458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04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VARLIK İLİŞKİ MODELİ</a:t>
            </a:r>
            <a:endParaRPr lang="tr-TR" dirty="0"/>
          </a:p>
        </p:txBody>
      </p:sp>
      <p:sp>
        <p:nvSpPr>
          <p:cNvPr id="28" name="İçerik Yer Tutucusu 2"/>
          <p:cNvSpPr>
            <a:spLocks noGrp="1"/>
          </p:cNvSpPr>
          <p:nvPr>
            <p:ph idx="1"/>
          </p:nvPr>
        </p:nvSpPr>
        <p:spPr>
          <a:xfrm>
            <a:off x="1097280" y="1845734"/>
            <a:ext cx="10058400" cy="4023360"/>
          </a:xfrm>
        </p:spPr>
        <p:txBody>
          <a:bodyPr>
            <a:normAutofit/>
          </a:bodyPr>
          <a:lstStyle/>
          <a:p>
            <a:r>
              <a:rPr lang="tr-TR" sz="3600" b="1" dirty="0" err="1" smtClean="0"/>
              <a:t>Entity</a:t>
            </a:r>
            <a:r>
              <a:rPr lang="tr-TR" sz="3600" b="1" dirty="0" smtClean="0"/>
              <a:t> </a:t>
            </a:r>
            <a:r>
              <a:rPr lang="tr-TR" sz="3600" b="1" dirty="0" err="1" smtClean="0"/>
              <a:t>Relationship</a:t>
            </a:r>
            <a:r>
              <a:rPr lang="tr-TR" sz="3600" b="1" dirty="0" smtClean="0"/>
              <a:t> </a:t>
            </a:r>
            <a:r>
              <a:rPr lang="tr-TR" sz="3600" b="1" dirty="0" err="1" smtClean="0"/>
              <a:t>Diagram</a:t>
            </a:r>
            <a:r>
              <a:rPr lang="tr-TR" sz="3600" b="1" dirty="0" smtClean="0"/>
              <a:t> (ERD)</a:t>
            </a:r>
          </a:p>
          <a:p>
            <a:r>
              <a:rPr lang="tr-TR" dirty="0" smtClean="0"/>
              <a:t>Veritabanındaki varlıklar ve aralarındaki ilişkiyi ifade etmek için kullanılan diyagramdır. Bu diyagram daha sonra veritabanı tasarımı için kullanılır.</a:t>
            </a:r>
          </a:p>
          <a:p>
            <a:r>
              <a:rPr lang="tr-TR" sz="2200" b="1" dirty="0" smtClean="0"/>
              <a:t>Varlık:</a:t>
            </a:r>
            <a:r>
              <a:rPr lang="tr-TR" sz="2200" dirty="0" smtClean="0"/>
              <a:t> </a:t>
            </a:r>
            <a:r>
              <a:rPr lang="tr-TR" dirty="0"/>
              <a:t>Var olan ve diğer varlıklardan ayırt edilebilen nesnedir.</a:t>
            </a:r>
          </a:p>
          <a:p>
            <a:r>
              <a:rPr lang="tr-TR" dirty="0"/>
              <a:t>Kitap,  öğrenci, ders, araç vb. gibi veritabanında tanımlanabilecek nesneler birer varlıktır.</a:t>
            </a:r>
          </a:p>
          <a:p>
            <a:r>
              <a:rPr lang="tr-TR" sz="2200" b="1" dirty="0" smtClean="0"/>
              <a:t>Varlık Dizisi:</a:t>
            </a:r>
            <a:r>
              <a:rPr lang="tr-TR" sz="2200" dirty="0" smtClean="0"/>
              <a:t> </a:t>
            </a:r>
            <a:r>
              <a:rPr lang="tr-TR" dirty="0"/>
              <a:t>Aynı türdeki varlıklar varlık kümesini oluştururlar. Bir okuldaki tüm öğrenciler “öğrenci” isimli varlık kümesi olarak değerlendirilir.</a:t>
            </a:r>
          </a:p>
          <a:p>
            <a:r>
              <a:rPr lang="tr-TR" sz="2200" b="1" dirty="0" smtClean="0"/>
              <a:t>İlişki: </a:t>
            </a:r>
            <a:r>
              <a:rPr lang="tr-TR" dirty="0" smtClean="0"/>
              <a:t>Varlıklar </a:t>
            </a:r>
            <a:r>
              <a:rPr lang="tr-TR" dirty="0"/>
              <a:t>arasındaki bağlantıya ilişki adı verilir. Örneğin “Öğrenci” varlığı ile “Dersler” varlığı arasından ilişki vardır. </a:t>
            </a:r>
          </a:p>
          <a:p>
            <a:endParaRPr lang="tr-TR" sz="1800" dirty="0"/>
          </a:p>
          <a:p>
            <a:endParaRPr lang="tr-TR" sz="1800" dirty="0" smtClean="0"/>
          </a:p>
          <a:p>
            <a:endParaRPr lang="tr-TR" sz="3600" dirty="0" smtClean="0"/>
          </a:p>
          <a:p>
            <a:endParaRPr lang="tr-TR" sz="1800" dirty="0"/>
          </a:p>
          <a:p>
            <a:endParaRPr lang="tr-TR" sz="1800" dirty="0"/>
          </a:p>
        </p:txBody>
      </p:sp>
    </p:spTree>
    <p:extLst>
      <p:ext uri="{BB962C8B-B14F-4D97-AF65-F5344CB8AC3E}">
        <p14:creationId xmlns:p14="http://schemas.microsoft.com/office/powerpoint/2010/main" val="2840824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VARLIK NİTELİKLERİ</a:t>
            </a:r>
            <a:endParaRPr lang="tr-TR" dirty="0"/>
          </a:p>
        </p:txBody>
      </p:sp>
      <p:sp>
        <p:nvSpPr>
          <p:cNvPr id="28" name="İçerik Yer Tutucusu 2"/>
          <p:cNvSpPr>
            <a:spLocks noGrp="1"/>
          </p:cNvSpPr>
          <p:nvPr>
            <p:ph idx="1"/>
          </p:nvPr>
        </p:nvSpPr>
        <p:spPr>
          <a:xfrm>
            <a:off x="1097280" y="1845734"/>
            <a:ext cx="10058400" cy="4023360"/>
          </a:xfrm>
        </p:spPr>
        <p:txBody>
          <a:bodyPr>
            <a:normAutofit/>
          </a:bodyPr>
          <a:lstStyle/>
          <a:p>
            <a:r>
              <a:rPr lang="tr-TR" dirty="0"/>
              <a:t>Bir varlık çok sayıda nitelik yardımıyla tanımlanabilir. Örneğin, personel varlığının nitelikleri şu şekilde olabilir: </a:t>
            </a:r>
          </a:p>
          <a:p>
            <a:pPr>
              <a:buFont typeface="Wingdings" panose="05000000000000000000" pitchFamily="2" charset="2"/>
              <a:buChar char="v"/>
            </a:pPr>
            <a:r>
              <a:rPr lang="tr-TR" dirty="0" smtClean="0"/>
              <a:t>Personel </a:t>
            </a:r>
            <a:r>
              <a:rPr lang="tr-TR" dirty="0"/>
              <a:t>No </a:t>
            </a:r>
          </a:p>
          <a:p>
            <a:pPr>
              <a:buFont typeface="Wingdings" panose="05000000000000000000" pitchFamily="2" charset="2"/>
              <a:buChar char="v"/>
            </a:pPr>
            <a:r>
              <a:rPr lang="tr-TR" dirty="0" smtClean="0"/>
              <a:t>Adı </a:t>
            </a:r>
            <a:r>
              <a:rPr lang="tr-TR" dirty="0"/>
              <a:t>ve Soyadı </a:t>
            </a:r>
          </a:p>
          <a:p>
            <a:pPr>
              <a:buFont typeface="Wingdings" panose="05000000000000000000" pitchFamily="2" charset="2"/>
              <a:buChar char="v"/>
            </a:pPr>
            <a:r>
              <a:rPr lang="tr-TR" dirty="0" smtClean="0"/>
              <a:t>Telefon No </a:t>
            </a:r>
            <a:r>
              <a:rPr lang="tr-TR" b="1" dirty="0" smtClean="0">
                <a:solidFill>
                  <a:srgbClr val="FF0000"/>
                </a:solidFill>
              </a:rPr>
              <a:t>(Çok değere sahip nitelik</a:t>
            </a:r>
            <a:r>
              <a:rPr lang="tr-TR" b="1" dirty="0">
                <a:solidFill>
                  <a:srgbClr val="FF0000"/>
                </a:solidFill>
              </a:rPr>
              <a:t>) </a:t>
            </a:r>
            <a:r>
              <a:rPr lang="tr-TR" b="1" dirty="0" smtClean="0">
                <a:solidFill>
                  <a:srgbClr val="FF0000"/>
                </a:solidFill>
              </a:rPr>
              <a:t>–Bir kişi birden fazla telefon numarasına sahip olabilir</a:t>
            </a:r>
            <a:endParaRPr lang="tr-TR" dirty="0"/>
          </a:p>
          <a:p>
            <a:pPr>
              <a:buFont typeface="Wingdings" panose="05000000000000000000" pitchFamily="2" charset="2"/>
              <a:buChar char="v"/>
            </a:pPr>
            <a:r>
              <a:rPr lang="tr-TR" dirty="0" smtClean="0"/>
              <a:t>SSK No </a:t>
            </a:r>
            <a:endParaRPr lang="tr-TR" dirty="0"/>
          </a:p>
          <a:p>
            <a:pPr>
              <a:buFont typeface="Wingdings" panose="05000000000000000000" pitchFamily="2" charset="2"/>
              <a:buChar char="v"/>
            </a:pPr>
            <a:r>
              <a:rPr lang="tr-TR" dirty="0" smtClean="0"/>
              <a:t>Gelir</a:t>
            </a:r>
          </a:p>
          <a:p>
            <a:pPr>
              <a:buFont typeface="Wingdings" panose="05000000000000000000" pitchFamily="2" charset="2"/>
              <a:buChar char="v"/>
            </a:pPr>
            <a:r>
              <a:rPr lang="tr-TR" dirty="0" smtClean="0"/>
              <a:t>Doğum Tarihi</a:t>
            </a:r>
          </a:p>
          <a:p>
            <a:pPr>
              <a:buFont typeface="Wingdings" panose="05000000000000000000" pitchFamily="2" charset="2"/>
              <a:buChar char="v"/>
            </a:pPr>
            <a:r>
              <a:rPr lang="tr-TR" dirty="0" smtClean="0"/>
              <a:t>Yaş  </a:t>
            </a:r>
            <a:r>
              <a:rPr lang="tr-TR" b="1" dirty="0" smtClean="0">
                <a:solidFill>
                  <a:srgbClr val="FF0000"/>
                </a:solidFill>
              </a:rPr>
              <a:t>(Türetilen nitelik) –Doğum tarihi kullanılarak elde edilebilir</a:t>
            </a:r>
          </a:p>
          <a:p>
            <a:endParaRPr lang="tr-TR" dirty="0"/>
          </a:p>
          <a:p>
            <a:endParaRPr lang="tr-TR" sz="1800" dirty="0" smtClean="0"/>
          </a:p>
          <a:p>
            <a:endParaRPr lang="tr-TR" sz="3600" dirty="0" smtClean="0"/>
          </a:p>
          <a:p>
            <a:endParaRPr lang="tr-TR" sz="1800" dirty="0"/>
          </a:p>
          <a:p>
            <a:endParaRPr lang="tr-TR" sz="1800" dirty="0"/>
          </a:p>
        </p:txBody>
      </p:sp>
    </p:spTree>
    <p:extLst>
      <p:ext uri="{BB962C8B-B14F-4D97-AF65-F5344CB8AC3E}">
        <p14:creationId xmlns:p14="http://schemas.microsoft.com/office/powerpoint/2010/main" val="1441350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VARLIKLAR ARASI İLİŞKİLER</a:t>
            </a:r>
            <a:endParaRPr lang="tr-TR" dirty="0"/>
          </a:p>
        </p:txBody>
      </p:sp>
      <p:sp>
        <p:nvSpPr>
          <p:cNvPr id="28" name="İçerik Yer Tutucusu 2"/>
          <p:cNvSpPr>
            <a:spLocks noGrp="1"/>
          </p:cNvSpPr>
          <p:nvPr>
            <p:ph idx="1"/>
          </p:nvPr>
        </p:nvSpPr>
        <p:spPr>
          <a:xfrm>
            <a:off x="1097280" y="1845734"/>
            <a:ext cx="10058400" cy="3036817"/>
          </a:xfrm>
        </p:spPr>
        <p:txBody>
          <a:bodyPr>
            <a:normAutofit/>
          </a:bodyPr>
          <a:lstStyle/>
          <a:p>
            <a:r>
              <a:rPr lang="tr-TR" dirty="0" smtClean="0"/>
              <a:t>Veritabanında tanımlanan varlıklar arasında çeşitli ilişkiler olabilir. </a:t>
            </a:r>
          </a:p>
          <a:p>
            <a:r>
              <a:rPr lang="tr-TR" dirty="0" smtClean="0"/>
              <a:t>İki varlık arasındaki ilişkiler:</a:t>
            </a:r>
          </a:p>
          <a:p>
            <a:pPr lvl="1">
              <a:buFont typeface="Wingdings" panose="05000000000000000000" pitchFamily="2" charset="2"/>
              <a:buChar char="Ø"/>
            </a:pPr>
            <a:r>
              <a:rPr lang="tr-TR" dirty="0" smtClean="0"/>
              <a:t>Bire – Bir (1:1 </a:t>
            </a:r>
            <a:r>
              <a:rPr lang="tr-TR" dirty="0" err="1" smtClean="0"/>
              <a:t>One</a:t>
            </a:r>
            <a:r>
              <a:rPr lang="tr-TR" dirty="0" smtClean="0"/>
              <a:t> </a:t>
            </a:r>
            <a:r>
              <a:rPr lang="tr-TR" dirty="0" err="1" smtClean="0"/>
              <a:t>to</a:t>
            </a:r>
            <a:r>
              <a:rPr lang="tr-TR" dirty="0" smtClean="0"/>
              <a:t> </a:t>
            </a:r>
            <a:r>
              <a:rPr lang="tr-TR" dirty="0" err="1" smtClean="0"/>
              <a:t>One</a:t>
            </a:r>
            <a:r>
              <a:rPr lang="tr-TR" dirty="0" smtClean="0"/>
              <a:t>)</a:t>
            </a:r>
          </a:p>
          <a:p>
            <a:pPr lvl="1">
              <a:buFont typeface="Wingdings" panose="05000000000000000000" pitchFamily="2" charset="2"/>
              <a:buChar char="Ø"/>
            </a:pPr>
            <a:r>
              <a:rPr lang="tr-TR" dirty="0" smtClean="0"/>
              <a:t>Bire – Çok (1:n </a:t>
            </a:r>
            <a:r>
              <a:rPr lang="tr-TR" dirty="0" err="1" smtClean="0"/>
              <a:t>One</a:t>
            </a:r>
            <a:r>
              <a:rPr lang="tr-TR" dirty="0" smtClean="0"/>
              <a:t> </a:t>
            </a:r>
            <a:r>
              <a:rPr lang="tr-TR" dirty="0" err="1" smtClean="0"/>
              <a:t>to</a:t>
            </a:r>
            <a:r>
              <a:rPr lang="tr-TR" dirty="0" smtClean="0"/>
              <a:t> </a:t>
            </a:r>
            <a:r>
              <a:rPr lang="tr-TR" dirty="0" err="1" smtClean="0"/>
              <a:t>Many</a:t>
            </a:r>
            <a:r>
              <a:rPr lang="tr-TR" dirty="0" smtClean="0"/>
              <a:t>)</a:t>
            </a:r>
          </a:p>
          <a:p>
            <a:pPr lvl="1">
              <a:buFont typeface="Wingdings" panose="05000000000000000000" pitchFamily="2" charset="2"/>
              <a:buChar char="Ø"/>
            </a:pPr>
            <a:r>
              <a:rPr lang="tr-TR" dirty="0" smtClean="0"/>
              <a:t>Çoğa – Bir (n:1 </a:t>
            </a:r>
            <a:r>
              <a:rPr lang="tr-TR" dirty="0" err="1" smtClean="0"/>
              <a:t>Many</a:t>
            </a:r>
            <a:r>
              <a:rPr lang="tr-TR" dirty="0" smtClean="0"/>
              <a:t> </a:t>
            </a:r>
            <a:r>
              <a:rPr lang="tr-TR" dirty="0" err="1" smtClean="0"/>
              <a:t>to</a:t>
            </a:r>
            <a:r>
              <a:rPr lang="tr-TR" dirty="0" smtClean="0"/>
              <a:t> </a:t>
            </a:r>
            <a:r>
              <a:rPr lang="tr-TR" dirty="0" err="1" smtClean="0"/>
              <a:t>One</a:t>
            </a:r>
            <a:r>
              <a:rPr lang="tr-TR" dirty="0" smtClean="0"/>
              <a:t>) </a:t>
            </a:r>
          </a:p>
          <a:p>
            <a:pPr lvl="1">
              <a:buFont typeface="Wingdings" panose="05000000000000000000" pitchFamily="2" charset="2"/>
              <a:buChar char="Ø"/>
            </a:pPr>
            <a:r>
              <a:rPr lang="tr-TR" dirty="0" smtClean="0"/>
              <a:t>Çoğa – Çok (</a:t>
            </a:r>
            <a:r>
              <a:rPr lang="tr-TR" dirty="0" err="1" smtClean="0"/>
              <a:t>n:n</a:t>
            </a:r>
            <a:r>
              <a:rPr lang="tr-TR" dirty="0" smtClean="0"/>
              <a:t> </a:t>
            </a:r>
            <a:r>
              <a:rPr lang="tr-TR" dirty="0" err="1" smtClean="0"/>
              <a:t>Many</a:t>
            </a:r>
            <a:r>
              <a:rPr lang="tr-TR" dirty="0" smtClean="0"/>
              <a:t> </a:t>
            </a:r>
            <a:r>
              <a:rPr lang="tr-TR" dirty="0" err="1" smtClean="0"/>
              <a:t>to</a:t>
            </a:r>
            <a:r>
              <a:rPr lang="tr-TR" dirty="0" smtClean="0"/>
              <a:t> </a:t>
            </a:r>
            <a:r>
              <a:rPr lang="tr-TR" dirty="0" err="1" smtClean="0"/>
              <a:t>Many</a:t>
            </a:r>
            <a:r>
              <a:rPr lang="tr-TR" dirty="0" smtClean="0"/>
              <a:t>)</a:t>
            </a:r>
            <a:endParaRPr lang="tr-TR" dirty="0"/>
          </a:p>
          <a:p>
            <a:endParaRPr lang="tr-TR" sz="1800" dirty="0" smtClean="0"/>
          </a:p>
          <a:p>
            <a:endParaRPr lang="tr-TR" sz="3600" dirty="0" smtClean="0"/>
          </a:p>
          <a:p>
            <a:endParaRPr lang="tr-TR" sz="1800" dirty="0"/>
          </a:p>
          <a:p>
            <a:endParaRPr lang="tr-TR" sz="1800" dirty="0"/>
          </a:p>
        </p:txBody>
      </p:sp>
    </p:spTree>
    <p:extLst>
      <p:ext uri="{BB962C8B-B14F-4D97-AF65-F5344CB8AC3E}">
        <p14:creationId xmlns:p14="http://schemas.microsoft.com/office/powerpoint/2010/main" val="50156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VERİ TABANI TARİHÇESİ</a:t>
            </a:r>
            <a:endParaRPr lang="tr-TR" dirty="0"/>
          </a:p>
        </p:txBody>
      </p:sp>
      <p:sp>
        <p:nvSpPr>
          <p:cNvPr id="3" name="İçerik Yer Tutucusu 2"/>
          <p:cNvSpPr>
            <a:spLocks noGrp="1"/>
          </p:cNvSpPr>
          <p:nvPr>
            <p:ph idx="1"/>
          </p:nvPr>
        </p:nvSpPr>
        <p:spPr/>
        <p:txBody>
          <a:bodyPr>
            <a:normAutofit lnSpcReduction="10000"/>
          </a:bodyPr>
          <a:lstStyle/>
          <a:p>
            <a:r>
              <a:rPr lang="tr-TR" dirty="0" smtClean="0"/>
              <a:t>Bilgisayar kullanımının özel işletmeler için uygun maliyetli bir seçenek olmaya başladığı dönem olan 1960’lı yıllarda veritabanları bilgisayar yardımıyla oluşturulmaya başlanmıştır.</a:t>
            </a:r>
          </a:p>
          <a:p>
            <a:r>
              <a:rPr lang="tr-TR" dirty="0" smtClean="0"/>
              <a:t>1960’lı yıllarda </a:t>
            </a:r>
            <a:r>
              <a:rPr lang="tr-TR" dirty="0" err="1" smtClean="0"/>
              <a:t>Integrated</a:t>
            </a:r>
            <a:r>
              <a:rPr lang="tr-TR" dirty="0" smtClean="0"/>
              <a:t> Data </a:t>
            </a:r>
            <a:r>
              <a:rPr lang="tr-TR" dirty="0" err="1" smtClean="0"/>
              <a:t>Store</a:t>
            </a:r>
            <a:r>
              <a:rPr lang="tr-TR" dirty="0" smtClean="0"/>
              <a:t> (Bütünleştirilmiş Veri Depolama) adıyla ilk genel amaçlı VTYS geliştirilmiştir. 1960’ların sonunda IBM tarafından Information Management </a:t>
            </a:r>
            <a:r>
              <a:rPr lang="tr-TR" dirty="0" err="1" smtClean="0"/>
              <a:t>System</a:t>
            </a:r>
            <a:r>
              <a:rPr lang="tr-TR" dirty="0" smtClean="0"/>
              <a:t> (Bilgi Yönetim Sistemi)  adıyla ilk ticari VTYS geliştirilmiş ve bu yapı hiyerarşik veri modeline temel teşkil etmiştir.</a:t>
            </a:r>
          </a:p>
          <a:p>
            <a:r>
              <a:rPr lang="tr-TR" dirty="0" smtClean="0"/>
              <a:t>1969’da Edgar </a:t>
            </a:r>
            <a:r>
              <a:rPr lang="tr-TR" dirty="0" err="1" smtClean="0"/>
              <a:t>F.Codd</a:t>
            </a:r>
            <a:r>
              <a:rPr lang="tr-TR" dirty="0" smtClean="0"/>
              <a:t> tarafından geliştirilen ilişkisel veritabanı modeli, insanların veritabanları hakkındaki düşüncelerini değiştirecek nitelikte bir gelişme olarak ortaya çıkmıştır. Bu modelde veritabanının şeması veya mantıksal organizasyonu, fiziksel bilgi deposundan bağımsız hale getirilmiş ve bu da veritabanları için standart prensip haline gelmiştir.</a:t>
            </a:r>
          </a:p>
          <a:p>
            <a:r>
              <a:rPr lang="tr-TR" dirty="0" smtClean="0"/>
              <a:t>1980’lerde SQL dili standart sorgulama dili haline gelmiş ve buna </a:t>
            </a:r>
            <a:r>
              <a:rPr lang="tr-TR" dirty="0" err="1" smtClean="0"/>
              <a:t>parelel</a:t>
            </a:r>
            <a:r>
              <a:rPr lang="tr-TR" dirty="0" smtClean="0"/>
              <a:t> olarak ilişkisel veritabanı sistemleri tercih edilen veritabanı sistemleri haline gelmiştir. Bu da hiyerarşik ve ağ veritabanı modellerinin popülaritesinin düşmesine neden olmuştur.</a:t>
            </a:r>
            <a:endParaRPr lang="tr-TR" dirty="0"/>
          </a:p>
        </p:txBody>
      </p:sp>
    </p:spTree>
    <p:extLst>
      <p:ext uri="{BB962C8B-B14F-4D97-AF65-F5344CB8AC3E}">
        <p14:creationId xmlns:p14="http://schemas.microsoft.com/office/powerpoint/2010/main" val="3460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BİRE - BİR İLİŞKİLER</a:t>
            </a:r>
            <a:endParaRPr lang="tr-TR" dirty="0"/>
          </a:p>
        </p:txBody>
      </p:sp>
      <p:sp>
        <p:nvSpPr>
          <p:cNvPr id="28" name="İçerik Yer Tutucusu 2"/>
          <p:cNvSpPr>
            <a:spLocks noGrp="1"/>
          </p:cNvSpPr>
          <p:nvPr>
            <p:ph idx="1"/>
          </p:nvPr>
        </p:nvSpPr>
        <p:spPr>
          <a:xfrm>
            <a:off x="1097280" y="1845735"/>
            <a:ext cx="10058400" cy="854334"/>
          </a:xfrm>
        </p:spPr>
        <p:txBody>
          <a:bodyPr>
            <a:normAutofit/>
          </a:bodyPr>
          <a:lstStyle/>
          <a:p>
            <a:r>
              <a:rPr lang="tr-TR" dirty="0" smtClean="0"/>
              <a:t>Tablo içindeki bir kayıt başka bir tablodaki </a:t>
            </a:r>
            <a:r>
              <a:rPr lang="tr-TR" b="1" i="1" u="sng" dirty="0" smtClean="0"/>
              <a:t>tek </a:t>
            </a:r>
            <a:r>
              <a:rPr lang="tr-TR" dirty="0" smtClean="0"/>
              <a:t>bir kayda karşılık gelir. </a:t>
            </a:r>
            <a:endParaRPr lang="tr-TR" sz="3000" dirty="0" smtClean="0"/>
          </a:p>
          <a:p>
            <a:endParaRPr lang="tr-TR" sz="1800" dirty="0"/>
          </a:p>
          <a:p>
            <a:endParaRPr lang="tr-TR" sz="1800" dirty="0"/>
          </a:p>
        </p:txBody>
      </p:sp>
      <p:sp>
        <p:nvSpPr>
          <p:cNvPr id="16" name="Dikdörtgen 15"/>
          <p:cNvSpPr/>
          <p:nvPr/>
        </p:nvSpPr>
        <p:spPr>
          <a:xfrm>
            <a:off x="3096884" y="3295291"/>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PERSONEL</a:t>
            </a:r>
          </a:p>
        </p:txBody>
      </p:sp>
      <p:sp>
        <p:nvSpPr>
          <p:cNvPr id="18" name="Dikdörtgen 17"/>
          <p:cNvSpPr/>
          <p:nvPr/>
        </p:nvSpPr>
        <p:spPr>
          <a:xfrm>
            <a:off x="6397925" y="3295291"/>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PERSONEL ODA BİLGİLERİ</a:t>
            </a:r>
          </a:p>
        </p:txBody>
      </p:sp>
      <p:cxnSp>
        <p:nvCxnSpPr>
          <p:cNvPr id="19" name="Düz Bağlayıcı 18"/>
          <p:cNvCxnSpPr>
            <a:stCxn id="16" idx="3"/>
          </p:cNvCxnSpPr>
          <p:nvPr/>
        </p:nvCxnSpPr>
        <p:spPr>
          <a:xfrm>
            <a:off x="4692770" y="3592902"/>
            <a:ext cx="17051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315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BİRE - ÇOK İLİŞKİLER</a:t>
            </a:r>
            <a:endParaRPr lang="tr-TR" dirty="0"/>
          </a:p>
        </p:txBody>
      </p:sp>
      <p:sp>
        <p:nvSpPr>
          <p:cNvPr id="28" name="İçerik Yer Tutucusu 2"/>
          <p:cNvSpPr>
            <a:spLocks noGrp="1"/>
          </p:cNvSpPr>
          <p:nvPr>
            <p:ph idx="1"/>
          </p:nvPr>
        </p:nvSpPr>
        <p:spPr>
          <a:xfrm>
            <a:off x="1097280" y="1845735"/>
            <a:ext cx="10058400" cy="854334"/>
          </a:xfrm>
        </p:spPr>
        <p:txBody>
          <a:bodyPr>
            <a:normAutofit/>
          </a:bodyPr>
          <a:lstStyle/>
          <a:p>
            <a:r>
              <a:rPr lang="tr-TR" dirty="0" smtClean="0"/>
              <a:t>Bire çok ilişkiler, ilişkisel veritabanında yaygın olarak kullanılan bir ilişki türüdür. Bu ilişki türünde bir tablonun bir kaydına karşılık diğer tabloda çok sayıda kayıt vardır.</a:t>
            </a:r>
            <a:endParaRPr lang="tr-TR" sz="3000" dirty="0" smtClean="0"/>
          </a:p>
          <a:p>
            <a:endParaRPr lang="tr-TR" sz="1800" dirty="0"/>
          </a:p>
          <a:p>
            <a:endParaRPr lang="tr-TR" sz="1800" dirty="0"/>
          </a:p>
        </p:txBody>
      </p:sp>
      <p:sp>
        <p:nvSpPr>
          <p:cNvPr id="16" name="Dikdörtgen 15"/>
          <p:cNvSpPr/>
          <p:nvPr/>
        </p:nvSpPr>
        <p:spPr>
          <a:xfrm>
            <a:off x="3096884" y="3295291"/>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PERSONEL</a:t>
            </a:r>
          </a:p>
        </p:txBody>
      </p:sp>
      <p:sp>
        <p:nvSpPr>
          <p:cNvPr id="18" name="Dikdörtgen 17"/>
          <p:cNvSpPr/>
          <p:nvPr/>
        </p:nvSpPr>
        <p:spPr>
          <a:xfrm>
            <a:off x="6397925" y="3295291"/>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COCUK BILGILERI</a:t>
            </a:r>
          </a:p>
        </p:txBody>
      </p:sp>
      <p:cxnSp>
        <p:nvCxnSpPr>
          <p:cNvPr id="19" name="Düz Bağlayıcı 18"/>
          <p:cNvCxnSpPr>
            <a:stCxn id="16" idx="3"/>
          </p:cNvCxnSpPr>
          <p:nvPr/>
        </p:nvCxnSpPr>
        <p:spPr>
          <a:xfrm>
            <a:off x="4692770" y="3592902"/>
            <a:ext cx="17051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6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ÇOĞA – BİR ve ÇOĞA – ÇOK İLİŞKİLER</a:t>
            </a:r>
            <a:endParaRPr lang="tr-TR" dirty="0"/>
          </a:p>
        </p:txBody>
      </p:sp>
      <p:sp>
        <p:nvSpPr>
          <p:cNvPr id="28" name="İçerik Yer Tutucusu 2"/>
          <p:cNvSpPr>
            <a:spLocks noGrp="1"/>
          </p:cNvSpPr>
          <p:nvPr>
            <p:ph idx="1"/>
          </p:nvPr>
        </p:nvSpPr>
        <p:spPr>
          <a:xfrm>
            <a:off x="1097280" y="1845735"/>
            <a:ext cx="10058400" cy="854334"/>
          </a:xfrm>
        </p:spPr>
        <p:txBody>
          <a:bodyPr>
            <a:normAutofit/>
          </a:bodyPr>
          <a:lstStyle/>
          <a:p>
            <a:r>
              <a:rPr lang="tr-TR" dirty="0" smtClean="0"/>
              <a:t>Bir tablodaki birden fazla kayıt başka bir tablodaki tek bir kayda karşılık geliyorsa çoğa – bir ilişkiden bahsedilebilir.</a:t>
            </a:r>
            <a:endParaRPr lang="tr-TR" sz="3000" dirty="0" smtClean="0"/>
          </a:p>
          <a:p>
            <a:endParaRPr lang="tr-TR" sz="1800" dirty="0"/>
          </a:p>
          <a:p>
            <a:endParaRPr lang="tr-TR" sz="1800" dirty="0"/>
          </a:p>
        </p:txBody>
      </p:sp>
      <p:sp>
        <p:nvSpPr>
          <p:cNvPr id="16" name="Dikdörtgen 15"/>
          <p:cNvSpPr/>
          <p:nvPr/>
        </p:nvSpPr>
        <p:spPr>
          <a:xfrm>
            <a:off x="3096884" y="3295291"/>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DERSLER</a:t>
            </a:r>
          </a:p>
        </p:txBody>
      </p:sp>
      <p:sp>
        <p:nvSpPr>
          <p:cNvPr id="18" name="Dikdörtgen 17"/>
          <p:cNvSpPr/>
          <p:nvPr/>
        </p:nvSpPr>
        <p:spPr>
          <a:xfrm>
            <a:off x="6397925" y="3295291"/>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ÖĞRENCİLER</a:t>
            </a:r>
          </a:p>
        </p:txBody>
      </p:sp>
      <p:cxnSp>
        <p:nvCxnSpPr>
          <p:cNvPr id="19" name="Düz Bağlayıcı 18"/>
          <p:cNvCxnSpPr>
            <a:stCxn id="16" idx="3"/>
          </p:cNvCxnSpPr>
          <p:nvPr/>
        </p:nvCxnSpPr>
        <p:spPr>
          <a:xfrm>
            <a:off x="4692770" y="3592902"/>
            <a:ext cx="17051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çerik Yer Tutucusu 2"/>
          <p:cNvSpPr txBox="1">
            <a:spLocks/>
          </p:cNvSpPr>
          <p:nvPr/>
        </p:nvSpPr>
        <p:spPr>
          <a:xfrm>
            <a:off x="1097280" y="4485734"/>
            <a:ext cx="10058400" cy="17785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dirty="0" smtClean="0"/>
              <a:t>Bu örnekte aynı zamanda iki tablodaki kayıtlar da bire – çok ilişkiyi gösterdiği için, bu iki tablo arasındaki ilişkinin çoğa – çok ilişki olduğu da söylenebilir.</a:t>
            </a:r>
          </a:p>
          <a:p>
            <a:r>
              <a:rPr lang="tr-TR" dirty="0" smtClean="0"/>
              <a:t/>
            </a:r>
            <a:br>
              <a:rPr lang="tr-TR" dirty="0" smtClean="0"/>
            </a:br>
            <a:r>
              <a:rPr lang="tr-TR" dirty="0" smtClean="0"/>
              <a:t>(Bir ders birden fazla öğrenciye ait olabilir, Bir öğrenci birden fazla ders seçebilir.)</a:t>
            </a:r>
            <a:endParaRPr lang="tr-TR" sz="3000" dirty="0" smtClean="0"/>
          </a:p>
          <a:p>
            <a:endParaRPr lang="tr-TR" sz="1800" dirty="0" smtClean="0"/>
          </a:p>
          <a:p>
            <a:endParaRPr lang="tr-TR" sz="1800" dirty="0"/>
          </a:p>
        </p:txBody>
      </p:sp>
    </p:spTree>
    <p:extLst>
      <p:ext uri="{BB962C8B-B14F-4D97-AF65-F5344CB8AC3E}">
        <p14:creationId xmlns:p14="http://schemas.microsoft.com/office/powerpoint/2010/main" val="148937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VARLIK İLİŞKİ ŞEMALARI</a:t>
            </a:r>
            <a:endParaRPr lang="tr-TR" dirty="0"/>
          </a:p>
        </p:txBody>
      </p:sp>
      <p:sp>
        <p:nvSpPr>
          <p:cNvPr id="16" name="Dikdörtgen 15"/>
          <p:cNvSpPr/>
          <p:nvPr/>
        </p:nvSpPr>
        <p:spPr>
          <a:xfrm>
            <a:off x="1923173" y="2929440"/>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YURT</a:t>
            </a:r>
          </a:p>
        </p:txBody>
      </p:sp>
      <p:sp>
        <p:nvSpPr>
          <p:cNvPr id="18" name="Dikdörtgen 17"/>
          <p:cNvSpPr/>
          <p:nvPr/>
        </p:nvSpPr>
        <p:spPr>
          <a:xfrm>
            <a:off x="7590979" y="2929440"/>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ÖĞRENCİ</a:t>
            </a:r>
          </a:p>
        </p:txBody>
      </p:sp>
      <p:cxnSp>
        <p:nvCxnSpPr>
          <p:cNvPr id="19" name="Düz Bağlayıcı 18"/>
          <p:cNvCxnSpPr/>
          <p:nvPr/>
        </p:nvCxnSpPr>
        <p:spPr>
          <a:xfrm>
            <a:off x="6456850" y="3234032"/>
            <a:ext cx="1134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784143" y="1912733"/>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YURT ADI</a:t>
            </a:r>
            <a:endParaRPr lang="tr-TR" sz="1600" dirty="0"/>
          </a:p>
        </p:txBody>
      </p:sp>
      <p:sp>
        <p:nvSpPr>
          <p:cNvPr id="10" name="Oval 9"/>
          <p:cNvSpPr/>
          <p:nvPr/>
        </p:nvSpPr>
        <p:spPr>
          <a:xfrm>
            <a:off x="903027" y="2161901"/>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ADRES</a:t>
            </a:r>
            <a:endParaRPr lang="tr-TR" sz="1600" dirty="0"/>
          </a:p>
        </p:txBody>
      </p:sp>
      <p:sp>
        <p:nvSpPr>
          <p:cNvPr id="11" name="Oval 10"/>
          <p:cNvSpPr/>
          <p:nvPr/>
        </p:nvSpPr>
        <p:spPr>
          <a:xfrm>
            <a:off x="1310185" y="3816719"/>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ODA SAYISI</a:t>
            </a:r>
            <a:endParaRPr lang="tr-TR" sz="1600" dirty="0"/>
          </a:p>
        </p:txBody>
      </p:sp>
      <p:sp>
        <p:nvSpPr>
          <p:cNvPr id="5" name="Elmas 4"/>
          <p:cNvSpPr/>
          <p:nvPr/>
        </p:nvSpPr>
        <p:spPr>
          <a:xfrm>
            <a:off x="4614402" y="2719827"/>
            <a:ext cx="1842448" cy="1028410"/>
          </a:xfrm>
          <a:prstGeom prst="diamond">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smtClean="0">
                <a:solidFill>
                  <a:srgbClr val="FF0000"/>
                </a:solidFill>
              </a:rPr>
              <a:t>1:N</a:t>
            </a:r>
            <a:endParaRPr lang="tr-TR" sz="2400" b="1" dirty="0">
              <a:solidFill>
                <a:srgbClr val="FF0000"/>
              </a:solidFill>
            </a:endParaRPr>
          </a:p>
        </p:txBody>
      </p:sp>
      <p:cxnSp>
        <p:nvCxnSpPr>
          <p:cNvPr id="14" name="Düz Bağlayıcı 13"/>
          <p:cNvCxnSpPr/>
          <p:nvPr/>
        </p:nvCxnSpPr>
        <p:spPr>
          <a:xfrm>
            <a:off x="3521122" y="3240699"/>
            <a:ext cx="1134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335672" y="4049615"/>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DOĞUM TARİHİ</a:t>
            </a:r>
            <a:endParaRPr lang="tr-TR" sz="1600" dirty="0"/>
          </a:p>
        </p:txBody>
      </p:sp>
      <p:sp>
        <p:nvSpPr>
          <p:cNvPr id="17" name="Oval 16"/>
          <p:cNvSpPr/>
          <p:nvPr/>
        </p:nvSpPr>
        <p:spPr>
          <a:xfrm>
            <a:off x="9534421" y="2523514"/>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BÖLÜMÜ</a:t>
            </a:r>
            <a:endParaRPr lang="tr-TR" sz="1600" dirty="0"/>
          </a:p>
        </p:txBody>
      </p:sp>
      <p:sp>
        <p:nvSpPr>
          <p:cNvPr id="20" name="Oval 19"/>
          <p:cNvSpPr/>
          <p:nvPr/>
        </p:nvSpPr>
        <p:spPr>
          <a:xfrm>
            <a:off x="8072651" y="1911552"/>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ADI SOYADI</a:t>
            </a:r>
            <a:endParaRPr lang="tr-TR" sz="1600" dirty="0"/>
          </a:p>
        </p:txBody>
      </p:sp>
      <p:sp>
        <p:nvSpPr>
          <p:cNvPr id="21" name="Oval 20"/>
          <p:cNvSpPr/>
          <p:nvPr/>
        </p:nvSpPr>
        <p:spPr>
          <a:xfrm>
            <a:off x="9460040" y="3615649"/>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SINIFI</a:t>
            </a:r>
            <a:endParaRPr lang="tr-TR" sz="1600" dirty="0"/>
          </a:p>
        </p:txBody>
      </p:sp>
      <p:cxnSp>
        <p:nvCxnSpPr>
          <p:cNvPr id="9" name="Düz Bağlayıcı 8"/>
          <p:cNvCxnSpPr>
            <a:stCxn id="4" idx="4"/>
            <a:endCxn id="16" idx="0"/>
          </p:cNvCxnSpPr>
          <p:nvPr/>
        </p:nvCxnSpPr>
        <p:spPr>
          <a:xfrm flipH="1">
            <a:off x="2721116" y="2524695"/>
            <a:ext cx="800006" cy="404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Düz Bağlayıcı 12"/>
          <p:cNvCxnSpPr>
            <a:stCxn id="10" idx="6"/>
            <a:endCxn id="16" idx="0"/>
          </p:cNvCxnSpPr>
          <p:nvPr/>
        </p:nvCxnSpPr>
        <p:spPr>
          <a:xfrm>
            <a:off x="2376985" y="2467882"/>
            <a:ext cx="344131" cy="461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Düz Bağlayıcı 22"/>
          <p:cNvCxnSpPr>
            <a:stCxn id="11" idx="7"/>
            <a:endCxn id="16" idx="2"/>
          </p:cNvCxnSpPr>
          <p:nvPr/>
        </p:nvCxnSpPr>
        <p:spPr>
          <a:xfrm flipV="1">
            <a:off x="2568287" y="3524662"/>
            <a:ext cx="152829" cy="381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Düz Bağlayıcı 24"/>
          <p:cNvCxnSpPr>
            <a:stCxn id="20" idx="4"/>
            <a:endCxn id="18" idx="0"/>
          </p:cNvCxnSpPr>
          <p:nvPr/>
        </p:nvCxnSpPr>
        <p:spPr>
          <a:xfrm flipH="1">
            <a:off x="8388922" y="2523514"/>
            <a:ext cx="420708" cy="405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Düz Bağlayıcı 26"/>
          <p:cNvCxnSpPr>
            <a:stCxn id="17" idx="4"/>
            <a:endCxn id="18" idx="3"/>
          </p:cNvCxnSpPr>
          <p:nvPr/>
        </p:nvCxnSpPr>
        <p:spPr>
          <a:xfrm flipH="1">
            <a:off x="9186865" y="3135476"/>
            <a:ext cx="1084535" cy="91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Düz Bağlayıcı 29"/>
          <p:cNvCxnSpPr>
            <a:stCxn id="21" idx="0"/>
            <a:endCxn id="18" idx="3"/>
          </p:cNvCxnSpPr>
          <p:nvPr/>
        </p:nvCxnSpPr>
        <p:spPr>
          <a:xfrm flipH="1" flipV="1">
            <a:off x="9186865" y="3227051"/>
            <a:ext cx="1010154" cy="38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Düz Bağlayıcı 31"/>
          <p:cNvCxnSpPr>
            <a:stCxn id="15" idx="0"/>
            <a:endCxn id="18" idx="2"/>
          </p:cNvCxnSpPr>
          <p:nvPr/>
        </p:nvCxnSpPr>
        <p:spPr>
          <a:xfrm flipV="1">
            <a:off x="8072651" y="3524662"/>
            <a:ext cx="316271" cy="524953"/>
          </a:xfrm>
          <a:prstGeom prst="line">
            <a:avLst/>
          </a:prstGeom>
        </p:spPr>
        <p:style>
          <a:lnRef idx="1">
            <a:schemeClr val="accent1"/>
          </a:lnRef>
          <a:fillRef idx="0">
            <a:schemeClr val="accent1"/>
          </a:fillRef>
          <a:effectRef idx="0">
            <a:schemeClr val="accent1"/>
          </a:effectRef>
          <a:fontRef idx="minor">
            <a:schemeClr val="tx1"/>
          </a:fontRef>
        </p:style>
      </p:cxnSp>
      <p:sp>
        <p:nvSpPr>
          <p:cNvPr id="33" name="Metin kutusu 32"/>
          <p:cNvSpPr txBox="1"/>
          <p:nvPr/>
        </p:nvSpPr>
        <p:spPr>
          <a:xfrm>
            <a:off x="4679599" y="2335525"/>
            <a:ext cx="1643912" cy="369332"/>
          </a:xfrm>
          <a:prstGeom prst="rect">
            <a:avLst/>
          </a:prstGeom>
          <a:noFill/>
        </p:spPr>
        <p:txBody>
          <a:bodyPr wrap="none" rtlCol="0">
            <a:spAutoFit/>
          </a:bodyPr>
          <a:lstStyle/>
          <a:p>
            <a:r>
              <a:rPr lang="tr-TR" dirty="0" smtClean="0"/>
              <a:t>YURTTA KALMA</a:t>
            </a:r>
            <a:endParaRPr lang="tr-TR" dirty="0"/>
          </a:p>
        </p:txBody>
      </p:sp>
    </p:spTree>
    <p:extLst>
      <p:ext uri="{BB962C8B-B14F-4D97-AF65-F5344CB8AC3E}">
        <p14:creationId xmlns:p14="http://schemas.microsoft.com/office/powerpoint/2010/main" val="179856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TEMEL KAVRAMLAR</a:t>
            </a:r>
            <a:endParaRPr lang="tr-TR" dirty="0"/>
          </a:p>
        </p:txBody>
      </p:sp>
      <p:sp>
        <p:nvSpPr>
          <p:cNvPr id="3" name="İçerik Yer Tutucusu 2"/>
          <p:cNvSpPr>
            <a:spLocks noGrp="1"/>
          </p:cNvSpPr>
          <p:nvPr>
            <p:ph idx="1"/>
          </p:nvPr>
        </p:nvSpPr>
        <p:spPr/>
        <p:txBody>
          <a:bodyPr/>
          <a:lstStyle/>
          <a:p>
            <a:pPr marL="0" indent="0">
              <a:buNone/>
            </a:pPr>
            <a:r>
              <a:rPr lang="tr-TR" dirty="0" smtClean="0"/>
              <a:t>VERİ NEDİR?</a:t>
            </a:r>
          </a:p>
          <a:p>
            <a:pPr lvl="1"/>
            <a:r>
              <a:rPr lang="tr-TR" dirty="0" smtClean="0"/>
              <a:t>Bilgi ve veri kavramları genellikle birbiri ile karıştırılmaktadır. Veri ile Bilgi arasında farklılık olduğu ve bilgiyi elde etmeye yarayan işlenmemiş ham malzemenin veri olduğu kabul edilmektedir. Bilgi ise anlamlı biçimde derlenen ve birleştirilen verilerden oluşmaktadır. (Örnek Veri: Bir kişinin adı, adresi, telefon numarası vs.) </a:t>
            </a:r>
          </a:p>
          <a:p>
            <a:pPr marL="0">
              <a:buNone/>
            </a:pPr>
            <a:r>
              <a:rPr lang="tr-TR" dirty="0" smtClean="0"/>
              <a:t>VERİTABANI NEDİR?</a:t>
            </a:r>
          </a:p>
          <a:p>
            <a:pPr marL="395288" lvl="1" indent="-214313"/>
            <a:r>
              <a:rPr lang="tr-TR" dirty="0" smtClean="0"/>
              <a:t>Veritabanı, birbiriyle ilişkisi olan verilerin saklandığı, kullanım amacına uygun olarak düzenlenmiş veriler topluluğunun mantıksal ve fiziksel olarak tanımlarının yer aldığı bilgi depolarıdır.</a:t>
            </a:r>
          </a:p>
          <a:p>
            <a:pPr marL="395288" lvl="1" indent="-214313"/>
            <a:r>
              <a:rPr lang="tr-TR" dirty="0" smtClean="0"/>
              <a:t>Veritabanları, birbiriyle ilişkili verilerin tekrara neden olmadan, çok amaçlı olarak kullanımını sağlayacak şekilde depolayan yazılımlardır.</a:t>
            </a:r>
          </a:p>
          <a:p>
            <a:pPr marL="395288" lvl="1" indent="-214313"/>
            <a:r>
              <a:rPr lang="tr-TR" dirty="0" smtClean="0"/>
              <a:t>Veritabanı yazılımlarının diğer bilgi depolayan yazılımlardan farkı, bu bilgiyi verimli ve hızlı bir şekilde yönetebilmeyi sağlamasıdır.</a:t>
            </a:r>
          </a:p>
          <a:p>
            <a:pPr marL="544068" lvl="1" indent="-342900"/>
            <a:endParaRPr lang="tr-TR" dirty="0"/>
          </a:p>
          <a:p>
            <a:pPr marL="201168" lvl="1" indent="0">
              <a:buNone/>
            </a:pPr>
            <a:endParaRPr lang="tr-TR" dirty="0" smtClean="0"/>
          </a:p>
        </p:txBody>
      </p:sp>
    </p:spTree>
    <p:extLst>
      <p:ext uri="{BB962C8B-B14F-4D97-AF65-F5344CB8AC3E}">
        <p14:creationId xmlns:p14="http://schemas.microsoft.com/office/powerpoint/2010/main" val="99862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VTYS’LERİN SINIFLANDIRILMASI</a:t>
            </a:r>
            <a:endParaRPr lang="tr-TR" dirty="0"/>
          </a:p>
        </p:txBody>
      </p:sp>
      <p:sp>
        <p:nvSpPr>
          <p:cNvPr id="3" name="İçerik Yer Tutucusu 2"/>
          <p:cNvSpPr>
            <a:spLocks noGrp="1"/>
          </p:cNvSpPr>
          <p:nvPr>
            <p:ph idx="1"/>
          </p:nvPr>
        </p:nvSpPr>
        <p:spPr/>
        <p:txBody>
          <a:bodyPr/>
          <a:lstStyle/>
          <a:p>
            <a:pPr marL="0">
              <a:buNone/>
            </a:pPr>
            <a:r>
              <a:rPr lang="tr-TR" dirty="0" smtClean="0"/>
              <a:t>Veritabanları verileri saklama, onlara erişme gibi bazı özelliklerinden dolayı farklılıklar gösterir. Veri modellerine göre veritabanı yönetim sistemlerinin  sınıflandırılması aşağıdaki gibidir.</a:t>
            </a:r>
          </a:p>
          <a:p>
            <a:pPr marL="361950" lvl="1" indent="-180975"/>
            <a:r>
              <a:rPr lang="tr-TR" dirty="0" smtClean="0"/>
              <a:t>Hiyerarşik veritabanları</a:t>
            </a:r>
          </a:p>
          <a:p>
            <a:pPr marL="361950" lvl="1" indent="-180975"/>
            <a:r>
              <a:rPr lang="tr-TR" dirty="0" smtClean="0"/>
              <a:t>Ağ veritabanları</a:t>
            </a:r>
          </a:p>
          <a:p>
            <a:pPr marL="361950" lvl="1" indent="-180975"/>
            <a:r>
              <a:rPr lang="tr-TR" dirty="0" smtClean="0"/>
              <a:t>İlişkisel veritabanları</a:t>
            </a:r>
          </a:p>
          <a:p>
            <a:pPr marL="361950" lvl="1" indent="-180975"/>
            <a:r>
              <a:rPr lang="tr-TR" dirty="0" smtClean="0"/>
              <a:t>Nesneye yönelik veritabanları</a:t>
            </a:r>
            <a:endParaRPr lang="tr-TR" dirty="0"/>
          </a:p>
          <a:p>
            <a:pPr marL="201168" lvl="1" indent="0">
              <a:buNone/>
            </a:pPr>
            <a:endParaRPr lang="tr-TR" dirty="0" smtClean="0"/>
          </a:p>
        </p:txBody>
      </p:sp>
    </p:spTree>
    <p:extLst>
      <p:ext uri="{BB962C8B-B14F-4D97-AF65-F5344CB8AC3E}">
        <p14:creationId xmlns:p14="http://schemas.microsoft.com/office/powerpoint/2010/main" val="361743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Ok Bağlayıcısı 19"/>
          <p:cNvCxnSpPr/>
          <p:nvPr/>
        </p:nvCxnSpPr>
        <p:spPr>
          <a:xfrm>
            <a:off x="6331789" y="3198833"/>
            <a:ext cx="1268083" cy="5450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Unvan 1"/>
          <p:cNvSpPr>
            <a:spLocks noGrp="1"/>
          </p:cNvSpPr>
          <p:nvPr>
            <p:ph type="title"/>
          </p:nvPr>
        </p:nvSpPr>
        <p:spPr/>
        <p:txBody>
          <a:bodyPr anchor="ctr"/>
          <a:lstStyle/>
          <a:p>
            <a:r>
              <a:rPr lang="tr-TR" dirty="0" smtClean="0"/>
              <a:t>HİYERARŞİK VERİTABANLARI</a:t>
            </a:r>
            <a:endParaRPr lang="tr-TR" dirty="0"/>
          </a:p>
        </p:txBody>
      </p:sp>
      <p:sp>
        <p:nvSpPr>
          <p:cNvPr id="3" name="İçerik Yer Tutucusu 2"/>
          <p:cNvSpPr>
            <a:spLocks noGrp="1"/>
          </p:cNvSpPr>
          <p:nvPr>
            <p:ph idx="1"/>
          </p:nvPr>
        </p:nvSpPr>
        <p:spPr/>
        <p:txBody>
          <a:bodyPr/>
          <a:lstStyle/>
          <a:p>
            <a:pPr marL="201168" lvl="1" indent="0">
              <a:buNone/>
            </a:pPr>
            <a:r>
              <a:rPr lang="tr-TR" dirty="0" smtClean="0"/>
              <a:t>En eski veri modeli olan hiyerarşik veri modelini temel alır, 1960 ve 1970 yılları arasında kullanılmıştır. Hiyerarşik veritabanlarının yapısı kök olarak bir kayıt ve bu köke bağlı alt dallar şeklindedir.</a:t>
            </a:r>
          </a:p>
          <a:p>
            <a:pPr marL="201168" lvl="1" indent="0">
              <a:buNone/>
            </a:pPr>
            <a:endParaRPr lang="tr-TR" dirty="0" smtClean="0"/>
          </a:p>
        </p:txBody>
      </p:sp>
      <p:sp>
        <p:nvSpPr>
          <p:cNvPr id="4" name="Yuvarlatılmış Dikdörtgen 3"/>
          <p:cNvSpPr/>
          <p:nvPr/>
        </p:nvSpPr>
        <p:spPr>
          <a:xfrm>
            <a:off x="5248313" y="2703999"/>
            <a:ext cx="1161113" cy="54815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solidFill>
                  <a:schemeClr val="tx1">
                    <a:lumMod val="95000"/>
                    <a:lumOff val="5000"/>
                  </a:schemeClr>
                </a:solidFill>
              </a:rPr>
              <a:t>KÖK</a:t>
            </a:r>
            <a:br>
              <a:rPr lang="tr-TR" sz="1400" dirty="0" smtClean="0">
                <a:solidFill>
                  <a:schemeClr val="tx1">
                    <a:lumMod val="95000"/>
                    <a:lumOff val="5000"/>
                  </a:schemeClr>
                </a:solidFill>
              </a:rPr>
            </a:br>
            <a:r>
              <a:rPr lang="tr-TR" sz="1400" dirty="0" smtClean="0">
                <a:solidFill>
                  <a:schemeClr val="tx1">
                    <a:lumMod val="95000"/>
                    <a:lumOff val="5000"/>
                  </a:schemeClr>
                </a:solidFill>
              </a:rPr>
              <a:t>(Okul)</a:t>
            </a:r>
            <a:endParaRPr lang="tr-TR" sz="1400" dirty="0">
              <a:solidFill>
                <a:schemeClr val="tx1">
                  <a:lumMod val="95000"/>
                  <a:lumOff val="5000"/>
                </a:schemeClr>
              </a:solidFill>
            </a:endParaRPr>
          </a:p>
        </p:txBody>
      </p:sp>
      <p:sp>
        <p:nvSpPr>
          <p:cNvPr id="5" name="Yuvarlatılmış Dikdörtgen 4"/>
          <p:cNvSpPr/>
          <p:nvPr/>
        </p:nvSpPr>
        <p:spPr>
          <a:xfrm>
            <a:off x="2761031" y="3743863"/>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lumMod val="95000"/>
                    <a:lumOff val="5000"/>
                  </a:schemeClr>
                </a:solidFill>
              </a:rPr>
              <a:t>DAL</a:t>
            </a:r>
            <a:r>
              <a:rPr lang="tr-TR" dirty="0">
                <a:solidFill>
                  <a:schemeClr val="tx1">
                    <a:lumMod val="95000"/>
                    <a:lumOff val="5000"/>
                  </a:schemeClr>
                </a:solidFill>
              </a:rPr>
              <a:t/>
            </a:r>
            <a:br>
              <a:rPr lang="tr-TR" dirty="0">
                <a:solidFill>
                  <a:schemeClr val="tx1">
                    <a:lumMod val="95000"/>
                    <a:lumOff val="5000"/>
                  </a:schemeClr>
                </a:solidFill>
              </a:rPr>
            </a:br>
            <a:r>
              <a:rPr lang="tr-TR" sz="1400" dirty="0" smtClean="0">
                <a:solidFill>
                  <a:schemeClr val="tx1">
                    <a:lumMod val="95000"/>
                    <a:lumOff val="5000"/>
                  </a:schemeClr>
                </a:solidFill>
              </a:rPr>
              <a:t>(Sınıf)</a:t>
            </a:r>
            <a:endParaRPr lang="tr-TR" sz="1400" dirty="0">
              <a:solidFill>
                <a:schemeClr val="tx1">
                  <a:lumMod val="95000"/>
                  <a:lumOff val="5000"/>
                </a:schemeClr>
              </a:solidFill>
            </a:endParaRPr>
          </a:p>
        </p:txBody>
      </p:sp>
      <p:sp>
        <p:nvSpPr>
          <p:cNvPr id="6" name="Yuvarlatılmış Dikdörtgen 5"/>
          <p:cNvSpPr/>
          <p:nvPr/>
        </p:nvSpPr>
        <p:spPr>
          <a:xfrm>
            <a:off x="5248312" y="3743864"/>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95000"/>
                    <a:lumOff val="5000"/>
                  </a:schemeClr>
                </a:solidFill>
              </a:rPr>
              <a:t>DAL</a:t>
            </a:r>
            <a:r>
              <a:rPr lang="tr-TR" sz="1400" dirty="0">
                <a:solidFill>
                  <a:schemeClr val="tx1">
                    <a:lumMod val="95000"/>
                    <a:lumOff val="5000"/>
                  </a:schemeClr>
                </a:solidFill>
              </a:rPr>
              <a:t/>
            </a:r>
            <a:br>
              <a:rPr lang="tr-TR" sz="1400" dirty="0">
                <a:solidFill>
                  <a:schemeClr val="tx1">
                    <a:lumMod val="95000"/>
                    <a:lumOff val="5000"/>
                  </a:schemeClr>
                </a:solidFill>
              </a:rPr>
            </a:br>
            <a:r>
              <a:rPr lang="tr-TR" sz="1400" dirty="0" smtClean="0">
                <a:solidFill>
                  <a:schemeClr val="tx1">
                    <a:lumMod val="95000"/>
                    <a:lumOff val="5000"/>
                  </a:schemeClr>
                </a:solidFill>
              </a:rPr>
              <a:t>(Öğrenci)</a:t>
            </a:r>
            <a:endParaRPr lang="tr-TR" sz="1400" dirty="0">
              <a:solidFill>
                <a:schemeClr val="tx1">
                  <a:lumMod val="95000"/>
                  <a:lumOff val="5000"/>
                </a:schemeClr>
              </a:solidFill>
            </a:endParaRPr>
          </a:p>
        </p:txBody>
      </p:sp>
      <p:sp>
        <p:nvSpPr>
          <p:cNvPr id="7" name="Yuvarlatılmış Dikdörtgen 6"/>
          <p:cNvSpPr/>
          <p:nvPr/>
        </p:nvSpPr>
        <p:spPr>
          <a:xfrm>
            <a:off x="7599872" y="3743863"/>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95000"/>
                    <a:lumOff val="5000"/>
                  </a:schemeClr>
                </a:solidFill>
              </a:rPr>
              <a:t>DAL</a:t>
            </a:r>
            <a:br>
              <a:rPr lang="tr-TR" dirty="0">
                <a:solidFill>
                  <a:schemeClr val="tx1">
                    <a:lumMod val="95000"/>
                    <a:lumOff val="5000"/>
                  </a:schemeClr>
                </a:solidFill>
              </a:rPr>
            </a:br>
            <a:r>
              <a:rPr lang="tr-TR" dirty="0" smtClean="0">
                <a:solidFill>
                  <a:schemeClr val="tx1">
                    <a:lumMod val="95000"/>
                    <a:lumOff val="5000"/>
                  </a:schemeClr>
                </a:solidFill>
              </a:rPr>
              <a:t>(</a:t>
            </a:r>
            <a:r>
              <a:rPr lang="tr-TR" sz="1400" dirty="0" smtClean="0">
                <a:solidFill>
                  <a:schemeClr val="tx1">
                    <a:lumMod val="95000"/>
                    <a:lumOff val="5000"/>
                  </a:schemeClr>
                </a:solidFill>
              </a:rPr>
              <a:t>Bölümler</a:t>
            </a:r>
            <a:r>
              <a:rPr lang="tr-TR" dirty="0" smtClean="0">
                <a:solidFill>
                  <a:schemeClr val="tx1">
                    <a:lumMod val="95000"/>
                    <a:lumOff val="5000"/>
                  </a:schemeClr>
                </a:solidFill>
              </a:rPr>
              <a:t>)</a:t>
            </a:r>
            <a:endParaRPr lang="tr-TR" dirty="0">
              <a:solidFill>
                <a:schemeClr val="tx1">
                  <a:lumMod val="95000"/>
                  <a:lumOff val="5000"/>
                </a:schemeClr>
              </a:solidFill>
            </a:endParaRPr>
          </a:p>
        </p:txBody>
      </p:sp>
      <p:sp>
        <p:nvSpPr>
          <p:cNvPr id="14" name="Yuvarlatılmış Dikdörtgen 13"/>
          <p:cNvSpPr/>
          <p:nvPr/>
        </p:nvSpPr>
        <p:spPr>
          <a:xfrm>
            <a:off x="5248312" y="4788396"/>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95000"/>
                    <a:lumOff val="5000"/>
                  </a:schemeClr>
                </a:solidFill>
              </a:rPr>
              <a:t>DAL</a:t>
            </a:r>
            <a:r>
              <a:rPr lang="tr-TR" sz="1400" dirty="0">
                <a:solidFill>
                  <a:schemeClr val="tx1">
                    <a:lumMod val="95000"/>
                    <a:lumOff val="5000"/>
                  </a:schemeClr>
                </a:solidFill>
              </a:rPr>
              <a:t/>
            </a:r>
            <a:br>
              <a:rPr lang="tr-TR" sz="1400" dirty="0">
                <a:solidFill>
                  <a:schemeClr val="tx1">
                    <a:lumMod val="95000"/>
                    <a:lumOff val="5000"/>
                  </a:schemeClr>
                </a:solidFill>
              </a:rPr>
            </a:br>
            <a:r>
              <a:rPr lang="tr-TR" sz="1400" dirty="0" smtClean="0">
                <a:solidFill>
                  <a:schemeClr val="tx1">
                    <a:lumMod val="95000"/>
                    <a:lumOff val="5000"/>
                  </a:schemeClr>
                </a:solidFill>
              </a:rPr>
              <a:t>(Notlar)</a:t>
            </a:r>
            <a:endParaRPr lang="tr-TR" sz="1400" dirty="0">
              <a:solidFill>
                <a:schemeClr val="tx1">
                  <a:lumMod val="95000"/>
                  <a:lumOff val="5000"/>
                </a:schemeClr>
              </a:solidFill>
            </a:endParaRPr>
          </a:p>
        </p:txBody>
      </p:sp>
      <p:sp>
        <p:nvSpPr>
          <p:cNvPr id="15" name="Yuvarlatılmış Dikdörtgen 14"/>
          <p:cNvSpPr/>
          <p:nvPr/>
        </p:nvSpPr>
        <p:spPr>
          <a:xfrm>
            <a:off x="7599872" y="4806478"/>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95000"/>
                    <a:lumOff val="5000"/>
                  </a:schemeClr>
                </a:solidFill>
              </a:rPr>
              <a:t>DAL</a:t>
            </a:r>
            <a:r>
              <a:rPr lang="tr-TR" sz="1400" dirty="0">
                <a:solidFill>
                  <a:schemeClr val="tx1">
                    <a:lumMod val="95000"/>
                    <a:lumOff val="5000"/>
                  </a:schemeClr>
                </a:solidFill>
              </a:rPr>
              <a:t/>
            </a:r>
            <a:br>
              <a:rPr lang="tr-TR" sz="1400" dirty="0">
                <a:solidFill>
                  <a:schemeClr val="tx1">
                    <a:lumMod val="95000"/>
                    <a:lumOff val="5000"/>
                  </a:schemeClr>
                </a:solidFill>
              </a:rPr>
            </a:br>
            <a:r>
              <a:rPr lang="tr-TR" sz="1400" dirty="0" smtClean="0">
                <a:solidFill>
                  <a:schemeClr val="tx1">
                    <a:lumMod val="95000"/>
                    <a:lumOff val="5000"/>
                  </a:schemeClr>
                </a:solidFill>
              </a:rPr>
              <a:t>(Dersler)</a:t>
            </a:r>
            <a:endParaRPr lang="tr-TR" sz="1400" dirty="0">
              <a:solidFill>
                <a:schemeClr val="tx1">
                  <a:lumMod val="95000"/>
                  <a:lumOff val="5000"/>
                </a:schemeClr>
              </a:solidFill>
            </a:endParaRPr>
          </a:p>
        </p:txBody>
      </p:sp>
      <p:cxnSp>
        <p:nvCxnSpPr>
          <p:cNvPr id="17" name="Düz Ok Bağlayıcısı 16"/>
          <p:cNvCxnSpPr>
            <a:stCxn id="4" idx="2"/>
          </p:cNvCxnSpPr>
          <p:nvPr/>
        </p:nvCxnSpPr>
        <p:spPr>
          <a:xfrm flipH="1">
            <a:off x="5828869" y="3252158"/>
            <a:ext cx="1" cy="49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p:cNvCxnSpPr/>
          <p:nvPr/>
        </p:nvCxnSpPr>
        <p:spPr>
          <a:xfrm flipH="1">
            <a:off x="3968729" y="3212795"/>
            <a:ext cx="1279584" cy="531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p:cNvCxnSpPr/>
          <p:nvPr/>
        </p:nvCxnSpPr>
        <p:spPr>
          <a:xfrm flipH="1">
            <a:off x="5828868" y="4237598"/>
            <a:ext cx="1" cy="5408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Düz Ok Bağlayıcısı 30"/>
          <p:cNvCxnSpPr/>
          <p:nvPr/>
        </p:nvCxnSpPr>
        <p:spPr>
          <a:xfrm flipH="1">
            <a:off x="8203720" y="4254850"/>
            <a:ext cx="1" cy="5408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85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Düz Ok Bağlayıcısı 50"/>
          <p:cNvCxnSpPr/>
          <p:nvPr/>
        </p:nvCxnSpPr>
        <p:spPr>
          <a:xfrm flipV="1">
            <a:off x="4740793" y="3567646"/>
            <a:ext cx="3292415" cy="32123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Unvan 1"/>
          <p:cNvSpPr>
            <a:spLocks noGrp="1"/>
          </p:cNvSpPr>
          <p:nvPr>
            <p:ph type="title"/>
          </p:nvPr>
        </p:nvSpPr>
        <p:spPr/>
        <p:txBody>
          <a:bodyPr anchor="ctr"/>
          <a:lstStyle/>
          <a:p>
            <a:r>
              <a:rPr lang="tr-TR" dirty="0" smtClean="0"/>
              <a:t>AĞ VERİTABANLARI</a:t>
            </a:r>
            <a:endParaRPr lang="tr-TR" dirty="0"/>
          </a:p>
        </p:txBody>
      </p:sp>
      <p:sp>
        <p:nvSpPr>
          <p:cNvPr id="3" name="İçerik Yer Tutucusu 2"/>
          <p:cNvSpPr>
            <a:spLocks noGrp="1"/>
          </p:cNvSpPr>
          <p:nvPr>
            <p:ph idx="1"/>
          </p:nvPr>
        </p:nvSpPr>
        <p:spPr/>
        <p:txBody>
          <a:bodyPr/>
          <a:lstStyle/>
          <a:p>
            <a:pPr marL="201168" lvl="1" indent="0">
              <a:buNone/>
            </a:pPr>
            <a:r>
              <a:rPr lang="tr-TR" dirty="0" smtClean="0"/>
              <a:t>Ağ veritabanı, 1970’li yıllar ile 1980’li yılların ilk yarısında kullanılan ve ağ veri modelini temel alan bir veritabanı türüdür. Hiyerarşik veritabanlarının ebeveyn-çocuk ilişkisinin yetersizliği ağ veri modeliyle giderilmek istenmiştir. Bu modelde her bağlantı noktası bir düğüm olarak kabul edilir, her düğüm birden fazla ebeveyn ve birden fazla çocuk düğümü ile bağlantılı olabilir.</a:t>
            </a:r>
          </a:p>
          <a:p>
            <a:pPr marL="201168" lvl="1" indent="0">
              <a:buNone/>
            </a:pPr>
            <a:endParaRPr lang="tr-TR" dirty="0" smtClean="0"/>
          </a:p>
        </p:txBody>
      </p:sp>
      <p:sp>
        <p:nvSpPr>
          <p:cNvPr id="5" name="Yuvarlatılmış Dikdörtgen 4"/>
          <p:cNvSpPr/>
          <p:nvPr/>
        </p:nvSpPr>
        <p:spPr>
          <a:xfrm>
            <a:off x="3046564" y="3114136"/>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lumMod val="95000"/>
                    <a:lumOff val="5000"/>
                  </a:schemeClr>
                </a:solidFill>
              </a:rPr>
              <a:t>DERS 1</a:t>
            </a:r>
            <a:endParaRPr lang="tr-TR" sz="1400" dirty="0">
              <a:solidFill>
                <a:schemeClr val="tx1">
                  <a:lumMod val="95000"/>
                  <a:lumOff val="5000"/>
                </a:schemeClr>
              </a:solidFill>
            </a:endParaRPr>
          </a:p>
        </p:txBody>
      </p:sp>
      <p:sp>
        <p:nvSpPr>
          <p:cNvPr id="23" name="Yuvarlatılmış Dikdörtgen 22"/>
          <p:cNvSpPr/>
          <p:nvPr/>
        </p:nvSpPr>
        <p:spPr>
          <a:xfrm>
            <a:off x="5137036" y="3114136"/>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lumMod val="95000"/>
                    <a:lumOff val="5000"/>
                  </a:schemeClr>
                </a:solidFill>
              </a:rPr>
              <a:t>DERS 2</a:t>
            </a:r>
            <a:endParaRPr lang="tr-TR" sz="1400" dirty="0">
              <a:solidFill>
                <a:schemeClr val="tx1">
                  <a:lumMod val="95000"/>
                  <a:lumOff val="5000"/>
                </a:schemeClr>
              </a:solidFill>
            </a:endParaRPr>
          </a:p>
        </p:txBody>
      </p:sp>
      <p:sp>
        <p:nvSpPr>
          <p:cNvPr id="24" name="Yuvarlatılmış Dikdörtgen 23"/>
          <p:cNvSpPr/>
          <p:nvPr/>
        </p:nvSpPr>
        <p:spPr>
          <a:xfrm>
            <a:off x="7373287" y="3114136"/>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lumMod val="95000"/>
                    <a:lumOff val="5000"/>
                  </a:schemeClr>
                </a:solidFill>
              </a:rPr>
              <a:t>DERS 3</a:t>
            </a:r>
            <a:endParaRPr lang="tr-TR" sz="1400" dirty="0">
              <a:solidFill>
                <a:schemeClr val="tx1">
                  <a:lumMod val="95000"/>
                  <a:lumOff val="5000"/>
                </a:schemeClr>
              </a:solidFill>
            </a:endParaRPr>
          </a:p>
        </p:txBody>
      </p:sp>
      <p:sp>
        <p:nvSpPr>
          <p:cNvPr id="25" name="Yuvarlatılmış Dikdörtgen 24"/>
          <p:cNvSpPr/>
          <p:nvPr/>
        </p:nvSpPr>
        <p:spPr>
          <a:xfrm>
            <a:off x="2062582" y="3897509"/>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lumMod val="95000"/>
                    <a:lumOff val="5000"/>
                  </a:schemeClr>
                </a:solidFill>
              </a:rPr>
              <a:t>ÖĞRETİM GÖREVLİSİ 1</a:t>
            </a:r>
            <a:endParaRPr lang="tr-TR" sz="1050" dirty="0">
              <a:solidFill>
                <a:schemeClr val="tx1">
                  <a:lumMod val="95000"/>
                  <a:lumOff val="5000"/>
                </a:schemeClr>
              </a:solidFill>
            </a:endParaRPr>
          </a:p>
        </p:txBody>
      </p:sp>
      <p:sp>
        <p:nvSpPr>
          <p:cNvPr id="26" name="Yuvarlatılmış Dikdörtgen 25"/>
          <p:cNvSpPr/>
          <p:nvPr/>
        </p:nvSpPr>
        <p:spPr>
          <a:xfrm>
            <a:off x="4080872" y="3897509"/>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lumMod val="95000"/>
                    <a:lumOff val="5000"/>
                  </a:schemeClr>
                </a:solidFill>
              </a:rPr>
              <a:t>ÖĞRETİM GÖREVLİSİ </a:t>
            </a:r>
            <a:r>
              <a:rPr lang="tr-TR" sz="1200" dirty="0" smtClean="0">
                <a:solidFill>
                  <a:schemeClr val="tx1">
                    <a:lumMod val="95000"/>
                    <a:lumOff val="5000"/>
                  </a:schemeClr>
                </a:solidFill>
              </a:rPr>
              <a:t>2</a:t>
            </a:r>
            <a:endParaRPr lang="tr-TR" sz="1050" dirty="0">
              <a:solidFill>
                <a:schemeClr val="tx1">
                  <a:lumMod val="95000"/>
                  <a:lumOff val="5000"/>
                </a:schemeClr>
              </a:solidFill>
            </a:endParaRPr>
          </a:p>
        </p:txBody>
      </p:sp>
      <p:sp>
        <p:nvSpPr>
          <p:cNvPr id="27" name="Yuvarlatılmış Dikdörtgen 26"/>
          <p:cNvSpPr/>
          <p:nvPr/>
        </p:nvSpPr>
        <p:spPr>
          <a:xfrm>
            <a:off x="6315690" y="3889698"/>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lumMod val="95000"/>
                    <a:lumOff val="5000"/>
                  </a:schemeClr>
                </a:solidFill>
              </a:rPr>
              <a:t>ÖĞRETİM GÖREVLİSİ </a:t>
            </a:r>
            <a:r>
              <a:rPr lang="tr-TR" sz="1200" dirty="0" smtClean="0">
                <a:solidFill>
                  <a:schemeClr val="tx1">
                    <a:lumMod val="95000"/>
                    <a:lumOff val="5000"/>
                  </a:schemeClr>
                </a:solidFill>
              </a:rPr>
              <a:t>3</a:t>
            </a:r>
            <a:endParaRPr lang="tr-TR" sz="1050" dirty="0">
              <a:solidFill>
                <a:schemeClr val="tx1">
                  <a:lumMod val="95000"/>
                  <a:lumOff val="5000"/>
                </a:schemeClr>
              </a:solidFill>
            </a:endParaRPr>
          </a:p>
        </p:txBody>
      </p:sp>
      <p:sp>
        <p:nvSpPr>
          <p:cNvPr id="28" name="Yuvarlatılmış Dikdörtgen 27"/>
          <p:cNvSpPr/>
          <p:nvPr/>
        </p:nvSpPr>
        <p:spPr>
          <a:xfrm>
            <a:off x="8477469" y="3897509"/>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lumMod val="95000"/>
                    <a:lumOff val="5000"/>
                  </a:schemeClr>
                </a:solidFill>
              </a:rPr>
              <a:t>ÖĞRETİM GÖREVLİSİ </a:t>
            </a:r>
            <a:r>
              <a:rPr lang="tr-TR" sz="1200" dirty="0" smtClean="0">
                <a:solidFill>
                  <a:schemeClr val="tx1">
                    <a:lumMod val="95000"/>
                    <a:lumOff val="5000"/>
                  </a:schemeClr>
                </a:solidFill>
              </a:rPr>
              <a:t>4</a:t>
            </a:r>
            <a:endParaRPr lang="tr-TR" sz="1050" dirty="0">
              <a:solidFill>
                <a:schemeClr val="tx1">
                  <a:lumMod val="95000"/>
                  <a:lumOff val="5000"/>
                </a:schemeClr>
              </a:solidFill>
            </a:endParaRPr>
          </a:p>
        </p:txBody>
      </p:sp>
      <p:sp>
        <p:nvSpPr>
          <p:cNvPr id="36" name="Yuvarlatılmış Dikdörtgen 35"/>
          <p:cNvSpPr/>
          <p:nvPr/>
        </p:nvSpPr>
        <p:spPr>
          <a:xfrm>
            <a:off x="1726722" y="4792959"/>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lumMod val="95000"/>
                    <a:lumOff val="5000"/>
                  </a:schemeClr>
                </a:solidFill>
              </a:rPr>
              <a:t>ÖĞRENCİ 1</a:t>
            </a:r>
            <a:endParaRPr lang="tr-TR" sz="1050" dirty="0">
              <a:solidFill>
                <a:schemeClr val="tx1">
                  <a:lumMod val="95000"/>
                  <a:lumOff val="5000"/>
                </a:schemeClr>
              </a:solidFill>
            </a:endParaRPr>
          </a:p>
        </p:txBody>
      </p:sp>
      <p:sp>
        <p:nvSpPr>
          <p:cNvPr id="37" name="Yuvarlatılmış Dikdörtgen 36"/>
          <p:cNvSpPr/>
          <p:nvPr/>
        </p:nvSpPr>
        <p:spPr>
          <a:xfrm>
            <a:off x="8950772" y="4798282"/>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lumMod val="95000"/>
                    <a:lumOff val="5000"/>
                  </a:schemeClr>
                </a:solidFill>
              </a:rPr>
              <a:t>ÖĞRENCİ 5</a:t>
            </a:r>
            <a:endParaRPr lang="tr-TR" sz="1050" dirty="0">
              <a:solidFill>
                <a:schemeClr val="tx1">
                  <a:lumMod val="95000"/>
                  <a:lumOff val="5000"/>
                </a:schemeClr>
              </a:solidFill>
            </a:endParaRPr>
          </a:p>
        </p:txBody>
      </p:sp>
      <p:sp>
        <p:nvSpPr>
          <p:cNvPr id="38" name="Yuvarlatılmış Dikdörtgen 37"/>
          <p:cNvSpPr/>
          <p:nvPr/>
        </p:nvSpPr>
        <p:spPr>
          <a:xfrm>
            <a:off x="7175743" y="4792959"/>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lumMod val="95000"/>
                    <a:lumOff val="5000"/>
                  </a:schemeClr>
                </a:solidFill>
              </a:rPr>
              <a:t>ÖĞRENCİ 4</a:t>
            </a:r>
            <a:endParaRPr lang="tr-TR" sz="1050" dirty="0">
              <a:solidFill>
                <a:schemeClr val="tx1">
                  <a:lumMod val="95000"/>
                  <a:lumOff val="5000"/>
                </a:schemeClr>
              </a:solidFill>
            </a:endParaRPr>
          </a:p>
        </p:txBody>
      </p:sp>
      <p:sp>
        <p:nvSpPr>
          <p:cNvPr id="39" name="Yuvarlatılmış Dikdörtgen 38"/>
          <p:cNvSpPr/>
          <p:nvPr/>
        </p:nvSpPr>
        <p:spPr>
          <a:xfrm>
            <a:off x="5400714" y="4798282"/>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lumMod val="95000"/>
                    <a:lumOff val="5000"/>
                  </a:schemeClr>
                </a:solidFill>
              </a:rPr>
              <a:t>ÖĞRENCİ 3</a:t>
            </a:r>
            <a:endParaRPr lang="tr-TR" sz="1050" dirty="0">
              <a:solidFill>
                <a:schemeClr val="tx1">
                  <a:lumMod val="95000"/>
                  <a:lumOff val="5000"/>
                </a:schemeClr>
              </a:solidFill>
            </a:endParaRPr>
          </a:p>
        </p:txBody>
      </p:sp>
      <p:sp>
        <p:nvSpPr>
          <p:cNvPr id="40" name="Yuvarlatılmış Dikdörtgen 39"/>
          <p:cNvSpPr/>
          <p:nvPr/>
        </p:nvSpPr>
        <p:spPr>
          <a:xfrm>
            <a:off x="3625685" y="4798282"/>
            <a:ext cx="1319842" cy="4707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lumMod val="95000"/>
                    <a:lumOff val="5000"/>
                  </a:schemeClr>
                </a:solidFill>
              </a:rPr>
              <a:t>ÖĞRENCİ 2</a:t>
            </a:r>
            <a:endParaRPr lang="tr-TR" sz="1050" dirty="0">
              <a:solidFill>
                <a:schemeClr val="tx1">
                  <a:lumMod val="95000"/>
                  <a:lumOff val="5000"/>
                </a:schemeClr>
              </a:solidFill>
            </a:endParaRPr>
          </a:p>
        </p:txBody>
      </p:sp>
      <p:cxnSp>
        <p:nvCxnSpPr>
          <p:cNvPr id="9" name="Düz Ok Bağlayıcısı 8"/>
          <p:cNvCxnSpPr>
            <a:stCxn id="5" idx="2"/>
          </p:cNvCxnSpPr>
          <p:nvPr/>
        </p:nvCxnSpPr>
        <p:spPr>
          <a:xfrm flipH="1">
            <a:off x="2639683" y="3584898"/>
            <a:ext cx="1066802" cy="272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Düz Ok Bağlayıcısı 40"/>
          <p:cNvCxnSpPr>
            <a:stCxn id="5" idx="2"/>
          </p:cNvCxnSpPr>
          <p:nvPr/>
        </p:nvCxnSpPr>
        <p:spPr>
          <a:xfrm>
            <a:off x="3706485" y="3584898"/>
            <a:ext cx="1034308" cy="272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Düz Ok Bağlayıcısı 41"/>
          <p:cNvCxnSpPr>
            <a:stCxn id="5" idx="2"/>
          </p:cNvCxnSpPr>
          <p:nvPr/>
        </p:nvCxnSpPr>
        <p:spPr>
          <a:xfrm>
            <a:off x="3706485" y="3584898"/>
            <a:ext cx="3269126" cy="272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Düz Ok Bağlayıcısı 43"/>
          <p:cNvCxnSpPr/>
          <p:nvPr/>
        </p:nvCxnSpPr>
        <p:spPr>
          <a:xfrm flipH="1">
            <a:off x="4756037" y="3601040"/>
            <a:ext cx="1066802" cy="272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Düz Ok Bağlayıcısı 44"/>
          <p:cNvCxnSpPr/>
          <p:nvPr/>
        </p:nvCxnSpPr>
        <p:spPr>
          <a:xfrm>
            <a:off x="5838083" y="3601040"/>
            <a:ext cx="1137528" cy="2563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Düz Ok Bağlayıcısı 46"/>
          <p:cNvCxnSpPr/>
          <p:nvPr/>
        </p:nvCxnSpPr>
        <p:spPr>
          <a:xfrm>
            <a:off x="5868264" y="3591161"/>
            <a:ext cx="3269126" cy="272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Düz Ok Bağlayıcısı 47"/>
          <p:cNvCxnSpPr/>
          <p:nvPr/>
        </p:nvCxnSpPr>
        <p:spPr>
          <a:xfrm flipH="1">
            <a:off x="6943546" y="3601040"/>
            <a:ext cx="1066802" cy="272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Düz Ok Bağlayıcısı 48"/>
          <p:cNvCxnSpPr/>
          <p:nvPr/>
        </p:nvCxnSpPr>
        <p:spPr>
          <a:xfrm>
            <a:off x="8025163" y="3597652"/>
            <a:ext cx="1034308" cy="272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Düz Ok Bağlayıcısı 53"/>
          <p:cNvCxnSpPr>
            <a:stCxn id="25" idx="2"/>
            <a:endCxn id="36" idx="0"/>
          </p:cNvCxnSpPr>
          <p:nvPr/>
        </p:nvCxnSpPr>
        <p:spPr>
          <a:xfrm flipH="1">
            <a:off x="2386643" y="4368271"/>
            <a:ext cx="335860" cy="424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Düz Ok Bağlayıcısı 55"/>
          <p:cNvCxnSpPr>
            <a:stCxn id="25" idx="2"/>
            <a:endCxn id="40" idx="0"/>
          </p:cNvCxnSpPr>
          <p:nvPr/>
        </p:nvCxnSpPr>
        <p:spPr>
          <a:xfrm>
            <a:off x="2722503" y="4368271"/>
            <a:ext cx="1563103" cy="4300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Düz Ok Bağlayıcısı 57"/>
          <p:cNvCxnSpPr>
            <a:stCxn id="25" idx="2"/>
            <a:endCxn id="39" idx="0"/>
          </p:cNvCxnSpPr>
          <p:nvPr/>
        </p:nvCxnSpPr>
        <p:spPr>
          <a:xfrm>
            <a:off x="2722503" y="4368271"/>
            <a:ext cx="3338132" cy="4300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Düz Ok Bağlayıcısı 59"/>
          <p:cNvCxnSpPr>
            <a:stCxn id="26" idx="2"/>
            <a:endCxn id="40" idx="0"/>
          </p:cNvCxnSpPr>
          <p:nvPr/>
        </p:nvCxnSpPr>
        <p:spPr>
          <a:xfrm flipH="1">
            <a:off x="4285606" y="4368271"/>
            <a:ext cx="455187" cy="4300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Düz Ok Bağlayıcısı 61"/>
          <p:cNvCxnSpPr>
            <a:stCxn id="26" idx="2"/>
            <a:endCxn id="39" idx="0"/>
          </p:cNvCxnSpPr>
          <p:nvPr/>
        </p:nvCxnSpPr>
        <p:spPr>
          <a:xfrm>
            <a:off x="4740793" y="4368271"/>
            <a:ext cx="1319842" cy="4300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Düz Ok Bağlayıcısı 63"/>
          <p:cNvCxnSpPr>
            <a:stCxn id="26" idx="2"/>
            <a:endCxn id="38" idx="0"/>
          </p:cNvCxnSpPr>
          <p:nvPr/>
        </p:nvCxnSpPr>
        <p:spPr>
          <a:xfrm>
            <a:off x="4740793" y="4368271"/>
            <a:ext cx="3094871" cy="424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Düz Ok Bağlayıcısı 65"/>
          <p:cNvCxnSpPr>
            <a:stCxn id="27" idx="2"/>
            <a:endCxn id="39" idx="0"/>
          </p:cNvCxnSpPr>
          <p:nvPr/>
        </p:nvCxnSpPr>
        <p:spPr>
          <a:xfrm flipH="1">
            <a:off x="6060635" y="4360460"/>
            <a:ext cx="914976" cy="4378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Düz Ok Bağlayıcısı 67"/>
          <p:cNvCxnSpPr>
            <a:stCxn id="27" idx="2"/>
            <a:endCxn id="38" idx="0"/>
          </p:cNvCxnSpPr>
          <p:nvPr/>
        </p:nvCxnSpPr>
        <p:spPr>
          <a:xfrm>
            <a:off x="6975611" y="4360460"/>
            <a:ext cx="860053" cy="4324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Düz Ok Bağlayıcısı 69"/>
          <p:cNvCxnSpPr>
            <a:stCxn id="27" idx="2"/>
            <a:endCxn id="37" idx="0"/>
          </p:cNvCxnSpPr>
          <p:nvPr/>
        </p:nvCxnSpPr>
        <p:spPr>
          <a:xfrm>
            <a:off x="6975611" y="4360460"/>
            <a:ext cx="2635082" cy="4378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Düz Ok Bağlayıcısı 71"/>
          <p:cNvCxnSpPr>
            <a:stCxn id="28" idx="2"/>
            <a:endCxn id="38" idx="0"/>
          </p:cNvCxnSpPr>
          <p:nvPr/>
        </p:nvCxnSpPr>
        <p:spPr>
          <a:xfrm flipH="1">
            <a:off x="7835664" y="4368271"/>
            <a:ext cx="1301726" cy="42468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Düz Ok Bağlayıcısı 73"/>
          <p:cNvCxnSpPr>
            <a:stCxn id="28" idx="2"/>
            <a:endCxn id="39" idx="0"/>
          </p:cNvCxnSpPr>
          <p:nvPr/>
        </p:nvCxnSpPr>
        <p:spPr>
          <a:xfrm flipH="1">
            <a:off x="6060635" y="4368271"/>
            <a:ext cx="3076755" cy="4300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Düz Ok Bağlayıcısı 75"/>
          <p:cNvCxnSpPr>
            <a:stCxn id="28" idx="2"/>
            <a:endCxn id="37" idx="0"/>
          </p:cNvCxnSpPr>
          <p:nvPr/>
        </p:nvCxnSpPr>
        <p:spPr>
          <a:xfrm>
            <a:off x="9137390" y="4368271"/>
            <a:ext cx="473303" cy="4300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81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İLİŞKİSEL VERİTABANLARI</a:t>
            </a:r>
            <a:endParaRPr lang="tr-TR" dirty="0"/>
          </a:p>
        </p:txBody>
      </p:sp>
      <p:sp>
        <p:nvSpPr>
          <p:cNvPr id="3" name="İçerik Yer Tutucusu 2"/>
          <p:cNvSpPr>
            <a:spLocks noGrp="1"/>
          </p:cNvSpPr>
          <p:nvPr>
            <p:ph idx="1"/>
          </p:nvPr>
        </p:nvSpPr>
        <p:spPr/>
        <p:txBody>
          <a:bodyPr/>
          <a:lstStyle/>
          <a:p>
            <a:pPr marL="201168" lvl="1" indent="0">
              <a:buNone/>
            </a:pPr>
            <a:r>
              <a:rPr lang="tr-TR" dirty="0" smtClean="0"/>
              <a:t>1970’li yılların başlarında ortaya çıkmış ve 1985 yılından sonra da yaygınlaşmıştır. Bu modelde diğer iki modelden farklı olarak birden çok ilişki biçimi kullanılabilir. Günümüzde kullanılan veritabanı yönetim sistemlerinin hemen hemen hepsinde tercih edilen model ilişkisel veri modelidir.</a:t>
            </a:r>
          </a:p>
          <a:p>
            <a:pPr marL="201168" lvl="1" indent="0">
              <a:buNone/>
            </a:pPr>
            <a:endParaRPr lang="tr-TR" dirty="0" smtClean="0"/>
          </a:p>
        </p:txBody>
      </p:sp>
      <p:sp>
        <p:nvSpPr>
          <p:cNvPr id="5" name="Yuvarlatılmış Dikdörtgen 4"/>
          <p:cNvSpPr/>
          <p:nvPr/>
        </p:nvSpPr>
        <p:spPr>
          <a:xfrm>
            <a:off x="6652693" y="3001647"/>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solidFill>
                  <a:schemeClr val="tx1">
                    <a:lumMod val="95000"/>
                    <a:lumOff val="5000"/>
                  </a:schemeClr>
                </a:solidFill>
              </a:rPr>
              <a:t>BÖLÜMLER</a:t>
            </a:r>
            <a:endParaRPr lang="tr-TR" sz="1400" dirty="0">
              <a:solidFill>
                <a:schemeClr val="tx1">
                  <a:lumMod val="95000"/>
                  <a:lumOff val="5000"/>
                </a:schemeClr>
              </a:solidFill>
            </a:endParaRPr>
          </a:p>
        </p:txBody>
      </p:sp>
      <p:sp>
        <p:nvSpPr>
          <p:cNvPr id="6" name="Yuvarlatılmış Dikdörtgen 5"/>
          <p:cNvSpPr/>
          <p:nvPr/>
        </p:nvSpPr>
        <p:spPr>
          <a:xfrm>
            <a:off x="6404465" y="4305974"/>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solidFill>
                  <a:schemeClr val="tx1">
                    <a:lumMod val="95000"/>
                    <a:lumOff val="5000"/>
                  </a:schemeClr>
                </a:solidFill>
              </a:rPr>
              <a:t>ÖĞRENCİLER</a:t>
            </a:r>
            <a:endParaRPr lang="tr-TR" sz="1400" dirty="0">
              <a:solidFill>
                <a:schemeClr val="tx1">
                  <a:lumMod val="95000"/>
                  <a:lumOff val="5000"/>
                </a:schemeClr>
              </a:solidFill>
            </a:endParaRPr>
          </a:p>
        </p:txBody>
      </p:sp>
      <p:sp>
        <p:nvSpPr>
          <p:cNvPr id="7" name="Yuvarlatılmış Dikdörtgen 6"/>
          <p:cNvSpPr/>
          <p:nvPr/>
        </p:nvSpPr>
        <p:spPr>
          <a:xfrm>
            <a:off x="4511184" y="3001645"/>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solidFill>
                  <a:schemeClr val="tx1">
                    <a:lumMod val="95000"/>
                    <a:lumOff val="5000"/>
                  </a:schemeClr>
                </a:solidFill>
              </a:rPr>
              <a:t>FAKÜLTELER</a:t>
            </a:r>
            <a:endParaRPr lang="tr-TR" sz="1400" dirty="0">
              <a:solidFill>
                <a:schemeClr val="tx1">
                  <a:lumMod val="95000"/>
                  <a:lumOff val="5000"/>
                </a:schemeClr>
              </a:solidFill>
            </a:endParaRPr>
          </a:p>
        </p:txBody>
      </p:sp>
      <p:sp>
        <p:nvSpPr>
          <p:cNvPr id="14" name="Yuvarlatılmış Dikdörtgen 13"/>
          <p:cNvSpPr/>
          <p:nvPr/>
        </p:nvSpPr>
        <p:spPr>
          <a:xfrm>
            <a:off x="8380671" y="4305769"/>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solidFill>
                  <a:schemeClr val="tx1">
                    <a:lumMod val="95000"/>
                    <a:lumOff val="5000"/>
                  </a:schemeClr>
                </a:solidFill>
              </a:rPr>
              <a:t>NOTLAR</a:t>
            </a:r>
            <a:endParaRPr lang="tr-TR" sz="1400" dirty="0">
              <a:solidFill>
                <a:schemeClr val="tx1">
                  <a:lumMod val="95000"/>
                  <a:lumOff val="5000"/>
                </a:schemeClr>
              </a:solidFill>
            </a:endParaRPr>
          </a:p>
        </p:txBody>
      </p:sp>
      <p:sp>
        <p:nvSpPr>
          <p:cNvPr id="15" name="Yuvarlatılmış Dikdörtgen 14"/>
          <p:cNvSpPr/>
          <p:nvPr/>
        </p:nvSpPr>
        <p:spPr>
          <a:xfrm>
            <a:off x="8545331" y="3001646"/>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solidFill>
                  <a:schemeClr val="tx1">
                    <a:lumMod val="95000"/>
                    <a:lumOff val="5000"/>
                  </a:schemeClr>
                </a:solidFill>
              </a:rPr>
              <a:t>DERSLER</a:t>
            </a:r>
            <a:endParaRPr lang="tr-TR" sz="1400" dirty="0">
              <a:solidFill>
                <a:schemeClr val="tx1">
                  <a:lumMod val="95000"/>
                  <a:lumOff val="5000"/>
                </a:schemeClr>
              </a:solidFill>
            </a:endParaRPr>
          </a:p>
        </p:txBody>
      </p:sp>
      <p:sp>
        <p:nvSpPr>
          <p:cNvPr id="16" name="Yuvarlatılmış Dikdörtgen 15"/>
          <p:cNvSpPr/>
          <p:nvPr/>
        </p:nvSpPr>
        <p:spPr>
          <a:xfrm>
            <a:off x="4428259" y="4305769"/>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solidFill>
                  <a:schemeClr val="tx1">
                    <a:lumMod val="95000"/>
                    <a:lumOff val="5000"/>
                  </a:schemeClr>
                </a:solidFill>
              </a:rPr>
              <a:t>PERSONEL</a:t>
            </a:r>
            <a:endParaRPr lang="tr-TR" sz="1400" dirty="0">
              <a:solidFill>
                <a:schemeClr val="tx1">
                  <a:lumMod val="95000"/>
                  <a:lumOff val="5000"/>
                </a:schemeClr>
              </a:solidFill>
            </a:endParaRPr>
          </a:p>
        </p:txBody>
      </p:sp>
      <p:sp>
        <p:nvSpPr>
          <p:cNvPr id="23" name="Yuvarlatılmış Dikdörtgen 22"/>
          <p:cNvSpPr/>
          <p:nvPr/>
        </p:nvSpPr>
        <p:spPr>
          <a:xfrm>
            <a:off x="2618546" y="3001644"/>
            <a:ext cx="1207698" cy="5175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solidFill>
                  <a:schemeClr val="tx1">
                    <a:lumMod val="95000"/>
                    <a:lumOff val="5000"/>
                  </a:schemeClr>
                </a:solidFill>
              </a:rPr>
              <a:t>OKUL</a:t>
            </a:r>
            <a:endParaRPr lang="tr-TR" sz="1400" dirty="0">
              <a:solidFill>
                <a:schemeClr val="tx1">
                  <a:lumMod val="95000"/>
                  <a:lumOff val="5000"/>
                </a:schemeClr>
              </a:solidFill>
            </a:endParaRPr>
          </a:p>
        </p:txBody>
      </p:sp>
      <p:cxnSp>
        <p:nvCxnSpPr>
          <p:cNvPr id="22" name="Düz Ok Bağlayıcısı 21"/>
          <p:cNvCxnSpPr>
            <a:stCxn id="23" idx="3"/>
            <a:endCxn id="7" idx="1"/>
          </p:cNvCxnSpPr>
          <p:nvPr/>
        </p:nvCxnSpPr>
        <p:spPr>
          <a:xfrm>
            <a:off x="3826244" y="3260437"/>
            <a:ext cx="68494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a:stCxn id="7" idx="3"/>
            <a:endCxn id="5" idx="1"/>
          </p:cNvCxnSpPr>
          <p:nvPr/>
        </p:nvCxnSpPr>
        <p:spPr>
          <a:xfrm>
            <a:off x="5718882" y="3260438"/>
            <a:ext cx="933811"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p:cNvCxnSpPr>
            <a:stCxn id="5" idx="3"/>
            <a:endCxn id="15" idx="1"/>
          </p:cNvCxnSpPr>
          <p:nvPr/>
        </p:nvCxnSpPr>
        <p:spPr>
          <a:xfrm flipV="1">
            <a:off x="7860391" y="3260439"/>
            <a:ext cx="68494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Düz Ok Bağlayıcısı 28"/>
          <p:cNvCxnSpPr>
            <a:endCxn id="15" idx="2"/>
          </p:cNvCxnSpPr>
          <p:nvPr/>
        </p:nvCxnSpPr>
        <p:spPr>
          <a:xfrm flipV="1">
            <a:off x="7612163" y="3519231"/>
            <a:ext cx="1537017" cy="845735"/>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16" idx="0"/>
            <a:endCxn id="5" idx="2"/>
          </p:cNvCxnSpPr>
          <p:nvPr/>
        </p:nvCxnSpPr>
        <p:spPr>
          <a:xfrm flipV="1">
            <a:off x="5032108" y="3519232"/>
            <a:ext cx="2224434" cy="7865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Düz Ok Bağlayıcısı 37"/>
          <p:cNvCxnSpPr>
            <a:stCxn id="16" idx="0"/>
            <a:endCxn id="15" idx="2"/>
          </p:cNvCxnSpPr>
          <p:nvPr/>
        </p:nvCxnSpPr>
        <p:spPr>
          <a:xfrm flipV="1">
            <a:off x="5032108" y="3519231"/>
            <a:ext cx="4117072" cy="78653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Düz Ok Bağlayıcısı 39"/>
          <p:cNvCxnSpPr>
            <a:stCxn id="5" idx="2"/>
            <a:endCxn id="6" idx="0"/>
          </p:cNvCxnSpPr>
          <p:nvPr/>
        </p:nvCxnSpPr>
        <p:spPr>
          <a:xfrm flipH="1">
            <a:off x="7008314" y="3519232"/>
            <a:ext cx="248228" cy="786742"/>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Düz Ok Bağlayıcısı 42"/>
          <p:cNvCxnSpPr>
            <a:stCxn id="15" idx="2"/>
            <a:endCxn id="14" idx="0"/>
          </p:cNvCxnSpPr>
          <p:nvPr/>
        </p:nvCxnSpPr>
        <p:spPr>
          <a:xfrm flipH="1">
            <a:off x="8984520" y="3519231"/>
            <a:ext cx="164660" cy="7865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61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a:t>NESNEYE YÖNELİK VERİTABANLARI</a:t>
            </a:r>
          </a:p>
        </p:txBody>
      </p:sp>
      <p:sp>
        <p:nvSpPr>
          <p:cNvPr id="3" name="İçerik Yer Tutucusu 2"/>
          <p:cNvSpPr>
            <a:spLocks noGrp="1"/>
          </p:cNvSpPr>
          <p:nvPr>
            <p:ph idx="1"/>
          </p:nvPr>
        </p:nvSpPr>
        <p:spPr/>
        <p:txBody>
          <a:bodyPr/>
          <a:lstStyle/>
          <a:p>
            <a:r>
              <a:rPr lang="tr-TR" dirty="0" smtClean="0"/>
              <a:t>Kelime işlemci, hesap tablosu ve programlama dillerinde kullanılan nesnelerin VTYS yazılımlarında da kullanılmasıdır. C++ gibi nesneye dayalı bir dille yazılmış olan ve yine C++ gibi nesneye dayalı bir dille kullanılan veritabanı olarak da düşünülebilir.</a:t>
            </a:r>
          </a:p>
          <a:p>
            <a:pPr lvl="1"/>
            <a:r>
              <a:rPr lang="tr-TR" dirty="0" smtClean="0"/>
              <a:t>Nesneye yönelik veri tabanında Query diline ihtiyaç yoktur ancak istenirse yazılabilir.</a:t>
            </a:r>
          </a:p>
          <a:p>
            <a:pPr lvl="1"/>
            <a:r>
              <a:rPr lang="tr-TR" dirty="0" smtClean="0"/>
              <a:t>Birincil anahtar alana ihtiyaç yoktur</a:t>
            </a:r>
          </a:p>
          <a:p>
            <a:pPr lvl="1"/>
            <a:r>
              <a:rPr lang="tr-TR" dirty="0" smtClean="0"/>
              <a:t>İlişkisel veritabanlarındaki haritalama işlemine gerek duyulmaz, bu nedenle performans kaybı olmaz hata riski de azalır.</a:t>
            </a:r>
          </a:p>
          <a:p>
            <a:endParaRPr lang="tr-TR" dirty="0"/>
          </a:p>
        </p:txBody>
      </p:sp>
    </p:spTree>
    <p:extLst>
      <p:ext uri="{BB962C8B-B14F-4D97-AF65-F5344CB8AC3E}">
        <p14:creationId xmlns:p14="http://schemas.microsoft.com/office/powerpoint/2010/main" val="401964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NEDEN VERİTABANI KULLANILIR?</a:t>
            </a:r>
            <a:endParaRPr lang="tr-TR" dirty="0"/>
          </a:p>
        </p:txBody>
      </p:sp>
      <p:sp>
        <p:nvSpPr>
          <p:cNvPr id="3" name="İçerik Yer Tutucusu 2"/>
          <p:cNvSpPr>
            <a:spLocks noGrp="1"/>
          </p:cNvSpPr>
          <p:nvPr>
            <p:ph idx="1"/>
          </p:nvPr>
        </p:nvSpPr>
        <p:spPr>
          <a:xfrm>
            <a:off x="1097280" y="1845734"/>
            <a:ext cx="10058400" cy="2156923"/>
          </a:xfrm>
        </p:spPr>
        <p:txBody>
          <a:bodyPr/>
          <a:lstStyle/>
          <a:p>
            <a:r>
              <a:rPr lang="tr-TR" dirty="0" smtClean="0"/>
              <a:t>Veritabanları yokken verileri saklamak için programlama dillerinde  sıralı ve rastgele dosyalama sistemleri kullanılırdı. Verilerin tek merkezde tutulması zorunluluğu, verilerin artması, verilere aynı anda çok sayıda kullanıcı tarafından erişilme ihtiyacı ve aynı anda erişilen verilerin erişenlere göre güncellenmesi gibi ihtiyaçlar bu yaklaşımı yetersiz hale getirmiştir. Bu yaklaşımın yetersiz kalması nedeniyle Veritabanı yaklaşımı geliştirilmiştir.</a:t>
            </a:r>
          </a:p>
          <a:p>
            <a:endParaRPr lang="tr-TR" dirty="0"/>
          </a:p>
        </p:txBody>
      </p:sp>
    </p:spTree>
    <p:extLst>
      <p:ext uri="{BB962C8B-B14F-4D97-AF65-F5344CB8AC3E}">
        <p14:creationId xmlns:p14="http://schemas.microsoft.com/office/powerpoint/2010/main" val="3941825323"/>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10641</TotalTime>
  <Words>1457</Words>
  <Application>Microsoft Office PowerPoint</Application>
  <PresentationFormat>Geniş ekran</PresentationFormat>
  <Paragraphs>181</Paragraphs>
  <Slides>23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Calibri</vt:lpstr>
      <vt:lpstr>Calibri Light</vt:lpstr>
      <vt:lpstr>Wingdings</vt:lpstr>
      <vt:lpstr>Geçmişe bakış</vt:lpstr>
      <vt:lpstr>VERİ TABANI YÖNETİM SİSTEMLERİ BÖLÜM 1</vt:lpstr>
      <vt:lpstr>VERİ TABANI TARİHÇESİ</vt:lpstr>
      <vt:lpstr>TEMEL KAVRAMLAR</vt:lpstr>
      <vt:lpstr>VTYS’LERİN SINIFLANDIRILMASI</vt:lpstr>
      <vt:lpstr>HİYERARŞİK VERİTABANLARI</vt:lpstr>
      <vt:lpstr>AĞ VERİTABANLARI</vt:lpstr>
      <vt:lpstr>İLİŞKİSEL VERİTABANLARI</vt:lpstr>
      <vt:lpstr>NESNEYE YÖNELİK VERİTABANLARI</vt:lpstr>
      <vt:lpstr>NEDEN VERİTABANI KULLANILIR?</vt:lpstr>
      <vt:lpstr>PowerPoint Sunusu</vt:lpstr>
      <vt:lpstr>VERİTABANI TASARIMI</vt:lpstr>
      <vt:lpstr>VERİTABANI TASARIMI</vt:lpstr>
      <vt:lpstr>VERİTABANI TASARIMI</vt:lpstr>
      <vt:lpstr>VERİTABANI YÖNETİM SİSTEMLERİ</vt:lpstr>
      <vt:lpstr>VERİTABANININ YAPISI</vt:lpstr>
      <vt:lpstr>VERİTABANININ YAPISI</vt:lpstr>
      <vt:lpstr>VARLIK İLİŞKİ MODELİ</vt:lpstr>
      <vt:lpstr>VARLIK NİTELİKLERİ</vt:lpstr>
      <vt:lpstr>VARLIKLAR ARASI İLİŞKİLER</vt:lpstr>
      <vt:lpstr>BİRE - BİR İLİŞKİLER</vt:lpstr>
      <vt:lpstr>BİRE - ÇOK İLİŞKİLER</vt:lpstr>
      <vt:lpstr>ÇOĞA – BİR ve ÇOĞA – ÇOK İLİŞKİLER</vt:lpstr>
      <vt:lpstr>VARLIK İLİŞKİ ŞEMALARI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TABANI YÖNETİM SİSTEMLERİ</dc:title>
  <dc:creator>eguvenc</dc:creator>
  <cp:lastModifiedBy>eguvenc</cp:lastModifiedBy>
  <cp:revision>267</cp:revision>
  <dcterms:created xsi:type="dcterms:W3CDTF">2019-02-11T08:13:35Z</dcterms:created>
  <dcterms:modified xsi:type="dcterms:W3CDTF">2019-02-19T13:51:39Z</dcterms:modified>
</cp:coreProperties>
</file>