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8" r:id="rId2"/>
    <p:sldId id="315" r:id="rId3"/>
    <p:sldId id="313" r:id="rId4"/>
    <p:sldId id="317" r:id="rId5"/>
    <p:sldId id="316" r:id="rId6"/>
    <p:sldId id="269" r:id="rId7"/>
    <p:sldId id="271" r:id="rId8"/>
    <p:sldId id="274" r:id="rId9"/>
    <p:sldId id="276" r:id="rId10"/>
    <p:sldId id="277" r:id="rId11"/>
    <p:sldId id="278" r:id="rId12"/>
    <p:sldId id="279" r:id="rId13"/>
    <p:sldId id="280" r:id="rId14"/>
    <p:sldId id="283" r:id="rId15"/>
    <p:sldId id="285" r:id="rId16"/>
    <p:sldId id="288" r:id="rId17"/>
    <p:sldId id="291" r:id="rId18"/>
    <p:sldId id="295" r:id="rId19"/>
    <p:sldId id="272" r:id="rId20"/>
    <p:sldId id="296" r:id="rId21"/>
    <p:sldId id="297" r:id="rId22"/>
    <p:sldId id="299" r:id="rId23"/>
    <p:sldId id="29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26.02.2019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8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26.02.2019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2281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26.02.2019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8672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26.02.2019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6417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5B08E30-903C-4DC3-A781-7B7E3CD6DCD4}" type="datetimeFigureOut">
              <a:rPr lang="tr-TR" smtClean="0"/>
              <a:t>26.02.2019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1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5B08E30-903C-4DC3-A781-7B7E3CD6DCD4}" type="datetimeFigureOut">
              <a:rPr lang="tr-TR" smtClean="0"/>
              <a:t>26.02.2019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4654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5B08E30-903C-4DC3-A781-7B7E3CD6DCD4}" type="datetimeFigureOut">
              <a:rPr lang="tr-TR" smtClean="0"/>
              <a:t>26.02.2019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77670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5B08E30-903C-4DC3-A781-7B7E3CD6DCD4}" type="datetimeFigureOut">
              <a:rPr lang="tr-TR" smtClean="0"/>
              <a:t>26.02.2019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55644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08E30-903C-4DC3-A781-7B7E3CD6DCD4}" type="datetimeFigureOut">
              <a:rPr lang="tr-TR" smtClean="0"/>
              <a:t>26.02.2019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317587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B08E30-903C-4DC3-A781-7B7E3CD6DCD4}" type="datetimeFigureOut">
              <a:rPr lang="tr-TR" smtClean="0"/>
              <a:t>26.02.2019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1BCDB-1194-40B1-B599-DFCFCA045D96}" type="slidenum">
              <a:rPr lang="tr-TR" smtClean="0"/>
              <a:t>‹#›</a:t>
            </a:fld>
            <a:endParaRPr lang="tr-TR"/>
          </a:p>
        </p:txBody>
      </p:sp>
    </p:spTree>
    <p:extLst>
      <p:ext uri="{BB962C8B-B14F-4D97-AF65-F5344CB8AC3E}">
        <p14:creationId xmlns:p14="http://schemas.microsoft.com/office/powerpoint/2010/main" val="40558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5B08E30-903C-4DC3-A781-7B7E3CD6DCD4}" type="datetimeFigureOut">
              <a:rPr lang="tr-TR" smtClean="0"/>
              <a:t>26.02.2019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87834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B08E30-903C-4DC3-A781-7B7E3CD6DCD4}" type="datetimeFigureOut">
              <a:rPr lang="tr-TR" smtClean="0"/>
              <a:t>26.02.2019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1BCDB-1194-40B1-B599-DFCFCA045D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0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TABANI YÖNETİM SİSTEMLERİ BÖLÜM 2</a:t>
            </a:r>
            <a:endParaRPr lang="tr-TR" dirty="0"/>
          </a:p>
        </p:txBody>
      </p:sp>
      <p:sp>
        <p:nvSpPr>
          <p:cNvPr id="3" name="Alt Başlık 2"/>
          <p:cNvSpPr>
            <a:spLocks noGrp="1"/>
          </p:cNvSpPr>
          <p:nvPr>
            <p:ph type="subTitle" idx="1"/>
          </p:nvPr>
        </p:nvSpPr>
        <p:spPr/>
        <p:txBody>
          <a:bodyPr/>
          <a:lstStyle/>
          <a:p>
            <a:pPr algn="ctr"/>
            <a:r>
              <a:rPr lang="tr-TR" dirty="0" smtClean="0"/>
              <a:t>ÖĞR.GÖR. ERCÜMENT GÜVENÇ</a:t>
            </a:r>
            <a:endParaRPr lang="tr-TR" dirty="0"/>
          </a:p>
        </p:txBody>
      </p:sp>
    </p:spTree>
    <p:extLst>
      <p:ext uri="{BB962C8B-B14F-4D97-AF65-F5344CB8AC3E}">
        <p14:creationId xmlns:p14="http://schemas.microsoft.com/office/powerpoint/2010/main" val="187298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p:txBody>
          <a:bodyPr anchor="ctr"/>
          <a:lstStyle/>
          <a:p>
            <a:r>
              <a:rPr lang="tr-TR" altLang="tr-TR" dirty="0"/>
              <a:t>ACCESS VERİ TÜRLERİ</a:t>
            </a:r>
            <a:endParaRPr lang="tr-TR" altLang="tr-TR" dirty="0" smtClean="0"/>
          </a:p>
        </p:txBody>
      </p:sp>
      <p:sp>
        <p:nvSpPr>
          <p:cNvPr id="3" name="2 İçerik Yer Tutucusu"/>
          <p:cNvSpPr>
            <a:spLocks noGrp="1"/>
          </p:cNvSpPr>
          <p:nvPr>
            <p:ph idx="1"/>
          </p:nvPr>
        </p:nvSpPr>
        <p:spPr/>
        <p:txBody>
          <a:bodyPr>
            <a:normAutofit/>
          </a:bodyPr>
          <a:lstStyle/>
          <a:p>
            <a:pPr marL="274320" indent="-274320">
              <a:spcAft>
                <a:spcPts val="0"/>
              </a:spcAft>
              <a:buClr>
                <a:schemeClr val="accent3"/>
              </a:buClr>
              <a:buNone/>
              <a:defRPr/>
            </a:pPr>
            <a:r>
              <a:rPr lang="tr-TR" b="1" dirty="0" smtClean="0"/>
              <a:t>Para Birimi</a:t>
            </a:r>
            <a:r>
              <a:rPr lang="tr-TR" dirty="0" smtClean="0"/>
              <a:t> : Bir ile dört arasındaki ondalık basamağı olan, matematik hesaplamalarında kullanılan para birimi değerleri ve sayısal veriler.</a:t>
            </a:r>
            <a:br>
              <a:rPr lang="tr-TR" dirty="0" smtClean="0"/>
            </a:br>
            <a:endParaRPr lang="tr-TR" dirty="0" smtClean="0"/>
          </a:p>
          <a:p>
            <a:pPr marL="274320" indent="-274320">
              <a:spcAft>
                <a:spcPts val="0"/>
              </a:spcAft>
              <a:buClr>
                <a:schemeClr val="accent3"/>
              </a:buClr>
              <a:buNone/>
              <a:defRPr/>
            </a:pPr>
            <a:r>
              <a:rPr lang="tr-TR" b="1" dirty="0" smtClean="0"/>
              <a:t>Otomatik Sayı</a:t>
            </a:r>
            <a:r>
              <a:rPr lang="tr-TR" dirty="0" smtClean="0"/>
              <a:t> : Tabloya yeni bir kayıt eklendiğinde, Access tarafından atanan benzersiz ardışık (birer birer artan) ya da rastgele sayılar.</a:t>
            </a:r>
          </a:p>
          <a:p>
            <a:pPr marL="274320" indent="-274320">
              <a:spcAft>
                <a:spcPts val="0"/>
              </a:spcAft>
              <a:buClr>
                <a:schemeClr val="accent3"/>
              </a:buClr>
              <a:buNone/>
              <a:defRPr/>
            </a:pPr>
            <a:r>
              <a:rPr lang="tr-TR" dirty="0" smtClean="0"/>
              <a:t> Otomatik sayı alanları değiştirilemez.</a:t>
            </a:r>
            <a:br>
              <a:rPr lang="tr-TR" dirty="0" smtClean="0"/>
            </a:br>
            <a:r>
              <a:rPr lang="tr-TR" dirty="0" smtClean="0"/>
              <a:t/>
            </a:r>
            <a:br>
              <a:rPr lang="tr-TR" dirty="0" smtClean="0"/>
            </a:br>
            <a:r>
              <a:rPr lang="tr-TR" dirty="0" smtClean="0"/>
              <a:t/>
            </a:r>
            <a:br>
              <a:rPr lang="tr-TR" dirty="0" smtClean="0"/>
            </a:br>
            <a:endParaRPr lang="tr-TR" dirty="0"/>
          </a:p>
        </p:txBody>
      </p:sp>
    </p:spTree>
    <p:extLst>
      <p:ext uri="{BB962C8B-B14F-4D97-AF65-F5344CB8AC3E}">
        <p14:creationId xmlns:p14="http://schemas.microsoft.com/office/powerpoint/2010/main" val="383370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nchor="ctr"/>
          <a:lstStyle/>
          <a:p>
            <a:r>
              <a:rPr lang="tr-TR" altLang="tr-TR" dirty="0"/>
              <a:t>ACCESS VERİ TÜRLERİ</a:t>
            </a:r>
            <a:endParaRPr lang="tr-TR" altLang="tr-TR" dirty="0" smtClean="0"/>
          </a:p>
        </p:txBody>
      </p:sp>
      <p:sp>
        <p:nvSpPr>
          <p:cNvPr id="29699" name="2 İçerik Yer Tutucusu"/>
          <p:cNvSpPr>
            <a:spLocks noGrp="1"/>
          </p:cNvSpPr>
          <p:nvPr>
            <p:ph idx="1"/>
          </p:nvPr>
        </p:nvSpPr>
        <p:spPr/>
        <p:txBody>
          <a:bodyPr/>
          <a:lstStyle/>
          <a:p>
            <a:pPr eaLnBrk="1" hangingPunct="1">
              <a:buFont typeface="Wingdings 2" panose="05020102010507070707" pitchFamily="18" charset="2"/>
              <a:buNone/>
            </a:pPr>
            <a:r>
              <a:rPr lang="tr-TR" altLang="tr-TR" b="1" dirty="0" smtClean="0"/>
              <a:t>Evet/Hayır</a:t>
            </a:r>
            <a:r>
              <a:rPr lang="tr-TR" altLang="tr-TR" dirty="0" smtClean="0"/>
              <a:t> : Yalnızca iki değerden birini içeren alanlar Evet / Hayır, Doğru / Yanlış, Açık / Kapalı gibi alanlar gibi.</a:t>
            </a:r>
            <a:br>
              <a:rPr lang="tr-TR" altLang="tr-TR" dirty="0" smtClean="0"/>
            </a:br>
            <a:endParaRPr lang="tr-TR" altLang="tr-TR" dirty="0" smtClean="0"/>
          </a:p>
          <a:p>
            <a:pPr eaLnBrk="1" hangingPunct="1">
              <a:buFont typeface="Wingdings 2" panose="05020102010507070707" pitchFamily="18" charset="2"/>
              <a:buNone/>
            </a:pPr>
            <a:r>
              <a:rPr lang="tr-TR" altLang="tr-TR" b="1" dirty="0" smtClean="0"/>
              <a:t>OLE Nesnesi</a:t>
            </a:r>
            <a:r>
              <a:rPr lang="tr-TR" altLang="tr-TR" dirty="0" smtClean="0"/>
              <a:t> : Access tablosuna bağlanmış ya da </a:t>
            </a:r>
            <a:r>
              <a:rPr lang="tr-TR" altLang="tr-TR" dirty="0" err="1" smtClean="0"/>
              <a:t>katıştırılmış</a:t>
            </a:r>
            <a:r>
              <a:rPr lang="tr-TR" altLang="tr-TR" dirty="0" smtClean="0"/>
              <a:t> bir nesne. </a:t>
            </a:r>
          </a:p>
          <a:p>
            <a:pPr eaLnBrk="1" hangingPunct="1">
              <a:buFont typeface="Wingdings 2" panose="05020102010507070707" pitchFamily="18" charset="2"/>
              <a:buNone/>
            </a:pPr>
            <a:endParaRPr lang="tr-TR" altLang="tr-TR" sz="1000" dirty="0"/>
          </a:p>
          <a:p>
            <a:pPr eaLnBrk="1" hangingPunct="1"/>
            <a:r>
              <a:rPr lang="tr-TR" altLang="tr-TR" dirty="0" smtClean="0"/>
              <a:t>(Microsoft Word veya Excel çalışma sayfası gibi)</a:t>
            </a:r>
            <a:br>
              <a:rPr lang="tr-TR" altLang="tr-TR" dirty="0" smtClean="0"/>
            </a:br>
            <a:r>
              <a:rPr lang="tr-TR" altLang="tr-TR" dirty="0" smtClean="0"/>
              <a:t/>
            </a:r>
            <a:br>
              <a:rPr lang="tr-TR" altLang="tr-TR" dirty="0" smtClean="0"/>
            </a:br>
            <a:endParaRPr lang="tr-TR" altLang="tr-TR" dirty="0" smtClean="0"/>
          </a:p>
        </p:txBody>
      </p:sp>
    </p:spTree>
    <p:extLst>
      <p:ext uri="{BB962C8B-B14F-4D97-AF65-F5344CB8AC3E}">
        <p14:creationId xmlns:p14="http://schemas.microsoft.com/office/powerpoint/2010/main" val="40195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nchor="ctr"/>
          <a:lstStyle/>
          <a:p>
            <a:r>
              <a:rPr lang="tr-TR" altLang="tr-TR" dirty="0"/>
              <a:t>ACCESS VERİ TÜRLERİ</a:t>
            </a:r>
            <a:endParaRPr lang="tr-TR" altLang="tr-TR" dirty="0" smtClean="0"/>
          </a:p>
        </p:txBody>
      </p:sp>
      <p:sp>
        <p:nvSpPr>
          <p:cNvPr id="30723" name="2 İçerik Yer Tutucusu"/>
          <p:cNvSpPr>
            <a:spLocks noGrp="1"/>
          </p:cNvSpPr>
          <p:nvPr>
            <p:ph idx="1"/>
          </p:nvPr>
        </p:nvSpPr>
        <p:spPr/>
        <p:txBody>
          <a:bodyPr/>
          <a:lstStyle/>
          <a:p>
            <a:pPr eaLnBrk="1" hangingPunct="1">
              <a:buFont typeface="Wingdings 2" panose="05020102010507070707" pitchFamily="18" charset="2"/>
              <a:buNone/>
            </a:pPr>
            <a:r>
              <a:rPr lang="tr-TR" altLang="tr-TR" b="1" smtClean="0"/>
              <a:t>Köprü</a:t>
            </a:r>
            <a:r>
              <a:rPr lang="tr-TR" altLang="tr-TR" smtClean="0"/>
              <a:t> : Tıklandığında kullanıcıyı başka bir dosyaya, dosyadaki bir konuma veya Internet’teki (www) bir bölgeye yönlendiren bağlantı.</a:t>
            </a:r>
            <a:br>
              <a:rPr lang="tr-TR" altLang="tr-TR" smtClean="0"/>
            </a:br>
            <a:endParaRPr lang="tr-TR" altLang="tr-TR" smtClean="0"/>
          </a:p>
          <a:p>
            <a:pPr eaLnBrk="1" hangingPunct="1">
              <a:buFont typeface="Wingdings 2" panose="05020102010507070707" pitchFamily="18" charset="2"/>
              <a:buNone/>
            </a:pPr>
            <a:r>
              <a:rPr lang="tr-TR" altLang="tr-TR" b="1" smtClean="0"/>
              <a:t>Arama Sihirbazı</a:t>
            </a:r>
            <a:r>
              <a:rPr lang="tr-TR" altLang="tr-TR" smtClean="0"/>
              <a:t> : Değerleri başka tablo, sorgu ya da değerler listesindeki değerlerden seçilen bir alan yaratmamıza yardımcı olan sihirbaz.</a:t>
            </a:r>
            <a:br>
              <a:rPr lang="tr-TR" altLang="tr-TR" smtClean="0"/>
            </a:br>
            <a:r>
              <a:rPr lang="tr-TR" altLang="tr-TR" smtClean="0"/>
              <a:t/>
            </a:r>
            <a:br>
              <a:rPr lang="tr-TR" altLang="tr-TR" smtClean="0"/>
            </a:br>
            <a:r>
              <a:rPr lang="tr-TR" altLang="tr-TR" smtClean="0"/>
              <a:t/>
            </a:r>
            <a:br>
              <a:rPr lang="tr-TR" altLang="tr-TR" smtClean="0"/>
            </a:br>
            <a:endParaRPr lang="tr-TR" altLang="tr-TR" smtClean="0"/>
          </a:p>
        </p:txBody>
      </p:sp>
    </p:spTree>
    <p:extLst>
      <p:ext uri="{BB962C8B-B14F-4D97-AF65-F5344CB8AC3E}">
        <p14:creationId xmlns:p14="http://schemas.microsoft.com/office/powerpoint/2010/main" val="303845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1747" name="2 İçerik Yer Tutucusu"/>
          <p:cNvSpPr>
            <a:spLocks noGrp="1"/>
          </p:cNvSpPr>
          <p:nvPr>
            <p:ph idx="1"/>
          </p:nvPr>
        </p:nvSpPr>
        <p:spPr/>
        <p:txBody>
          <a:bodyPr/>
          <a:lstStyle/>
          <a:p>
            <a:pPr marL="0" indent="0">
              <a:buNone/>
            </a:pPr>
            <a:r>
              <a:rPr lang="tr-TR" altLang="tr-TR" b="1" dirty="0" smtClean="0"/>
              <a:t>TINYINT</a:t>
            </a:r>
            <a:r>
              <a:rPr lang="tr-TR" altLang="tr-TR" dirty="0" smtClean="0"/>
              <a:t>:</a:t>
            </a:r>
          </a:p>
          <a:p>
            <a:pPr>
              <a:buFont typeface="Wingdings 2" panose="05020102010507070707" pitchFamily="18" charset="2"/>
              <a:buNone/>
            </a:pPr>
            <a:r>
              <a:rPr lang="tr-TR" altLang="tr-TR" dirty="0" smtClean="0"/>
              <a:t>Tam sayı -128 den 127’e</a:t>
            </a:r>
          </a:p>
          <a:p>
            <a:pPr marL="0" indent="0">
              <a:buNone/>
            </a:pPr>
            <a:r>
              <a:rPr lang="tr-TR" altLang="tr-TR" b="1" dirty="0"/>
              <a:t>SMALLINT</a:t>
            </a:r>
            <a:r>
              <a:rPr lang="tr-TR" altLang="tr-TR" dirty="0"/>
              <a:t>:</a:t>
            </a:r>
          </a:p>
          <a:p>
            <a:pPr>
              <a:buFont typeface="Wingdings 2" panose="05020102010507070707" pitchFamily="18" charset="2"/>
              <a:buNone/>
            </a:pPr>
            <a:r>
              <a:rPr lang="tr-TR" altLang="tr-TR" dirty="0"/>
              <a:t>Tam sayı -32768 den </a:t>
            </a:r>
            <a:r>
              <a:rPr lang="tr-TR" altLang="tr-TR" dirty="0" smtClean="0"/>
              <a:t>32767’e</a:t>
            </a:r>
          </a:p>
          <a:p>
            <a:pPr marL="0" indent="0">
              <a:buNone/>
            </a:pPr>
            <a:r>
              <a:rPr lang="tr-TR" altLang="tr-TR" b="1" dirty="0"/>
              <a:t>MEDIUMINT</a:t>
            </a:r>
            <a:r>
              <a:rPr lang="tr-TR" altLang="tr-TR" dirty="0"/>
              <a:t>:</a:t>
            </a:r>
          </a:p>
          <a:p>
            <a:pPr>
              <a:buFont typeface="Wingdings 2" panose="05020102010507070707" pitchFamily="18" charset="2"/>
              <a:buNone/>
            </a:pPr>
            <a:r>
              <a:rPr lang="tr-TR" altLang="tr-TR" dirty="0"/>
              <a:t>Tam sayı -8388608’den 8388607’e</a:t>
            </a:r>
          </a:p>
          <a:p>
            <a:pPr>
              <a:buFont typeface="Wingdings 2" panose="05020102010507070707" pitchFamily="18" charset="2"/>
              <a:buNone/>
            </a:pPr>
            <a:endParaRPr lang="tr-TR" altLang="tr-TR" dirty="0"/>
          </a:p>
          <a:p>
            <a:pPr>
              <a:buFont typeface="Wingdings 2" panose="05020102010507070707" pitchFamily="18" charset="2"/>
              <a:buNone/>
            </a:pPr>
            <a:endParaRPr lang="tr-TR" altLang="tr-TR" dirty="0" smtClean="0"/>
          </a:p>
        </p:txBody>
      </p:sp>
    </p:spTree>
    <p:extLst>
      <p:ext uri="{BB962C8B-B14F-4D97-AF65-F5344CB8AC3E}">
        <p14:creationId xmlns:p14="http://schemas.microsoft.com/office/powerpoint/2010/main" val="280654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4819" name="2 İçerik Yer Tutucusu"/>
          <p:cNvSpPr>
            <a:spLocks noGrp="1"/>
          </p:cNvSpPr>
          <p:nvPr>
            <p:ph idx="1"/>
          </p:nvPr>
        </p:nvSpPr>
        <p:spPr/>
        <p:txBody>
          <a:bodyPr/>
          <a:lstStyle/>
          <a:p>
            <a:pPr marL="0" indent="0">
              <a:buNone/>
            </a:pPr>
            <a:r>
              <a:rPr lang="tr-TR" altLang="tr-TR" b="1" dirty="0" smtClean="0"/>
              <a:t>INT(n):</a:t>
            </a:r>
            <a:r>
              <a:rPr lang="tr-TR" altLang="tr-TR" dirty="0" smtClean="0"/>
              <a:t>Tamsayı</a:t>
            </a:r>
          </a:p>
          <a:p>
            <a:pPr>
              <a:buFont typeface="Wingdings 2" panose="05020102010507070707" pitchFamily="18" charset="2"/>
              <a:buNone/>
            </a:pPr>
            <a:r>
              <a:rPr lang="tr-TR" altLang="tr-TR" dirty="0" err="1" smtClean="0"/>
              <a:t>Yanlızca</a:t>
            </a:r>
            <a:r>
              <a:rPr lang="tr-TR" altLang="tr-TR" dirty="0" smtClean="0"/>
              <a:t> </a:t>
            </a:r>
            <a:r>
              <a:rPr lang="tr-TR" altLang="tr-TR" dirty="0" err="1" smtClean="0"/>
              <a:t>integer</a:t>
            </a:r>
            <a:r>
              <a:rPr lang="tr-TR" altLang="tr-TR" dirty="0" smtClean="0"/>
              <a:t>(tamsayı) değeri tutar</a:t>
            </a:r>
          </a:p>
          <a:p>
            <a:pPr>
              <a:buFont typeface="Wingdings 2" panose="05020102010507070707" pitchFamily="18" charset="2"/>
              <a:buNone/>
            </a:pPr>
            <a:r>
              <a:rPr lang="tr-TR" altLang="tr-TR" dirty="0" smtClean="0"/>
              <a:t>-2147483648'den 2147483647 kadar değişen diziye "</a:t>
            </a:r>
            <a:r>
              <a:rPr lang="tr-TR" altLang="tr-TR" dirty="0" err="1" smtClean="0"/>
              <a:t>signed</a:t>
            </a:r>
            <a:r>
              <a:rPr lang="tr-TR" altLang="tr-TR" dirty="0" smtClean="0"/>
              <a:t>" (işaretli), </a:t>
            </a:r>
          </a:p>
          <a:p>
            <a:pPr>
              <a:buFont typeface="Wingdings 2" panose="05020102010507070707" pitchFamily="18" charset="2"/>
              <a:buNone/>
            </a:pPr>
            <a:r>
              <a:rPr lang="tr-TR" altLang="tr-TR" dirty="0" smtClean="0"/>
              <a:t>0'dan 4294967295'e kadar değişenine "</a:t>
            </a:r>
            <a:r>
              <a:rPr lang="tr-TR" altLang="tr-TR" dirty="0" err="1" smtClean="0"/>
              <a:t>unsigned</a:t>
            </a:r>
            <a:r>
              <a:rPr lang="tr-TR" altLang="tr-TR" dirty="0" smtClean="0"/>
              <a:t>" (işaretsiz) denir</a:t>
            </a:r>
          </a:p>
          <a:p>
            <a:pPr marL="0" indent="0">
              <a:buNone/>
            </a:pPr>
            <a:r>
              <a:rPr lang="tr-TR" altLang="tr-TR" b="1" dirty="0"/>
              <a:t>BIGINT</a:t>
            </a:r>
            <a:r>
              <a:rPr lang="tr-TR" altLang="tr-TR" dirty="0"/>
              <a:t>:</a:t>
            </a:r>
          </a:p>
          <a:p>
            <a:pPr>
              <a:buFont typeface="Wingdings 2" panose="05020102010507070707" pitchFamily="18" charset="2"/>
              <a:buNone/>
            </a:pPr>
            <a:r>
              <a:rPr lang="tr-TR" altLang="tr-TR" dirty="0"/>
              <a:t>Tam sayı -9223372036854775808’den 9223372036854775807’e</a:t>
            </a:r>
          </a:p>
          <a:p>
            <a:pPr>
              <a:buFont typeface="Wingdings 2" panose="05020102010507070707" pitchFamily="18" charset="2"/>
              <a:buNone/>
            </a:pPr>
            <a:r>
              <a:rPr lang="tr-TR" altLang="tr-TR" dirty="0" smtClean="0"/>
              <a:t/>
            </a:r>
            <a:br>
              <a:rPr lang="tr-TR" altLang="tr-TR" dirty="0" smtClean="0"/>
            </a:br>
            <a:endParaRPr lang="tr-TR" altLang="tr-TR" dirty="0" smtClean="0"/>
          </a:p>
        </p:txBody>
      </p:sp>
    </p:spTree>
    <p:extLst>
      <p:ext uri="{BB962C8B-B14F-4D97-AF65-F5344CB8AC3E}">
        <p14:creationId xmlns:p14="http://schemas.microsoft.com/office/powerpoint/2010/main" val="263457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6867" name="2 İçerik Yer Tutucusu"/>
          <p:cNvSpPr>
            <a:spLocks noGrp="1"/>
          </p:cNvSpPr>
          <p:nvPr>
            <p:ph idx="1"/>
          </p:nvPr>
        </p:nvSpPr>
        <p:spPr>
          <a:xfrm>
            <a:off x="1097280" y="1845734"/>
            <a:ext cx="4941211" cy="4023360"/>
          </a:xfrm>
        </p:spPr>
        <p:txBody>
          <a:bodyPr/>
          <a:lstStyle/>
          <a:p>
            <a:pPr marL="0" indent="0">
              <a:buNone/>
            </a:pPr>
            <a:r>
              <a:rPr lang="tr-TR" altLang="tr-TR" b="1" dirty="0" smtClean="0"/>
              <a:t>FLOAT</a:t>
            </a:r>
            <a:r>
              <a:rPr lang="tr-TR" altLang="tr-TR" dirty="0" smtClean="0"/>
              <a:t>:</a:t>
            </a:r>
          </a:p>
          <a:p>
            <a:pPr>
              <a:buFont typeface="Wingdings 2" panose="05020102010507070707" pitchFamily="18" charset="2"/>
              <a:buNone/>
            </a:pPr>
            <a:r>
              <a:rPr lang="tr-TR" altLang="tr-TR" dirty="0" smtClean="0"/>
              <a:t>Sayıları kesirleri ile birlikte tutar. </a:t>
            </a:r>
          </a:p>
          <a:p>
            <a:pPr>
              <a:buFont typeface="Wingdings 2" panose="05020102010507070707" pitchFamily="18" charset="2"/>
              <a:buNone/>
            </a:pPr>
            <a:r>
              <a:rPr lang="tr-TR" altLang="tr-TR" dirty="0" smtClean="0"/>
              <a:t>Max. karakter genişliği parametre olarak alınır.</a:t>
            </a:r>
          </a:p>
          <a:p>
            <a:pPr>
              <a:buFont typeface="Wingdings 2" panose="05020102010507070707" pitchFamily="18" charset="2"/>
              <a:buNone/>
            </a:pPr>
            <a:r>
              <a:rPr lang="tr-TR" altLang="tr-TR" dirty="0" smtClean="0"/>
              <a:t>(23 basamağa kadar)</a:t>
            </a:r>
          </a:p>
          <a:p>
            <a:pPr marL="0" indent="0">
              <a:buNone/>
            </a:pPr>
            <a:r>
              <a:rPr lang="tr-TR" altLang="tr-TR" b="1" dirty="0"/>
              <a:t>DOUBLE</a:t>
            </a:r>
            <a:r>
              <a:rPr lang="tr-TR" altLang="tr-TR" dirty="0"/>
              <a:t>:</a:t>
            </a:r>
          </a:p>
          <a:p>
            <a:pPr>
              <a:buFont typeface="Wingdings 2" panose="05020102010507070707" pitchFamily="18" charset="2"/>
              <a:buNone/>
            </a:pPr>
            <a:r>
              <a:rPr lang="tr-TR" altLang="tr-TR" dirty="0"/>
              <a:t>Sayıları kesirleri ile birlikte tutar. </a:t>
            </a:r>
          </a:p>
          <a:p>
            <a:pPr>
              <a:buFont typeface="Wingdings 2" panose="05020102010507070707" pitchFamily="18" charset="2"/>
              <a:buNone/>
            </a:pPr>
            <a:r>
              <a:rPr lang="tr-TR" altLang="tr-TR" dirty="0"/>
              <a:t>Max. karakter genişliği parametre olarak alınır.</a:t>
            </a:r>
          </a:p>
          <a:p>
            <a:pPr>
              <a:buFont typeface="Wingdings 2" panose="05020102010507070707" pitchFamily="18" charset="2"/>
              <a:buNone/>
            </a:pPr>
            <a:r>
              <a:rPr lang="tr-TR" altLang="tr-TR" dirty="0"/>
              <a:t>(24’ten 53 basamağa kadar)</a:t>
            </a:r>
          </a:p>
          <a:p>
            <a:pPr>
              <a:buFont typeface="Wingdings 2" panose="05020102010507070707" pitchFamily="18" charset="2"/>
              <a:buNone/>
            </a:pPr>
            <a:endParaRPr lang="tr-TR" altLang="tr-TR" dirty="0" smtClean="0"/>
          </a:p>
        </p:txBody>
      </p:sp>
      <p:sp>
        <p:nvSpPr>
          <p:cNvPr id="4" name="2 İçerik Yer Tutucusu"/>
          <p:cNvSpPr txBox="1">
            <a:spLocks/>
          </p:cNvSpPr>
          <p:nvPr/>
        </p:nvSpPr>
        <p:spPr>
          <a:xfrm>
            <a:off x="6464635" y="1845734"/>
            <a:ext cx="4691045" cy="42013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altLang="tr-TR" b="1" smtClean="0"/>
              <a:t>DECIMAL</a:t>
            </a:r>
            <a:r>
              <a:rPr lang="tr-TR" altLang="tr-TR" smtClean="0"/>
              <a:t>:</a:t>
            </a:r>
          </a:p>
          <a:p>
            <a:pPr>
              <a:buFont typeface="Wingdings 2" panose="05020102010507070707" pitchFamily="18" charset="2"/>
              <a:buNone/>
            </a:pPr>
            <a:r>
              <a:rPr lang="tr-TR" altLang="tr-TR" smtClean="0"/>
              <a:t>Sayıları kesirleri ile birlikte tutar. </a:t>
            </a:r>
          </a:p>
          <a:p>
            <a:pPr>
              <a:buFont typeface="Wingdings 2" panose="05020102010507070707" pitchFamily="18" charset="2"/>
              <a:buNone/>
            </a:pPr>
            <a:r>
              <a:rPr lang="tr-TR" altLang="tr-TR" smtClean="0"/>
              <a:t>Tam kısmı maksimum 64</a:t>
            </a:r>
          </a:p>
          <a:p>
            <a:pPr>
              <a:buFont typeface="Wingdings 2" panose="05020102010507070707" pitchFamily="18" charset="2"/>
              <a:buNone/>
            </a:pPr>
            <a:r>
              <a:rPr lang="tr-TR" altLang="tr-TR" smtClean="0"/>
              <a:t>Kesirli kısmı maksimum 30 değerini alabilir.</a:t>
            </a:r>
          </a:p>
          <a:p>
            <a:pPr>
              <a:buFont typeface="Wingdings 2" panose="05020102010507070707" pitchFamily="18" charset="2"/>
              <a:buNone/>
            </a:pPr>
            <a:endParaRPr lang="tr-TR" altLang="tr-TR" dirty="0" smtClean="0"/>
          </a:p>
        </p:txBody>
      </p:sp>
    </p:spTree>
    <p:extLst>
      <p:ext uri="{BB962C8B-B14F-4D97-AF65-F5344CB8AC3E}">
        <p14:creationId xmlns:p14="http://schemas.microsoft.com/office/powerpoint/2010/main" val="64443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39939" name="2 İçerik Yer Tutucusu"/>
          <p:cNvSpPr>
            <a:spLocks noGrp="1"/>
          </p:cNvSpPr>
          <p:nvPr>
            <p:ph idx="1"/>
          </p:nvPr>
        </p:nvSpPr>
        <p:spPr>
          <a:xfrm>
            <a:off x="1097280" y="1845734"/>
            <a:ext cx="4992969" cy="4023360"/>
          </a:xfrm>
        </p:spPr>
        <p:txBody>
          <a:bodyPr>
            <a:normAutofit fontScale="77500" lnSpcReduction="20000"/>
          </a:bodyPr>
          <a:lstStyle/>
          <a:p>
            <a:pPr marL="0" indent="0">
              <a:buNone/>
            </a:pPr>
            <a:r>
              <a:rPr lang="tr-TR" altLang="tr-TR" sz="2600" b="1" dirty="0" smtClean="0"/>
              <a:t>DATETIME:</a:t>
            </a:r>
          </a:p>
          <a:p>
            <a:pPr>
              <a:buFont typeface="Wingdings 2" panose="05020102010507070707" pitchFamily="18" charset="2"/>
              <a:buNone/>
            </a:pPr>
            <a:r>
              <a:rPr lang="tr-TR" altLang="tr-TR" dirty="0" err="1" smtClean="0"/>
              <a:t>Yıl+Ay+Gün+Saat+Dakika+Saniye</a:t>
            </a:r>
            <a:r>
              <a:rPr lang="tr-TR" altLang="tr-TR" dirty="0" smtClean="0"/>
              <a:t> biçimindeki zaman bilgisi</a:t>
            </a:r>
          </a:p>
          <a:p>
            <a:pPr>
              <a:buFont typeface="Wingdings 2" panose="05020102010507070707" pitchFamily="18" charset="2"/>
              <a:buNone/>
            </a:pPr>
            <a:r>
              <a:rPr lang="tr-TR" altLang="tr-TR" dirty="0" smtClean="0"/>
              <a:t>YYYY-MM-DD HH:MM:SS</a:t>
            </a:r>
          </a:p>
          <a:p>
            <a:pPr>
              <a:buFont typeface="Wingdings 2" panose="05020102010507070707" pitchFamily="18" charset="2"/>
              <a:buNone/>
            </a:pPr>
            <a:endParaRPr lang="tr-TR" altLang="tr-TR" dirty="0" smtClean="0"/>
          </a:p>
          <a:p>
            <a:pPr marL="0" indent="0">
              <a:buNone/>
            </a:pPr>
            <a:r>
              <a:rPr lang="tr-TR" altLang="tr-TR" sz="2600" b="1" dirty="0"/>
              <a:t>TIMESTAMP:</a:t>
            </a:r>
          </a:p>
          <a:p>
            <a:pPr>
              <a:lnSpc>
                <a:spcPct val="170000"/>
              </a:lnSpc>
              <a:buFont typeface="Wingdings 2" panose="05020102010507070707" pitchFamily="18" charset="2"/>
              <a:buNone/>
            </a:pPr>
            <a:r>
              <a:rPr lang="tr-TR" altLang="tr-TR" dirty="0"/>
              <a:t>1 Ocak 1970'den 18 Ocak 2038'e kadar olan </a:t>
            </a:r>
            <a:r>
              <a:rPr lang="tr-TR" altLang="tr-TR" dirty="0" smtClean="0"/>
              <a:t>ve </a:t>
            </a:r>
            <a:r>
              <a:rPr lang="tr-TR" altLang="tr-TR" dirty="0" err="1" smtClean="0"/>
              <a:t>Yıl+Ay+Gün+Saat+Dakika+Saniye</a:t>
            </a:r>
            <a:r>
              <a:rPr lang="tr-TR" altLang="tr-TR" dirty="0" smtClean="0"/>
              <a:t> </a:t>
            </a:r>
            <a:r>
              <a:rPr lang="tr-TR" altLang="tr-TR" dirty="0"/>
              <a:t>biçimindeki zaman bilgisi.</a:t>
            </a:r>
          </a:p>
          <a:p>
            <a:pPr>
              <a:buFont typeface="Wingdings 2" panose="05020102010507070707" pitchFamily="18" charset="2"/>
              <a:buNone/>
            </a:pPr>
            <a:r>
              <a:rPr lang="tr-TR" altLang="tr-TR" dirty="0" smtClean="0"/>
              <a:t>YYYYMMDDHHMMSS</a:t>
            </a:r>
          </a:p>
          <a:p>
            <a:pPr>
              <a:buFont typeface="Wingdings 2" panose="05020102010507070707" pitchFamily="18" charset="2"/>
              <a:buNone/>
            </a:pPr>
            <a:r>
              <a:rPr lang="tr-TR" altLang="tr-TR" dirty="0" smtClean="0"/>
              <a:t/>
            </a:r>
            <a:br>
              <a:rPr lang="tr-TR" altLang="tr-TR" dirty="0" smtClean="0"/>
            </a:br>
            <a:endParaRPr lang="tr-TR" altLang="tr-TR" dirty="0" smtClean="0"/>
          </a:p>
        </p:txBody>
      </p:sp>
      <p:sp>
        <p:nvSpPr>
          <p:cNvPr id="4" name="2 İçerik Yer Tutucusu"/>
          <p:cNvSpPr txBox="1">
            <a:spLocks/>
          </p:cNvSpPr>
          <p:nvPr/>
        </p:nvSpPr>
        <p:spPr>
          <a:xfrm>
            <a:off x="6335239" y="1845734"/>
            <a:ext cx="482044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sv-SE" altLang="tr-TR" b="1" dirty="0" smtClean="0"/>
              <a:t>DATE</a:t>
            </a:r>
            <a:r>
              <a:rPr lang="tr-TR" altLang="tr-TR" b="1" dirty="0" smtClean="0"/>
              <a:t>:</a:t>
            </a:r>
          </a:p>
          <a:p>
            <a:pPr>
              <a:buFont typeface="Wingdings 2" panose="05020102010507070707" pitchFamily="18" charset="2"/>
              <a:buNone/>
            </a:pPr>
            <a:r>
              <a:rPr lang="sv-SE" altLang="tr-TR" dirty="0" smtClean="0"/>
              <a:t>1000-01-01'den 9999-12-31'e kadar değişebilen tarih alanı.</a:t>
            </a:r>
            <a:endParaRPr lang="tr-TR" altLang="tr-TR" dirty="0" smtClean="0"/>
          </a:p>
          <a:p>
            <a:pPr>
              <a:buFont typeface="Wingdings 2" panose="05020102010507070707" pitchFamily="18" charset="2"/>
              <a:buNone/>
            </a:pPr>
            <a:r>
              <a:rPr lang="tr-TR" altLang="tr-TR" dirty="0" smtClean="0"/>
              <a:t>YYYY-MM-DD</a:t>
            </a:r>
          </a:p>
        </p:txBody>
      </p:sp>
    </p:spTree>
    <p:extLst>
      <p:ext uri="{BB962C8B-B14F-4D97-AF65-F5344CB8AC3E}">
        <p14:creationId xmlns:p14="http://schemas.microsoft.com/office/powerpoint/2010/main" val="217417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43011" name="2 İçerik Yer Tutucusu"/>
          <p:cNvSpPr>
            <a:spLocks noGrp="1"/>
          </p:cNvSpPr>
          <p:nvPr>
            <p:ph idx="1"/>
          </p:nvPr>
        </p:nvSpPr>
        <p:spPr>
          <a:xfrm>
            <a:off x="1097280" y="1845734"/>
            <a:ext cx="5208629" cy="4023360"/>
          </a:xfrm>
        </p:spPr>
        <p:txBody>
          <a:bodyPr/>
          <a:lstStyle/>
          <a:p>
            <a:pPr marL="0" indent="0">
              <a:buNone/>
            </a:pPr>
            <a:r>
              <a:rPr lang="tr-TR" altLang="tr-TR" b="1" dirty="0" smtClean="0"/>
              <a:t>CHAR</a:t>
            </a:r>
            <a:r>
              <a:rPr lang="tr-TR" altLang="tr-TR" dirty="0" smtClean="0"/>
              <a:t>(n):</a:t>
            </a:r>
          </a:p>
          <a:p>
            <a:pPr>
              <a:buFont typeface="Wingdings 2" panose="05020102010507070707" pitchFamily="18" charset="2"/>
              <a:buNone/>
            </a:pPr>
            <a:r>
              <a:rPr lang="tr-TR" altLang="tr-TR" dirty="0" smtClean="0"/>
              <a:t>n sayısı kadar karakteri olan sabit uzunluklu veridir.</a:t>
            </a:r>
          </a:p>
          <a:p>
            <a:pPr marL="0" indent="0">
              <a:buNone/>
            </a:pPr>
            <a:r>
              <a:rPr lang="sv-SE" altLang="tr-TR" b="1" dirty="0"/>
              <a:t>TEXT</a:t>
            </a:r>
            <a:r>
              <a:rPr lang="tr-TR" altLang="tr-TR" b="1" dirty="0"/>
              <a:t>:</a:t>
            </a:r>
          </a:p>
          <a:p>
            <a:pPr>
              <a:buFont typeface="Wingdings 2" panose="05020102010507070707" pitchFamily="18" charset="2"/>
              <a:buNone/>
            </a:pPr>
            <a:r>
              <a:rPr lang="sv-SE" altLang="tr-TR" dirty="0"/>
              <a:t>En fazla 65535 karakter alabilen metin alanı</a:t>
            </a:r>
            <a:r>
              <a:rPr lang="sv-SE" altLang="tr-TR" dirty="0" smtClean="0"/>
              <a:t>.</a:t>
            </a:r>
            <a:endParaRPr lang="tr-TR" altLang="tr-TR" dirty="0" smtClean="0"/>
          </a:p>
          <a:p>
            <a:pPr marL="0" indent="0">
              <a:buNone/>
            </a:pPr>
            <a:r>
              <a:rPr lang="sv-SE" altLang="tr-TR" b="1" dirty="0"/>
              <a:t>MEDIUMTEXT</a:t>
            </a:r>
            <a:r>
              <a:rPr lang="tr-TR" altLang="tr-TR" b="1" dirty="0"/>
              <a:t>:</a:t>
            </a:r>
          </a:p>
          <a:p>
            <a:pPr>
              <a:buFont typeface="Wingdings 2" panose="05020102010507070707" pitchFamily="18" charset="2"/>
              <a:buNone/>
            </a:pPr>
            <a:r>
              <a:rPr lang="sv-SE" altLang="tr-TR" dirty="0"/>
              <a:t>En fazla 16777215</a:t>
            </a:r>
            <a:r>
              <a:rPr lang="tr-TR" altLang="tr-TR" dirty="0"/>
              <a:t> </a:t>
            </a:r>
            <a:r>
              <a:rPr lang="sv-SE" altLang="tr-TR" dirty="0"/>
              <a:t>karakter alabilen metin alanı</a:t>
            </a:r>
            <a:endParaRPr lang="tr-TR" altLang="tr-TR" dirty="0"/>
          </a:p>
          <a:p>
            <a:pPr>
              <a:buFont typeface="Wingdings 2" panose="05020102010507070707" pitchFamily="18" charset="2"/>
              <a:buNone/>
            </a:pPr>
            <a:r>
              <a:rPr lang="tr-TR" altLang="tr-TR" dirty="0" smtClean="0"/>
              <a:t/>
            </a:r>
            <a:br>
              <a:rPr lang="tr-TR" altLang="tr-TR" dirty="0" smtClean="0"/>
            </a:br>
            <a:endParaRPr lang="tr-TR" altLang="tr-TR" dirty="0" smtClean="0"/>
          </a:p>
        </p:txBody>
      </p:sp>
      <p:sp>
        <p:nvSpPr>
          <p:cNvPr id="4" name="2 İçerik Yer Tutucusu"/>
          <p:cNvSpPr txBox="1">
            <a:spLocks/>
          </p:cNvSpPr>
          <p:nvPr/>
        </p:nvSpPr>
        <p:spPr>
          <a:xfrm>
            <a:off x="6069546" y="1845734"/>
            <a:ext cx="509648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altLang="tr-TR" b="1" dirty="0" smtClean="0"/>
              <a:t>VARCHAR</a:t>
            </a:r>
            <a:r>
              <a:rPr lang="tr-TR" altLang="tr-TR" dirty="0" smtClean="0"/>
              <a:t>(n):</a:t>
            </a:r>
          </a:p>
          <a:p>
            <a:pPr>
              <a:buFont typeface="Wingdings 2" panose="05020102010507070707" pitchFamily="18" charset="2"/>
              <a:buNone/>
            </a:pPr>
            <a:r>
              <a:rPr lang="tr-TR" altLang="tr-TR" dirty="0" smtClean="0"/>
              <a:t>n sayısını geçmemek şartıyla değişen boyutta karakter</a:t>
            </a:r>
          </a:p>
        </p:txBody>
      </p:sp>
    </p:spTree>
    <p:extLst>
      <p:ext uri="{BB962C8B-B14F-4D97-AF65-F5344CB8AC3E}">
        <p14:creationId xmlns:p14="http://schemas.microsoft.com/office/powerpoint/2010/main" val="96522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dirty="0" smtClean="0">
                <a:solidFill>
                  <a:schemeClr val="tx2">
                    <a:satMod val="130000"/>
                  </a:schemeClr>
                </a:solidFill>
              </a:rPr>
              <a:t>MYSQL Veri Türleri</a:t>
            </a:r>
            <a:endParaRPr lang="tr-TR" dirty="0">
              <a:solidFill>
                <a:schemeClr val="tx2">
                  <a:satMod val="130000"/>
                </a:schemeClr>
              </a:solidFill>
            </a:endParaRPr>
          </a:p>
        </p:txBody>
      </p:sp>
      <p:sp>
        <p:nvSpPr>
          <p:cNvPr id="47107" name="2 İçerik Yer Tutucusu"/>
          <p:cNvSpPr>
            <a:spLocks noGrp="1"/>
          </p:cNvSpPr>
          <p:nvPr>
            <p:ph idx="1"/>
          </p:nvPr>
        </p:nvSpPr>
        <p:spPr/>
        <p:txBody>
          <a:bodyPr/>
          <a:lstStyle/>
          <a:p>
            <a:pPr marL="0" indent="0">
              <a:buNone/>
            </a:pPr>
            <a:r>
              <a:rPr lang="tr-TR" altLang="tr-TR" b="1" dirty="0" smtClean="0"/>
              <a:t>BOOLEAN:</a:t>
            </a:r>
          </a:p>
          <a:p>
            <a:pPr>
              <a:buFont typeface="Wingdings 2" panose="05020102010507070707" pitchFamily="18" charset="2"/>
              <a:buNone/>
            </a:pPr>
            <a:r>
              <a:rPr lang="tr-TR" altLang="tr-TR" dirty="0" smtClean="0"/>
              <a:t>0 veya 1 değerini alan veri türüdür.</a:t>
            </a:r>
          </a:p>
          <a:p>
            <a:pPr>
              <a:buFont typeface="Wingdings 2" panose="05020102010507070707" pitchFamily="18" charset="2"/>
              <a:buNone/>
            </a:pPr>
            <a:r>
              <a:rPr lang="tr-TR" altLang="tr-TR" b="1" dirty="0" smtClean="0"/>
              <a:t>BLOB: </a:t>
            </a:r>
          </a:p>
          <a:p>
            <a:pPr>
              <a:buFont typeface="Wingdings 2" panose="05020102010507070707" pitchFamily="18" charset="2"/>
              <a:buNone/>
            </a:pPr>
            <a:r>
              <a:rPr lang="tr-TR" altLang="tr-TR" dirty="0" smtClean="0"/>
              <a:t>65535 karakterli ikili sayı sistemine dönüştürülmüş büyük nesneler (Resim, belge vs.)</a:t>
            </a:r>
          </a:p>
          <a:p>
            <a:pPr>
              <a:buFont typeface="Wingdings 2" panose="05020102010507070707" pitchFamily="18" charset="2"/>
              <a:buNone/>
            </a:pPr>
            <a:r>
              <a:rPr lang="tr-TR" altLang="tr-TR" b="1" dirty="0" smtClean="0"/>
              <a:t>BINARY: </a:t>
            </a:r>
          </a:p>
          <a:p>
            <a:pPr>
              <a:buFont typeface="Wingdings 2" panose="05020102010507070707" pitchFamily="18" charset="2"/>
              <a:buNone/>
            </a:pPr>
            <a:r>
              <a:rPr lang="tr-TR" altLang="tr-TR" dirty="0" smtClean="0"/>
              <a:t>Belirtilen boyut kadar ikili veri saklar.</a:t>
            </a:r>
          </a:p>
          <a:p>
            <a:pPr>
              <a:buFont typeface="Wingdings 2" panose="05020102010507070707" pitchFamily="18" charset="2"/>
              <a:buNone/>
            </a:pPr>
            <a:r>
              <a:rPr lang="tr-TR" altLang="tr-TR" b="1" dirty="0" smtClean="0"/>
              <a:t>BIT: </a:t>
            </a:r>
          </a:p>
          <a:p>
            <a:pPr>
              <a:buFont typeface="Wingdings 2" panose="05020102010507070707" pitchFamily="18" charset="2"/>
              <a:buNone/>
            </a:pPr>
            <a:r>
              <a:rPr lang="tr-TR" dirty="0" smtClean="0"/>
              <a:t>Sadece </a:t>
            </a:r>
            <a:r>
              <a:rPr lang="tr-TR" dirty="0"/>
              <a:t>0, 1 veya NULL yani boş değer içerir. Boolean yani var-yok, evet-hayır gibi iki </a:t>
            </a:r>
            <a:r>
              <a:rPr lang="tr-TR" dirty="0" smtClean="0"/>
              <a:t>değer alması </a:t>
            </a:r>
            <a:r>
              <a:rPr lang="tr-TR" dirty="0"/>
              <a:t>gerek durumlarda kullanılabilir.</a:t>
            </a:r>
            <a:endParaRPr lang="tr-TR" altLang="tr-TR" dirty="0"/>
          </a:p>
        </p:txBody>
      </p:sp>
    </p:spTree>
    <p:extLst>
      <p:ext uri="{BB962C8B-B14F-4D97-AF65-F5344CB8AC3E}">
        <p14:creationId xmlns:p14="http://schemas.microsoft.com/office/powerpoint/2010/main" val="418137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KISITLAMALAR</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a:t>Bir veri tabanında depolanan bilgiler arasında bir bütünlük olması yani verilerin birbirleri ile uyumlu olması gerekmektedir. Böylelikle veriler arasında kopukluk olmayacak, geçerli bir veritabanı oluşturulmuş olacaktır. </a:t>
            </a:r>
          </a:p>
          <a:p>
            <a:r>
              <a:rPr lang="tr-TR" dirty="0" smtClean="0"/>
              <a:t>Bütünlük </a:t>
            </a:r>
            <a:r>
              <a:rPr lang="tr-TR" dirty="0"/>
              <a:t>kısıtlamaları, veri tabanında depolanacak verileri kısıtlayan koşullar olarak adlandırılır. Bir veritabanına kısıtlamalar uygulanarak sadece geçerli verilerin depolanmasını sağlayabiliriz</a:t>
            </a:r>
            <a:r>
              <a:rPr lang="tr-TR" dirty="0" smtClean="0"/>
              <a:t>.</a:t>
            </a:r>
          </a:p>
          <a:p>
            <a:endParaRPr lang="tr-TR" dirty="0" smtClean="0"/>
          </a:p>
          <a:p>
            <a:r>
              <a:rPr lang="tr-TR" dirty="0" smtClean="0"/>
              <a:t>Veritabanlarındaki kısıtlamaları </a:t>
            </a:r>
            <a:r>
              <a:rPr lang="tr-TR" b="1" i="1" dirty="0" smtClean="0"/>
              <a:t>Anahtar Kısıtlamaları </a:t>
            </a:r>
            <a:r>
              <a:rPr lang="tr-TR" dirty="0" smtClean="0"/>
              <a:t>ve </a:t>
            </a:r>
            <a:r>
              <a:rPr lang="tr-TR" b="1" i="1" dirty="0" smtClean="0"/>
              <a:t>Veri Kısıtlamaları </a:t>
            </a:r>
            <a:r>
              <a:rPr lang="tr-TR" dirty="0" smtClean="0"/>
              <a:t>olarak belirleyebiliriz.</a:t>
            </a:r>
            <a:endParaRPr lang="tr-TR" dirty="0"/>
          </a:p>
        </p:txBody>
      </p:sp>
    </p:spTree>
    <p:extLst>
      <p:ext uri="{BB962C8B-B14F-4D97-AF65-F5344CB8AC3E}">
        <p14:creationId xmlns:p14="http://schemas.microsoft.com/office/powerpoint/2010/main" val="218375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İLİŞKİ ŞEMALARI ŞEKİLLERİ</a:t>
            </a:r>
            <a:endParaRPr lang="tr-TR" dirty="0"/>
          </a:p>
        </p:txBody>
      </p:sp>
      <p:sp>
        <p:nvSpPr>
          <p:cNvPr id="16" name="Dikdörtgen 15"/>
          <p:cNvSpPr/>
          <p:nvPr/>
        </p:nvSpPr>
        <p:spPr>
          <a:xfrm>
            <a:off x="2646690" y="2837865"/>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VARLIK</a:t>
            </a:r>
          </a:p>
        </p:txBody>
      </p:sp>
      <p:sp>
        <p:nvSpPr>
          <p:cNvPr id="11" name="Oval 10"/>
          <p:cNvSpPr/>
          <p:nvPr/>
        </p:nvSpPr>
        <p:spPr>
          <a:xfrm>
            <a:off x="6047454" y="4140084"/>
            <a:ext cx="1552417" cy="611962"/>
          </a:xfrm>
          <a:prstGeom prst="ellipse">
            <a:avLst/>
          </a:prstGeom>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u="sng" dirty="0" smtClean="0"/>
              <a:t>TÜRETİLEN NİTELİK</a:t>
            </a:r>
            <a:endParaRPr lang="tr-TR" sz="1600" u="sng" dirty="0"/>
          </a:p>
        </p:txBody>
      </p:sp>
      <p:sp>
        <p:nvSpPr>
          <p:cNvPr id="5" name="Elmas 4"/>
          <p:cNvSpPr/>
          <p:nvPr/>
        </p:nvSpPr>
        <p:spPr>
          <a:xfrm>
            <a:off x="2523409" y="3723636"/>
            <a:ext cx="1842448" cy="102841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İLİŞKİ</a:t>
            </a:r>
          </a:p>
        </p:txBody>
      </p:sp>
      <p:sp>
        <p:nvSpPr>
          <p:cNvPr id="20" name="Oval 19"/>
          <p:cNvSpPr/>
          <p:nvPr/>
        </p:nvSpPr>
        <p:spPr>
          <a:xfrm>
            <a:off x="6052015" y="3331799"/>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u="sng" dirty="0" smtClean="0"/>
              <a:t>ANAHTAR NİTELİK</a:t>
            </a:r>
            <a:endParaRPr lang="tr-TR" sz="1600" u="sng" dirty="0"/>
          </a:p>
        </p:txBody>
      </p:sp>
      <p:sp>
        <p:nvSpPr>
          <p:cNvPr id="24" name="Oval 23"/>
          <p:cNvSpPr/>
          <p:nvPr/>
        </p:nvSpPr>
        <p:spPr>
          <a:xfrm>
            <a:off x="6047455" y="2523514"/>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NİTELİK</a:t>
            </a:r>
            <a:endParaRPr lang="tr-TR" sz="1600" dirty="0"/>
          </a:p>
        </p:txBody>
      </p:sp>
    </p:spTree>
    <p:extLst>
      <p:ext uri="{BB962C8B-B14F-4D97-AF65-F5344CB8AC3E}">
        <p14:creationId xmlns:p14="http://schemas.microsoft.com/office/powerpoint/2010/main" val="178477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ANAHTAR KISITLAMALARI</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smtClean="0"/>
              <a:t>Bütünlük kısıtlamalarının sağlanmasında anahtar kısıtlamaları önemli bir role sahiptir.</a:t>
            </a:r>
          </a:p>
          <a:p>
            <a:r>
              <a:rPr lang="tr-TR" dirty="0" smtClean="0"/>
              <a:t>Herhangi bir tablodaki her bir satır için kullanılan anahtarın tek olması gerekmektedir. Aksi takdirde kayıtlar arasında tutarsızlık meydana gelebilir.</a:t>
            </a:r>
          </a:p>
          <a:p>
            <a:r>
              <a:rPr lang="tr-TR" dirty="0" smtClean="0"/>
              <a:t>Bu kısıtlama türünde </a:t>
            </a:r>
            <a:r>
              <a:rPr lang="tr-TR" b="1" dirty="0" smtClean="0"/>
              <a:t>birincil anahtar (</a:t>
            </a:r>
            <a:r>
              <a:rPr lang="tr-TR" b="1" dirty="0" err="1" smtClean="0"/>
              <a:t>primary</a:t>
            </a:r>
            <a:r>
              <a:rPr lang="tr-TR" b="1" dirty="0" smtClean="0"/>
              <a:t> </a:t>
            </a:r>
            <a:r>
              <a:rPr lang="tr-TR" b="1" dirty="0" err="1" smtClean="0"/>
              <a:t>key</a:t>
            </a:r>
            <a:r>
              <a:rPr lang="tr-TR" b="1" dirty="0" smtClean="0"/>
              <a:t>) </a:t>
            </a:r>
            <a:r>
              <a:rPr lang="tr-TR" dirty="0" smtClean="0"/>
              <a:t>veya</a:t>
            </a:r>
            <a:r>
              <a:rPr lang="tr-TR" b="1" dirty="0" smtClean="0"/>
              <a:t> yabancı anahtar (</a:t>
            </a:r>
            <a:r>
              <a:rPr lang="tr-TR" b="1" dirty="0" err="1" smtClean="0"/>
              <a:t>foreign</a:t>
            </a:r>
            <a:r>
              <a:rPr lang="tr-TR" b="1" dirty="0" smtClean="0"/>
              <a:t> </a:t>
            </a:r>
            <a:r>
              <a:rPr lang="tr-TR" b="1" dirty="0" err="1" smtClean="0"/>
              <a:t>key</a:t>
            </a:r>
            <a:r>
              <a:rPr lang="tr-TR" b="1" dirty="0" smtClean="0"/>
              <a:t>) </a:t>
            </a:r>
            <a:r>
              <a:rPr lang="tr-TR" dirty="0" smtClean="0"/>
              <a:t>türlerinden birisi seçilerek kısıtlama gerçekleştirilir.</a:t>
            </a:r>
            <a:endParaRPr lang="tr-TR" dirty="0"/>
          </a:p>
        </p:txBody>
      </p:sp>
    </p:spTree>
    <p:extLst>
      <p:ext uri="{BB962C8B-B14F-4D97-AF65-F5344CB8AC3E}">
        <p14:creationId xmlns:p14="http://schemas.microsoft.com/office/powerpoint/2010/main" val="20468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BİRİNCİL ANAHTAR KISITLAMALARI</a:t>
            </a:r>
            <a:endParaRPr lang="tr-TR" dirty="0"/>
          </a:p>
        </p:txBody>
      </p:sp>
      <p:sp>
        <p:nvSpPr>
          <p:cNvPr id="3" name="İçerik Yer Tutucusu 2"/>
          <p:cNvSpPr>
            <a:spLocks noGrp="1"/>
          </p:cNvSpPr>
          <p:nvPr>
            <p:ph idx="1"/>
          </p:nvPr>
        </p:nvSpPr>
        <p:spPr>
          <a:xfrm>
            <a:off x="1097280" y="1845734"/>
            <a:ext cx="10058400" cy="2381209"/>
          </a:xfrm>
        </p:spPr>
        <p:txBody>
          <a:bodyPr/>
          <a:lstStyle/>
          <a:p>
            <a:r>
              <a:rPr lang="tr-TR" dirty="0"/>
              <a:t>Bir tablonun birincil anahtarı, tabloda depoladığınız her satırı benzersiz şekilde tanımlayan bir veya daha çok alandan oluşur. </a:t>
            </a:r>
            <a:endParaRPr lang="tr-TR" dirty="0" smtClean="0"/>
          </a:p>
          <a:p>
            <a:r>
              <a:rPr lang="tr-TR" dirty="0" smtClean="0"/>
              <a:t>Genellikle</a:t>
            </a:r>
            <a:r>
              <a:rPr lang="tr-TR" dirty="0"/>
              <a:t>, birincil anahtar olarak işlev gören bir kimlik numarası, seri numarası, okul </a:t>
            </a:r>
            <a:r>
              <a:rPr lang="tr-TR" dirty="0" err="1"/>
              <a:t>no</a:t>
            </a:r>
            <a:r>
              <a:rPr lang="tr-TR" dirty="0"/>
              <a:t> veya kod gibi benzersiz bir tanımlayıcı vardır. </a:t>
            </a:r>
            <a:endParaRPr lang="tr-TR" dirty="0" smtClean="0"/>
          </a:p>
          <a:p>
            <a:r>
              <a:rPr lang="tr-TR" dirty="0" smtClean="0"/>
              <a:t>Günlük </a:t>
            </a:r>
            <a:r>
              <a:rPr lang="tr-TR" dirty="0"/>
              <a:t>hayatımızda da, TC Kimlik Numaramız, illerin plaka (06-Ankara,34-İstanbul, 35İzmir gibi), telefon kod numaraları(312-Ankara,242-Antalya gibi) ve posta kod numaraları bağlı bulundukları ülkelerde benzersiz numaralardır birincil anahtarları başlarındaki sayısal </a:t>
            </a:r>
            <a:r>
              <a:rPr lang="tr-TR" dirty="0" smtClean="0"/>
              <a:t>ifadelerdir.</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629582425"/>
              </p:ext>
            </p:extLst>
          </p:nvPr>
        </p:nvGraphicFramePr>
        <p:xfrm>
          <a:off x="1097280" y="4335317"/>
          <a:ext cx="5053354" cy="1463040"/>
        </p:xfrm>
        <a:graphic>
          <a:graphicData uri="http://schemas.openxmlformats.org/drawingml/2006/table">
            <a:tbl>
              <a:tblPr firstRow="1" bandRow="1">
                <a:tableStyleId>{5C22544A-7EE6-4342-B048-85BDC9FD1C3A}</a:tableStyleId>
              </a:tblPr>
              <a:tblGrid>
                <a:gridCol w="729789">
                  <a:extLst>
                    <a:ext uri="{9D8B030D-6E8A-4147-A177-3AD203B41FA5}">
                      <a16:colId xmlns:a16="http://schemas.microsoft.com/office/drawing/2014/main" val="2791292512"/>
                    </a:ext>
                  </a:extLst>
                </a:gridCol>
                <a:gridCol w="1364705">
                  <a:extLst>
                    <a:ext uri="{9D8B030D-6E8A-4147-A177-3AD203B41FA5}">
                      <a16:colId xmlns:a16="http://schemas.microsoft.com/office/drawing/2014/main" val="463062448"/>
                    </a:ext>
                  </a:extLst>
                </a:gridCol>
                <a:gridCol w="1431984">
                  <a:extLst>
                    <a:ext uri="{9D8B030D-6E8A-4147-A177-3AD203B41FA5}">
                      <a16:colId xmlns:a16="http://schemas.microsoft.com/office/drawing/2014/main" val="134236395"/>
                    </a:ext>
                  </a:extLst>
                </a:gridCol>
                <a:gridCol w="1526876">
                  <a:extLst>
                    <a:ext uri="{9D8B030D-6E8A-4147-A177-3AD203B41FA5}">
                      <a16:colId xmlns:a16="http://schemas.microsoft.com/office/drawing/2014/main" val="2245805347"/>
                    </a:ext>
                  </a:extLst>
                </a:gridCol>
              </a:tblGrid>
              <a:tr h="322277">
                <a:tc>
                  <a:txBody>
                    <a:bodyPr/>
                    <a:lstStyle/>
                    <a:p>
                      <a:r>
                        <a:rPr lang="tr-TR" dirty="0" smtClean="0"/>
                        <a:t>NO</a:t>
                      </a:r>
                      <a:endParaRPr lang="tr-TR" dirty="0"/>
                    </a:p>
                  </a:txBody>
                  <a:tcPr/>
                </a:tc>
                <a:tc>
                  <a:txBody>
                    <a:bodyPr/>
                    <a:lstStyle/>
                    <a:p>
                      <a:r>
                        <a:rPr lang="tr-TR" dirty="0" smtClean="0"/>
                        <a:t>ADI</a:t>
                      </a:r>
                      <a:endParaRPr lang="tr-TR" dirty="0"/>
                    </a:p>
                  </a:txBody>
                  <a:tcPr/>
                </a:tc>
                <a:tc>
                  <a:txBody>
                    <a:bodyPr/>
                    <a:lstStyle/>
                    <a:p>
                      <a:r>
                        <a:rPr lang="tr-TR" dirty="0" smtClean="0"/>
                        <a:t>SOYADI</a:t>
                      </a:r>
                      <a:endParaRPr lang="tr-TR" dirty="0"/>
                    </a:p>
                  </a:txBody>
                  <a:tcPr/>
                </a:tc>
                <a:tc>
                  <a:txBody>
                    <a:bodyPr/>
                    <a:lstStyle/>
                    <a:p>
                      <a:r>
                        <a:rPr lang="tr-TR" dirty="0" smtClean="0"/>
                        <a:t>D.YERİ</a:t>
                      </a:r>
                      <a:endParaRPr lang="tr-TR" dirty="0"/>
                    </a:p>
                  </a:txBody>
                  <a:tcPr/>
                </a:tc>
                <a:extLst>
                  <a:ext uri="{0D108BD9-81ED-4DB2-BD59-A6C34878D82A}">
                    <a16:rowId xmlns:a16="http://schemas.microsoft.com/office/drawing/2014/main" val="3091522091"/>
                  </a:ext>
                </a:extLst>
              </a:tr>
              <a:tr h="322277">
                <a:tc>
                  <a:txBody>
                    <a:bodyPr/>
                    <a:lstStyle/>
                    <a:p>
                      <a:r>
                        <a:rPr lang="tr-TR" dirty="0" smtClean="0"/>
                        <a:t>1</a:t>
                      </a:r>
                      <a:endParaRPr lang="tr-TR" dirty="0"/>
                    </a:p>
                  </a:txBody>
                  <a:tcPr/>
                </a:tc>
                <a:tc>
                  <a:txBody>
                    <a:bodyPr/>
                    <a:lstStyle/>
                    <a:p>
                      <a:r>
                        <a:rPr lang="tr-TR" dirty="0" smtClean="0"/>
                        <a:t>ALİ</a:t>
                      </a:r>
                      <a:endParaRPr lang="tr-TR" dirty="0"/>
                    </a:p>
                  </a:txBody>
                  <a:tcPr/>
                </a:tc>
                <a:tc>
                  <a:txBody>
                    <a:bodyPr/>
                    <a:lstStyle/>
                    <a:p>
                      <a:r>
                        <a:rPr lang="tr-TR" dirty="0" smtClean="0"/>
                        <a:t>CANSEL</a:t>
                      </a:r>
                      <a:endParaRPr lang="tr-TR" dirty="0"/>
                    </a:p>
                  </a:txBody>
                  <a:tcPr/>
                </a:tc>
                <a:tc>
                  <a:txBody>
                    <a:bodyPr/>
                    <a:lstStyle/>
                    <a:p>
                      <a:r>
                        <a:rPr lang="tr-TR" dirty="0" smtClean="0"/>
                        <a:t>İZMİR</a:t>
                      </a:r>
                      <a:endParaRPr lang="tr-TR" dirty="0"/>
                    </a:p>
                  </a:txBody>
                  <a:tcPr/>
                </a:tc>
                <a:extLst>
                  <a:ext uri="{0D108BD9-81ED-4DB2-BD59-A6C34878D82A}">
                    <a16:rowId xmlns:a16="http://schemas.microsoft.com/office/drawing/2014/main" val="2607971774"/>
                  </a:ext>
                </a:extLst>
              </a:tr>
              <a:tr h="322277">
                <a:tc>
                  <a:txBody>
                    <a:bodyPr/>
                    <a:lstStyle/>
                    <a:p>
                      <a:r>
                        <a:rPr lang="tr-TR" dirty="0" smtClean="0"/>
                        <a:t>2</a:t>
                      </a:r>
                      <a:endParaRPr lang="tr-TR" dirty="0"/>
                    </a:p>
                  </a:txBody>
                  <a:tcPr/>
                </a:tc>
                <a:tc>
                  <a:txBody>
                    <a:bodyPr/>
                    <a:lstStyle/>
                    <a:p>
                      <a:r>
                        <a:rPr lang="tr-TR" dirty="0" smtClean="0"/>
                        <a:t>MEHMET</a:t>
                      </a:r>
                      <a:endParaRPr lang="tr-TR" dirty="0"/>
                    </a:p>
                  </a:txBody>
                  <a:tcPr/>
                </a:tc>
                <a:tc>
                  <a:txBody>
                    <a:bodyPr/>
                    <a:lstStyle/>
                    <a:p>
                      <a:r>
                        <a:rPr lang="tr-TR" dirty="0" smtClean="0"/>
                        <a:t>TAŞÇI</a:t>
                      </a:r>
                      <a:endParaRPr lang="tr-TR" dirty="0"/>
                    </a:p>
                  </a:txBody>
                  <a:tcPr/>
                </a:tc>
                <a:tc>
                  <a:txBody>
                    <a:bodyPr/>
                    <a:lstStyle/>
                    <a:p>
                      <a:r>
                        <a:rPr lang="tr-TR" dirty="0" smtClean="0"/>
                        <a:t>ANKARA</a:t>
                      </a:r>
                      <a:endParaRPr lang="tr-TR" dirty="0"/>
                    </a:p>
                  </a:txBody>
                  <a:tcPr/>
                </a:tc>
                <a:extLst>
                  <a:ext uri="{0D108BD9-81ED-4DB2-BD59-A6C34878D82A}">
                    <a16:rowId xmlns:a16="http://schemas.microsoft.com/office/drawing/2014/main" val="1341666225"/>
                  </a:ext>
                </a:extLst>
              </a:tr>
              <a:tr h="322277">
                <a:tc>
                  <a:txBody>
                    <a:bodyPr/>
                    <a:lstStyle/>
                    <a:p>
                      <a:r>
                        <a:rPr lang="tr-TR" dirty="0" smtClean="0"/>
                        <a:t>3</a:t>
                      </a:r>
                      <a:endParaRPr lang="tr-TR" dirty="0"/>
                    </a:p>
                  </a:txBody>
                  <a:tcPr/>
                </a:tc>
                <a:tc>
                  <a:txBody>
                    <a:bodyPr/>
                    <a:lstStyle/>
                    <a:p>
                      <a:r>
                        <a:rPr lang="tr-TR" dirty="0" smtClean="0"/>
                        <a:t>KAMİL</a:t>
                      </a:r>
                      <a:endParaRPr lang="tr-TR" dirty="0"/>
                    </a:p>
                  </a:txBody>
                  <a:tcPr/>
                </a:tc>
                <a:tc>
                  <a:txBody>
                    <a:bodyPr/>
                    <a:lstStyle/>
                    <a:p>
                      <a:r>
                        <a:rPr lang="tr-TR" dirty="0" smtClean="0"/>
                        <a:t>AYDIN</a:t>
                      </a:r>
                      <a:endParaRPr lang="tr-TR" dirty="0"/>
                    </a:p>
                  </a:txBody>
                  <a:tcPr/>
                </a:tc>
                <a:tc>
                  <a:txBody>
                    <a:bodyPr/>
                    <a:lstStyle/>
                    <a:p>
                      <a:r>
                        <a:rPr lang="tr-TR" dirty="0" smtClean="0"/>
                        <a:t>DENİZLİ</a:t>
                      </a:r>
                      <a:endParaRPr lang="tr-TR" dirty="0"/>
                    </a:p>
                  </a:txBody>
                  <a:tcPr/>
                </a:tc>
                <a:extLst>
                  <a:ext uri="{0D108BD9-81ED-4DB2-BD59-A6C34878D82A}">
                    <a16:rowId xmlns:a16="http://schemas.microsoft.com/office/drawing/2014/main" val="3302613230"/>
                  </a:ext>
                </a:extLst>
              </a:tr>
            </a:tbl>
          </a:graphicData>
        </a:graphic>
      </p:graphicFrame>
      <p:sp>
        <p:nvSpPr>
          <p:cNvPr id="5" name="Metin kutusu 4"/>
          <p:cNvSpPr txBox="1"/>
          <p:nvPr/>
        </p:nvSpPr>
        <p:spPr>
          <a:xfrm>
            <a:off x="6150635" y="4335317"/>
            <a:ext cx="5005046" cy="1200329"/>
          </a:xfrm>
          <a:prstGeom prst="rect">
            <a:avLst/>
          </a:prstGeom>
          <a:noFill/>
        </p:spPr>
        <p:txBody>
          <a:bodyPr wrap="square" rtlCol="0">
            <a:spAutoFit/>
          </a:bodyPr>
          <a:lstStyle/>
          <a:p>
            <a:r>
              <a:rPr lang="tr-TR" dirty="0" smtClean="0"/>
              <a:t>Birincil anahtar hiçbir zaman NULL (boş) veya birbiri ile aynı olan değerleri içeremez.</a:t>
            </a:r>
          </a:p>
          <a:p>
            <a:endParaRPr lang="tr-TR" dirty="0"/>
          </a:p>
          <a:p>
            <a:r>
              <a:rPr lang="tr-TR" dirty="0" smtClean="0"/>
              <a:t>Yandaki tabloda anahtar alan NO alanıdır.</a:t>
            </a:r>
            <a:endParaRPr lang="tr-TR" dirty="0"/>
          </a:p>
        </p:txBody>
      </p:sp>
    </p:spTree>
    <p:extLst>
      <p:ext uri="{BB962C8B-B14F-4D97-AF65-F5344CB8AC3E}">
        <p14:creationId xmlns:p14="http://schemas.microsoft.com/office/powerpoint/2010/main" val="226034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YABANCI ANAHTAR KISITLAMALARI</a:t>
            </a:r>
            <a:endParaRPr lang="tr-TR" dirty="0"/>
          </a:p>
        </p:txBody>
      </p:sp>
      <p:sp>
        <p:nvSpPr>
          <p:cNvPr id="3" name="İçerik Yer Tutucusu 2"/>
          <p:cNvSpPr>
            <a:spLocks noGrp="1"/>
          </p:cNvSpPr>
          <p:nvPr>
            <p:ph idx="1"/>
          </p:nvPr>
        </p:nvSpPr>
        <p:spPr>
          <a:xfrm>
            <a:off x="1097280" y="1845735"/>
            <a:ext cx="10058400" cy="2226872"/>
          </a:xfrm>
        </p:spPr>
        <p:txBody>
          <a:bodyPr/>
          <a:lstStyle/>
          <a:p>
            <a:r>
              <a:rPr lang="tr-TR" dirty="0"/>
              <a:t>Tablo içerisindeki verilerin birbirleri ile iletişim kurabilmeleri amacıyla kullanılan anahtarlardır. Birincil anahtarlar hiçbir zaman NULL(boş) veya birbiri ile ayni olan değerleri içeremezken, yabancı anahtarlar birbirleri ile aynı olan değerler içerebilirler. Bir tabloda birden fazla yabancı anahtar </a:t>
            </a:r>
            <a:r>
              <a:rPr lang="tr-TR" dirty="0" smtClean="0"/>
              <a:t>kullanılabilir.</a:t>
            </a:r>
          </a:p>
          <a:p>
            <a:r>
              <a:rPr lang="tr-TR" dirty="0"/>
              <a:t>Kısacası yabancı anahtar</a:t>
            </a:r>
            <a:r>
              <a:rPr lang="tr-TR" dirty="0" smtClean="0"/>
              <a:t>, bir </a:t>
            </a:r>
            <a:r>
              <a:rPr lang="tr-TR" dirty="0"/>
              <a:t>tabloya girilebilecek verileri başka bir tablonun herhangi bir alanında yer alabilecek veriler ile sınırlandırmak ve ilişkilendirmek için kullanılır</a:t>
            </a:r>
            <a:r>
              <a:rPr lang="tr-TR" dirty="0" smtClean="0"/>
              <a:t>. Yabancı anahtar başka bir tablonun birincil anahtarıdır da denilebilir.</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2409236815"/>
              </p:ext>
            </p:extLst>
          </p:nvPr>
        </p:nvGraphicFramePr>
        <p:xfrm>
          <a:off x="1097280" y="4072607"/>
          <a:ext cx="4389120" cy="1463040"/>
        </p:xfrm>
        <a:graphic>
          <a:graphicData uri="http://schemas.openxmlformats.org/drawingml/2006/table">
            <a:tbl>
              <a:tblPr firstRow="1" bandRow="1">
                <a:tableStyleId>{5C22544A-7EE6-4342-B048-85BDC9FD1C3A}</a:tableStyleId>
              </a:tblPr>
              <a:tblGrid>
                <a:gridCol w="1197346">
                  <a:extLst>
                    <a:ext uri="{9D8B030D-6E8A-4147-A177-3AD203B41FA5}">
                      <a16:colId xmlns:a16="http://schemas.microsoft.com/office/drawing/2014/main" val="2791292512"/>
                    </a:ext>
                  </a:extLst>
                </a:gridCol>
                <a:gridCol w="1532657">
                  <a:extLst>
                    <a:ext uri="{9D8B030D-6E8A-4147-A177-3AD203B41FA5}">
                      <a16:colId xmlns:a16="http://schemas.microsoft.com/office/drawing/2014/main" val="463062448"/>
                    </a:ext>
                  </a:extLst>
                </a:gridCol>
                <a:gridCol w="1659117">
                  <a:extLst>
                    <a:ext uri="{9D8B030D-6E8A-4147-A177-3AD203B41FA5}">
                      <a16:colId xmlns:a16="http://schemas.microsoft.com/office/drawing/2014/main" val="134236395"/>
                    </a:ext>
                  </a:extLst>
                </a:gridCol>
              </a:tblGrid>
              <a:tr h="322277">
                <a:tc>
                  <a:txBody>
                    <a:bodyPr/>
                    <a:lstStyle/>
                    <a:p>
                      <a:r>
                        <a:rPr lang="tr-TR" dirty="0" smtClean="0"/>
                        <a:t>KITAP_NO</a:t>
                      </a:r>
                      <a:endParaRPr lang="tr-TR" dirty="0"/>
                    </a:p>
                  </a:txBody>
                  <a:tcPr/>
                </a:tc>
                <a:tc>
                  <a:txBody>
                    <a:bodyPr/>
                    <a:lstStyle/>
                    <a:p>
                      <a:r>
                        <a:rPr lang="tr-TR" dirty="0" smtClean="0"/>
                        <a:t>KITAP_ADI</a:t>
                      </a:r>
                      <a:endParaRPr lang="tr-TR" dirty="0"/>
                    </a:p>
                  </a:txBody>
                  <a:tcPr/>
                </a:tc>
                <a:tc>
                  <a:txBody>
                    <a:bodyPr/>
                    <a:lstStyle/>
                    <a:p>
                      <a:r>
                        <a:rPr lang="tr-TR" dirty="0" smtClean="0"/>
                        <a:t>KATEGORI_NO</a:t>
                      </a:r>
                      <a:endParaRPr lang="tr-TR" dirty="0"/>
                    </a:p>
                  </a:txBody>
                  <a:tcPr/>
                </a:tc>
                <a:extLst>
                  <a:ext uri="{0D108BD9-81ED-4DB2-BD59-A6C34878D82A}">
                    <a16:rowId xmlns:a16="http://schemas.microsoft.com/office/drawing/2014/main" val="3091522091"/>
                  </a:ext>
                </a:extLst>
              </a:tr>
              <a:tr h="322277">
                <a:tc>
                  <a:txBody>
                    <a:bodyPr/>
                    <a:lstStyle/>
                    <a:p>
                      <a:r>
                        <a:rPr lang="tr-TR" dirty="0" smtClean="0"/>
                        <a:t>1</a:t>
                      </a:r>
                      <a:endParaRPr lang="tr-TR" dirty="0"/>
                    </a:p>
                  </a:txBody>
                  <a:tcPr/>
                </a:tc>
                <a:tc>
                  <a:txBody>
                    <a:bodyPr/>
                    <a:lstStyle/>
                    <a:p>
                      <a:r>
                        <a:rPr lang="tr-TR" dirty="0" smtClean="0"/>
                        <a:t>BABA</a:t>
                      </a:r>
                      <a:endParaRPr lang="tr-TR" dirty="0"/>
                    </a:p>
                  </a:txBody>
                  <a:tcPr/>
                </a:tc>
                <a:tc>
                  <a:txBody>
                    <a:bodyPr/>
                    <a:lstStyle/>
                    <a:p>
                      <a:r>
                        <a:rPr lang="tr-TR" dirty="0" smtClean="0"/>
                        <a:t>1</a:t>
                      </a:r>
                      <a:endParaRPr lang="tr-TR" dirty="0"/>
                    </a:p>
                  </a:txBody>
                  <a:tcPr/>
                </a:tc>
                <a:extLst>
                  <a:ext uri="{0D108BD9-81ED-4DB2-BD59-A6C34878D82A}">
                    <a16:rowId xmlns:a16="http://schemas.microsoft.com/office/drawing/2014/main" val="2607971774"/>
                  </a:ext>
                </a:extLst>
              </a:tr>
              <a:tr h="322277">
                <a:tc>
                  <a:txBody>
                    <a:bodyPr/>
                    <a:lstStyle/>
                    <a:p>
                      <a:r>
                        <a:rPr lang="tr-TR" dirty="0" smtClean="0"/>
                        <a:t>2</a:t>
                      </a:r>
                      <a:endParaRPr lang="tr-TR" dirty="0"/>
                    </a:p>
                  </a:txBody>
                  <a:tcPr/>
                </a:tc>
                <a:tc>
                  <a:txBody>
                    <a:bodyPr/>
                    <a:lstStyle/>
                    <a:p>
                      <a:r>
                        <a:rPr lang="tr-TR" dirty="0" smtClean="0"/>
                        <a:t>KÜÇÜK PRENS</a:t>
                      </a:r>
                      <a:endParaRPr lang="tr-TR" dirty="0"/>
                    </a:p>
                  </a:txBody>
                  <a:tcPr/>
                </a:tc>
                <a:tc>
                  <a:txBody>
                    <a:bodyPr/>
                    <a:lstStyle/>
                    <a:p>
                      <a:r>
                        <a:rPr lang="tr-TR" dirty="0" smtClean="0"/>
                        <a:t>2</a:t>
                      </a:r>
                      <a:endParaRPr lang="tr-TR" dirty="0"/>
                    </a:p>
                  </a:txBody>
                  <a:tcPr/>
                </a:tc>
                <a:extLst>
                  <a:ext uri="{0D108BD9-81ED-4DB2-BD59-A6C34878D82A}">
                    <a16:rowId xmlns:a16="http://schemas.microsoft.com/office/drawing/2014/main" val="1341666225"/>
                  </a:ext>
                </a:extLst>
              </a:tr>
              <a:tr h="322277">
                <a:tc>
                  <a:txBody>
                    <a:bodyPr/>
                    <a:lstStyle/>
                    <a:p>
                      <a:r>
                        <a:rPr lang="tr-TR" dirty="0" smtClean="0"/>
                        <a:t>3</a:t>
                      </a:r>
                      <a:endParaRPr lang="tr-TR" dirty="0"/>
                    </a:p>
                  </a:txBody>
                  <a:tcPr/>
                </a:tc>
                <a:tc>
                  <a:txBody>
                    <a:bodyPr/>
                    <a:lstStyle/>
                    <a:p>
                      <a:r>
                        <a:rPr lang="tr-TR" dirty="0" smtClean="0"/>
                        <a:t>PETER PAN</a:t>
                      </a:r>
                      <a:endParaRPr lang="tr-TR" dirty="0"/>
                    </a:p>
                  </a:txBody>
                  <a:tcPr/>
                </a:tc>
                <a:tc>
                  <a:txBody>
                    <a:bodyPr/>
                    <a:lstStyle/>
                    <a:p>
                      <a:r>
                        <a:rPr lang="tr-TR" dirty="0" smtClean="0"/>
                        <a:t>2</a:t>
                      </a:r>
                      <a:endParaRPr lang="tr-TR" dirty="0"/>
                    </a:p>
                  </a:txBody>
                  <a:tcPr/>
                </a:tc>
                <a:extLst>
                  <a:ext uri="{0D108BD9-81ED-4DB2-BD59-A6C34878D82A}">
                    <a16:rowId xmlns:a16="http://schemas.microsoft.com/office/drawing/2014/main" val="3302613230"/>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2660701201"/>
              </p:ext>
            </p:extLst>
          </p:nvPr>
        </p:nvGraphicFramePr>
        <p:xfrm>
          <a:off x="6979345" y="4072607"/>
          <a:ext cx="4176335" cy="1463040"/>
        </p:xfrm>
        <a:graphic>
          <a:graphicData uri="http://schemas.openxmlformats.org/drawingml/2006/table">
            <a:tbl>
              <a:tblPr firstRow="1" bandRow="1">
                <a:tableStyleId>{5C22544A-7EE6-4342-B048-85BDC9FD1C3A}</a:tableStyleId>
              </a:tblPr>
              <a:tblGrid>
                <a:gridCol w="1562532">
                  <a:extLst>
                    <a:ext uri="{9D8B030D-6E8A-4147-A177-3AD203B41FA5}">
                      <a16:colId xmlns:a16="http://schemas.microsoft.com/office/drawing/2014/main" val="2791292512"/>
                    </a:ext>
                  </a:extLst>
                </a:gridCol>
                <a:gridCol w="2613803">
                  <a:extLst>
                    <a:ext uri="{9D8B030D-6E8A-4147-A177-3AD203B41FA5}">
                      <a16:colId xmlns:a16="http://schemas.microsoft.com/office/drawing/2014/main" val="463062448"/>
                    </a:ext>
                  </a:extLst>
                </a:gridCol>
              </a:tblGrid>
              <a:tr h="322277">
                <a:tc>
                  <a:txBody>
                    <a:bodyPr/>
                    <a:lstStyle/>
                    <a:p>
                      <a:r>
                        <a:rPr lang="tr-TR" dirty="0" smtClean="0"/>
                        <a:t>KATEGORI_NO</a:t>
                      </a:r>
                      <a:endParaRPr lang="tr-TR" dirty="0"/>
                    </a:p>
                  </a:txBody>
                  <a:tcPr/>
                </a:tc>
                <a:tc>
                  <a:txBody>
                    <a:bodyPr/>
                    <a:lstStyle/>
                    <a:p>
                      <a:r>
                        <a:rPr lang="tr-TR" dirty="0" smtClean="0"/>
                        <a:t>KATEGORI_ADI</a:t>
                      </a:r>
                      <a:endParaRPr lang="tr-TR" dirty="0"/>
                    </a:p>
                  </a:txBody>
                  <a:tcPr/>
                </a:tc>
                <a:extLst>
                  <a:ext uri="{0D108BD9-81ED-4DB2-BD59-A6C34878D82A}">
                    <a16:rowId xmlns:a16="http://schemas.microsoft.com/office/drawing/2014/main" val="3091522091"/>
                  </a:ext>
                </a:extLst>
              </a:tr>
              <a:tr h="322277">
                <a:tc>
                  <a:txBody>
                    <a:bodyPr/>
                    <a:lstStyle/>
                    <a:p>
                      <a:r>
                        <a:rPr lang="tr-TR" dirty="0" smtClean="0"/>
                        <a:t>1</a:t>
                      </a:r>
                      <a:endParaRPr lang="tr-TR" dirty="0"/>
                    </a:p>
                  </a:txBody>
                  <a:tcPr/>
                </a:tc>
                <a:tc>
                  <a:txBody>
                    <a:bodyPr/>
                    <a:lstStyle/>
                    <a:p>
                      <a:r>
                        <a:rPr lang="tr-TR" dirty="0" smtClean="0"/>
                        <a:t>POLİSİYE</a:t>
                      </a:r>
                      <a:endParaRPr lang="tr-TR" dirty="0"/>
                    </a:p>
                  </a:txBody>
                  <a:tcPr/>
                </a:tc>
                <a:extLst>
                  <a:ext uri="{0D108BD9-81ED-4DB2-BD59-A6C34878D82A}">
                    <a16:rowId xmlns:a16="http://schemas.microsoft.com/office/drawing/2014/main" val="2607971774"/>
                  </a:ext>
                </a:extLst>
              </a:tr>
              <a:tr h="322277">
                <a:tc>
                  <a:txBody>
                    <a:bodyPr/>
                    <a:lstStyle/>
                    <a:p>
                      <a:r>
                        <a:rPr lang="tr-TR" dirty="0" smtClean="0"/>
                        <a:t>2</a:t>
                      </a:r>
                      <a:endParaRPr lang="tr-TR" dirty="0"/>
                    </a:p>
                  </a:txBody>
                  <a:tcPr/>
                </a:tc>
                <a:tc>
                  <a:txBody>
                    <a:bodyPr/>
                    <a:lstStyle/>
                    <a:p>
                      <a:r>
                        <a:rPr lang="tr-TR" dirty="0" smtClean="0"/>
                        <a:t>ÇOCUK KLASİK</a:t>
                      </a:r>
                      <a:endParaRPr lang="tr-TR" dirty="0"/>
                    </a:p>
                  </a:txBody>
                  <a:tcPr/>
                </a:tc>
                <a:extLst>
                  <a:ext uri="{0D108BD9-81ED-4DB2-BD59-A6C34878D82A}">
                    <a16:rowId xmlns:a16="http://schemas.microsoft.com/office/drawing/2014/main" val="1341666225"/>
                  </a:ext>
                </a:extLst>
              </a:tr>
              <a:tr h="322277">
                <a:tc>
                  <a:txBody>
                    <a:bodyPr/>
                    <a:lstStyle/>
                    <a:p>
                      <a:r>
                        <a:rPr lang="tr-TR" dirty="0" smtClean="0"/>
                        <a:t>3</a:t>
                      </a:r>
                      <a:endParaRPr lang="tr-TR" dirty="0"/>
                    </a:p>
                  </a:txBody>
                  <a:tcPr/>
                </a:tc>
                <a:tc>
                  <a:txBody>
                    <a:bodyPr/>
                    <a:lstStyle/>
                    <a:p>
                      <a:r>
                        <a:rPr lang="tr-TR" dirty="0" smtClean="0"/>
                        <a:t>ÇİZGİ ROMAN</a:t>
                      </a:r>
                      <a:endParaRPr lang="tr-TR" dirty="0"/>
                    </a:p>
                  </a:txBody>
                  <a:tcPr/>
                </a:tc>
                <a:extLst>
                  <a:ext uri="{0D108BD9-81ED-4DB2-BD59-A6C34878D82A}">
                    <a16:rowId xmlns:a16="http://schemas.microsoft.com/office/drawing/2014/main" val="3302613230"/>
                  </a:ext>
                </a:extLst>
              </a:tr>
            </a:tbl>
          </a:graphicData>
        </a:graphic>
      </p:graphicFrame>
      <p:grpSp>
        <p:nvGrpSpPr>
          <p:cNvPr id="9" name="Grup 8"/>
          <p:cNvGrpSpPr/>
          <p:nvPr/>
        </p:nvGrpSpPr>
        <p:grpSpPr>
          <a:xfrm>
            <a:off x="1097280" y="5535647"/>
            <a:ext cx="1171467" cy="725679"/>
            <a:chOff x="1097280" y="5535647"/>
            <a:chExt cx="1171467" cy="725679"/>
          </a:xfrm>
        </p:grpSpPr>
        <p:sp>
          <p:nvSpPr>
            <p:cNvPr id="7" name="Sol Ayraç 6"/>
            <p:cNvSpPr/>
            <p:nvPr/>
          </p:nvSpPr>
          <p:spPr>
            <a:xfrm rot="16200000">
              <a:off x="1502722" y="5130205"/>
              <a:ext cx="360584" cy="1171467"/>
            </a:xfrm>
            <a:prstGeom prst="leftBrace">
              <a:avLst>
                <a:gd name="adj1" fmla="val 3464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Metin kutusu 7"/>
            <p:cNvSpPr txBox="1"/>
            <p:nvPr/>
          </p:nvSpPr>
          <p:spPr>
            <a:xfrm>
              <a:off x="1423358" y="5891994"/>
              <a:ext cx="465827" cy="369332"/>
            </a:xfrm>
            <a:prstGeom prst="rect">
              <a:avLst/>
            </a:prstGeom>
            <a:noFill/>
          </p:spPr>
          <p:txBody>
            <a:bodyPr wrap="square" rtlCol="0">
              <a:spAutoFit/>
            </a:bodyPr>
            <a:lstStyle/>
            <a:p>
              <a:r>
                <a:rPr lang="tr-TR" dirty="0" smtClean="0"/>
                <a:t>PK</a:t>
              </a:r>
              <a:endParaRPr lang="tr-TR" dirty="0"/>
            </a:p>
          </p:txBody>
        </p:sp>
      </p:grpSp>
      <p:grpSp>
        <p:nvGrpSpPr>
          <p:cNvPr id="10" name="Grup 9"/>
          <p:cNvGrpSpPr/>
          <p:nvPr/>
        </p:nvGrpSpPr>
        <p:grpSpPr>
          <a:xfrm>
            <a:off x="3837604" y="5544425"/>
            <a:ext cx="1648796" cy="725679"/>
            <a:chOff x="1097280" y="5535647"/>
            <a:chExt cx="1171467" cy="725679"/>
          </a:xfrm>
        </p:grpSpPr>
        <p:sp>
          <p:nvSpPr>
            <p:cNvPr id="11" name="Sol Ayraç 10"/>
            <p:cNvSpPr/>
            <p:nvPr/>
          </p:nvSpPr>
          <p:spPr>
            <a:xfrm rot="16200000">
              <a:off x="1502722" y="5130205"/>
              <a:ext cx="360584" cy="1171467"/>
            </a:xfrm>
            <a:prstGeom prst="leftBrace">
              <a:avLst>
                <a:gd name="adj1" fmla="val 3464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Metin kutusu 11"/>
            <p:cNvSpPr txBox="1"/>
            <p:nvPr/>
          </p:nvSpPr>
          <p:spPr>
            <a:xfrm>
              <a:off x="1545938" y="5891994"/>
              <a:ext cx="336678" cy="369332"/>
            </a:xfrm>
            <a:prstGeom prst="rect">
              <a:avLst/>
            </a:prstGeom>
            <a:noFill/>
          </p:spPr>
          <p:txBody>
            <a:bodyPr wrap="square" rtlCol="0">
              <a:spAutoFit/>
            </a:bodyPr>
            <a:lstStyle/>
            <a:p>
              <a:r>
                <a:rPr lang="tr-TR" dirty="0" smtClean="0"/>
                <a:t>FK</a:t>
              </a:r>
              <a:endParaRPr lang="tr-TR" dirty="0"/>
            </a:p>
          </p:txBody>
        </p:sp>
      </p:grpSp>
      <p:grpSp>
        <p:nvGrpSpPr>
          <p:cNvPr id="13" name="Grup 12"/>
          <p:cNvGrpSpPr/>
          <p:nvPr/>
        </p:nvGrpSpPr>
        <p:grpSpPr>
          <a:xfrm>
            <a:off x="6979346" y="5574104"/>
            <a:ext cx="1552180" cy="729916"/>
            <a:chOff x="1097280" y="5535647"/>
            <a:chExt cx="1171467" cy="729916"/>
          </a:xfrm>
        </p:grpSpPr>
        <p:sp>
          <p:nvSpPr>
            <p:cNvPr id="14" name="Sol Ayraç 13"/>
            <p:cNvSpPr/>
            <p:nvPr/>
          </p:nvSpPr>
          <p:spPr>
            <a:xfrm rot="16200000">
              <a:off x="1502722" y="5130205"/>
              <a:ext cx="360584" cy="1171467"/>
            </a:xfrm>
            <a:prstGeom prst="leftBrace">
              <a:avLst>
                <a:gd name="adj1" fmla="val 3464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5" name="Metin kutusu 14"/>
            <p:cNvSpPr txBox="1"/>
            <p:nvPr/>
          </p:nvSpPr>
          <p:spPr>
            <a:xfrm>
              <a:off x="1510977" y="5896231"/>
              <a:ext cx="344075" cy="369332"/>
            </a:xfrm>
            <a:prstGeom prst="rect">
              <a:avLst/>
            </a:prstGeom>
            <a:noFill/>
          </p:spPr>
          <p:txBody>
            <a:bodyPr wrap="square" rtlCol="0">
              <a:spAutoFit/>
            </a:bodyPr>
            <a:lstStyle/>
            <a:p>
              <a:r>
                <a:rPr lang="tr-TR" dirty="0" smtClean="0"/>
                <a:t>PK</a:t>
              </a:r>
              <a:endParaRPr lang="tr-TR" dirty="0"/>
            </a:p>
          </p:txBody>
        </p:sp>
      </p:grpSp>
      <p:cxnSp>
        <p:nvCxnSpPr>
          <p:cNvPr id="17" name="Düz Ok Bağlayıcısı 16"/>
          <p:cNvCxnSpPr/>
          <p:nvPr/>
        </p:nvCxnSpPr>
        <p:spPr>
          <a:xfrm flipH="1">
            <a:off x="4706004" y="4615132"/>
            <a:ext cx="22733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p:nvPr/>
        </p:nvCxnSpPr>
        <p:spPr>
          <a:xfrm flipH="1">
            <a:off x="4703131" y="4957311"/>
            <a:ext cx="22733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Dirsek Bağlayıcısı 19"/>
          <p:cNvCxnSpPr/>
          <p:nvPr/>
        </p:nvCxnSpPr>
        <p:spPr>
          <a:xfrm rot="10800000" flipV="1">
            <a:off x="4703132" y="5063705"/>
            <a:ext cx="2273341" cy="28467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82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VERİ KISITLAMALARI (CONSTRAINTS)</a:t>
            </a:r>
            <a:endParaRPr lang="tr-TR" dirty="0"/>
          </a:p>
        </p:txBody>
      </p:sp>
      <p:sp>
        <p:nvSpPr>
          <p:cNvPr id="3" name="İçerik Yer Tutucusu 2"/>
          <p:cNvSpPr>
            <a:spLocks noGrp="1"/>
          </p:cNvSpPr>
          <p:nvPr>
            <p:ph idx="1"/>
          </p:nvPr>
        </p:nvSpPr>
        <p:spPr>
          <a:xfrm>
            <a:off x="1097280" y="1845734"/>
            <a:ext cx="10058400" cy="2985058"/>
          </a:xfrm>
        </p:spPr>
        <p:txBody>
          <a:bodyPr/>
          <a:lstStyle/>
          <a:p>
            <a:r>
              <a:rPr lang="tr-TR" dirty="0"/>
              <a:t>Tablo tasarlarken kullanılan verilerin tutarlılığını sağlamak ve ne tür değerlere sahip olabileceğini belirlemek için de kısıtlamalar getirilebilir.  </a:t>
            </a:r>
            <a:r>
              <a:rPr lang="tr-TR" dirty="0" smtClean="0"/>
              <a:t> </a:t>
            </a:r>
            <a:endParaRPr lang="tr-TR" dirty="0"/>
          </a:p>
          <a:p>
            <a:r>
              <a:rPr lang="tr-TR" dirty="0"/>
              <a:t>Veri </a:t>
            </a:r>
            <a:r>
              <a:rPr lang="tr-TR" dirty="0" smtClean="0"/>
              <a:t>kısıtlamaları </a:t>
            </a:r>
            <a:r>
              <a:rPr lang="tr-TR" dirty="0"/>
              <a:t>sırasında kullanılan bazı kısıtlamalar Not </a:t>
            </a:r>
            <a:r>
              <a:rPr lang="tr-TR" dirty="0" err="1"/>
              <a:t>Null</a:t>
            </a:r>
            <a:r>
              <a:rPr lang="tr-TR" dirty="0"/>
              <a:t>, </a:t>
            </a:r>
            <a:r>
              <a:rPr lang="tr-TR" dirty="0" err="1"/>
              <a:t>Default</a:t>
            </a:r>
            <a:r>
              <a:rPr lang="tr-TR" dirty="0"/>
              <a:t>, </a:t>
            </a:r>
            <a:r>
              <a:rPr lang="tr-TR" dirty="0" err="1"/>
              <a:t>Unique</a:t>
            </a:r>
            <a:r>
              <a:rPr lang="tr-TR" dirty="0"/>
              <a:t> ve </a:t>
            </a:r>
            <a:r>
              <a:rPr lang="tr-TR" dirty="0" err="1"/>
              <a:t>Check’tir</a:t>
            </a:r>
            <a:r>
              <a:rPr lang="tr-TR" dirty="0" smtClean="0"/>
              <a:t>.</a:t>
            </a:r>
          </a:p>
          <a:p>
            <a:pPr lvl="1">
              <a:buFont typeface="Wingdings" panose="05000000000000000000" pitchFamily="2" charset="2"/>
              <a:buChar char="Ø"/>
            </a:pPr>
            <a:r>
              <a:rPr lang="tr-TR" b="1" dirty="0" smtClean="0"/>
              <a:t>Not </a:t>
            </a:r>
            <a:r>
              <a:rPr lang="tr-TR" b="1" dirty="0" err="1" smtClean="0"/>
              <a:t>Null</a:t>
            </a:r>
            <a:r>
              <a:rPr lang="tr-TR" b="1" dirty="0" smtClean="0"/>
              <a:t>: </a:t>
            </a:r>
            <a:r>
              <a:rPr lang="tr-TR" dirty="0" smtClean="0"/>
              <a:t>Veri girişi yapılacak tablodaki sütunun değer alıp almaması (</a:t>
            </a:r>
            <a:r>
              <a:rPr lang="tr-TR" b="1" i="1" dirty="0" smtClean="0"/>
              <a:t>NULL</a:t>
            </a:r>
            <a:r>
              <a:rPr lang="tr-TR" dirty="0" smtClean="0"/>
              <a:t> veya </a:t>
            </a:r>
            <a:r>
              <a:rPr lang="tr-TR" b="1" i="1" dirty="0" smtClean="0"/>
              <a:t>NOT NULL</a:t>
            </a:r>
            <a:r>
              <a:rPr lang="tr-TR" dirty="0" smtClean="0"/>
              <a:t>) gerektiğini belirlemede kullanılır. </a:t>
            </a:r>
          </a:p>
          <a:p>
            <a:pPr lvl="1">
              <a:buFont typeface="Wingdings" panose="05000000000000000000" pitchFamily="2" charset="2"/>
              <a:buChar char="Ø"/>
            </a:pPr>
            <a:r>
              <a:rPr lang="tr-TR" b="1" dirty="0" err="1" smtClean="0"/>
              <a:t>Default</a:t>
            </a:r>
            <a:r>
              <a:rPr lang="tr-TR" b="1" dirty="0" smtClean="0"/>
              <a:t>:</a:t>
            </a:r>
            <a:r>
              <a:rPr lang="tr-TR" dirty="0" smtClean="0"/>
              <a:t> Veri girişi sırasında bir alanın alabileceği varsayılan değeri atamak için kullanılır.</a:t>
            </a:r>
          </a:p>
          <a:p>
            <a:pPr lvl="1">
              <a:buFont typeface="Wingdings" panose="05000000000000000000" pitchFamily="2" charset="2"/>
              <a:buChar char="Ø"/>
            </a:pPr>
            <a:r>
              <a:rPr lang="tr-TR" b="1" dirty="0" err="1" smtClean="0"/>
              <a:t>Unique</a:t>
            </a:r>
            <a:r>
              <a:rPr lang="tr-TR" b="1" dirty="0" smtClean="0"/>
              <a:t>:</a:t>
            </a:r>
            <a:r>
              <a:rPr lang="tr-TR" dirty="0" smtClean="0"/>
              <a:t> Tablodaki bir alana girilen verinin tekrarsız olmasını sağlamak için kullanılır.</a:t>
            </a:r>
          </a:p>
          <a:p>
            <a:pPr lvl="1">
              <a:buFont typeface="Wingdings" panose="05000000000000000000" pitchFamily="2" charset="2"/>
              <a:buChar char="Ø"/>
            </a:pPr>
            <a:r>
              <a:rPr lang="tr-TR" b="1" dirty="0" err="1" smtClean="0"/>
              <a:t>Check</a:t>
            </a:r>
            <a:r>
              <a:rPr lang="tr-TR" b="1" dirty="0" smtClean="0"/>
              <a:t>: </a:t>
            </a:r>
            <a:r>
              <a:rPr lang="tr-TR" dirty="0" smtClean="0"/>
              <a:t>Kontrol kısıtlayıcı olarak da adlandırılır. Veri girişlerinin belirtilen kriterlere göre yapılmasını sağlar. Örneğin T.C. Kimlik numarasını girerken 11 haneden fazla değer girilmesi engellenebilir.</a:t>
            </a:r>
            <a:endParaRPr lang="tr-TR" b="1" dirty="0"/>
          </a:p>
        </p:txBody>
      </p:sp>
    </p:spTree>
    <p:extLst>
      <p:ext uri="{BB962C8B-B14F-4D97-AF65-F5344CB8AC3E}">
        <p14:creationId xmlns:p14="http://schemas.microsoft.com/office/powerpoint/2010/main" val="40532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İLİŞKİ ŞEMALARI</a:t>
            </a:r>
            <a:endParaRPr lang="tr-TR" dirty="0"/>
          </a:p>
        </p:txBody>
      </p:sp>
      <p:sp>
        <p:nvSpPr>
          <p:cNvPr id="24" name="İçerik Yer Tutucusu 2"/>
          <p:cNvSpPr>
            <a:spLocks noGrp="1"/>
          </p:cNvSpPr>
          <p:nvPr>
            <p:ph idx="1"/>
          </p:nvPr>
        </p:nvSpPr>
        <p:spPr>
          <a:xfrm>
            <a:off x="1097280" y="1845735"/>
            <a:ext cx="10058400" cy="1863624"/>
          </a:xfrm>
        </p:spPr>
        <p:txBody>
          <a:bodyPr>
            <a:normAutofit/>
          </a:bodyPr>
          <a:lstStyle/>
          <a:p>
            <a:r>
              <a:rPr lang="tr-TR" dirty="0" smtClean="0"/>
              <a:t>«Müşteri» ve «Hesap» isimli iki varlık kümesinin nitelikleri aşağıda verilmiştir. </a:t>
            </a:r>
          </a:p>
          <a:p>
            <a:r>
              <a:rPr lang="tr-TR" b="1" dirty="0" smtClean="0"/>
              <a:t>Müşteri:</a:t>
            </a:r>
            <a:r>
              <a:rPr lang="tr-TR" dirty="0" smtClean="0"/>
              <a:t> Ad, </a:t>
            </a:r>
            <a:r>
              <a:rPr lang="tr-TR" dirty="0" err="1" smtClean="0"/>
              <a:t>Soyad</a:t>
            </a:r>
            <a:r>
              <a:rPr lang="tr-TR" dirty="0" smtClean="0"/>
              <a:t>, </a:t>
            </a:r>
            <a:r>
              <a:rPr lang="tr-TR" dirty="0" err="1" smtClean="0"/>
              <a:t>KimlikNo</a:t>
            </a:r>
            <a:r>
              <a:rPr lang="tr-TR" dirty="0" smtClean="0"/>
              <a:t>, Adres</a:t>
            </a:r>
          </a:p>
          <a:p>
            <a:r>
              <a:rPr lang="tr-TR" b="1" dirty="0" smtClean="0"/>
              <a:t>Hesap: </a:t>
            </a:r>
            <a:r>
              <a:rPr lang="tr-TR" dirty="0" smtClean="0"/>
              <a:t>Hesap No, Bakiye</a:t>
            </a:r>
          </a:p>
          <a:p>
            <a:r>
              <a:rPr lang="tr-TR" dirty="0" smtClean="0"/>
              <a:t>Bu verilere göre varlık-ilişki diyagramını oluşturunuz.</a:t>
            </a:r>
            <a:endParaRPr lang="tr-TR" dirty="0"/>
          </a:p>
          <a:p>
            <a:endParaRPr lang="tr-TR" dirty="0" smtClean="0"/>
          </a:p>
          <a:p>
            <a:endParaRPr lang="tr-TR" dirty="0" smtClean="0"/>
          </a:p>
          <a:p>
            <a:endParaRPr lang="tr-TR" dirty="0"/>
          </a:p>
          <a:p>
            <a:endParaRPr lang="tr-TR" sz="1800" dirty="0"/>
          </a:p>
        </p:txBody>
      </p:sp>
    </p:spTree>
    <p:extLst>
      <p:ext uri="{BB962C8B-B14F-4D97-AF65-F5344CB8AC3E}">
        <p14:creationId xmlns:p14="http://schemas.microsoft.com/office/powerpoint/2010/main" val="331494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VARLIK İLİŞKİ ŞEMALARI</a:t>
            </a:r>
            <a:endParaRPr lang="tr-TR" dirty="0"/>
          </a:p>
        </p:txBody>
      </p:sp>
      <p:sp>
        <p:nvSpPr>
          <p:cNvPr id="16" name="Dikdörtgen 15"/>
          <p:cNvSpPr/>
          <p:nvPr/>
        </p:nvSpPr>
        <p:spPr>
          <a:xfrm>
            <a:off x="1923173" y="2929440"/>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Müşteri</a:t>
            </a:r>
          </a:p>
        </p:txBody>
      </p:sp>
      <p:sp>
        <p:nvSpPr>
          <p:cNvPr id="18" name="Dikdörtgen 17"/>
          <p:cNvSpPr/>
          <p:nvPr/>
        </p:nvSpPr>
        <p:spPr>
          <a:xfrm>
            <a:off x="7590979" y="2929440"/>
            <a:ext cx="1595886" cy="59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HESAP</a:t>
            </a:r>
          </a:p>
        </p:txBody>
      </p:sp>
      <p:cxnSp>
        <p:nvCxnSpPr>
          <p:cNvPr id="19" name="Düz Bağlayıcı 18"/>
          <p:cNvCxnSpPr/>
          <p:nvPr/>
        </p:nvCxnSpPr>
        <p:spPr>
          <a:xfrm>
            <a:off x="6456850" y="3234032"/>
            <a:ext cx="1134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784143" y="1912733"/>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KİMLİKNO</a:t>
            </a:r>
            <a:endParaRPr lang="tr-TR" sz="1600" dirty="0"/>
          </a:p>
        </p:txBody>
      </p:sp>
      <p:sp>
        <p:nvSpPr>
          <p:cNvPr id="10" name="Oval 9"/>
          <p:cNvSpPr/>
          <p:nvPr/>
        </p:nvSpPr>
        <p:spPr>
          <a:xfrm>
            <a:off x="903027" y="2161901"/>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ADRES</a:t>
            </a:r>
            <a:endParaRPr lang="tr-TR" sz="1600" dirty="0"/>
          </a:p>
        </p:txBody>
      </p:sp>
      <p:sp>
        <p:nvSpPr>
          <p:cNvPr id="11" name="Oval 10"/>
          <p:cNvSpPr/>
          <p:nvPr/>
        </p:nvSpPr>
        <p:spPr>
          <a:xfrm>
            <a:off x="500222" y="3736083"/>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AD</a:t>
            </a:r>
            <a:endParaRPr lang="tr-TR" sz="1600" dirty="0"/>
          </a:p>
        </p:txBody>
      </p:sp>
      <p:sp>
        <p:nvSpPr>
          <p:cNvPr id="5" name="Elmas 4"/>
          <p:cNvSpPr/>
          <p:nvPr/>
        </p:nvSpPr>
        <p:spPr>
          <a:xfrm>
            <a:off x="4614402" y="2719827"/>
            <a:ext cx="1842448" cy="1028410"/>
          </a:xfrm>
          <a:prstGeom prst="diamond">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solidFill>
                  <a:srgbClr val="FF0000"/>
                </a:solidFill>
              </a:rPr>
              <a:t>1:1</a:t>
            </a:r>
            <a:endParaRPr lang="tr-TR" sz="2400" b="1" dirty="0">
              <a:solidFill>
                <a:srgbClr val="FF0000"/>
              </a:solidFill>
            </a:endParaRPr>
          </a:p>
        </p:txBody>
      </p:sp>
      <p:cxnSp>
        <p:nvCxnSpPr>
          <p:cNvPr id="14" name="Düz Bağlayıcı 13"/>
          <p:cNvCxnSpPr/>
          <p:nvPr/>
        </p:nvCxnSpPr>
        <p:spPr>
          <a:xfrm>
            <a:off x="3521122" y="3240699"/>
            <a:ext cx="1134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9534421" y="2523514"/>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BAKİYE</a:t>
            </a:r>
            <a:endParaRPr lang="tr-TR" sz="1600" dirty="0"/>
          </a:p>
        </p:txBody>
      </p:sp>
      <p:sp>
        <p:nvSpPr>
          <p:cNvPr id="20" name="Oval 19"/>
          <p:cNvSpPr/>
          <p:nvPr/>
        </p:nvSpPr>
        <p:spPr>
          <a:xfrm>
            <a:off x="8072651" y="1911552"/>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HESAP NO</a:t>
            </a:r>
            <a:endParaRPr lang="tr-TR" sz="1600" dirty="0"/>
          </a:p>
        </p:txBody>
      </p:sp>
      <p:cxnSp>
        <p:nvCxnSpPr>
          <p:cNvPr id="9" name="Düz Bağlayıcı 8"/>
          <p:cNvCxnSpPr>
            <a:stCxn id="4" idx="4"/>
            <a:endCxn id="16" idx="0"/>
          </p:cNvCxnSpPr>
          <p:nvPr/>
        </p:nvCxnSpPr>
        <p:spPr>
          <a:xfrm flipH="1">
            <a:off x="2721116" y="2524695"/>
            <a:ext cx="800006" cy="40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Düz Bağlayıcı 12"/>
          <p:cNvCxnSpPr>
            <a:stCxn id="10" idx="6"/>
            <a:endCxn id="16" idx="0"/>
          </p:cNvCxnSpPr>
          <p:nvPr/>
        </p:nvCxnSpPr>
        <p:spPr>
          <a:xfrm>
            <a:off x="2376985" y="2467882"/>
            <a:ext cx="344131" cy="461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a:stCxn id="11" idx="0"/>
            <a:endCxn id="16" idx="2"/>
          </p:cNvCxnSpPr>
          <p:nvPr/>
        </p:nvCxnSpPr>
        <p:spPr>
          <a:xfrm flipV="1">
            <a:off x="1237201" y="3524662"/>
            <a:ext cx="1483915" cy="211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Düz Bağlayıcı 24"/>
          <p:cNvCxnSpPr>
            <a:stCxn id="20" idx="4"/>
            <a:endCxn id="18" idx="0"/>
          </p:cNvCxnSpPr>
          <p:nvPr/>
        </p:nvCxnSpPr>
        <p:spPr>
          <a:xfrm flipH="1">
            <a:off x="8388922" y="2523514"/>
            <a:ext cx="420708" cy="405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Düz Bağlayıcı 26"/>
          <p:cNvCxnSpPr>
            <a:stCxn id="17" idx="4"/>
            <a:endCxn id="18" idx="3"/>
          </p:cNvCxnSpPr>
          <p:nvPr/>
        </p:nvCxnSpPr>
        <p:spPr>
          <a:xfrm flipH="1">
            <a:off x="9186865" y="3135476"/>
            <a:ext cx="1084535" cy="91575"/>
          </a:xfrm>
          <a:prstGeom prst="line">
            <a:avLst/>
          </a:prstGeom>
        </p:spPr>
        <p:style>
          <a:lnRef idx="1">
            <a:schemeClr val="accent1"/>
          </a:lnRef>
          <a:fillRef idx="0">
            <a:schemeClr val="accent1"/>
          </a:fillRef>
          <a:effectRef idx="0">
            <a:schemeClr val="accent1"/>
          </a:effectRef>
          <a:fontRef idx="minor">
            <a:schemeClr val="tx1"/>
          </a:fontRef>
        </p:style>
      </p:cxnSp>
      <p:sp>
        <p:nvSpPr>
          <p:cNvPr id="33" name="Metin kutusu 32"/>
          <p:cNvSpPr txBox="1"/>
          <p:nvPr/>
        </p:nvSpPr>
        <p:spPr>
          <a:xfrm>
            <a:off x="4679599" y="2335525"/>
            <a:ext cx="1703608" cy="369332"/>
          </a:xfrm>
          <a:prstGeom prst="rect">
            <a:avLst/>
          </a:prstGeom>
          <a:noFill/>
        </p:spPr>
        <p:txBody>
          <a:bodyPr wrap="none" rtlCol="0">
            <a:spAutoFit/>
          </a:bodyPr>
          <a:lstStyle/>
          <a:p>
            <a:r>
              <a:rPr lang="tr-TR" dirty="0" smtClean="0"/>
              <a:t>MÜŞTERİ HESAP</a:t>
            </a:r>
            <a:endParaRPr lang="tr-TR" dirty="0"/>
          </a:p>
        </p:txBody>
      </p:sp>
      <p:sp>
        <p:nvSpPr>
          <p:cNvPr id="24" name="Oval 23"/>
          <p:cNvSpPr/>
          <p:nvPr/>
        </p:nvSpPr>
        <p:spPr>
          <a:xfrm>
            <a:off x="2782080" y="3835921"/>
            <a:ext cx="1473958" cy="611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SOYAD</a:t>
            </a:r>
            <a:endParaRPr lang="tr-TR" sz="1600" dirty="0"/>
          </a:p>
        </p:txBody>
      </p:sp>
      <p:cxnSp>
        <p:nvCxnSpPr>
          <p:cNvPr id="7" name="Düz Bağlayıcı 6"/>
          <p:cNvCxnSpPr>
            <a:stCxn id="16" idx="2"/>
            <a:endCxn id="24" idx="0"/>
          </p:cNvCxnSpPr>
          <p:nvPr/>
        </p:nvCxnSpPr>
        <p:spPr>
          <a:xfrm>
            <a:off x="2721116" y="3524662"/>
            <a:ext cx="797943" cy="3112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01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ÖRNEK UYGULAMA</a:t>
            </a:r>
            <a:endParaRPr lang="tr-TR" dirty="0"/>
          </a:p>
        </p:txBody>
      </p:sp>
      <p:sp>
        <p:nvSpPr>
          <p:cNvPr id="3" name="Dikdörtgen 2"/>
          <p:cNvSpPr/>
          <p:nvPr/>
        </p:nvSpPr>
        <p:spPr>
          <a:xfrm>
            <a:off x="1097280" y="1892635"/>
            <a:ext cx="10058400" cy="256880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tr-TR" sz="2000" dirty="0">
                <a:solidFill>
                  <a:schemeClr val="tx1">
                    <a:lumMod val="75000"/>
                    <a:lumOff val="25000"/>
                  </a:schemeClr>
                </a:solidFill>
              </a:rPr>
              <a:t>Bir sanal alışveriş sitesi için geliştirilen veri tabanında </a:t>
            </a:r>
            <a:r>
              <a:rPr lang="tr-TR" sz="2000" b="1" u="sng" dirty="0">
                <a:solidFill>
                  <a:schemeClr val="tx1">
                    <a:lumMod val="75000"/>
                    <a:lumOff val="25000"/>
                  </a:schemeClr>
                </a:solidFill>
              </a:rPr>
              <a:t>ürünler</a:t>
            </a:r>
            <a:r>
              <a:rPr lang="tr-TR" sz="2000" dirty="0">
                <a:solidFill>
                  <a:schemeClr val="tx1">
                    <a:lumMod val="75000"/>
                    <a:lumOff val="25000"/>
                  </a:schemeClr>
                </a:solidFill>
              </a:rPr>
              <a:t>, </a:t>
            </a:r>
            <a:r>
              <a:rPr lang="tr-TR" sz="2000" b="1" u="sng" dirty="0">
                <a:solidFill>
                  <a:schemeClr val="tx1">
                    <a:lumMod val="75000"/>
                    <a:lumOff val="25000"/>
                  </a:schemeClr>
                </a:solidFill>
              </a:rPr>
              <a:t>kategoriler</a:t>
            </a:r>
            <a:r>
              <a:rPr lang="tr-TR" sz="2000" dirty="0">
                <a:solidFill>
                  <a:schemeClr val="tx1">
                    <a:lumMod val="75000"/>
                    <a:lumOff val="25000"/>
                  </a:schemeClr>
                </a:solidFill>
              </a:rPr>
              <a:t>, </a:t>
            </a:r>
            <a:r>
              <a:rPr lang="tr-TR" sz="2000" b="1" u="sng" dirty="0">
                <a:solidFill>
                  <a:schemeClr val="tx1">
                    <a:lumMod val="75000"/>
                    <a:lumOff val="25000"/>
                  </a:schemeClr>
                </a:solidFill>
              </a:rPr>
              <a:t>tedarikçi</a:t>
            </a:r>
            <a:r>
              <a:rPr lang="tr-TR" sz="2000" dirty="0">
                <a:solidFill>
                  <a:schemeClr val="tx1">
                    <a:lumMod val="75000"/>
                    <a:lumOff val="25000"/>
                  </a:schemeClr>
                </a:solidFill>
              </a:rPr>
              <a:t> </a:t>
            </a:r>
            <a:r>
              <a:rPr lang="tr-TR" sz="2000" b="1" u="sng" dirty="0">
                <a:solidFill>
                  <a:schemeClr val="tx1">
                    <a:lumMod val="75000"/>
                    <a:lumOff val="25000"/>
                  </a:schemeClr>
                </a:solidFill>
              </a:rPr>
              <a:t>firmalar</a:t>
            </a:r>
            <a:r>
              <a:rPr lang="tr-TR" sz="2000" dirty="0">
                <a:solidFill>
                  <a:schemeClr val="tx1">
                    <a:lumMod val="75000"/>
                    <a:lumOff val="25000"/>
                  </a:schemeClr>
                </a:solidFill>
              </a:rPr>
              <a:t>, </a:t>
            </a:r>
            <a:r>
              <a:rPr lang="tr-TR" sz="2000" b="1" u="sng" dirty="0">
                <a:solidFill>
                  <a:schemeClr val="tx1">
                    <a:lumMod val="75000"/>
                    <a:lumOff val="25000"/>
                  </a:schemeClr>
                </a:solidFill>
              </a:rPr>
              <a:t>müşteriler</a:t>
            </a:r>
            <a:r>
              <a:rPr lang="tr-TR" sz="2000" dirty="0">
                <a:solidFill>
                  <a:schemeClr val="tx1">
                    <a:lumMod val="75000"/>
                    <a:lumOff val="25000"/>
                  </a:schemeClr>
                </a:solidFill>
              </a:rPr>
              <a:t> ve </a:t>
            </a:r>
            <a:r>
              <a:rPr lang="tr-TR" sz="2000" b="1" u="sng" dirty="0">
                <a:solidFill>
                  <a:schemeClr val="tx1">
                    <a:lumMod val="75000"/>
                    <a:lumOff val="25000"/>
                  </a:schemeClr>
                </a:solidFill>
              </a:rPr>
              <a:t>siparişler</a:t>
            </a:r>
            <a:r>
              <a:rPr lang="tr-TR" sz="2000" dirty="0">
                <a:solidFill>
                  <a:schemeClr val="tx1">
                    <a:lumMod val="75000"/>
                    <a:lumOff val="25000"/>
                  </a:schemeClr>
                </a:solidFill>
              </a:rPr>
              <a:t> varlık kümelerini, bu kümeler arasındaki ilişki kümelerini (ilişki türlerini de belirterek) ve size göre bu kümelerin sahip olması </a:t>
            </a:r>
            <a:r>
              <a:rPr lang="tr-TR" sz="2000" dirty="0" smtClean="0">
                <a:solidFill>
                  <a:schemeClr val="tx1">
                    <a:lumMod val="75000"/>
                    <a:lumOff val="25000"/>
                  </a:schemeClr>
                </a:solidFill>
              </a:rPr>
              <a:t>gereken </a:t>
            </a:r>
            <a:r>
              <a:rPr lang="tr-TR" sz="2000" dirty="0">
                <a:solidFill>
                  <a:schemeClr val="tx1">
                    <a:lumMod val="75000"/>
                    <a:lumOff val="25000"/>
                  </a:schemeClr>
                </a:solidFill>
              </a:rPr>
              <a:t>nitelikleri de gösterecek şekilde varlık-ilişki modeli çizelgesini oluşturunuz.</a:t>
            </a:r>
          </a:p>
        </p:txBody>
      </p:sp>
    </p:spTree>
    <p:extLst>
      <p:ext uri="{BB962C8B-B14F-4D97-AF65-F5344CB8AC3E}">
        <p14:creationId xmlns:p14="http://schemas.microsoft.com/office/powerpoint/2010/main" val="392300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TABLO NEDİR?</a:t>
            </a:r>
            <a:endParaRPr lang="tr-TR" dirty="0"/>
          </a:p>
        </p:txBody>
      </p:sp>
      <p:sp>
        <p:nvSpPr>
          <p:cNvPr id="3" name="İçerik Yer Tutucusu 2"/>
          <p:cNvSpPr>
            <a:spLocks noGrp="1"/>
          </p:cNvSpPr>
          <p:nvPr>
            <p:ph idx="1"/>
          </p:nvPr>
        </p:nvSpPr>
        <p:spPr>
          <a:xfrm>
            <a:off x="1097280" y="1845734"/>
            <a:ext cx="10058400" cy="2579617"/>
          </a:xfrm>
        </p:spPr>
        <p:txBody>
          <a:bodyPr/>
          <a:lstStyle/>
          <a:p>
            <a:r>
              <a:rPr lang="tr-TR" b="1" u="sng" dirty="0" smtClean="0"/>
              <a:t>TABLO : </a:t>
            </a:r>
            <a:r>
              <a:rPr lang="tr-TR" dirty="0" smtClean="0"/>
              <a:t>Veritabanında verilerin depolandığı alanlardır. Bir tablo içerisinde veriler satırlar, (row) ve sütunlar (column) şeklinde düzenlenerek yer alır. Veritabanı en az bir tabloya sahip olmak durumundadır. Ancak genellikle veritabanlarında çok sayıda tablo bulunur ve bu tablolar arasında ilişkiler(</a:t>
            </a:r>
            <a:r>
              <a:rPr lang="tr-TR" dirty="0" err="1" smtClean="0"/>
              <a:t>relation</a:t>
            </a:r>
            <a:r>
              <a:rPr lang="tr-TR" dirty="0" smtClean="0"/>
              <a:t>) oluşturulur.</a:t>
            </a:r>
          </a:p>
          <a:p>
            <a:r>
              <a:rPr lang="tr-TR" b="1" u="sng" dirty="0" smtClean="0"/>
              <a:t>ALAN:</a:t>
            </a:r>
            <a:r>
              <a:rPr lang="tr-TR" dirty="0" smtClean="0"/>
              <a:t> Tablo içerisinde, verilerin kaydedileceği bölümler alan ya da sütun (column) olarak adlandırılır.</a:t>
            </a:r>
            <a:endParaRPr lang="tr-TR" b="1" u="sng" dirty="0" smtClean="0"/>
          </a:p>
          <a:p>
            <a:r>
              <a:rPr lang="tr-TR" b="1" u="sng" dirty="0" smtClean="0"/>
              <a:t>KAYIT:</a:t>
            </a:r>
            <a:r>
              <a:rPr lang="tr-TR" dirty="0" smtClean="0"/>
              <a:t> Tabloların alanlarına girilen verilerin oluşturduğu her satıra kayıt (record) adı verilir.</a:t>
            </a:r>
            <a:endParaRPr lang="tr-TR" dirty="0"/>
          </a:p>
        </p:txBody>
      </p:sp>
      <p:graphicFrame>
        <p:nvGraphicFramePr>
          <p:cNvPr id="4" name="6 Tablo"/>
          <p:cNvGraphicFramePr>
            <a:graphicFrameLocks noGrp="1"/>
          </p:cNvGraphicFramePr>
          <p:nvPr>
            <p:extLst>
              <p:ext uri="{D42A27DB-BD31-4B8C-83A1-F6EECF244321}">
                <p14:modId xmlns:p14="http://schemas.microsoft.com/office/powerpoint/2010/main" val="3472695182"/>
              </p:ext>
            </p:extLst>
          </p:nvPr>
        </p:nvGraphicFramePr>
        <p:xfrm>
          <a:off x="1097280" y="4315634"/>
          <a:ext cx="7715250" cy="1828740"/>
        </p:xfrm>
        <a:graphic>
          <a:graphicData uri="http://schemas.openxmlformats.org/drawingml/2006/table">
            <a:tbl>
              <a:tblPr firstRow="1" bandRow="1">
                <a:tableStyleId>{5C22544A-7EE6-4342-B048-85BDC9FD1C3A}</a:tableStyleId>
              </a:tblPr>
              <a:tblGrid>
                <a:gridCol w="997662">
                  <a:extLst>
                    <a:ext uri="{9D8B030D-6E8A-4147-A177-3AD203B41FA5}">
                      <a16:colId xmlns:a16="http://schemas.microsoft.com/office/drawing/2014/main" val="20000"/>
                    </a:ext>
                  </a:extLst>
                </a:gridCol>
                <a:gridCol w="1931274">
                  <a:extLst>
                    <a:ext uri="{9D8B030D-6E8A-4147-A177-3AD203B41FA5}">
                      <a16:colId xmlns:a16="http://schemas.microsoft.com/office/drawing/2014/main" val="20001"/>
                    </a:ext>
                  </a:extLst>
                </a:gridCol>
                <a:gridCol w="1261242">
                  <a:extLst>
                    <a:ext uri="{9D8B030D-6E8A-4147-A177-3AD203B41FA5}">
                      <a16:colId xmlns:a16="http://schemas.microsoft.com/office/drawing/2014/main" val="20002"/>
                    </a:ext>
                  </a:extLst>
                </a:gridCol>
                <a:gridCol w="1197194">
                  <a:extLst>
                    <a:ext uri="{9D8B030D-6E8A-4147-A177-3AD203B41FA5}">
                      <a16:colId xmlns:a16="http://schemas.microsoft.com/office/drawing/2014/main" val="20003"/>
                    </a:ext>
                  </a:extLst>
                </a:gridCol>
                <a:gridCol w="2327878">
                  <a:extLst>
                    <a:ext uri="{9D8B030D-6E8A-4147-A177-3AD203B41FA5}">
                      <a16:colId xmlns:a16="http://schemas.microsoft.com/office/drawing/2014/main" val="20004"/>
                    </a:ext>
                  </a:extLst>
                </a:gridCol>
              </a:tblGrid>
              <a:tr h="265840">
                <a:tc>
                  <a:txBody>
                    <a:bodyPr/>
                    <a:lstStyle/>
                    <a:p>
                      <a:r>
                        <a:rPr lang="tr-TR" sz="1800" dirty="0" err="1" smtClean="0"/>
                        <a:t>Ogr</a:t>
                      </a:r>
                      <a:r>
                        <a:rPr lang="tr-TR" sz="1800" dirty="0" smtClean="0"/>
                        <a:t>_no</a:t>
                      </a:r>
                      <a:endParaRPr lang="tr-TR" sz="1800" dirty="0"/>
                    </a:p>
                  </a:txBody>
                  <a:tcPr marL="91439" marR="91439" marT="45714" marB="45714"/>
                </a:tc>
                <a:tc>
                  <a:txBody>
                    <a:bodyPr/>
                    <a:lstStyle/>
                    <a:p>
                      <a:r>
                        <a:rPr lang="tr-TR" sz="1800" dirty="0" smtClean="0"/>
                        <a:t>Ad_</a:t>
                      </a:r>
                      <a:r>
                        <a:rPr lang="tr-TR" sz="1800" dirty="0" err="1" smtClean="0"/>
                        <a:t>soyad</a:t>
                      </a:r>
                      <a:endParaRPr lang="tr-TR" sz="1800" dirty="0"/>
                    </a:p>
                  </a:txBody>
                  <a:tcPr marL="91439" marR="91439" marT="45714" marB="45714"/>
                </a:tc>
                <a:tc>
                  <a:txBody>
                    <a:bodyPr/>
                    <a:lstStyle/>
                    <a:p>
                      <a:r>
                        <a:rPr lang="tr-TR" sz="1800" dirty="0" smtClean="0"/>
                        <a:t>d_tarih</a:t>
                      </a:r>
                      <a:endParaRPr lang="tr-TR" sz="1800" dirty="0"/>
                    </a:p>
                  </a:txBody>
                  <a:tcPr marL="91439" marR="91439" marT="45714" marB="45714"/>
                </a:tc>
                <a:tc>
                  <a:txBody>
                    <a:bodyPr/>
                    <a:lstStyle/>
                    <a:p>
                      <a:r>
                        <a:rPr lang="tr-TR" sz="1800" dirty="0" smtClean="0"/>
                        <a:t>d_yeri</a:t>
                      </a:r>
                      <a:endParaRPr lang="tr-TR" sz="1800" dirty="0"/>
                    </a:p>
                  </a:txBody>
                  <a:tcPr marL="91439" marR="91439" marT="45714" marB="45714"/>
                </a:tc>
                <a:tc>
                  <a:txBody>
                    <a:bodyPr/>
                    <a:lstStyle/>
                    <a:p>
                      <a:r>
                        <a:rPr lang="tr-TR" sz="1800" dirty="0" smtClean="0"/>
                        <a:t>e-mail </a:t>
                      </a:r>
                      <a:endParaRPr lang="tr-TR" sz="1800" dirty="0"/>
                    </a:p>
                  </a:txBody>
                  <a:tcPr marL="91439" marR="91439" marT="45714" marB="45714"/>
                </a:tc>
                <a:extLst>
                  <a:ext uri="{0D108BD9-81ED-4DB2-BD59-A6C34878D82A}">
                    <a16:rowId xmlns:a16="http://schemas.microsoft.com/office/drawing/2014/main" val="10000"/>
                  </a:ext>
                </a:extLst>
              </a:tr>
              <a:tr h="265840">
                <a:tc>
                  <a:txBody>
                    <a:bodyPr/>
                    <a:lstStyle/>
                    <a:p>
                      <a:r>
                        <a:rPr lang="tr-TR" sz="1800" dirty="0" smtClean="0"/>
                        <a:t>1</a:t>
                      </a:r>
                    </a:p>
                  </a:txBody>
                  <a:tcPr marL="91439" marR="91439" marT="45714" marB="45714"/>
                </a:tc>
                <a:tc>
                  <a:txBody>
                    <a:bodyPr/>
                    <a:lstStyle/>
                    <a:p>
                      <a:r>
                        <a:rPr lang="tr-TR" sz="1800" dirty="0" smtClean="0"/>
                        <a:t>Ayşe </a:t>
                      </a:r>
                      <a:r>
                        <a:rPr lang="tr-TR" sz="1800" dirty="0" err="1" smtClean="0"/>
                        <a:t>Öztürk</a:t>
                      </a:r>
                      <a:endParaRPr lang="tr-TR" sz="1800" dirty="0"/>
                    </a:p>
                  </a:txBody>
                  <a:tcPr marL="91439" marR="91439" marT="45714" marB="45714"/>
                </a:tc>
                <a:tc>
                  <a:txBody>
                    <a:bodyPr/>
                    <a:lstStyle/>
                    <a:p>
                      <a:r>
                        <a:rPr lang="tr-TR" sz="1800" dirty="0" smtClean="0"/>
                        <a:t>01.11.1979</a:t>
                      </a:r>
                      <a:endParaRPr lang="tr-TR" sz="1800" dirty="0"/>
                    </a:p>
                  </a:txBody>
                  <a:tcPr marL="91439" marR="91439" marT="45714" marB="45714"/>
                </a:tc>
                <a:tc>
                  <a:txBody>
                    <a:bodyPr/>
                    <a:lstStyle/>
                    <a:p>
                      <a:r>
                        <a:rPr lang="tr-TR" sz="1800" dirty="0" smtClean="0"/>
                        <a:t>Konya</a:t>
                      </a:r>
                      <a:endParaRPr lang="tr-TR" sz="1800" dirty="0"/>
                    </a:p>
                  </a:txBody>
                  <a:tcPr marL="91439" marR="91439" marT="45714" marB="45714"/>
                </a:tc>
                <a:tc>
                  <a:txBody>
                    <a:bodyPr/>
                    <a:lstStyle/>
                    <a:p>
                      <a:r>
                        <a:rPr lang="tr-TR" sz="1800" dirty="0" smtClean="0"/>
                        <a:t>ayse@gmail.com</a:t>
                      </a:r>
                      <a:endParaRPr lang="tr-TR" sz="1800" dirty="0"/>
                    </a:p>
                  </a:txBody>
                  <a:tcPr marL="91439" marR="91439" marT="45714" marB="45714"/>
                </a:tc>
                <a:extLst>
                  <a:ext uri="{0D108BD9-81ED-4DB2-BD59-A6C34878D82A}">
                    <a16:rowId xmlns:a16="http://schemas.microsoft.com/office/drawing/2014/main" val="10001"/>
                  </a:ext>
                </a:extLst>
              </a:tr>
              <a:tr h="265840">
                <a:tc>
                  <a:txBody>
                    <a:bodyPr/>
                    <a:lstStyle/>
                    <a:p>
                      <a:r>
                        <a:rPr lang="tr-TR" sz="1800" dirty="0" smtClean="0"/>
                        <a:t>2</a:t>
                      </a:r>
                      <a:endParaRPr lang="tr-TR" sz="1800" dirty="0"/>
                    </a:p>
                  </a:txBody>
                  <a:tcPr marL="91439" marR="91439" marT="45714" marB="45714"/>
                </a:tc>
                <a:tc>
                  <a:txBody>
                    <a:bodyPr/>
                    <a:lstStyle/>
                    <a:p>
                      <a:r>
                        <a:rPr lang="tr-TR" sz="1800" dirty="0" smtClean="0"/>
                        <a:t>Sema Özdemir</a:t>
                      </a:r>
                      <a:endParaRPr lang="tr-TR" sz="1800" dirty="0"/>
                    </a:p>
                  </a:txBody>
                  <a:tcPr marL="91439" marR="91439" marT="45714" marB="45714"/>
                </a:tc>
                <a:tc>
                  <a:txBody>
                    <a:bodyPr/>
                    <a:lstStyle/>
                    <a:p>
                      <a:r>
                        <a:rPr lang="tr-TR" sz="1800" dirty="0" smtClean="0"/>
                        <a:t>24.05.1975</a:t>
                      </a:r>
                      <a:endParaRPr lang="tr-TR" sz="1800" dirty="0"/>
                    </a:p>
                  </a:txBody>
                  <a:tcPr marL="91439" marR="91439" marT="45714" marB="45714"/>
                </a:tc>
                <a:tc>
                  <a:txBody>
                    <a:bodyPr/>
                    <a:lstStyle/>
                    <a:p>
                      <a:r>
                        <a:rPr lang="tr-TR" sz="1800" dirty="0" smtClean="0"/>
                        <a:t>Ankara</a:t>
                      </a:r>
                      <a:endParaRPr lang="tr-TR" sz="1800" dirty="0"/>
                    </a:p>
                  </a:txBody>
                  <a:tcPr marL="91439" marR="91439" marT="45714" marB="45714"/>
                </a:tc>
                <a:tc>
                  <a:txBody>
                    <a:bodyPr/>
                    <a:lstStyle/>
                    <a:p>
                      <a:r>
                        <a:rPr lang="tr-TR" sz="1800" dirty="0" smtClean="0"/>
                        <a:t>sema@hotmail.com</a:t>
                      </a:r>
                      <a:endParaRPr lang="tr-TR" sz="1800" dirty="0"/>
                    </a:p>
                  </a:txBody>
                  <a:tcPr marL="91439" marR="91439" marT="45714" marB="45714"/>
                </a:tc>
                <a:extLst>
                  <a:ext uri="{0D108BD9-81ED-4DB2-BD59-A6C34878D82A}">
                    <a16:rowId xmlns:a16="http://schemas.microsoft.com/office/drawing/2014/main" val="10002"/>
                  </a:ext>
                </a:extLst>
              </a:tr>
              <a:tr h="265840">
                <a:tc>
                  <a:txBody>
                    <a:bodyPr/>
                    <a:lstStyle/>
                    <a:p>
                      <a:r>
                        <a:rPr lang="tr-TR" sz="1800" dirty="0" smtClean="0"/>
                        <a:t>3</a:t>
                      </a:r>
                      <a:endParaRPr lang="tr-TR" sz="1800" dirty="0"/>
                    </a:p>
                  </a:txBody>
                  <a:tcPr marL="91439" marR="91439" marT="45714" marB="45714"/>
                </a:tc>
                <a:tc>
                  <a:txBody>
                    <a:bodyPr/>
                    <a:lstStyle/>
                    <a:p>
                      <a:r>
                        <a:rPr lang="tr-TR" sz="1800" dirty="0" smtClean="0"/>
                        <a:t>Serdar  </a:t>
                      </a:r>
                      <a:r>
                        <a:rPr lang="tr-TR" sz="1800" dirty="0" err="1" smtClean="0"/>
                        <a:t>Gülpınar</a:t>
                      </a:r>
                      <a:endParaRPr lang="tr-TR" sz="1800" dirty="0"/>
                    </a:p>
                  </a:txBody>
                  <a:tcPr marL="91439" marR="91439" marT="45714" marB="45714"/>
                </a:tc>
                <a:tc>
                  <a:txBody>
                    <a:bodyPr/>
                    <a:lstStyle/>
                    <a:p>
                      <a:r>
                        <a:rPr lang="tr-TR" sz="1800" dirty="0" smtClean="0"/>
                        <a:t>06.06.1983</a:t>
                      </a:r>
                      <a:endParaRPr lang="tr-TR" sz="1800" dirty="0"/>
                    </a:p>
                  </a:txBody>
                  <a:tcPr marL="91439" marR="91439" marT="45714" marB="45714"/>
                </a:tc>
                <a:tc>
                  <a:txBody>
                    <a:bodyPr/>
                    <a:lstStyle/>
                    <a:p>
                      <a:r>
                        <a:rPr lang="tr-TR" sz="1800" dirty="0" smtClean="0"/>
                        <a:t>Adana</a:t>
                      </a:r>
                      <a:endParaRPr lang="tr-TR" sz="1800" dirty="0"/>
                    </a:p>
                  </a:txBody>
                  <a:tcPr marL="91439" marR="91439" marT="45714" marB="45714"/>
                </a:tc>
                <a:tc>
                  <a:txBody>
                    <a:bodyPr/>
                    <a:lstStyle/>
                    <a:p>
                      <a:r>
                        <a:rPr lang="tr-TR" sz="1800" dirty="0" smtClean="0"/>
                        <a:t>serdar@mu.edu.tr</a:t>
                      </a:r>
                      <a:endParaRPr lang="tr-TR" sz="1800" dirty="0"/>
                    </a:p>
                  </a:txBody>
                  <a:tcPr marL="91439" marR="91439" marT="45714" marB="45714"/>
                </a:tc>
                <a:extLst>
                  <a:ext uri="{0D108BD9-81ED-4DB2-BD59-A6C34878D82A}">
                    <a16:rowId xmlns:a16="http://schemas.microsoft.com/office/drawing/2014/main" val="10003"/>
                  </a:ext>
                </a:extLst>
              </a:tr>
              <a:tr h="265840">
                <a:tc>
                  <a:txBody>
                    <a:bodyPr/>
                    <a:lstStyle/>
                    <a:p>
                      <a:r>
                        <a:rPr lang="tr-TR" sz="1800" dirty="0" smtClean="0"/>
                        <a:t>4</a:t>
                      </a:r>
                      <a:endParaRPr lang="tr-TR" sz="1800" dirty="0"/>
                    </a:p>
                  </a:txBody>
                  <a:tcPr marL="91439" marR="91439" marT="45714" marB="45714"/>
                </a:tc>
                <a:tc>
                  <a:txBody>
                    <a:bodyPr/>
                    <a:lstStyle/>
                    <a:p>
                      <a:r>
                        <a:rPr lang="tr-TR" sz="1800" dirty="0" smtClean="0"/>
                        <a:t>Mehmet Efe</a:t>
                      </a:r>
                      <a:endParaRPr lang="tr-TR" sz="1800" dirty="0"/>
                    </a:p>
                  </a:txBody>
                  <a:tcPr marL="91439" marR="91439" marT="45714" marB="45714"/>
                </a:tc>
                <a:tc>
                  <a:txBody>
                    <a:bodyPr/>
                    <a:lstStyle/>
                    <a:p>
                      <a:r>
                        <a:rPr lang="tr-TR" sz="1800" dirty="0" smtClean="0"/>
                        <a:t>11.02.1978</a:t>
                      </a:r>
                      <a:endParaRPr lang="tr-TR" sz="1800" dirty="0"/>
                    </a:p>
                  </a:txBody>
                  <a:tcPr marL="91439" marR="91439" marT="45714" marB="45714"/>
                </a:tc>
                <a:tc>
                  <a:txBody>
                    <a:bodyPr/>
                    <a:lstStyle/>
                    <a:p>
                      <a:r>
                        <a:rPr lang="tr-TR" sz="1800" dirty="0" smtClean="0"/>
                        <a:t>Niğde</a:t>
                      </a:r>
                      <a:endParaRPr lang="tr-TR" sz="1800" dirty="0"/>
                    </a:p>
                  </a:txBody>
                  <a:tcPr marL="91439" marR="91439" marT="45714" marB="45714"/>
                </a:tc>
                <a:tc>
                  <a:txBody>
                    <a:bodyPr/>
                    <a:lstStyle/>
                    <a:p>
                      <a:r>
                        <a:rPr lang="tr-TR" sz="1800" dirty="0" smtClean="0"/>
                        <a:t>mehmet@mu.edu.tr</a:t>
                      </a:r>
                      <a:endParaRPr lang="tr-TR" sz="1800" dirty="0"/>
                    </a:p>
                  </a:txBody>
                  <a:tcPr marL="91439" marR="91439" marT="45714" marB="45714"/>
                </a:tc>
                <a:extLst>
                  <a:ext uri="{0D108BD9-81ED-4DB2-BD59-A6C34878D82A}">
                    <a16:rowId xmlns:a16="http://schemas.microsoft.com/office/drawing/2014/main" val="10004"/>
                  </a:ext>
                </a:extLst>
              </a:tr>
            </a:tbl>
          </a:graphicData>
        </a:graphic>
      </p:graphicFrame>
      <p:sp>
        <p:nvSpPr>
          <p:cNvPr id="9" name="Metin kutusu 8"/>
          <p:cNvSpPr txBox="1"/>
          <p:nvPr/>
        </p:nvSpPr>
        <p:spPr>
          <a:xfrm>
            <a:off x="8936967" y="4876061"/>
            <a:ext cx="1587260" cy="707886"/>
          </a:xfrm>
          <a:prstGeom prst="rect">
            <a:avLst/>
          </a:prstGeom>
          <a:noFill/>
        </p:spPr>
        <p:txBody>
          <a:bodyPr wrap="square" rtlCol="0">
            <a:spAutoFit/>
          </a:bodyPr>
          <a:lstStyle/>
          <a:p>
            <a:r>
              <a:rPr lang="tr-TR" sz="2000" dirty="0"/>
              <a:t>T</a:t>
            </a:r>
            <a:r>
              <a:rPr lang="tr-TR" sz="2000" dirty="0" smtClean="0"/>
              <a:t>ablo, alan ve kayıtlar</a:t>
            </a:r>
            <a:endParaRPr lang="tr-TR" sz="2000" dirty="0"/>
          </a:p>
        </p:txBody>
      </p:sp>
    </p:spTree>
    <p:extLst>
      <p:ext uri="{BB962C8B-B14F-4D97-AF65-F5344CB8AC3E}">
        <p14:creationId xmlns:p14="http://schemas.microsoft.com/office/powerpoint/2010/main" val="44452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TABLO VERİ TÜRLERİ</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smtClean="0"/>
              <a:t>Veritabanındaki kayıtları tablolarda saklarken verilerin yapıları hakkında bilgi sahibi olmak için tablo alanlarının özelliklerinin önceden tanımlanmış olması gereklidir. </a:t>
            </a:r>
          </a:p>
          <a:p>
            <a:r>
              <a:rPr lang="tr-TR" dirty="0" smtClean="0"/>
              <a:t>Örneğin öğrenci numarasının tam sayıdan oluşacağı, öğrenci ad ve soyadının harflerden oluşacağı, derslerin adlarının harflerden oluşacağı, öğrencinin derslerden aldığı notların </a:t>
            </a:r>
            <a:r>
              <a:rPr lang="tr-TR" dirty="0" err="1" smtClean="0"/>
              <a:t>ondalıklı</a:t>
            </a:r>
            <a:r>
              <a:rPr lang="tr-TR" dirty="0" smtClean="0"/>
              <a:t> sayı olacağı gibi bilgiler, veri tabanındaki ilgili tablolar oluşturulurken alanların veri tipleri olarak belirlenir.</a:t>
            </a:r>
          </a:p>
          <a:p>
            <a:r>
              <a:rPr lang="tr-TR" dirty="0" smtClean="0"/>
              <a:t>Ayrıca her alanın veri tipi belirlendikten sonra o alana girilecek karakter sayısı da belirlenebilir.</a:t>
            </a:r>
            <a:endParaRPr lang="tr-TR" dirty="0"/>
          </a:p>
        </p:txBody>
      </p:sp>
    </p:spTree>
    <p:extLst>
      <p:ext uri="{BB962C8B-B14F-4D97-AF65-F5344CB8AC3E}">
        <p14:creationId xmlns:p14="http://schemas.microsoft.com/office/powerpoint/2010/main" val="250674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nchor="ctr"/>
          <a:lstStyle/>
          <a:p>
            <a:pPr eaLnBrk="1" hangingPunct="1"/>
            <a:r>
              <a:rPr lang="tr-TR" altLang="tr-TR" dirty="0" smtClean="0"/>
              <a:t>ACCESS VERİ TÜRLERİ</a:t>
            </a:r>
          </a:p>
        </p:txBody>
      </p:sp>
      <p:sp>
        <p:nvSpPr>
          <p:cNvPr id="3" name="2 İçerik Yer Tutucusu"/>
          <p:cNvSpPr>
            <a:spLocks noGrp="1"/>
          </p:cNvSpPr>
          <p:nvPr>
            <p:ph idx="1"/>
          </p:nvPr>
        </p:nvSpPr>
        <p:spPr/>
        <p:txBody>
          <a:bodyPr>
            <a:normAutofit/>
          </a:bodyPr>
          <a:lstStyle/>
          <a:p>
            <a:pPr marL="274320" indent="-274320">
              <a:spcAft>
                <a:spcPts val="0"/>
              </a:spcAft>
              <a:buClr>
                <a:schemeClr val="accent3"/>
              </a:buClr>
              <a:buNone/>
              <a:defRPr/>
            </a:pPr>
            <a:r>
              <a:rPr lang="tr-TR" b="1" dirty="0" smtClean="0"/>
              <a:t>Metin</a:t>
            </a:r>
            <a:r>
              <a:rPr lang="tr-TR" dirty="0" smtClean="0"/>
              <a:t> : Yazılacak bilgiler harflerden veya hem harf hem de sayılardan meydana geliyorsa kullanılacak veri türüdür. </a:t>
            </a:r>
          </a:p>
          <a:p>
            <a:pPr marL="274320" indent="-274320">
              <a:spcAft>
                <a:spcPts val="0"/>
              </a:spcAft>
              <a:buClr>
                <a:schemeClr val="accent3"/>
              </a:buClr>
              <a:buFont typeface="Wingdings 2"/>
              <a:buChar char=""/>
              <a:defRPr/>
            </a:pPr>
            <a:r>
              <a:rPr lang="tr-TR" dirty="0" smtClean="0"/>
              <a:t>Bu alana boşlukta dahil olmak üzere en fazla 255 karakter bilgi yazılabilir. </a:t>
            </a:r>
          </a:p>
          <a:p>
            <a:pPr marL="274320" indent="-274320">
              <a:spcAft>
                <a:spcPts val="0"/>
              </a:spcAft>
              <a:buClr>
                <a:schemeClr val="accent3"/>
              </a:buClr>
              <a:buFont typeface="Wingdings 2"/>
              <a:buChar char=""/>
              <a:defRPr/>
            </a:pPr>
            <a:r>
              <a:rPr lang="tr-TR" dirty="0" smtClean="0"/>
              <a:t>Bu alana yazılan bilgiler sadece sayılardan da oluşabilir, ama yazılan sayılar hesaplama işlemlerinde kullanılamazlar.</a:t>
            </a:r>
          </a:p>
          <a:p>
            <a:pPr>
              <a:buNone/>
            </a:pPr>
            <a:endParaRPr lang="tr-TR" altLang="tr-TR" b="1" dirty="0" smtClean="0"/>
          </a:p>
          <a:p>
            <a:pPr>
              <a:buNone/>
            </a:pPr>
            <a:r>
              <a:rPr lang="tr-TR" altLang="tr-TR" b="1" dirty="0" smtClean="0"/>
              <a:t>Not</a:t>
            </a:r>
            <a:r>
              <a:rPr lang="tr-TR" altLang="tr-TR" dirty="0" smtClean="0"/>
              <a:t> </a:t>
            </a:r>
            <a:r>
              <a:rPr lang="tr-TR" altLang="tr-TR" dirty="0"/>
              <a:t>: Uzun metin yada metin ve sayı bileşimi kullanılabilir. </a:t>
            </a:r>
          </a:p>
          <a:p>
            <a:pPr>
              <a:buNone/>
            </a:pPr>
            <a:r>
              <a:rPr lang="tr-TR" altLang="tr-TR" dirty="0" smtClean="0"/>
              <a:t>Genelde </a:t>
            </a:r>
            <a:r>
              <a:rPr lang="tr-TR" altLang="tr-TR" dirty="0"/>
              <a:t>açıklama ya da uzun bir not yazılacaksa bu alan kullanılır. 64.000 karakterle sınırlıdır.</a:t>
            </a:r>
            <a:endParaRPr lang="tr-TR" dirty="0" smtClean="0"/>
          </a:p>
          <a:p>
            <a:pPr marL="274320" indent="-274320">
              <a:spcAft>
                <a:spcPts val="0"/>
              </a:spcAft>
              <a:buClr>
                <a:schemeClr val="accent3"/>
              </a:buClr>
              <a:buNone/>
              <a:defRPr/>
            </a:pPr>
            <a:r>
              <a:rPr lang="tr-TR" dirty="0" smtClean="0"/>
              <a:t/>
            </a:r>
            <a:br>
              <a:rPr lang="tr-TR" dirty="0" smtClean="0"/>
            </a:br>
            <a:endParaRPr lang="tr-TR" dirty="0"/>
          </a:p>
        </p:txBody>
      </p:sp>
    </p:spTree>
    <p:extLst>
      <p:ext uri="{BB962C8B-B14F-4D97-AF65-F5344CB8AC3E}">
        <p14:creationId xmlns:p14="http://schemas.microsoft.com/office/powerpoint/2010/main" val="196792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2 İçerik Yer Tutucusu"/>
          <p:cNvSpPr>
            <a:spLocks noGrp="1"/>
          </p:cNvSpPr>
          <p:nvPr>
            <p:ph idx="1"/>
          </p:nvPr>
        </p:nvSpPr>
        <p:spPr/>
        <p:txBody>
          <a:bodyPr/>
          <a:lstStyle/>
          <a:p>
            <a:pPr eaLnBrk="1" hangingPunct="1">
              <a:buFont typeface="Wingdings 2" panose="05020102010507070707" pitchFamily="18" charset="2"/>
              <a:buNone/>
            </a:pPr>
            <a:r>
              <a:rPr lang="tr-TR" altLang="tr-TR" b="1" dirty="0" smtClean="0"/>
              <a:t>Sayı</a:t>
            </a:r>
            <a:r>
              <a:rPr lang="tr-TR" altLang="tr-TR" dirty="0" smtClean="0"/>
              <a:t> : Öğrenci numarası, öğrencinin sınıfı gibi sayısal bilgiler için kullanılır. </a:t>
            </a:r>
          </a:p>
          <a:p>
            <a:pPr eaLnBrk="1" hangingPunct="1">
              <a:buFont typeface="Wingdings 2" panose="05020102010507070707" pitchFamily="18" charset="2"/>
              <a:buNone/>
            </a:pPr>
            <a:endParaRPr lang="tr-TR" altLang="tr-TR" dirty="0" smtClean="0"/>
          </a:p>
          <a:p>
            <a:pPr marL="0" indent="0" eaLnBrk="1" hangingPunct="1">
              <a:buNone/>
            </a:pPr>
            <a:r>
              <a:rPr lang="tr-TR" altLang="tr-TR" dirty="0" smtClean="0"/>
              <a:t>Sayısal alanlar matematiksel hesaplamalarda kullanılabilir. Borç, alacak, öğrenci harcı gibi.</a:t>
            </a:r>
            <a:br>
              <a:rPr lang="tr-TR" altLang="tr-TR" dirty="0" smtClean="0"/>
            </a:br>
            <a:endParaRPr lang="tr-TR" altLang="tr-TR" dirty="0" smtClean="0"/>
          </a:p>
          <a:p>
            <a:pPr eaLnBrk="1" hangingPunct="1">
              <a:buFont typeface="Wingdings 2" panose="05020102010507070707" pitchFamily="18" charset="2"/>
              <a:buNone/>
            </a:pPr>
            <a:r>
              <a:rPr lang="tr-TR" altLang="tr-TR" b="1" dirty="0" smtClean="0"/>
              <a:t>Tarih/Saat</a:t>
            </a:r>
            <a:r>
              <a:rPr lang="tr-TR" altLang="tr-TR" dirty="0" smtClean="0"/>
              <a:t> : 100 ile 9999 arasındaki yıllar için tarih ve saat değerleridir.</a:t>
            </a:r>
            <a:br>
              <a:rPr lang="tr-TR" altLang="tr-TR" dirty="0" smtClean="0"/>
            </a:br>
            <a:endParaRPr lang="tr-TR" altLang="tr-TR" dirty="0" smtClean="0"/>
          </a:p>
        </p:txBody>
      </p:sp>
      <p:sp>
        <p:nvSpPr>
          <p:cNvPr id="2" name="Unvan 1"/>
          <p:cNvSpPr>
            <a:spLocks noGrp="1"/>
          </p:cNvSpPr>
          <p:nvPr>
            <p:ph type="title"/>
          </p:nvPr>
        </p:nvSpPr>
        <p:spPr/>
        <p:txBody>
          <a:bodyPr anchor="ctr"/>
          <a:lstStyle/>
          <a:p>
            <a:r>
              <a:rPr lang="tr-TR" altLang="tr-TR" dirty="0"/>
              <a:t>ACCESS VERİ TÜRLERİ</a:t>
            </a:r>
            <a:endParaRPr lang="tr-TR" dirty="0"/>
          </a:p>
        </p:txBody>
      </p:sp>
    </p:spTree>
    <p:extLst>
      <p:ext uri="{BB962C8B-B14F-4D97-AF65-F5344CB8AC3E}">
        <p14:creationId xmlns:p14="http://schemas.microsoft.com/office/powerpoint/2010/main" val="2631310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11494</TotalTime>
  <Words>1240</Words>
  <Application>Microsoft Office PowerPoint</Application>
  <PresentationFormat>Geniş ekran</PresentationFormat>
  <Paragraphs>211</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Calibri</vt:lpstr>
      <vt:lpstr>Calibri Light</vt:lpstr>
      <vt:lpstr>Wingdings</vt:lpstr>
      <vt:lpstr>Wingdings 2</vt:lpstr>
      <vt:lpstr>Geçmişe bakış</vt:lpstr>
      <vt:lpstr>VERİ TABANI YÖNETİM SİSTEMLERİ BÖLÜM 2</vt:lpstr>
      <vt:lpstr>VARLIK İLİŞKİ ŞEMALARI ŞEKİLLERİ</vt:lpstr>
      <vt:lpstr>VARLIK İLİŞKİ ŞEMALARI</vt:lpstr>
      <vt:lpstr>VARLIK İLİŞKİ ŞEMALARI</vt:lpstr>
      <vt:lpstr>ÖRNEK UYGULAMA</vt:lpstr>
      <vt:lpstr>TABLO NEDİR?</vt:lpstr>
      <vt:lpstr>TABLO VERİ TÜRLERİ</vt:lpstr>
      <vt:lpstr>ACCESS VERİ TÜRLERİ</vt:lpstr>
      <vt:lpstr>ACCESS VERİ TÜRLERİ</vt:lpstr>
      <vt:lpstr>ACCESS VERİ TÜRLERİ</vt:lpstr>
      <vt:lpstr>ACCESS VERİ TÜRLERİ</vt:lpstr>
      <vt:lpstr>ACCESS VERİ TÜRLERİ</vt:lpstr>
      <vt:lpstr>MYSQL Veri Türleri</vt:lpstr>
      <vt:lpstr>MYSQL Veri Türleri</vt:lpstr>
      <vt:lpstr>MYSQL Veri Türleri</vt:lpstr>
      <vt:lpstr>MYSQL Veri Türleri</vt:lpstr>
      <vt:lpstr>MYSQL Veri Türleri</vt:lpstr>
      <vt:lpstr>MYSQL Veri Türleri</vt:lpstr>
      <vt:lpstr>KISITLAMALAR</vt:lpstr>
      <vt:lpstr>ANAHTAR KISITLAMALARI</vt:lpstr>
      <vt:lpstr>BİRİNCİL ANAHTAR KISITLAMALARI</vt:lpstr>
      <vt:lpstr>YABANCI ANAHTAR KISITLAMALARI</vt:lpstr>
      <vt:lpstr>VERİ KISITLAMALARI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TABANI YÖNETİM SİSTEMLERİ</dc:title>
  <dc:creator>eguvenc</dc:creator>
  <cp:lastModifiedBy>eguvenc</cp:lastModifiedBy>
  <cp:revision>268</cp:revision>
  <dcterms:created xsi:type="dcterms:W3CDTF">2019-02-11T08:13:35Z</dcterms:created>
  <dcterms:modified xsi:type="dcterms:W3CDTF">2019-02-26T08:39:42Z</dcterms:modified>
</cp:coreProperties>
</file>