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300" r:id="rId3"/>
    <p:sldId id="302" r:id="rId4"/>
    <p:sldId id="304" r:id="rId5"/>
    <p:sldId id="305" r:id="rId6"/>
    <p:sldId id="306" r:id="rId7"/>
    <p:sldId id="307" r:id="rId8"/>
    <p:sldId id="308" r:id="rId9"/>
    <p:sldId id="310" r:id="rId10"/>
    <p:sldId id="309" r:id="rId11"/>
    <p:sldId id="311" r:id="rId12"/>
    <p:sldId id="312" r:id="rId13"/>
    <p:sldId id="313" r:id="rId14"/>
    <p:sldId id="31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25.02.2019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8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25.02.2019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122813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25.02.2019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8672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B08E30-903C-4DC3-A781-7B7E3CD6DCD4}" type="datetimeFigureOut">
              <a:rPr lang="tr-TR" smtClean="0"/>
              <a:t>25.02.2019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6417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5B08E30-903C-4DC3-A781-7B7E3CD6DCD4}" type="datetimeFigureOut">
              <a:rPr lang="tr-TR" smtClean="0"/>
              <a:t>25.02.2019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731BCDB-1194-40B1-B599-DFCFCA045D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21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5B08E30-903C-4DC3-A781-7B7E3CD6DCD4}" type="datetimeFigureOut">
              <a:rPr lang="tr-TR" smtClean="0"/>
              <a:t>25.02.2019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46545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5B08E30-903C-4DC3-A781-7B7E3CD6DCD4}" type="datetimeFigureOut">
              <a:rPr lang="tr-TR" smtClean="0"/>
              <a:t>25.02.2019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77670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5B08E30-903C-4DC3-A781-7B7E3CD6DCD4}" type="datetimeFigureOut">
              <a:rPr lang="tr-TR" smtClean="0"/>
              <a:t>25.02.2019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155644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B08E30-903C-4DC3-A781-7B7E3CD6DCD4}" type="datetimeFigureOut">
              <a:rPr lang="tr-TR" smtClean="0"/>
              <a:t>25.02.2019</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317587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B08E30-903C-4DC3-A781-7B7E3CD6DCD4}" type="datetimeFigureOut">
              <a:rPr lang="tr-TR" smtClean="0"/>
              <a:t>25.02.2019</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31BCDB-1194-40B1-B599-DFCFCA045D96}" type="slidenum">
              <a:rPr lang="tr-TR" smtClean="0"/>
              <a:t>‹#›</a:t>
            </a:fld>
            <a:endParaRPr lang="tr-TR"/>
          </a:p>
        </p:txBody>
      </p:sp>
    </p:spTree>
    <p:extLst>
      <p:ext uri="{BB962C8B-B14F-4D97-AF65-F5344CB8AC3E}">
        <p14:creationId xmlns:p14="http://schemas.microsoft.com/office/powerpoint/2010/main" val="405585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5B08E30-903C-4DC3-A781-7B7E3CD6DCD4}" type="datetimeFigureOut">
              <a:rPr lang="tr-TR" smtClean="0"/>
              <a:t>25.02.2019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731BCDB-1194-40B1-B599-DFCFCA045D96}" type="slidenum">
              <a:rPr lang="tr-TR" smtClean="0"/>
              <a:t>‹#›</a:t>
            </a:fld>
            <a:endParaRPr lang="tr-TR"/>
          </a:p>
        </p:txBody>
      </p:sp>
    </p:spTree>
    <p:extLst>
      <p:ext uri="{BB962C8B-B14F-4D97-AF65-F5344CB8AC3E}">
        <p14:creationId xmlns:p14="http://schemas.microsoft.com/office/powerpoint/2010/main" val="287834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B08E30-903C-4DC3-A781-7B7E3CD6DCD4}" type="datetimeFigureOut">
              <a:rPr lang="tr-TR" smtClean="0"/>
              <a:t>25.02.2019</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31BCDB-1194-40B1-B599-DFCFCA045D96}"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302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VERİ TABANI YÖNETİM SİSTEMLERİ BÖLÜM </a:t>
            </a:r>
            <a:r>
              <a:rPr lang="tr-TR" dirty="0" smtClean="0"/>
              <a:t>3</a:t>
            </a:r>
            <a:endParaRPr lang="tr-TR" dirty="0"/>
          </a:p>
        </p:txBody>
      </p:sp>
      <p:sp>
        <p:nvSpPr>
          <p:cNvPr id="3" name="Alt Başlık 2"/>
          <p:cNvSpPr>
            <a:spLocks noGrp="1"/>
          </p:cNvSpPr>
          <p:nvPr>
            <p:ph type="subTitle" idx="1"/>
          </p:nvPr>
        </p:nvSpPr>
        <p:spPr/>
        <p:txBody>
          <a:bodyPr/>
          <a:lstStyle/>
          <a:p>
            <a:pPr algn="ctr"/>
            <a:r>
              <a:rPr lang="tr-TR" dirty="0" smtClean="0"/>
              <a:t>ÖĞR.GÖR. ERCÜMENT GÜVENÇ</a:t>
            </a:r>
            <a:endParaRPr lang="tr-TR" dirty="0"/>
          </a:p>
        </p:txBody>
      </p:sp>
    </p:spTree>
    <p:extLst>
      <p:ext uri="{BB962C8B-B14F-4D97-AF65-F5344CB8AC3E}">
        <p14:creationId xmlns:p14="http://schemas.microsoft.com/office/powerpoint/2010/main" val="140518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İKİNCİ NORMAL FORM</a:t>
            </a:r>
            <a:endParaRPr lang="tr-TR" dirty="0"/>
          </a:p>
        </p:txBody>
      </p:sp>
      <p:sp>
        <p:nvSpPr>
          <p:cNvPr id="3" name="İçerik Yer Tutucusu 2"/>
          <p:cNvSpPr>
            <a:spLocks noGrp="1"/>
          </p:cNvSpPr>
          <p:nvPr>
            <p:ph idx="1"/>
          </p:nvPr>
        </p:nvSpPr>
        <p:spPr>
          <a:xfrm>
            <a:off x="1097280" y="1845734"/>
            <a:ext cx="10058400" cy="4261768"/>
          </a:xfrm>
        </p:spPr>
        <p:txBody>
          <a:bodyPr/>
          <a:lstStyle/>
          <a:p>
            <a:r>
              <a:rPr lang="tr-TR" dirty="0" smtClean="0"/>
              <a:t>Birinci normal formdaki sorunlardan kurtulmak için tablo 2NF’ye dönüştürülür.</a:t>
            </a:r>
          </a:p>
          <a:p>
            <a:r>
              <a:rPr lang="tr-TR" dirty="0" smtClean="0"/>
              <a:t>Bir </a:t>
            </a:r>
            <a:r>
              <a:rPr lang="tr-TR" dirty="0" smtClean="0"/>
              <a:t>tablonun </a:t>
            </a:r>
            <a:r>
              <a:rPr lang="tr-TR" b="1" i="1" dirty="0" smtClean="0"/>
              <a:t>İkinci Normal Form</a:t>
            </a:r>
            <a:r>
              <a:rPr lang="tr-TR" dirty="0" smtClean="0"/>
              <a:t> olabilmesi için aşağıdaki özellikleri taşıması gerekir;</a:t>
            </a:r>
          </a:p>
          <a:p>
            <a:pPr marL="361950" indent="0">
              <a:buFont typeface="Wingdings" panose="05000000000000000000" pitchFamily="2" charset="2"/>
              <a:buChar char="v"/>
            </a:pPr>
            <a:r>
              <a:rPr lang="tr-TR" dirty="0" smtClean="0"/>
              <a:t>Tablo 1NF olmalıdır,</a:t>
            </a:r>
            <a:endParaRPr lang="tr-TR" dirty="0"/>
          </a:p>
          <a:p>
            <a:pPr marL="361950" indent="0">
              <a:buFont typeface="Wingdings" panose="05000000000000000000" pitchFamily="2" charset="2"/>
              <a:buChar char="v"/>
            </a:pPr>
            <a:r>
              <a:rPr lang="tr-TR" dirty="0" smtClean="0"/>
              <a:t>Herhangi </a:t>
            </a:r>
            <a:r>
              <a:rPr lang="tr-TR" dirty="0"/>
              <a:t>bir veri alt kümesi birden çok satırda tekrarlanmamalıdır. Bu tür veri alt kümeleri için yeni tablolar oluşturulmalıdır. </a:t>
            </a:r>
          </a:p>
          <a:p>
            <a:pPr marL="361950" indent="0">
              <a:buFont typeface="Wingdings" panose="05000000000000000000" pitchFamily="2" charset="2"/>
              <a:buChar char="v"/>
            </a:pPr>
            <a:r>
              <a:rPr lang="tr-TR" dirty="0" smtClean="0"/>
              <a:t>Ana </a:t>
            </a:r>
            <a:r>
              <a:rPr lang="tr-TR" dirty="0"/>
              <a:t>tablo ile yeni tablolar arasında, dış anahtarlar (</a:t>
            </a:r>
            <a:r>
              <a:rPr lang="tr-TR" dirty="0" err="1"/>
              <a:t>foreign</a:t>
            </a:r>
            <a:r>
              <a:rPr lang="tr-TR" dirty="0"/>
              <a:t> </a:t>
            </a:r>
            <a:r>
              <a:rPr lang="tr-TR" dirty="0" err="1"/>
              <a:t>key</a:t>
            </a:r>
            <a:r>
              <a:rPr lang="tr-TR" dirty="0"/>
              <a:t>) kullanılarak ilişkiler tanımlanmalıdır</a:t>
            </a:r>
            <a:r>
              <a:rPr lang="tr-TR" dirty="0" smtClean="0"/>
              <a:t>.</a:t>
            </a:r>
          </a:p>
          <a:p>
            <a:pPr marL="0" indent="0">
              <a:buNone/>
            </a:pPr>
            <a:endParaRPr lang="tr-TR" dirty="0" smtClean="0"/>
          </a:p>
        </p:txBody>
      </p:sp>
    </p:spTree>
    <p:extLst>
      <p:ext uri="{BB962C8B-B14F-4D97-AF65-F5344CB8AC3E}">
        <p14:creationId xmlns:p14="http://schemas.microsoft.com/office/powerpoint/2010/main" val="244577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İKİNCİ NORMAL FORM</a:t>
            </a:r>
            <a:endParaRPr lang="tr-TR" dirty="0"/>
          </a:p>
        </p:txBody>
      </p:sp>
      <p:sp>
        <p:nvSpPr>
          <p:cNvPr id="3" name="İçerik Yer Tutucusu 2"/>
          <p:cNvSpPr>
            <a:spLocks noGrp="1"/>
          </p:cNvSpPr>
          <p:nvPr>
            <p:ph idx="1"/>
          </p:nvPr>
        </p:nvSpPr>
        <p:spPr>
          <a:xfrm>
            <a:off x="1097280" y="1854041"/>
            <a:ext cx="10058400" cy="4261768"/>
          </a:xfrm>
        </p:spPr>
        <p:txBody>
          <a:bodyPr/>
          <a:lstStyle/>
          <a:p>
            <a:pPr marL="0" indent="0">
              <a:buNone/>
            </a:pPr>
            <a:r>
              <a:rPr lang="tr-TR" dirty="0" smtClean="0"/>
              <a:t>1NF formundaki tabloda müşteri bilgilerinin tekrar ettiği görülmektedir. Buna göre bu tabloyu 2NF’ye uydurmak için tablo alttaki gibi bölünür.</a:t>
            </a:r>
            <a:endParaRPr lang="tr-TR" dirty="0" smtClean="0"/>
          </a:p>
        </p:txBody>
      </p:sp>
      <p:graphicFrame>
        <p:nvGraphicFramePr>
          <p:cNvPr id="4" name="Tablo 3"/>
          <p:cNvGraphicFramePr>
            <a:graphicFrameLocks noGrp="1"/>
          </p:cNvGraphicFramePr>
          <p:nvPr>
            <p:extLst>
              <p:ext uri="{D42A27DB-BD31-4B8C-83A1-F6EECF244321}">
                <p14:modId xmlns:p14="http://schemas.microsoft.com/office/powerpoint/2010/main" val="4143628138"/>
              </p:ext>
            </p:extLst>
          </p:nvPr>
        </p:nvGraphicFramePr>
        <p:xfrm>
          <a:off x="4855680" y="2823969"/>
          <a:ext cx="5724000" cy="3291840"/>
        </p:xfrm>
        <a:graphic>
          <a:graphicData uri="http://schemas.openxmlformats.org/drawingml/2006/table">
            <a:tbl>
              <a:tblPr firstRow="1" bandRow="1">
                <a:tableStyleId>{5C22544A-7EE6-4342-B048-85BDC9FD1C3A}</a:tableStyleId>
              </a:tblPr>
              <a:tblGrid>
                <a:gridCol w="917362">
                  <a:extLst>
                    <a:ext uri="{9D8B030D-6E8A-4147-A177-3AD203B41FA5}">
                      <a16:colId xmlns:a16="http://schemas.microsoft.com/office/drawing/2014/main" val="1539172162"/>
                    </a:ext>
                  </a:extLst>
                </a:gridCol>
                <a:gridCol w="1285335">
                  <a:extLst>
                    <a:ext uri="{9D8B030D-6E8A-4147-A177-3AD203B41FA5}">
                      <a16:colId xmlns:a16="http://schemas.microsoft.com/office/drawing/2014/main" val="2343019307"/>
                    </a:ext>
                  </a:extLst>
                </a:gridCol>
                <a:gridCol w="1138687">
                  <a:extLst>
                    <a:ext uri="{9D8B030D-6E8A-4147-A177-3AD203B41FA5}">
                      <a16:colId xmlns:a16="http://schemas.microsoft.com/office/drawing/2014/main" val="2058595507"/>
                    </a:ext>
                  </a:extLst>
                </a:gridCol>
                <a:gridCol w="1147313">
                  <a:extLst>
                    <a:ext uri="{9D8B030D-6E8A-4147-A177-3AD203B41FA5}">
                      <a16:colId xmlns:a16="http://schemas.microsoft.com/office/drawing/2014/main" val="3319789100"/>
                    </a:ext>
                  </a:extLst>
                </a:gridCol>
                <a:gridCol w="1235303">
                  <a:extLst>
                    <a:ext uri="{9D8B030D-6E8A-4147-A177-3AD203B41FA5}">
                      <a16:colId xmlns:a16="http://schemas.microsoft.com/office/drawing/2014/main" val="2378030016"/>
                    </a:ext>
                  </a:extLst>
                </a:gridCol>
              </a:tblGrid>
              <a:tr h="347222">
                <a:tc>
                  <a:txBody>
                    <a:bodyPr/>
                    <a:lstStyle/>
                    <a:p>
                      <a:r>
                        <a:rPr lang="tr-TR" dirty="0" err="1" smtClean="0"/>
                        <a:t>Mus_Id</a:t>
                      </a:r>
                      <a:endParaRPr lang="tr-TR" dirty="0"/>
                    </a:p>
                  </a:txBody>
                  <a:tcPr/>
                </a:tc>
                <a:tc>
                  <a:txBody>
                    <a:bodyPr/>
                    <a:lstStyle/>
                    <a:p>
                      <a:r>
                        <a:rPr lang="tr-TR" dirty="0" err="1" smtClean="0"/>
                        <a:t>Sehir_Kod</a:t>
                      </a:r>
                      <a:endParaRPr lang="tr-TR" dirty="0"/>
                    </a:p>
                  </a:txBody>
                  <a:tcPr/>
                </a:tc>
                <a:tc>
                  <a:txBody>
                    <a:bodyPr/>
                    <a:lstStyle/>
                    <a:p>
                      <a:r>
                        <a:rPr lang="tr-TR" dirty="0" err="1" smtClean="0"/>
                        <a:t>Sehir_Adi</a:t>
                      </a:r>
                      <a:endParaRPr lang="tr-TR" dirty="0"/>
                    </a:p>
                  </a:txBody>
                  <a:tcPr/>
                </a:tc>
                <a:tc>
                  <a:txBody>
                    <a:bodyPr/>
                    <a:lstStyle/>
                    <a:p>
                      <a:r>
                        <a:rPr lang="tr-TR" dirty="0" err="1" smtClean="0"/>
                        <a:t>Urun_No</a:t>
                      </a:r>
                      <a:endParaRPr lang="tr-TR" dirty="0"/>
                    </a:p>
                  </a:txBody>
                  <a:tcPr/>
                </a:tc>
                <a:tc>
                  <a:txBody>
                    <a:bodyPr/>
                    <a:lstStyle/>
                    <a:p>
                      <a:r>
                        <a:rPr lang="tr-TR" dirty="0" smtClean="0"/>
                        <a:t>Fiyat</a:t>
                      </a:r>
                      <a:endParaRPr lang="tr-TR" dirty="0"/>
                    </a:p>
                  </a:txBody>
                  <a:tcPr/>
                </a:tc>
                <a:extLst>
                  <a:ext uri="{0D108BD9-81ED-4DB2-BD59-A6C34878D82A}">
                    <a16:rowId xmlns:a16="http://schemas.microsoft.com/office/drawing/2014/main" val="1732587903"/>
                  </a:ext>
                </a:extLst>
              </a:tr>
              <a:tr h="258058">
                <a:tc>
                  <a:txBody>
                    <a:bodyPr/>
                    <a:lstStyle/>
                    <a:p>
                      <a:r>
                        <a:rPr lang="tr-TR" dirty="0" smtClean="0"/>
                        <a:t>1</a:t>
                      </a:r>
                      <a:endParaRPr lang="tr-TR" dirty="0"/>
                    </a:p>
                  </a:txBody>
                  <a:tcPr/>
                </a:tc>
                <a:tc>
                  <a:txBody>
                    <a:bodyPr/>
                    <a:lstStyle/>
                    <a:p>
                      <a:r>
                        <a:rPr lang="tr-TR" dirty="0" smtClean="0"/>
                        <a:t>35</a:t>
                      </a:r>
                      <a:endParaRPr lang="tr-TR" dirty="0"/>
                    </a:p>
                  </a:txBody>
                  <a:tcPr/>
                </a:tc>
                <a:tc>
                  <a:txBody>
                    <a:bodyPr/>
                    <a:lstStyle/>
                    <a:p>
                      <a:pPr marL="0" algn="l" defTabSz="914400" rtl="0" eaLnBrk="1" latinLnBrk="0" hangingPunct="1"/>
                      <a:r>
                        <a:rPr lang="tr-TR" sz="1800" kern="1200" dirty="0" smtClean="0"/>
                        <a:t>İzmir</a:t>
                      </a:r>
                      <a:endParaRPr lang="tr-TR" sz="1800" kern="1200" dirty="0">
                        <a:solidFill>
                          <a:schemeClr val="dk1"/>
                        </a:solidFill>
                        <a:latin typeface="+mn-lt"/>
                        <a:ea typeface="+mn-ea"/>
                        <a:cs typeface="+mn-cs"/>
                      </a:endParaRPr>
                    </a:p>
                  </a:txBody>
                  <a:tcPr/>
                </a:tc>
                <a:tc>
                  <a:txBody>
                    <a:bodyPr/>
                    <a:lstStyle/>
                    <a:p>
                      <a:r>
                        <a:rPr lang="tr-TR" dirty="0" smtClean="0"/>
                        <a:t>1</a:t>
                      </a:r>
                      <a:endParaRPr lang="tr-TR" dirty="0"/>
                    </a:p>
                  </a:txBody>
                  <a:tcPr/>
                </a:tc>
                <a:tc>
                  <a:txBody>
                    <a:bodyPr/>
                    <a:lstStyle/>
                    <a:p>
                      <a:r>
                        <a:rPr lang="tr-TR" dirty="0" smtClean="0"/>
                        <a:t>300</a:t>
                      </a:r>
                      <a:endParaRPr lang="tr-TR" dirty="0"/>
                    </a:p>
                  </a:txBody>
                  <a:tcPr/>
                </a:tc>
                <a:extLst>
                  <a:ext uri="{0D108BD9-81ED-4DB2-BD59-A6C34878D82A}">
                    <a16:rowId xmlns:a16="http://schemas.microsoft.com/office/drawing/2014/main" val="1954206149"/>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a:t>
                      </a:r>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2</a:t>
                      </a:r>
                      <a:endParaRPr lang="tr-TR" dirty="0"/>
                    </a:p>
                  </a:txBody>
                  <a:tcPr/>
                </a:tc>
                <a:tc>
                  <a:txBody>
                    <a:bodyPr/>
                    <a:lstStyle/>
                    <a:p>
                      <a:r>
                        <a:rPr lang="tr-TR" dirty="0" smtClean="0"/>
                        <a:t>400</a:t>
                      </a:r>
                      <a:endParaRPr lang="tr-TR" dirty="0"/>
                    </a:p>
                  </a:txBody>
                  <a:tcPr/>
                </a:tc>
                <a:extLst>
                  <a:ext uri="{0D108BD9-81ED-4DB2-BD59-A6C34878D82A}">
                    <a16:rowId xmlns:a16="http://schemas.microsoft.com/office/drawing/2014/main" val="1510747885"/>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a:t>
                      </a:r>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4</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059436598"/>
                  </a:ext>
                </a:extLst>
              </a:tr>
              <a:tr h="258058">
                <a:tc>
                  <a:txBody>
                    <a:bodyPr/>
                    <a:lstStyle/>
                    <a:p>
                      <a:r>
                        <a:rPr lang="tr-TR" dirty="0" smtClean="0"/>
                        <a:t>2</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1</a:t>
                      </a:r>
                      <a:endParaRPr lang="tr-TR" dirty="0"/>
                    </a:p>
                  </a:txBody>
                  <a:tcPr/>
                </a:tc>
                <a:tc>
                  <a:txBody>
                    <a:bodyPr/>
                    <a:lstStyle/>
                    <a:p>
                      <a:r>
                        <a:rPr lang="tr-TR" dirty="0" smtClean="0"/>
                        <a:t>300</a:t>
                      </a:r>
                      <a:endParaRPr lang="tr-TR" dirty="0"/>
                    </a:p>
                  </a:txBody>
                  <a:tcPr/>
                </a:tc>
                <a:extLst>
                  <a:ext uri="{0D108BD9-81ED-4DB2-BD59-A6C34878D82A}">
                    <a16:rowId xmlns:a16="http://schemas.microsoft.com/office/drawing/2014/main" val="2327238595"/>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2</a:t>
                      </a:r>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r>
                        <a:rPr lang="tr-TR" dirty="0" smtClean="0"/>
                        <a:t>400</a:t>
                      </a:r>
                      <a:endParaRPr lang="tr-TR" dirty="0"/>
                    </a:p>
                  </a:txBody>
                  <a:tcPr/>
                </a:tc>
                <a:extLst>
                  <a:ext uri="{0D108BD9-81ED-4DB2-BD59-A6C34878D82A}">
                    <a16:rowId xmlns:a16="http://schemas.microsoft.com/office/drawing/2014/main" val="2212636757"/>
                  </a:ext>
                </a:extLst>
              </a:tr>
              <a:tr h="258058">
                <a:tc>
                  <a:txBody>
                    <a:bodyPr/>
                    <a:lstStyle/>
                    <a:p>
                      <a:r>
                        <a:rPr lang="tr-TR" dirty="0" smtClean="0"/>
                        <a:t>3</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825014755"/>
                  </a:ext>
                </a:extLst>
              </a:tr>
              <a:tr h="258058">
                <a:tc>
                  <a:txBody>
                    <a:bodyPr/>
                    <a:lstStyle/>
                    <a:p>
                      <a:r>
                        <a:rPr lang="tr-TR" dirty="0" smtClean="0"/>
                        <a:t>4</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3</a:t>
                      </a:r>
                      <a:endParaRPr lang="tr-TR" dirty="0"/>
                    </a:p>
                  </a:txBody>
                  <a:tcPr/>
                </a:tc>
                <a:tc>
                  <a:txBody>
                    <a:bodyPr/>
                    <a:lstStyle/>
                    <a:p>
                      <a:r>
                        <a:rPr lang="tr-TR" dirty="0" smtClean="0"/>
                        <a:t>250</a:t>
                      </a:r>
                      <a:endParaRPr lang="tr-TR" dirty="0"/>
                    </a:p>
                  </a:txBody>
                  <a:tcPr/>
                </a:tc>
                <a:extLst>
                  <a:ext uri="{0D108BD9-81ED-4DB2-BD59-A6C34878D82A}">
                    <a16:rowId xmlns:a16="http://schemas.microsoft.com/office/drawing/2014/main" val="1512842869"/>
                  </a:ext>
                </a:extLst>
              </a:tr>
              <a:tr h="258058">
                <a:tc>
                  <a:txBody>
                    <a:bodyPr/>
                    <a:lstStyle/>
                    <a:p>
                      <a:r>
                        <a:rPr lang="tr-TR" dirty="0" smtClean="0"/>
                        <a:t>4</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5</a:t>
                      </a:r>
                      <a:endParaRPr lang="tr-TR" dirty="0"/>
                    </a:p>
                  </a:txBody>
                  <a:tcPr/>
                </a:tc>
                <a:tc>
                  <a:txBody>
                    <a:bodyPr/>
                    <a:lstStyle/>
                    <a:p>
                      <a:r>
                        <a:rPr lang="tr-TR" dirty="0" smtClean="0"/>
                        <a:t>100</a:t>
                      </a:r>
                      <a:endParaRPr lang="tr-TR" dirty="0"/>
                    </a:p>
                  </a:txBody>
                  <a:tcPr/>
                </a:tc>
                <a:extLst>
                  <a:ext uri="{0D108BD9-81ED-4DB2-BD59-A6C34878D82A}">
                    <a16:rowId xmlns:a16="http://schemas.microsoft.com/office/drawing/2014/main" val="582824495"/>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2496863642"/>
              </p:ext>
            </p:extLst>
          </p:nvPr>
        </p:nvGraphicFramePr>
        <p:xfrm>
          <a:off x="1097280" y="2823969"/>
          <a:ext cx="2548626" cy="1854200"/>
        </p:xfrm>
        <a:graphic>
          <a:graphicData uri="http://schemas.openxmlformats.org/drawingml/2006/table">
            <a:tbl>
              <a:tblPr firstRow="1" bandRow="1">
                <a:tableStyleId>{5C22544A-7EE6-4342-B048-85BDC9FD1C3A}</a:tableStyleId>
              </a:tblPr>
              <a:tblGrid>
                <a:gridCol w="541739">
                  <a:extLst>
                    <a:ext uri="{9D8B030D-6E8A-4147-A177-3AD203B41FA5}">
                      <a16:colId xmlns:a16="http://schemas.microsoft.com/office/drawing/2014/main" val="1758477086"/>
                    </a:ext>
                  </a:extLst>
                </a:gridCol>
                <a:gridCol w="2006887">
                  <a:extLst>
                    <a:ext uri="{9D8B030D-6E8A-4147-A177-3AD203B41FA5}">
                      <a16:colId xmlns:a16="http://schemas.microsoft.com/office/drawing/2014/main" val="1888463783"/>
                    </a:ext>
                  </a:extLst>
                </a:gridCol>
              </a:tblGrid>
              <a:tr h="370840">
                <a:tc>
                  <a:txBody>
                    <a:bodyPr/>
                    <a:lstStyle/>
                    <a:p>
                      <a:r>
                        <a:rPr lang="tr-TR" dirty="0" err="1" smtClean="0"/>
                        <a:t>Id</a:t>
                      </a:r>
                      <a:endParaRPr lang="tr-TR" dirty="0"/>
                    </a:p>
                  </a:txBody>
                  <a:tcPr/>
                </a:tc>
                <a:tc>
                  <a:txBody>
                    <a:bodyPr/>
                    <a:lstStyle/>
                    <a:p>
                      <a:r>
                        <a:rPr lang="tr-TR" dirty="0" err="1" smtClean="0"/>
                        <a:t>AdSoyad</a:t>
                      </a:r>
                      <a:endParaRPr lang="tr-TR" dirty="0"/>
                    </a:p>
                  </a:txBody>
                  <a:tcPr/>
                </a:tc>
                <a:extLst>
                  <a:ext uri="{0D108BD9-81ED-4DB2-BD59-A6C34878D82A}">
                    <a16:rowId xmlns:a16="http://schemas.microsoft.com/office/drawing/2014/main" val="349816905"/>
                  </a:ext>
                </a:extLst>
              </a:tr>
              <a:tr h="370840">
                <a:tc>
                  <a:txBody>
                    <a:bodyPr/>
                    <a:lstStyle/>
                    <a:p>
                      <a:r>
                        <a:rPr lang="tr-TR" dirty="0" smtClean="0"/>
                        <a:t>1</a:t>
                      </a:r>
                      <a:endParaRPr lang="tr-TR" dirty="0"/>
                    </a:p>
                  </a:txBody>
                  <a:tcPr/>
                </a:tc>
                <a:tc>
                  <a:txBody>
                    <a:bodyPr/>
                    <a:lstStyle/>
                    <a:p>
                      <a:r>
                        <a:rPr lang="tr-TR" dirty="0" smtClean="0"/>
                        <a:t>Ali Caner</a:t>
                      </a:r>
                      <a:endParaRPr lang="tr-TR" dirty="0"/>
                    </a:p>
                  </a:txBody>
                  <a:tcPr/>
                </a:tc>
                <a:extLst>
                  <a:ext uri="{0D108BD9-81ED-4DB2-BD59-A6C34878D82A}">
                    <a16:rowId xmlns:a16="http://schemas.microsoft.com/office/drawing/2014/main" val="2467774459"/>
                  </a:ext>
                </a:extLst>
              </a:tr>
              <a:tr h="370840">
                <a:tc>
                  <a:txBody>
                    <a:bodyPr/>
                    <a:lstStyle/>
                    <a:p>
                      <a:r>
                        <a:rPr lang="tr-TR" dirty="0" smtClean="0"/>
                        <a:t>2</a:t>
                      </a:r>
                      <a:endParaRPr lang="tr-TR" dirty="0"/>
                    </a:p>
                  </a:txBody>
                  <a:tcPr/>
                </a:tc>
                <a:tc>
                  <a:txBody>
                    <a:bodyPr/>
                    <a:lstStyle/>
                    <a:p>
                      <a:r>
                        <a:rPr lang="tr-TR" dirty="0" smtClean="0"/>
                        <a:t>Mehmet Gül</a:t>
                      </a:r>
                      <a:endParaRPr lang="tr-TR" dirty="0"/>
                    </a:p>
                  </a:txBody>
                  <a:tcPr/>
                </a:tc>
                <a:extLst>
                  <a:ext uri="{0D108BD9-81ED-4DB2-BD59-A6C34878D82A}">
                    <a16:rowId xmlns:a16="http://schemas.microsoft.com/office/drawing/2014/main" val="2501821887"/>
                  </a:ext>
                </a:extLst>
              </a:tr>
              <a:tr h="370840">
                <a:tc>
                  <a:txBody>
                    <a:bodyPr/>
                    <a:lstStyle/>
                    <a:p>
                      <a:r>
                        <a:rPr lang="tr-TR" dirty="0" smtClean="0"/>
                        <a:t>3</a:t>
                      </a:r>
                      <a:endParaRPr lang="tr-TR" dirty="0"/>
                    </a:p>
                  </a:txBody>
                  <a:tcPr/>
                </a:tc>
                <a:tc>
                  <a:txBody>
                    <a:bodyPr/>
                    <a:lstStyle/>
                    <a:p>
                      <a:r>
                        <a:rPr lang="tr-TR" dirty="0" smtClean="0"/>
                        <a:t>Can Sakal</a:t>
                      </a:r>
                      <a:endParaRPr lang="tr-TR" dirty="0"/>
                    </a:p>
                  </a:txBody>
                  <a:tcPr/>
                </a:tc>
                <a:extLst>
                  <a:ext uri="{0D108BD9-81ED-4DB2-BD59-A6C34878D82A}">
                    <a16:rowId xmlns:a16="http://schemas.microsoft.com/office/drawing/2014/main" val="2765772020"/>
                  </a:ext>
                </a:extLst>
              </a:tr>
              <a:tr h="370840">
                <a:tc>
                  <a:txBody>
                    <a:bodyPr/>
                    <a:lstStyle/>
                    <a:p>
                      <a:r>
                        <a:rPr lang="tr-TR" dirty="0" smtClean="0"/>
                        <a:t>4</a:t>
                      </a:r>
                      <a:endParaRPr lang="tr-TR" dirty="0"/>
                    </a:p>
                  </a:txBody>
                  <a:tcPr/>
                </a:tc>
                <a:tc>
                  <a:txBody>
                    <a:bodyPr/>
                    <a:lstStyle/>
                    <a:p>
                      <a:r>
                        <a:rPr lang="tr-TR" dirty="0" smtClean="0"/>
                        <a:t>Ürün Özcan</a:t>
                      </a:r>
                      <a:endParaRPr lang="tr-TR" dirty="0"/>
                    </a:p>
                  </a:txBody>
                  <a:tcPr/>
                </a:tc>
                <a:extLst>
                  <a:ext uri="{0D108BD9-81ED-4DB2-BD59-A6C34878D82A}">
                    <a16:rowId xmlns:a16="http://schemas.microsoft.com/office/drawing/2014/main" val="1730607306"/>
                  </a:ext>
                </a:extLst>
              </a:tr>
            </a:tbl>
          </a:graphicData>
        </a:graphic>
      </p:graphicFrame>
      <p:sp>
        <p:nvSpPr>
          <p:cNvPr id="6" name="Metin kutusu 5"/>
          <p:cNvSpPr txBox="1"/>
          <p:nvPr/>
        </p:nvSpPr>
        <p:spPr>
          <a:xfrm>
            <a:off x="1647646" y="2454637"/>
            <a:ext cx="1162241" cy="369332"/>
          </a:xfrm>
          <a:prstGeom prst="rect">
            <a:avLst/>
          </a:prstGeom>
          <a:noFill/>
        </p:spPr>
        <p:txBody>
          <a:bodyPr wrap="none" rtlCol="0">
            <a:spAutoFit/>
          </a:bodyPr>
          <a:lstStyle/>
          <a:p>
            <a:r>
              <a:rPr lang="tr-TR" dirty="0" smtClean="0"/>
              <a:t>Müşteriler</a:t>
            </a:r>
            <a:endParaRPr lang="tr-TR" dirty="0"/>
          </a:p>
        </p:txBody>
      </p:sp>
      <p:sp>
        <p:nvSpPr>
          <p:cNvPr id="7" name="Metin kutusu 6"/>
          <p:cNvSpPr txBox="1"/>
          <p:nvPr/>
        </p:nvSpPr>
        <p:spPr>
          <a:xfrm>
            <a:off x="7404306" y="2454637"/>
            <a:ext cx="1047082" cy="369332"/>
          </a:xfrm>
          <a:prstGeom prst="rect">
            <a:avLst/>
          </a:prstGeom>
          <a:noFill/>
        </p:spPr>
        <p:txBody>
          <a:bodyPr wrap="none" rtlCol="0">
            <a:spAutoFit/>
          </a:bodyPr>
          <a:lstStyle/>
          <a:p>
            <a:r>
              <a:rPr lang="tr-TR" dirty="0" smtClean="0"/>
              <a:t>Siparişler</a:t>
            </a:r>
            <a:endParaRPr lang="tr-TR" dirty="0"/>
          </a:p>
        </p:txBody>
      </p:sp>
      <p:sp>
        <p:nvSpPr>
          <p:cNvPr id="8" name="Metin kutusu 7"/>
          <p:cNvSpPr txBox="1"/>
          <p:nvPr/>
        </p:nvSpPr>
        <p:spPr>
          <a:xfrm>
            <a:off x="996187" y="4755162"/>
            <a:ext cx="3789154" cy="1477328"/>
          </a:xfrm>
          <a:prstGeom prst="rect">
            <a:avLst/>
          </a:prstGeom>
          <a:noFill/>
        </p:spPr>
        <p:txBody>
          <a:bodyPr wrap="square" rtlCol="0">
            <a:spAutoFit/>
          </a:bodyPr>
          <a:lstStyle/>
          <a:p>
            <a:r>
              <a:rPr lang="tr-TR" dirty="0" smtClean="0"/>
              <a:t>Siparişler tablosundaki </a:t>
            </a:r>
            <a:r>
              <a:rPr lang="tr-TR" dirty="0" err="1" smtClean="0"/>
              <a:t>Mus_Id</a:t>
            </a:r>
            <a:r>
              <a:rPr lang="tr-TR" dirty="0" smtClean="0"/>
              <a:t> alanı, müşteriler tablosundaki müşteri bilgilerini Siparişler tablosunda görebilmek için kullanılan </a:t>
            </a:r>
            <a:r>
              <a:rPr lang="tr-TR" dirty="0" err="1" smtClean="0"/>
              <a:t>Foreign</a:t>
            </a:r>
            <a:r>
              <a:rPr lang="tr-TR" dirty="0" smtClean="0"/>
              <a:t> </a:t>
            </a:r>
            <a:r>
              <a:rPr lang="tr-TR" dirty="0" err="1" smtClean="0"/>
              <a:t>Key</a:t>
            </a:r>
            <a:r>
              <a:rPr lang="tr-TR" dirty="0" smtClean="0"/>
              <a:t> olarak belirlenmiştir.</a:t>
            </a:r>
            <a:endParaRPr lang="tr-TR" dirty="0"/>
          </a:p>
        </p:txBody>
      </p:sp>
    </p:spTree>
    <p:extLst>
      <p:ext uri="{BB962C8B-B14F-4D97-AF65-F5344CB8AC3E}">
        <p14:creationId xmlns:p14="http://schemas.microsoft.com/office/powerpoint/2010/main" val="9699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İKİNCİ NORMAL FORMUN SORUNLARI</a:t>
            </a:r>
            <a:endParaRPr lang="tr-TR" dirty="0"/>
          </a:p>
        </p:txBody>
      </p:sp>
      <p:sp>
        <p:nvSpPr>
          <p:cNvPr id="3" name="İçerik Yer Tutucusu 2"/>
          <p:cNvSpPr>
            <a:spLocks noGrp="1"/>
          </p:cNvSpPr>
          <p:nvPr>
            <p:ph idx="1"/>
          </p:nvPr>
        </p:nvSpPr>
        <p:spPr>
          <a:xfrm>
            <a:off x="1097280" y="1854041"/>
            <a:ext cx="10058400" cy="4261768"/>
          </a:xfrm>
        </p:spPr>
        <p:txBody>
          <a:bodyPr/>
          <a:lstStyle/>
          <a:p>
            <a:pPr marL="0" indent="0">
              <a:buNone/>
            </a:pPr>
            <a:r>
              <a:rPr lang="tr-TR" dirty="0" smtClean="0"/>
              <a:t>1NF formundaki güncelleme sorunu ortadan kalkmış gibi görünse de 2NF’de de silme ve ekleme sorunları ile karşılaşılmaktadır.</a:t>
            </a:r>
          </a:p>
          <a:p>
            <a:pPr marL="90488" indent="271463">
              <a:buFont typeface="Wingdings" panose="05000000000000000000" pitchFamily="2" charset="2"/>
              <a:buChar char="v"/>
            </a:pPr>
            <a:r>
              <a:rPr lang="tr-TR" dirty="0" smtClean="0"/>
              <a:t>Müşteri tablosuna yeni bir müşteri girilmeden şehir tanımı yapılamamaktadır,</a:t>
            </a:r>
          </a:p>
          <a:p>
            <a:pPr marL="90488" indent="271463">
              <a:buFont typeface="Wingdings" panose="05000000000000000000" pitchFamily="2" charset="2"/>
              <a:buChar char="v"/>
            </a:pPr>
            <a:r>
              <a:rPr lang="tr-TR" dirty="0" smtClean="0"/>
              <a:t>Tablodan bir müşteri silindiğinde eğer o müşterinin tek bir kaydı var is şehir bilgileri de silinecektir.</a:t>
            </a:r>
          </a:p>
        </p:txBody>
      </p:sp>
    </p:spTree>
    <p:extLst>
      <p:ext uri="{BB962C8B-B14F-4D97-AF65-F5344CB8AC3E}">
        <p14:creationId xmlns:p14="http://schemas.microsoft.com/office/powerpoint/2010/main" val="788458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ÜÇÜNCÜ NORMAL FORM</a:t>
            </a:r>
            <a:endParaRPr lang="tr-TR" dirty="0"/>
          </a:p>
        </p:txBody>
      </p:sp>
      <p:sp>
        <p:nvSpPr>
          <p:cNvPr id="3" name="İçerik Yer Tutucusu 2"/>
          <p:cNvSpPr>
            <a:spLocks noGrp="1"/>
          </p:cNvSpPr>
          <p:nvPr>
            <p:ph idx="1"/>
          </p:nvPr>
        </p:nvSpPr>
        <p:spPr>
          <a:xfrm>
            <a:off x="1097280" y="1854041"/>
            <a:ext cx="10058400" cy="4261768"/>
          </a:xfrm>
        </p:spPr>
        <p:txBody>
          <a:bodyPr/>
          <a:lstStyle/>
          <a:p>
            <a:pPr marL="0" indent="0">
              <a:buNone/>
            </a:pPr>
            <a:r>
              <a:rPr lang="tr-TR" dirty="0"/>
              <a:t>Bir </a:t>
            </a:r>
            <a:r>
              <a:rPr lang="tr-TR" dirty="0" smtClean="0"/>
              <a:t>tablonun </a:t>
            </a:r>
            <a:r>
              <a:rPr lang="tr-TR" dirty="0"/>
              <a:t>3NF olabilmesi için aşağıdaki özellikleri karşılayabilmesi gerekir: </a:t>
            </a:r>
            <a:endParaRPr lang="tr-TR" dirty="0" smtClean="0"/>
          </a:p>
          <a:p>
            <a:pPr marL="0" indent="0">
              <a:buNone/>
            </a:pPr>
            <a:endParaRPr lang="tr-TR" dirty="0" smtClean="0"/>
          </a:p>
          <a:p>
            <a:pPr marL="180975" indent="180975">
              <a:buFont typeface="Wingdings" panose="05000000000000000000" pitchFamily="2" charset="2"/>
              <a:buChar char="v"/>
            </a:pPr>
            <a:r>
              <a:rPr lang="tr-TR" dirty="0" smtClean="0"/>
              <a:t>Tablo 2NF </a:t>
            </a:r>
            <a:r>
              <a:rPr lang="tr-TR" dirty="0"/>
              <a:t>olmalıdır, </a:t>
            </a:r>
            <a:endParaRPr lang="tr-TR" dirty="0" smtClean="0"/>
          </a:p>
          <a:p>
            <a:pPr marL="180975" indent="180975">
              <a:buFont typeface="Wingdings" panose="05000000000000000000" pitchFamily="2" charset="2"/>
              <a:buChar char="v"/>
            </a:pPr>
            <a:r>
              <a:rPr lang="tr-TR" dirty="0" smtClean="0"/>
              <a:t>Anahtar </a:t>
            </a:r>
            <a:r>
              <a:rPr lang="tr-TR" dirty="0"/>
              <a:t>olmayan hiç bir </a:t>
            </a:r>
            <a:r>
              <a:rPr lang="tr-TR" dirty="0" smtClean="0"/>
              <a:t>alan </a:t>
            </a:r>
            <a:r>
              <a:rPr lang="tr-TR" dirty="0"/>
              <a:t>bir diğerine (anahtar olmayan başka bir kolona) bağıl olmamalı </a:t>
            </a:r>
            <a:r>
              <a:rPr lang="tr-TR" dirty="0" smtClean="0"/>
              <a:t>Başka </a:t>
            </a:r>
            <a:r>
              <a:rPr lang="tr-TR" dirty="0"/>
              <a:t>bir deyişle her </a:t>
            </a:r>
            <a:r>
              <a:rPr lang="tr-TR" dirty="0" smtClean="0"/>
              <a:t>alan </a:t>
            </a:r>
            <a:r>
              <a:rPr lang="tr-TR" dirty="0"/>
              <a:t>eşsiz anahtara tam bağımlı olmak zorundadır. </a:t>
            </a:r>
            <a:endParaRPr lang="tr-TR" dirty="0" smtClean="0"/>
          </a:p>
          <a:p>
            <a:pPr marL="180975" indent="180975">
              <a:buFont typeface="Wingdings" panose="05000000000000000000" pitchFamily="2" charset="2"/>
              <a:buChar char="v"/>
            </a:pPr>
            <a:r>
              <a:rPr lang="tr-TR" dirty="0"/>
              <a:t>3NFde olan </a:t>
            </a:r>
            <a:r>
              <a:rPr lang="tr-TR" dirty="0" smtClean="0"/>
              <a:t>tablolar </a:t>
            </a:r>
            <a:r>
              <a:rPr lang="tr-TR" dirty="0"/>
              <a:t>1NF ve 2NFye uygundur. 2NFde olan tablolarda 1NFye uygundur</a:t>
            </a:r>
            <a:r>
              <a:rPr lang="tr-TR" dirty="0" smtClean="0"/>
              <a:t>.</a:t>
            </a:r>
            <a:endParaRPr lang="tr-TR" dirty="0"/>
          </a:p>
          <a:p>
            <a:pPr marL="180975" indent="0">
              <a:buNone/>
            </a:pPr>
            <a:r>
              <a:rPr lang="tr-TR" dirty="0" smtClean="0"/>
              <a:t>Örnek tabloda 3NF </a:t>
            </a:r>
            <a:r>
              <a:rPr lang="tr-TR" dirty="0"/>
              <a:t>şartına göre ,anahtar olmayan ve birincil anahtara tam bağımlı olmayan tüm </a:t>
            </a:r>
            <a:r>
              <a:rPr lang="tr-TR" dirty="0" smtClean="0"/>
              <a:t>alanları </a:t>
            </a:r>
            <a:r>
              <a:rPr lang="tr-TR" dirty="0"/>
              <a:t>kaldırmalıyız.</a:t>
            </a:r>
            <a:endParaRPr lang="tr-TR" dirty="0" smtClean="0"/>
          </a:p>
        </p:txBody>
      </p:sp>
    </p:spTree>
    <p:extLst>
      <p:ext uri="{BB962C8B-B14F-4D97-AF65-F5344CB8AC3E}">
        <p14:creationId xmlns:p14="http://schemas.microsoft.com/office/powerpoint/2010/main" val="60657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ÜÇÜNCÜ NORMAL FORM</a:t>
            </a:r>
            <a:endParaRPr lang="tr-TR" dirty="0"/>
          </a:p>
        </p:txBody>
      </p:sp>
      <p:sp>
        <p:nvSpPr>
          <p:cNvPr id="3" name="İçerik Yer Tutucusu 2"/>
          <p:cNvSpPr>
            <a:spLocks noGrp="1"/>
          </p:cNvSpPr>
          <p:nvPr>
            <p:ph idx="1"/>
          </p:nvPr>
        </p:nvSpPr>
        <p:spPr>
          <a:xfrm>
            <a:off x="1097280" y="1854041"/>
            <a:ext cx="10058400" cy="4261768"/>
          </a:xfrm>
        </p:spPr>
        <p:txBody>
          <a:bodyPr/>
          <a:lstStyle/>
          <a:p>
            <a:pPr marL="180975" indent="0">
              <a:buNone/>
            </a:pPr>
            <a:r>
              <a:rPr lang="tr-TR" dirty="0" smtClean="0"/>
              <a:t>Örnek tabloda 3NF </a:t>
            </a:r>
            <a:r>
              <a:rPr lang="tr-TR" dirty="0"/>
              <a:t>şartına göre ,anahtar olmayan ve birincil anahtara tam bağımlı olmayan tüm </a:t>
            </a:r>
            <a:r>
              <a:rPr lang="tr-TR" dirty="0" smtClean="0"/>
              <a:t>alanları kaldırmalıyız. Tablodaki Şehir bilgileri ayrı bir tabloya alınarak bu sorun çözülebilir.</a:t>
            </a:r>
          </a:p>
          <a:p>
            <a:pPr marL="180975" indent="0">
              <a:buNone/>
            </a:pPr>
            <a:endParaRPr lang="tr-TR" dirty="0" smtClean="0"/>
          </a:p>
        </p:txBody>
      </p:sp>
      <p:graphicFrame>
        <p:nvGraphicFramePr>
          <p:cNvPr id="4" name="Tablo 3"/>
          <p:cNvGraphicFramePr>
            <a:graphicFrameLocks noGrp="1"/>
          </p:cNvGraphicFramePr>
          <p:nvPr>
            <p:extLst>
              <p:ext uri="{D42A27DB-BD31-4B8C-83A1-F6EECF244321}">
                <p14:modId xmlns:p14="http://schemas.microsoft.com/office/powerpoint/2010/main" val="3909624166"/>
              </p:ext>
            </p:extLst>
          </p:nvPr>
        </p:nvGraphicFramePr>
        <p:xfrm>
          <a:off x="6177341" y="2809847"/>
          <a:ext cx="3539792" cy="3291840"/>
        </p:xfrm>
        <a:graphic>
          <a:graphicData uri="http://schemas.openxmlformats.org/drawingml/2006/table">
            <a:tbl>
              <a:tblPr firstRow="1" bandRow="1">
                <a:tableStyleId>{5C22544A-7EE6-4342-B048-85BDC9FD1C3A}</a:tableStyleId>
              </a:tblPr>
              <a:tblGrid>
                <a:gridCol w="917362">
                  <a:extLst>
                    <a:ext uri="{9D8B030D-6E8A-4147-A177-3AD203B41FA5}">
                      <a16:colId xmlns:a16="http://schemas.microsoft.com/office/drawing/2014/main" val="1539172162"/>
                    </a:ext>
                  </a:extLst>
                </a:gridCol>
                <a:gridCol w="802256">
                  <a:extLst>
                    <a:ext uri="{9D8B030D-6E8A-4147-A177-3AD203B41FA5}">
                      <a16:colId xmlns:a16="http://schemas.microsoft.com/office/drawing/2014/main" val="2343019307"/>
                    </a:ext>
                  </a:extLst>
                </a:gridCol>
                <a:gridCol w="1086929">
                  <a:extLst>
                    <a:ext uri="{9D8B030D-6E8A-4147-A177-3AD203B41FA5}">
                      <a16:colId xmlns:a16="http://schemas.microsoft.com/office/drawing/2014/main" val="3319789100"/>
                    </a:ext>
                  </a:extLst>
                </a:gridCol>
                <a:gridCol w="733245">
                  <a:extLst>
                    <a:ext uri="{9D8B030D-6E8A-4147-A177-3AD203B41FA5}">
                      <a16:colId xmlns:a16="http://schemas.microsoft.com/office/drawing/2014/main" val="2378030016"/>
                    </a:ext>
                  </a:extLst>
                </a:gridCol>
              </a:tblGrid>
              <a:tr h="347222">
                <a:tc>
                  <a:txBody>
                    <a:bodyPr/>
                    <a:lstStyle/>
                    <a:p>
                      <a:r>
                        <a:rPr lang="tr-TR" dirty="0" err="1" smtClean="0"/>
                        <a:t>Mus_Id</a:t>
                      </a:r>
                      <a:endParaRPr lang="tr-TR" dirty="0"/>
                    </a:p>
                  </a:txBody>
                  <a:tcPr/>
                </a:tc>
                <a:tc>
                  <a:txBody>
                    <a:bodyPr/>
                    <a:lstStyle/>
                    <a:p>
                      <a:r>
                        <a:rPr lang="tr-TR" dirty="0" err="1" smtClean="0"/>
                        <a:t>SKodu</a:t>
                      </a:r>
                      <a:endParaRPr lang="tr-TR" dirty="0"/>
                    </a:p>
                  </a:txBody>
                  <a:tcPr/>
                </a:tc>
                <a:tc>
                  <a:txBody>
                    <a:bodyPr/>
                    <a:lstStyle/>
                    <a:p>
                      <a:r>
                        <a:rPr lang="tr-TR" dirty="0" err="1" smtClean="0"/>
                        <a:t>Urun_No</a:t>
                      </a:r>
                      <a:endParaRPr lang="tr-TR" dirty="0"/>
                    </a:p>
                  </a:txBody>
                  <a:tcPr/>
                </a:tc>
                <a:tc>
                  <a:txBody>
                    <a:bodyPr/>
                    <a:lstStyle/>
                    <a:p>
                      <a:r>
                        <a:rPr lang="tr-TR" dirty="0" smtClean="0"/>
                        <a:t>Fiyat</a:t>
                      </a:r>
                      <a:endParaRPr lang="tr-TR" dirty="0"/>
                    </a:p>
                  </a:txBody>
                  <a:tcPr/>
                </a:tc>
                <a:extLst>
                  <a:ext uri="{0D108BD9-81ED-4DB2-BD59-A6C34878D82A}">
                    <a16:rowId xmlns:a16="http://schemas.microsoft.com/office/drawing/2014/main" val="1732587903"/>
                  </a:ext>
                </a:extLst>
              </a:tr>
              <a:tr h="258058">
                <a:tc>
                  <a:txBody>
                    <a:bodyPr/>
                    <a:lstStyle/>
                    <a:p>
                      <a:r>
                        <a:rPr lang="tr-TR" dirty="0" smtClean="0"/>
                        <a:t>1</a:t>
                      </a:r>
                      <a:endParaRPr lang="tr-TR" dirty="0"/>
                    </a:p>
                  </a:txBody>
                  <a:tcPr/>
                </a:tc>
                <a:tc>
                  <a:txBody>
                    <a:bodyPr/>
                    <a:lstStyle/>
                    <a:p>
                      <a:r>
                        <a:rPr lang="tr-TR" dirty="0" smtClean="0"/>
                        <a:t>35</a:t>
                      </a:r>
                      <a:endParaRPr lang="tr-TR" dirty="0"/>
                    </a:p>
                  </a:txBody>
                  <a:tcPr/>
                </a:tc>
                <a:tc>
                  <a:txBody>
                    <a:bodyPr/>
                    <a:lstStyle/>
                    <a:p>
                      <a:r>
                        <a:rPr lang="tr-TR" dirty="0" smtClean="0"/>
                        <a:t>1</a:t>
                      </a:r>
                      <a:endParaRPr lang="tr-TR" dirty="0"/>
                    </a:p>
                  </a:txBody>
                  <a:tcPr/>
                </a:tc>
                <a:tc>
                  <a:txBody>
                    <a:bodyPr/>
                    <a:lstStyle/>
                    <a:p>
                      <a:r>
                        <a:rPr lang="tr-TR" dirty="0" smtClean="0"/>
                        <a:t>300</a:t>
                      </a:r>
                      <a:endParaRPr lang="tr-TR" dirty="0"/>
                    </a:p>
                  </a:txBody>
                  <a:tcPr/>
                </a:tc>
                <a:extLst>
                  <a:ext uri="{0D108BD9-81ED-4DB2-BD59-A6C34878D82A}">
                    <a16:rowId xmlns:a16="http://schemas.microsoft.com/office/drawing/2014/main" val="1954206149"/>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a:t>
                      </a:r>
                    </a:p>
                  </a:txBody>
                  <a:tcPr/>
                </a:tc>
                <a:tc>
                  <a:txBody>
                    <a:bodyPr/>
                    <a:lstStyle/>
                    <a:p>
                      <a:r>
                        <a:rPr lang="tr-TR" dirty="0" smtClean="0"/>
                        <a:t>35</a:t>
                      </a:r>
                      <a:endParaRPr lang="tr-TR" dirty="0"/>
                    </a:p>
                  </a:txBody>
                  <a:tcPr/>
                </a:tc>
                <a:tc>
                  <a:txBody>
                    <a:bodyPr/>
                    <a:lstStyle/>
                    <a:p>
                      <a:r>
                        <a:rPr lang="tr-TR" dirty="0" smtClean="0"/>
                        <a:t>2</a:t>
                      </a:r>
                      <a:endParaRPr lang="tr-TR" dirty="0"/>
                    </a:p>
                  </a:txBody>
                  <a:tcPr/>
                </a:tc>
                <a:tc>
                  <a:txBody>
                    <a:bodyPr/>
                    <a:lstStyle/>
                    <a:p>
                      <a:r>
                        <a:rPr lang="tr-TR" dirty="0" smtClean="0"/>
                        <a:t>400</a:t>
                      </a:r>
                      <a:endParaRPr lang="tr-TR" dirty="0"/>
                    </a:p>
                  </a:txBody>
                  <a:tcPr/>
                </a:tc>
                <a:extLst>
                  <a:ext uri="{0D108BD9-81ED-4DB2-BD59-A6C34878D82A}">
                    <a16:rowId xmlns:a16="http://schemas.microsoft.com/office/drawing/2014/main" val="1510747885"/>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1</a:t>
                      </a:r>
                    </a:p>
                  </a:txBody>
                  <a:tcPr/>
                </a:tc>
                <a:tc>
                  <a:txBody>
                    <a:bodyPr/>
                    <a:lstStyle/>
                    <a:p>
                      <a:r>
                        <a:rPr lang="tr-TR" dirty="0" smtClean="0"/>
                        <a:t>35</a:t>
                      </a:r>
                      <a:endParaRPr lang="tr-TR" dirty="0"/>
                    </a:p>
                  </a:txBody>
                  <a:tcPr/>
                </a:tc>
                <a:tc>
                  <a:txBody>
                    <a:bodyPr/>
                    <a:lstStyle/>
                    <a:p>
                      <a:r>
                        <a:rPr lang="tr-TR" dirty="0" smtClean="0"/>
                        <a:t>4</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059436598"/>
                  </a:ext>
                </a:extLst>
              </a:tr>
              <a:tr h="258058">
                <a:tc>
                  <a:txBody>
                    <a:bodyPr/>
                    <a:lstStyle/>
                    <a:p>
                      <a:r>
                        <a:rPr lang="tr-TR" dirty="0" smtClean="0"/>
                        <a:t>2</a:t>
                      </a:r>
                      <a:endParaRPr lang="tr-TR" dirty="0"/>
                    </a:p>
                  </a:txBody>
                  <a:tcPr/>
                </a:tc>
                <a:tc>
                  <a:txBody>
                    <a:bodyPr/>
                    <a:lstStyle/>
                    <a:p>
                      <a:r>
                        <a:rPr lang="tr-TR" dirty="0" smtClean="0"/>
                        <a:t>48</a:t>
                      </a:r>
                      <a:endParaRPr lang="tr-TR" dirty="0"/>
                    </a:p>
                  </a:txBody>
                  <a:tcPr/>
                </a:tc>
                <a:tc>
                  <a:txBody>
                    <a:bodyPr/>
                    <a:lstStyle/>
                    <a:p>
                      <a:r>
                        <a:rPr lang="tr-TR" dirty="0" smtClean="0"/>
                        <a:t>1</a:t>
                      </a:r>
                      <a:endParaRPr lang="tr-TR" dirty="0"/>
                    </a:p>
                  </a:txBody>
                  <a:tcPr/>
                </a:tc>
                <a:tc>
                  <a:txBody>
                    <a:bodyPr/>
                    <a:lstStyle/>
                    <a:p>
                      <a:r>
                        <a:rPr lang="tr-TR" dirty="0" smtClean="0"/>
                        <a:t>300</a:t>
                      </a:r>
                      <a:endParaRPr lang="tr-TR" dirty="0"/>
                    </a:p>
                  </a:txBody>
                  <a:tcPr/>
                </a:tc>
                <a:extLst>
                  <a:ext uri="{0D108BD9-81ED-4DB2-BD59-A6C34878D82A}">
                    <a16:rowId xmlns:a16="http://schemas.microsoft.com/office/drawing/2014/main" val="2327238595"/>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2</a:t>
                      </a:r>
                    </a:p>
                  </a:txBody>
                  <a:tcPr/>
                </a:tc>
                <a:tc>
                  <a:txBody>
                    <a:bodyPr/>
                    <a:lstStyle/>
                    <a:p>
                      <a:r>
                        <a:rPr lang="tr-TR" dirty="0" smtClean="0"/>
                        <a:t>48</a:t>
                      </a:r>
                      <a:endParaRPr lang="tr-TR" dirty="0"/>
                    </a:p>
                  </a:txBody>
                  <a:tcPr/>
                </a:tc>
                <a:tc>
                  <a:txBody>
                    <a:bodyPr/>
                    <a:lstStyle/>
                    <a:p>
                      <a:r>
                        <a:rPr lang="tr-TR" dirty="0" smtClean="0"/>
                        <a:t>2</a:t>
                      </a:r>
                      <a:endParaRPr lang="tr-TR" dirty="0"/>
                    </a:p>
                  </a:txBody>
                  <a:tcPr/>
                </a:tc>
                <a:tc>
                  <a:txBody>
                    <a:bodyPr/>
                    <a:lstStyle/>
                    <a:p>
                      <a:r>
                        <a:rPr lang="tr-TR" dirty="0" smtClean="0"/>
                        <a:t>400</a:t>
                      </a:r>
                      <a:endParaRPr lang="tr-TR" dirty="0"/>
                    </a:p>
                  </a:txBody>
                  <a:tcPr/>
                </a:tc>
                <a:extLst>
                  <a:ext uri="{0D108BD9-81ED-4DB2-BD59-A6C34878D82A}">
                    <a16:rowId xmlns:a16="http://schemas.microsoft.com/office/drawing/2014/main" val="2212636757"/>
                  </a:ext>
                </a:extLst>
              </a:tr>
              <a:tr h="258058">
                <a:tc>
                  <a:txBody>
                    <a:bodyPr/>
                    <a:lstStyle/>
                    <a:p>
                      <a:r>
                        <a:rPr lang="tr-TR" dirty="0" smtClean="0"/>
                        <a:t>3</a:t>
                      </a:r>
                      <a:endParaRPr lang="tr-TR" dirty="0"/>
                    </a:p>
                  </a:txBody>
                  <a:tcPr/>
                </a:tc>
                <a:tc>
                  <a:txBody>
                    <a:bodyPr/>
                    <a:lstStyle/>
                    <a:p>
                      <a:r>
                        <a:rPr lang="tr-TR" dirty="0" smtClean="0"/>
                        <a:t>48</a:t>
                      </a:r>
                      <a:endParaRPr lang="tr-TR" dirty="0"/>
                    </a:p>
                  </a:txBody>
                  <a:tcPr/>
                </a:tc>
                <a:tc>
                  <a:txBody>
                    <a:bodyPr/>
                    <a:lstStyle/>
                    <a:p>
                      <a:r>
                        <a:rPr lang="tr-TR" dirty="0" smtClean="0"/>
                        <a:t>2</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825014755"/>
                  </a:ext>
                </a:extLst>
              </a:tr>
              <a:tr h="258058">
                <a:tc>
                  <a:txBody>
                    <a:bodyPr/>
                    <a:lstStyle/>
                    <a:p>
                      <a:r>
                        <a:rPr lang="tr-TR" dirty="0" smtClean="0"/>
                        <a:t>4</a:t>
                      </a:r>
                      <a:endParaRPr lang="tr-TR" dirty="0"/>
                    </a:p>
                  </a:txBody>
                  <a:tcPr/>
                </a:tc>
                <a:tc>
                  <a:txBody>
                    <a:bodyPr/>
                    <a:lstStyle/>
                    <a:p>
                      <a:r>
                        <a:rPr lang="tr-TR" dirty="0" smtClean="0"/>
                        <a:t>35</a:t>
                      </a:r>
                      <a:endParaRPr lang="tr-TR" dirty="0"/>
                    </a:p>
                  </a:txBody>
                  <a:tcPr/>
                </a:tc>
                <a:tc>
                  <a:txBody>
                    <a:bodyPr/>
                    <a:lstStyle/>
                    <a:p>
                      <a:r>
                        <a:rPr lang="tr-TR" dirty="0" smtClean="0"/>
                        <a:t>3</a:t>
                      </a:r>
                      <a:endParaRPr lang="tr-TR" dirty="0"/>
                    </a:p>
                  </a:txBody>
                  <a:tcPr/>
                </a:tc>
                <a:tc>
                  <a:txBody>
                    <a:bodyPr/>
                    <a:lstStyle/>
                    <a:p>
                      <a:r>
                        <a:rPr lang="tr-TR" dirty="0" smtClean="0"/>
                        <a:t>250</a:t>
                      </a:r>
                      <a:endParaRPr lang="tr-TR" dirty="0"/>
                    </a:p>
                  </a:txBody>
                  <a:tcPr/>
                </a:tc>
                <a:extLst>
                  <a:ext uri="{0D108BD9-81ED-4DB2-BD59-A6C34878D82A}">
                    <a16:rowId xmlns:a16="http://schemas.microsoft.com/office/drawing/2014/main" val="1512842869"/>
                  </a:ext>
                </a:extLst>
              </a:tr>
              <a:tr h="258058">
                <a:tc>
                  <a:txBody>
                    <a:bodyPr/>
                    <a:lstStyle/>
                    <a:p>
                      <a:r>
                        <a:rPr lang="tr-TR" dirty="0" smtClean="0"/>
                        <a:t>4</a:t>
                      </a:r>
                      <a:endParaRPr lang="tr-TR" dirty="0"/>
                    </a:p>
                  </a:txBody>
                  <a:tcPr/>
                </a:tc>
                <a:tc>
                  <a:txBody>
                    <a:bodyPr/>
                    <a:lstStyle/>
                    <a:p>
                      <a:r>
                        <a:rPr lang="tr-TR" dirty="0" smtClean="0"/>
                        <a:t>35</a:t>
                      </a:r>
                      <a:endParaRPr lang="tr-TR" dirty="0"/>
                    </a:p>
                  </a:txBody>
                  <a:tcPr/>
                </a:tc>
                <a:tc>
                  <a:txBody>
                    <a:bodyPr/>
                    <a:lstStyle/>
                    <a:p>
                      <a:r>
                        <a:rPr lang="tr-TR" dirty="0" smtClean="0"/>
                        <a:t>5</a:t>
                      </a:r>
                      <a:endParaRPr lang="tr-TR" dirty="0"/>
                    </a:p>
                  </a:txBody>
                  <a:tcPr/>
                </a:tc>
                <a:tc>
                  <a:txBody>
                    <a:bodyPr/>
                    <a:lstStyle/>
                    <a:p>
                      <a:r>
                        <a:rPr lang="tr-TR" dirty="0" smtClean="0"/>
                        <a:t>100</a:t>
                      </a:r>
                      <a:endParaRPr lang="tr-TR" dirty="0"/>
                    </a:p>
                  </a:txBody>
                  <a:tcPr/>
                </a:tc>
                <a:extLst>
                  <a:ext uri="{0D108BD9-81ED-4DB2-BD59-A6C34878D82A}">
                    <a16:rowId xmlns:a16="http://schemas.microsoft.com/office/drawing/2014/main" val="582824495"/>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972343177"/>
              </p:ext>
            </p:extLst>
          </p:nvPr>
        </p:nvGraphicFramePr>
        <p:xfrm>
          <a:off x="1097280" y="2823969"/>
          <a:ext cx="1921965" cy="1854200"/>
        </p:xfrm>
        <a:graphic>
          <a:graphicData uri="http://schemas.openxmlformats.org/drawingml/2006/table">
            <a:tbl>
              <a:tblPr firstRow="1" bandRow="1">
                <a:tableStyleId>{5C22544A-7EE6-4342-B048-85BDC9FD1C3A}</a:tableStyleId>
              </a:tblPr>
              <a:tblGrid>
                <a:gridCol w="541739">
                  <a:extLst>
                    <a:ext uri="{9D8B030D-6E8A-4147-A177-3AD203B41FA5}">
                      <a16:colId xmlns:a16="http://schemas.microsoft.com/office/drawing/2014/main" val="1758477086"/>
                    </a:ext>
                  </a:extLst>
                </a:gridCol>
                <a:gridCol w="1380226">
                  <a:extLst>
                    <a:ext uri="{9D8B030D-6E8A-4147-A177-3AD203B41FA5}">
                      <a16:colId xmlns:a16="http://schemas.microsoft.com/office/drawing/2014/main" val="1888463783"/>
                    </a:ext>
                  </a:extLst>
                </a:gridCol>
              </a:tblGrid>
              <a:tr h="370840">
                <a:tc>
                  <a:txBody>
                    <a:bodyPr/>
                    <a:lstStyle/>
                    <a:p>
                      <a:r>
                        <a:rPr lang="tr-TR" dirty="0" err="1" smtClean="0"/>
                        <a:t>Id</a:t>
                      </a:r>
                      <a:endParaRPr lang="tr-TR" dirty="0"/>
                    </a:p>
                  </a:txBody>
                  <a:tcPr/>
                </a:tc>
                <a:tc>
                  <a:txBody>
                    <a:bodyPr/>
                    <a:lstStyle/>
                    <a:p>
                      <a:r>
                        <a:rPr lang="tr-TR" dirty="0" err="1" smtClean="0"/>
                        <a:t>AdSoyad</a:t>
                      </a:r>
                      <a:endParaRPr lang="tr-TR" dirty="0"/>
                    </a:p>
                  </a:txBody>
                  <a:tcPr/>
                </a:tc>
                <a:extLst>
                  <a:ext uri="{0D108BD9-81ED-4DB2-BD59-A6C34878D82A}">
                    <a16:rowId xmlns:a16="http://schemas.microsoft.com/office/drawing/2014/main" val="349816905"/>
                  </a:ext>
                </a:extLst>
              </a:tr>
              <a:tr h="370840">
                <a:tc>
                  <a:txBody>
                    <a:bodyPr/>
                    <a:lstStyle/>
                    <a:p>
                      <a:r>
                        <a:rPr lang="tr-TR" dirty="0" smtClean="0"/>
                        <a:t>1</a:t>
                      </a:r>
                      <a:endParaRPr lang="tr-TR" dirty="0"/>
                    </a:p>
                  </a:txBody>
                  <a:tcPr/>
                </a:tc>
                <a:tc>
                  <a:txBody>
                    <a:bodyPr/>
                    <a:lstStyle/>
                    <a:p>
                      <a:r>
                        <a:rPr lang="tr-TR" dirty="0" smtClean="0"/>
                        <a:t>Ali Caner</a:t>
                      </a:r>
                      <a:endParaRPr lang="tr-TR" dirty="0"/>
                    </a:p>
                  </a:txBody>
                  <a:tcPr/>
                </a:tc>
                <a:extLst>
                  <a:ext uri="{0D108BD9-81ED-4DB2-BD59-A6C34878D82A}">
                    <a16:rowId xmlns:a16="http://schemas.microsoft.com/office/drawing/2014/main" val="2467774459"/>
                  </a:ext>
                </a:extLst>
              </a:tr>
              <a:tr h="370840">
                <a:tc>
                  <a:txBody>
                    <a:bodyPr/>
                    <a:lstStyle/>
                    <a:p>
                      <a:r>
                        <a:rPr lang="tr-TR" dirty="0" smtClean="0"/>
                        <a:t>2</a:t>
                      </a:r>
                      <a:endParaRPr lang="tr-TR" dirty="0"/>
                    </a:p>
                  </a:txBody>
                  <a:tcPr/>
                </a:tc>
                <a:tc>
                  <a:txBody>
                    <a:bodyPr/>
                    <a:lstStyle/>
                    <a:p>
                      <a:r>
                        <a:rPr lang="tr-TR" dirty="0" smtClean="0"/>
                        <a:t>Mehmet Gül</a:t>
                      </a:r>
                      <a:endParaRPr lang="tr-TR" dirty="0"/>
                    </a:p>
                  </a:txBody>
                  <a:tcPr/>
                </a:tc>
                <a:extLst>
                  <a:ext uri="{0D108BD9-81ED-4DB2-BD59-A6C34878D82A}">
                    <a16:rowId xmlns:a16="http://schemas.microsoft.com/office/drawing/2014/main" val="2501821887"/>
                  </a:ext>
                </a:extLst>
              </a:tr>
              <a:tr h="370840">
                <a:tc>
                  <a:txBody>
                    <a:bodyPr/>
                    <a:lstStyle/>
                    <a:p>
                      <a:r>
                        <a:rPr lang="tr-TR" dirty="0" smtClean="0"/>
                        <a:t>3</a:t>
                      </a:r>
                      <a:endParaRPr lang="tr-TR" dirty="0"/>
                    </a:p>
                  </a:txBody>
                  <a:tcPr/>
                </a:tc>
                <a:tc>
                  <a:txBody>
                    <a:bodyPr/>
                    <a:lstStyle/>
                    <a:p>
                      <a:r>
                        <a:rPr lang="tr-TR" dirty="0" smtClean="0"/>
                        <a:t>Can Sakal</a:t>
                      </a:r>
                      <a:endParaRPr lang="tr-TR" dirty="0"/>
                    </a:p>
                  </a:txBody>
                  <a:tcPr/>
                </a:tc>
                <a:extLst>
                  <a:ext uri="{0D108BD9-81ED-4DB2-BD59-A6C34878D82A}">
                    <a16:rowId xmlns:a16="http://schemas.microsoft.com/office/drawing/2014/main" val="2765772020"/>
                  </a:ext>
                </a:extLst>
              </a:tr>
              <a:tr h="370840">
                <a:tc>
                  <a:txBody>
                    <a:bodyPr/>
                    <a:lstStyle/>
                    <a:p>
                      <a:r>
                        <a:rPr lang="tr-TR" dirty="0" smtClean="0"/>
                        <a:t>4</a:t>
                      </a:r>
                      <a:endParaRPr lang="tr-TR" dirty="0"/>
                    </a:p>
                  </a:txBody>
                  <a:tcPr/>
                </a:tc>
                <a:tc>
                  <a:txBody>
                    <a:bodyPr/>
                    <a:lstStyle/>
                    <a:p>
                      <a:r>
                        <a:rPr lang="tr-TR" dirty="0" smtClean="0"/>
                        <a:t>Ürün Özcan</a:t>
                      </a:r>
                      <a:endParaRPr lang="tr-TR" dirty="0"/>
                    </a:p>
                  </a:txBody>
                  <a:tcPr/>
                </a:tc>
                <a:extLst>
                  <a:ext uri="{0D108BD9-81ED-4DB2-BD59-A6C34878D82A}">
                    <a16:rowId xmlns:a16="http://schemas.microsoft.com/office/drawing/2014/main" val="1730607306"/>
                  </a:ext>
                </a:extLst>
              </a:tr>
            </a:tbl>
          </a:graphicData>
        </a:graphic>
      </p:graphicFrame>
      <p:sp>
        <p:nvSpPr>
          <p:cNvPr id="6" name="Metin kutusu 5"/>
          <p:cNvSpPr txBox="1"/>
          <p:nvPr/>
        </p:nvSpPr>
        <p:spPr>
          <a:xfrm>
            <a:off x="1647646" y="2454637"/>
            <a:ext cx="1162241" cy="369332"/>
          </a:xfrm>
          <a:prstGeom prst="rect">
            <a:avLst/>
          </a:prstGeom>
          <a:noFill/>
        </p:spPr>
        <p:txBody>
          <a:bodyPr wrap="none" rtlCol="0">
            <a:spAutoFit/>
          </a:bodyPr>
          <a:lstStyle/>
          <a:p>
            <a:r>
              <a:rPr lang="tr-TR" dirty="0" smtClean="0"/>
              <a:t>Müşteriler</a:t>
            </a:r>
            <a:endParaRPr lang="tr-TR" dirty="0"/>
          </a:p>
        </p:txBody>
      </p:sp>
      <p:sp>
        <p:nvSpPr>
          <p:cNvPr id="7" name="Metin kutusu 6"/>
          <p:cNvSpPr txBox="1"/>
          <p:nvPr/>
        </p:nvSpPr>
        <p:spPr>
          <a:xfrm>
            <a:off x="7404306" y="2454637"/>
            <a:ext cx="1047082" cy="369332"/>
          </a:xfrm>
          <a:prstGeom prst="rect">
            <a:avLst/>
          </a:prstGeom>
          <a:noFill/>
        </p:spPr>
        <p:txBody>
          <a:bodyPr wrap="none" rtlCol="0">
            <a:spAutoFit/>
          </a:bodyPr>
          <a:lstStyle/>
          <a:p>
            <a:r>
              <a:rPr lang="tr-TR" dirty="0" smtClean="0"/>
              <a:t>Siparişler</a:t>
            </a:r>
            <a:endParaRPr lang="tr-TR" dirty="0"/>
          </a:p>
        </p:txBody>
      </p:sp>
      <p:graphicFrame>
        <p:nvGraphicFramePr>
          <p:cNvPr id="8" name="Tablo 7"/>
          <p:cNvGraphicFramePr>
            <a:graphicFrameLocks noGrp="1"/>
          </p:cNvGraphicFramePr>
          <p:nvPr>
            <p:extLst>
              <p:ext uri="{D42A27DB-BD31-4B8C-83A1-F6EECF244321}">
                <p14:modId xmlns:p14="http://schemas.microsoft.com/office/powerpoint/2010/main" val="1688022911"/>
              </p:ext>
            </p:extLst>
          </p:nvPr>
        </p:nvGraphicFramePr>
        <p:xfrm>
          <a:off x="3642718" y="4455767"/>
          <a:ext cx="1896896" cy="1112520"/>
        </p:xfrm>
        <a:graphic>
          <a:graphicData uri="http://schemas.openxmlformats.org/drawingml/2006/table">
            <a:tbl>
              <a:tblPr firstRow="1" bandRow="1">
                <a:tableStyleId>{5C22544A-7EE6-4342-B048-85BDC9FD1C3A}</a:tableStyleId>
              </a:tblPr>
              <a:tblGrid>
                <a:gridCol w="827871">
                  <a:extLst>
                    <a:ext uri="{9D8B030D-6E8A-4147-A177-3AD203B41FA5}">
                      <a16:colId xmlns:a16="http://schemas.microsoft.com/office/drawing/2014/main" val="3067685103"/>
                    </a:ext>
                  </a:extLst>
                </a:gridCol>
                <a:gridCol w="1069025">
                  <a:extLst>
                    <a:ext uri="{9D8B030D-6E8A-4147-A177-3AD203B41FA5}">
                      <a16:colId xmlns:a16="http://schemas.microsoft.com/office/drawing/2014/main" val="88227076"/>
                    </a:ext>
                  </a:extLst>
                </a:gridCol>
              </a:tblGrid>
              <a:tr h="370840">
                <a:tc>
                  <a:txBody>
                    <a:bodyPr/>
                    <a:lstStyle/>
                    <a:p>
                      <a:r>
                        <a:rPr lang="tr-TR" dirty="0" err="1" smtClean="0"/>
                        <a:t>SKodu</a:t>
                      </a:r>
                      <a:endParaRPr lang="tr-TR" dirty="0"/>
                    </a:p>
                  </a:txBody>
                  <a:tcPr/>
                </a:tc>
                <a:tc>
                  <a:txBody>
                    <a:bodyPr/>
                    <a:lstStyle/>
                    <a:p>
                      <a:r>
                        <a:rPr lang="tr-TR" dirty="0" err="1" smtClean="0"/>
                        <a:t>SehirAdi</a:t>
                      </a:r>
                      <a:endParaRPr lang="tr-TR" dirty="0"/>
                    </a:p>
                  </a:txBody>
                  <a:tcPr/>
                </a:tc>
                <a:extLst>
                  <a:ext uri="{0D108BD9-81ED-4DB2-BD59-A6C34878D82A}">
                    <a16:rowId xmlns:a16="http://schemas.microsoft.com/office/drawing/2014/main" val="510086088"/>
                  </a:ext>
                </a:extLst>
              </a:tr>
              <a:tr h="370840">
                <a:tc>
                  <a:txBody>
                    <a:bodyPr/>
                    <a:lstStyle/>
                    <a:p>
                      <a:r>
                        <a:rPr lang="tr-TR" dirty="0" smtClean="0"/>
                        <a:t>35</a:t>
                      </a:r>
                      <a:endParaRPr lang="tr-TR" dirty="0"/>
                    </a:p>
                  </a:txBody>
                  <a:tcPr/>
                </a:tc>
                <a:tc>
                  <a:txBody>
                    <a:bodyPr/>
                    <a:lstStyle/>
                    <a:p>
                      <a:r>
                        <a:rPr lang="tr-TR" dirty="0" smtClean="0"/>
                        <a:t>İzmir</a:t>
                      </a:r>
                      <a:endParaRPr lang="tr-TR" dirty="0"/>
                    </a:p>
                  </a:txBody>
                  <a:tcPr/>
                </a:tc>
                <a:extLst>
                  <a:ext uri="{0D108BD9-81ED-4DB2-BD59-A6C34878D82A}">
                    <a16:rowId xmlns:a16="http://schemas.microsoft.com/office/drawing/2014/main" val="2728089694"/>
                  </a:ext>
                </a:extLst>
              </a:tr>
              <a:tr h="370840">
                <a:tc>
                  <a:txBody>
                    <a:bodyPr/>
                    <a:lstStyle/>
                    <a:p>
                      <a:r>
                        <a:rPr lang="tr-TR" dirty="0" smtClean="0"/>
                        <a:t>48</a:t>
                      </a:r>
                      <a:endParaRPr lang="tr-TR" dirty="0"/>
                    </a:p>
                  </a:txBody>
                  <a:tcPr/>
                </a:tc>
                <a:tc>
                  <a:txBody>
                    <a:bodyPr/>
                    <a:lstStyle/>
                    <a:p>
                      <a:r>
                        <a:rPr lang="tr-TR" dirty="0" smtClean="0"/>
                        <a:t>Muğla</a:t>
                      </a:r>
                      <a:endParaRPr lang="tr-TR" dirty="0"/>
                    </a:p>
                  </a:txBody>
                  <a:tcPr/>
                </a:tc>
                <a:extLst>
                  <a:ext uri="{0D108BD9-81ED-4DB2-BD59-A6C34878D82A}">
                    <a16:rowId xmlns:a16="http://schemas.microsoft.com/office/drawing/2014/main" val="3368113614"/>
                  </a:ext>
                </a:extLst>
              </a:tr>
            </a:tbl>
          </a:graphicData>
        </a:graphic>
      </p:graphicFrame>
      <p:sp>
        <p:nvSpPr>
          <p:cNvPr id="9" name="Metin kutusu 8"/>
          <p:cNvSpPr txBox="1"/>
          <p:nvPr/>
        </p:nvSpPr>
        <p:spPr>
          <a:xfrm>
            <a:off x="4136554" y="4028095"/>
            <a:ext cx="909223" cy="369332"/>
          </a:xfrm>
          <a:prstGeom prst="rect">
            <a:avLst/>
          </a:prstGeom>
          <a:noFill/>
        </p:spPr>
        <p:txBody>
          <a:bodyPr wrap="none" rtlCol="0">
            <a:spAutoFit/>
          </a:bodyPr>
          <a:lstStyle/>
          <a:p>
            <a:r>
              <a:rPr lang="tr-TR" dirty="0" smtClean="0"/>
              <a:t>Şehirler</a:t>
            </a:r>
            <a:endParaRPr lang="tr-TR" dirty="0"/>
          </a:p>
        </p:txBody>
      </p:sp>
    </p:spTree>
    <p:extLst>
      <p:ext uri="{BB962C8B-B14F-4D97-AF65-F5344CB8AC3E}">
        <p14:creationId xmlns:p14="http://schemas.microsoft.com/office/powerpoint/2010/main" val="42148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NORMALİZASYON</a:t>
            </a:r>
            <a:endParaRPr lang="tr-TR" dirty="0"/>
          </a:p>
        </p:txBody>
      </p:sp>
      <p:sp>
        <p:nvSpPr>
          <p:cNvPr id="3" name="İçerik Yer Tutucusu 2"/>
          <p:cNvSpPr>
            <a:spLocks noGrp="1"/>
          </p:cNvSpPr>
          <p:nvPr>
            <p:ph idx="1"/>
          </p:nvPr>
        </p:nvSpPr>
        <p:spPr>
          <a:xfrm>
            <a:off x="1097280" y="1845734"/>
            <a:ext cx="10058400" cy="4261768"/>
          </a:xfrm>
        </p:spPr>
        <p:txBody>
          <a:bodyPr/>
          <a:lstStyle/>
          <a:p>
            <a:r>
              <a:rPr lang="tr-TR" dirty="0" smtClean="0"/>
              <a:t>Veri tabanının tasarım aşamasında veri tekrarını, veri kaybını veya veri yetersizliğini önlemek için gerçekleştirilen işlemlere normalizasyon denir. İyi tasarlanmamış veritabanlarında güncelleme, ekleme veya silmeden kaynaklanan sorunlar ortaya çıkabilir. Normalizasyon bu sorunların ortadan kaldırılmasına yardımcı olur.</a:t>
            </a:r>
          </a:p>
          <a:p>
            <a:r>
              <a:rPr lang="tr-TR" dirty="0" smtClean="0"/>
              <a:t>Normalizasyon aynı zamanda tabloların </a:t>
            </a:r>
            <a:r>
              <a:rPr lang="tr-TR" b="1" i="1" dirty="0" smtClean="0"/>
              <a:t>ayrıştırılması </a:t>
            </a:r>
            <a:r>
              <a:rPr lang="tr-TR" dirty="0" smtClean="0"/>
              <a:t>olarak da düşünülebilir. Çok fazla sayıda satır ve sütundan oluşan bir tabloyu tekrarlardan arındırmak için daha az satır ve sütun içeren alt kümelere ayrıştırma işlemi de denilebilir.</a:t>
            </a:r>
          </a:p>
          <a:p>
            <a:r>
              <a:rPr lang="tr-TR" dirty="0" smtClean="0"/>
              <a:t>Normalizasyon yapılırken uyulması gereken kuralların her birine </a:t>
            </a:r>
            <a:r>
              <a:rPr lang="tr-TR" b="1" i="1" dirty="0" smtClean="0"/>
              <a:t>normal form</a:t>
            </a:r>
            <a:r>
              <a:rPr lang="tr-TR" dirty="0" smtClean="0"/>
              <a:t> denir. Veri tabanı tasarımında kullanılan genel olarak 3 normal form vardır. Bunlar </a:t>
            </a:r>
            <a:r>
              <a:rPr lang="tr-TR" b="1" i="1" dirty="0" smtClean="0"/>
              <a:t>1.NF, 2.NF ve 3.NF’</a:t>
            </a:r>
            <a:r>
              <a:rPr lang="tr-TR" dirty="0" smtClean="0"/>
              <a:t>dir. Bunların </a:t>
            </a:r>
            <a:r>
              <a:rPr lang="tr-TR" dirty="0"/>
              <a:t>dışında </a:t>
            </a:r>
            <a:r>
              <a:rPr lang="tr-TR" b="1" i="1" dirty="0" err="1" smtClean="0"/>
              <a:t>Boyce-Codd</a:t>
            </a:r>
            <a:r>
              <a:rPr lang="tr-TR" b="1" i="1" dirty="0" smtClean="0"/>
              <a:t> NF, 4.NF ve 5.NF </a:t>
            </a:r>
            <a:r>
              <a:rPr lang="tr-TR" dirty="0" smtClean="0"/>
              <a:t>formları da kullanılabilir.</a:t>
            </a:r>
            <a:endParaRPr lang="tr-TR" b="1" i="1" dirty="0"/>
          </a:p>
        </p:txBody>
      </p:sp>
    </p:spTree>
    <p:extLst>
      <p:ext uri="{BB962C8B-B14F-4D97-AF65-F5344CB8AC3E}">
        <p14:creationId xmlns:p14="http://schemas.microsoft.com/office/powerpoint/2010/main" val="248547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NORMAL OLMAYAN FORM</a:t>
            </a:r>
            <a:endParaRPr lang="tr-TR" dirty="0"/>
          </a:p>
        </p:txBody>
      </p:sp>
      <p:sp>
        <p:nvSpPr>
          <p:cNvPr id="3" name="İçerik Yer Tutucusu 2"/>
          <p:cNvSpPr>
            <a:spLocks noGrp="1"/>
          </p:cNvSpPr>
          <p:nvPr>
            <p:ph idx="1"/>
          </p:nvPr>
        </p:nvSpPr>
        <p:spPr>
          <a:xfrm>
            <a:off x="1097280" y="1845734"/>
            <a:ext cx="10058400" cy="4261768"/>
          </a:xfrm>
        </p:spPr>
        <p:txBody>
          <a:bodyPr/>
          <a:lstStyle/>
          <a:p>
            <a:r>
              <a:rPr lang="tr-TR" dirty="0"/>
              <a:t>Bir tabloda aynı alanda birden fazla veri bulunması ve tabloda aynı tipte bilgiyi içeren birden fazla alanların bulunması durumu veri fazlalığı sorunudur. Bu durumdaki tablo yapısına normal olmayan form denilebilir. Normal olmayan formdaki veriler </a:t>
            </a:r>
            <a:r>
              <a:rPr lang="tr-TR" b="1" i="1" dirty="0"/>
              <a:t>1.NF</a:t>
            </a:r>
            <a:r>
              <a:rPr lang="tr-TR" dirty="0"/>
              <a:t> yapısına dönüştürülerek veri tabanında saklanmaya uygun hale getirilmeye çalışılır.</a:t>
            </a:r>
          </a:p>
          <a:p>
            <a:r>
              <a:rPr lang="tr-TR" dirty="0"/>
              <a:t>İlişkisel veri tabanı modelinin temel kuralına göre bütün niteliklerin aldığı değerler atomik (tek ve basit) olmalıdır. </a:t>
            </a:r>
            <a:r>
              <a:rPr lang="tr-TR" dirty="0" smtClean="0"/>
              <a:t>Alttaki tablo bu kurala uymamaktadır, bu yüzden normal değildir.</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2030795643"/>
              </p:ext>
            </p:extLst>
          </p:nvPr>
        </p:nvGraphicFramePr>
        <p:xfrm>
          <a:off x="2373989" y="3976618"/>
          <a:ext cx="7002972" cy="1832473"/>
        </p:xfrm>
        <a:graphic>
          <a:graphicData uri="http://schemas.openxmlformats.org/drawingml/2006/table">
            <a:tbl>
              <a:tblPr firstRow="1" bandRow="1">
                <a:tableStyleId>{5C22544A-7EE6-4342-B048-85BDC9FD1C3A}</a:tableStyleId>
              </a:tblPr>
              <a:tblGrid>
                <a:gridCol w="1360234">
                  <a:extLst>
                    <a:ext uri="{9D8B030D-6E8A-4147-A177-3AD203B41FA5}">
                      <a16:colId xmlns:a16="http://schemas.microsoft.com/office/drawing/2014/main" val="1539172162"/>
                    </a:ext>
                  </a:extLst>
                </a:gridCol>
                <a:gridCol w="1217340">
                  <a:extLst>
                    <a:ext uri="{9D8B030D-6E8A-4147-A177-3AD203B41FA5}">
                      <a16:colId xmlns:a16="http://schemas.microsoft.com/office/drawing/2014/main" val="2343019307"/>
                    </a:ext>
                  </a:extLst>
                </a:gridCol>
                <a:gridCol w="1125938">
                  <a:extLst>
                    <a:ext uri="{9D8B030D-6E8A-4147-A177-3AD203B41FA5}">
                      <a16:colId xmlns:a16="http://schemas.microsoft.com/office/drawing/2014/main" val="2058595507"/>
                    </a:ext>
                  </a:extLst>
                </a:gridCol>
                <a:gridCol w="1097280">
                  <a:extLst>
                    <a:ext uri="{9D8B030D-6E8A-4147-A177-3AD203B41FA5}">
                      <a16:colId xmlns:a16="http://schemas.microsoft.com/office/drawing/2014/main" val="3319789100"/>
                    </a:ext>
                  </a:extLst>
                </a:gridCol>
                <a:gridCol w="2202180">
                  <a:extLst>
                    <a:ext uri="{9D8B030D-6E8A-4147-A177-3AD203B41FA5}">
                      <a16:colId xmlns:a16="http://schemas.microsoft.com/office/drawing/2014/main" val="2378030016"/>
                    </a:ext>
                  </a:extLst>
                </a:gridCol>
              </a:tblGrid>
              <a:tr h="369433">
                <a:tc>
                  <a:txBody>
                    <a:bodyPr/>
                    <a:lstStyle/>
                    <a:p>
                      <a:r>
                        <a:rPr lang="tr-TR" dirty="0" err="1" smtClean="0"/>
                        <a:t>Musteri_Adi</a:t>
                      </a:r>
                      <a:endParaRPr lang="tr-TR" dirty="0"/>
                    </a:p>
                  </a:txBody>
                  <a:tcPr/>
                </a:tc>
                <a:tc>
                  <a:txBody>
                    <a:bodyPr/>
                    <a:lstStyle/>
                    <a:p>
                      <a:r>
                        <a:rPr lang="tr-TR" dirty="0" err="1" smtClean="0"/>
                        <a:t>Sehir_Kod</a:t>
                      </a:r>
                      <a:endParaRPr lang="tr-TR" dirty="0"/>
                    </a:p>
                  </a:txBody>
                  <a:tcPr/>
                </a:tc>
                <a:tc>
                  <a:txBody>
                    <a:bodyPr/>
                    <a:lstStyle/>
                    <a:p>
                      <a:r>
                        <a:rPr lang="tr-TR" dirty="0" err="1" smtClean="0"/>
                        <a:t>Sehir_Adi</a:t>
                      </a:r>
                      <a:endParaRPr lang="tr-TR" dirty="0"/>
                    </a:p>
                  </a:txBody>
                  <a:tcPr/>
                </a:tc>
                <a:tc>
                  <a:txBody>
                    <a:bodyPr/>
                    <a:lstStyle/>
                    <a:p>
                      <a:r>
                        <a:rPr lang="tr-TR" dirty="0" err="1" smtClean="0"/>
                        <a:t>Urun_No</a:t>
                      </a:r>
                      <a:endParaRPr lang="tr-TR" dirty="0"/>
                    </a:p>
                  </a:txBody>
                  <a:tcPr/>
                </a:tc>
                <a:tc>
                  <a:txBody>
                    <a:bodyPr/>
                    <a:lstStyle/>
                    <a:p>
                      <a:r>
                        <a:rPr lang="tr-TR" dirty="0" smtClean="0"/>
                        <a:t>Fiyat</a:t>
                      </a:r>
                      <a:endParaRPr lang="tr-TR" dirty="0"/>
                    </a:p>
                  </a:txBody>
                  <a:tcPr/>
                </a:tc>
                <a:extLst>
                  <a:ext uri="{0D108BD9-81ED-4DB2-BD59-A6C34878D82A}">
                    <a16:rowId xmlns:a16="http://schemas.microsoft.com/office/drawing/2014/main" val="1732587903"/>
                  </a:ext>
                </a:extLst>
              </a:tr>
              <a:tr h="258058">
                <a:tc>
                  <a:txBody>
                    <a:bodyPr/>
                    <a:lstStyle/>
                    <a:p>
                      <a:r>
                        <a:rPr lang="tr-TR" dirty="0" smtClean="0"/>
                        <a:t>Ali Caner</a:t>
                      </a:r>
                      <a:endParaRPr lang="tr-TR" dirty="0"/>
                    </a:p>
                  </a:txBody>
                  <a:tcPr/>
                </a:tc>
                <a:tc>
                  <a:txBody>
                    <a:bodyPr/>
                    <a:lstStyle/>
                    <a:p>
                      <a:r>
                        <a:rPr lang="tr-TR" dirty="0" smtClean="0"/>
                        <a:t>35</a:t>
                      </a:r>
                      <a:endParaRPr lang="tr-TR" dirty="0"/>
                    </a:p>
                  </a:txBody>
                  <a:tcPr/>
                </a:tc>
                <a:tc>
                  <a:txBody>
                    <a:bodyPr/>
                    <a:lstStyle/>
                    <a:p>
                      <a:pPr marL="0" algn="l" defTabSz="914400" rtl="0" eaLnBrk="1" latinLnBrk="0" hangingPunct="1"/>
                      <a:r>
                        <a:rPr lang="tr-TR" sz="1800" kern="1200" dirty="0" smtClean="0"/>
                        <a:t>İzmir</a:t>
                      </a:r>
                      <a:endParaRPr lang="tr-TR" sz="1800" kern="1200" dirty="0">
                        <a:solidFill>
                          <a:schemeClr val="dk1"/>
                        </a:solidFill>
                        <a:latin typeface="+mn-lt"/>
                        <a:ea typeface="+mn-ea"/>
                        <a:cs typeface="+mn-cs"/>
                      </a:endParaRPr>
                    </a:p>
                  </a:txBody>
                  <a:tcPr/>
                </a:tc>
                <a:tc>
                  <a:txBody>
                    <a:bodyPr/>
                    <a:lstStyle/>
                    <a:p>
                      <a:r>
                        <a:rPr lang="tr-TR" dirty="0" smtClean="0"/>
                        <a:t>1,2,3,4,6</a:t>
                      </a:r>
                      <a:endParaRPr lang="tr-TR" dirty="0"/>
                    </a:p>
                  </a:txBody>
                  <a:tcPr/>
                </a:tc>
                <a:tc>
                  <a:txBody>
                    <a:bodyPr/>
                    <a:lstStyle/>
                    <a:p>
                      <a:r>
                        <a:rPr lang="tr-TR" dirty="0" smtClean="0"/>
                        <a:t>300,200,400,200,100</a:t>
                      </a:r>
                      <a:endParaRPr lang="tr-TR" dirty="0"/>
                    </a:p>
                  </a:txBody>
                  <a:tcPr/>
                </a:tc>
                <a:extLst>
                  <a:ext uri="{0D108BD9-81ED-4DB2-BD59-A6C34878D82A}">
                    <a16:rowId xmlns:a16="http://schemas.microsoft.com/office/drawing/2014/main" val="1954206149"/>
                  </a:ext>
                </a:extLst>
              </a:tr>
              <a:tr h="258058">
                <a:tc>
                  <a:txBody>
                    <a:bodyPr/>
                    <a:lstStyle/>
                    <a:p>
                      <a:r>
                        <a:rPr lang="tr-TR" dirty="0" smtClean="0"/>
                        <a:t>Mehmet Gül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1,2</a:t>
                      </a:r>
                      <a:endParaRPr lang="tr-TR" dirty="0"/>
                    </a:p>
                  </a:txBody>
                  <a:tcPr/>
                </a:tc>
                <a:tc>
                  <a:txBody>
                    <a:bodyPr/>
                    <a:lstStyle/>
                    <a:p>
                      <a:r>
                        <a:rPr lang="tr-TR" dirty="0" smtClean="0"/>
                        <a:t>300,400</a:t>
                      </a:r>
                      <a:endParaRPr lang="tr-TR" dirty="0"/>
                    </a:p>
                  </a:txBody>
                  <a:tcPr/>
                </a:tc>
                <a:extLst>
                  <a:ext uri="{0D108BD9-81ED-4DB2-BD59-A6C34878D82A}">
                    <a16:rowId xmlns:a16="http://schemas.microsoft.com/office/drawing/2014/main" val="343771313"/>
                  </a:ext>
                </a:extLst>
              </a:tr>
              <a:tr h="258058">
                <a:tc>
                  <a:txBody>
                    <a:bodyPr/>
                    <a:lstStyle/>
                    <a:p>
                      <a:r>
                        <a:rPr lang="tr-TR" dirty="0" smtClean="0"/>
                        <a:t>Can Sakal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852142811"/>
                  </a:ext>
                </a:extLst>
              </a:tr>
              <a:tr h="258058">
                <a:tc>
                  <a:txBody>
                    <a:bodyPr/>
                    <a:lstStyle/>
                    <a:p>
                      <a:r>
                        <a:rPr lang="tr-TR" dirty="0" smtClean="0"/>
                        <a:t>Ürün Özcan</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2,4,5</a:t>
                      </a:r>
                      <a:endParaRPr lang="tr-TR" dirty="0"/>
                    </a:p>
                  </a:txBody>
                  <a:tcPr/>
                </a:tc>
                <a:tc>
                  <a:txBody>
                    <a:bodyPr/>
                    <a:lstStyle/>
                    <a:p>
                      <a:r>
                        <a:rPr lang="tr-TR" dirty="0" smtClean="0"/>
                        <a:t>200,300,400</a:t>
                      </a:r>
                      <a:endParaRPr lang="tr-TR" dirty="0"/>
                    </a:p>
                  </a:txBody>
                  <a:tcPr/>
                </a:tc>
                <a:extLst>
                  <a:ext uri="{0D108BD9-81ED-4DB2-BD59-A6C34878D82A}">
                    <a16:rowId xmlns:a16="http://schemas.microsoft.com/office/drawing/2014/main" val="373241084"/>
                  </a:ext>
                </a:extLst>
              </a:tr>
            </a:tbl>
          </a:graphicData>
        </a:graphic>
      </p:graphicFrame>
    </p:spTree>
    <p:extLst>
      <p:ext uri="{BB962C8B-B14F-4D97-AF65-F5344CB8AC3E}">
        <p14:creationId xmlns:p14="http://schemas.microsoft.com/office/powerpoint/2010/main" val="116494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BİRİNCİ NORMAL FORM</a:t>
            </a:r>
            <a:endParaRPr lang="tr-TR" dirty="0"/>
          </a:p>
        </p:txBody>
      </p:sp>
      <p:sp>
        <p:nvSpPr>
          <p:cNvPr id="3" name="İçerik Yer Tutucusu 2"/>
          <p:cNvSpPr>
            <a:spLocks noGrp="1"/>
          </p:cNvSpPr>
          <p:nvPr>
            <p:ph idx="1"/>
          </p:nvPr>
        </p:nvSpPr>
        <p:spPr>
          <a:xfrm>
            <a:off x="1097280" y="1845734"/>
            <a:ext cx="10058400" cy="4261768"/>
          </a:xfrm>
        </p:spPr>
        <p:txBody>
          <a:bodyPr/>
          <a:lstStyle/>
          <a:p>
            <a:r>
              <a:rPr lang="tr-TR" dirty="0" smtClean="0"/>
              <a:t>Bir tablonun </a:t>
            </a:r>
            <a:r>
              <a:rPr lang="tr-TR" b="1" i="1" dirty="0" smtClean="0"/>
              <a:t>Birinci Normal Form</a:t>
            </a:r>
            <a:r>
              <a:rPr lang="tr-TR" dirty="0" smtClean="0"/>
              <a:t> olabilmesi için aşağıdaki özellikleri taşıması gerekir;</a:t>
            </a:r>
          </a:p>
          <a:p>
            <a:endParaRPr lang="tr-TR" dirty="0" smtClean="0"/>
          </a:p>
          <a:p>
            <a:pPr marL="361950" indent="0">
              <a:buFont typeface="Wingdings" panose="05000000000000000000" pitchFamily="2" charset="2"/>
              <a:buChar char="v"/>
            </a:pPr>
            <a:r>
              <a:rPr lang="tr-TR" dirty="0"/>
              <a:t>Aynı tablo içinde tekrarlayan </a:t>
            </a:r>
            <a:r>
              <a:rPr lang="tr-TR" dirty="0" smtClean="0"/>
              <a:t>alanlar </a:t>
            </a:r>
            <a:r>
              <a:rPr lang="tr-TR" dirty="0"/>
              <a:t>olmamalıdır,</a:t>
            </a:r>
          </a:p>
          <a:p>
            <a:pPr marL="361950" indent="0">
              <a:buFont typeface="Wingdings" panose="05000000000000000000" pitchFamily="2" charset="2"/>
              <a:buChar char="v"/>
            </a:pPr>
            <a:r>
              <a:rPr lang="tr-TR" dirty="0"/>
              <a:t>Her </a:t>
            </a:r>
            <a:r>
              <a:rPr lang="tr-TR" dirty="0" smtClean="0"/>
              <a:t>alanda </a:t>
            </a:r>
            <a:r>
              <a:rPr lang="tr-TR" dirty="0"/>
              <a:t>yalnızca bir değer bulunabilir,</a:t>
            </a:r>
          </a:p>
          <a:p>
            <a:pPr marL="361950" indent="0">
              <a:buFont typeface="Wingdings" panose="05000000000000000000" pitchFamily="2" charset="2"/>
              <a:buChar char="v"/>
            </a:pPr>
            <a:r>
              <a:rPr lang="tr-TR" dirty="0"/>
              <a:t>Bir alan içerisindeki bilgi özel karakterlerle ayrılarak tutulmamalıdır,</a:t>
            </a:r>
          </a:p>
          <a:p>
            <a:pPr marL="361950" indent="0">
              <a:buFont typeface="Wingdings" panose="05000000000000000000" pitchFamily="2" charset="2"/>
              <a:buChar char="v"/>
            </a:pPr>
            <a:r>
              <a:rPr lang="tr-TR" dirty="0"/>
              <a:t>Her satır bir eşsiz anahtarla tanımlanmalıdır. (</a:t>
            </a:r>
            <a:r>
              <a:rPr lang="tr-TR" dirty="0" err="1"/>
              <a:t>Unique</a:t>
            </a:r>
            <a:r>
              <a:rPr lang="tr-TR" dirty="0"/>
              <a:t> </a:t>
            </a:r>
            <a:r>
              <a:rPr lang="tr-TR" dirty="0" err="1"/>
              <a:t>Key</a:t>
            </a:r>
            <a:r>
              <a:rPr lang="tr-TR" dirty="0"/>
              <a:t> – </a:t>
            </a:r>
            <a:r>
              <a:rPr lang="tr-TR" dirty="0" err="1"/>
              <a:t>Primary</a:t>
            </a:r>
            <a:r>
              <a:rPr lang="tr-TR" dirty="0"/>
              <a:t> </a:t>
            </a:r>
            <a:r>
              <a:rPr lang="tr-TR" dirty="0" err="1"/>
              <a:t>Key</a:t>
            </a:r>
            <a:r>
              <a:rPr lang="tr-TR" dirty="0"/>
              <a:t>)</a:t>
            </a:r>
          </a:p>
          <a:p>
            <a:endParaRPr lang="tr-TR" dirty="0" smtClean="0"/>
          </a:p>
          <a:p>
            <a:r>
              <a:rPr lang="tr-TR" dirty="0" smtClean="0"/>
              <a:t>Önceki sayfada verilen örneğe baktığımızda tablo yapısının </a:t>
            </a:r>
            <a:r>
              <a:rPr lang="tr-TR" b="1" i="1" dirty="0" smtClean="0"/>
              <a:t>Birinci Normal Forma </a:t>
            </a:r>
            <a:r>
              <a:rPr lang="tr-TR" dirty="0" smtClean="0"/>
              <a:t>uygun olmadığı görülmektedir. </a:t>
            </a:r>
            <a:endParaRPr lang="tr-TR" dirty="0"/>
          </a:p>
        </p:txBody>
      </p:sp>
    </p:spTree>
    <p:extLst>
      <p:ext uri="{BB962C8B-B14F-4D97-AF65-F5344CB8AC3E}">
        <p14:creationId xmlns:p14="http://schemas.microsoft.com/office/powerpoint/2010/main" val="153721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BİRİNCİ NORMAL FORM</a:t>
            </a:r>
            <a:endParaRPr lang="tr-TR" dirty="0"/>
          </a:p>
        </p:txBody>
      </p:sp>
      <p:sp>
        <p:nvSpPr>
          <p:cNvPr id="3" name="İçerik Yer Tutucusu 2"/>
          <p:cNvSpPr>
            <a:spLocks noGrp="1"/>
          </p:cNvSpPr>
          <p:nvPr>
            <p:ph idx="1"/>
          </p:nvPr>
        </p:nvSpPr>
        <p:spPr>
          <a:xfrm>
            <a:off x="1088654" y="1854360"/>
            <a:ext cx="10058400" cy="4261768"/>
          </a:xfrm>
        </p:spPr>
        <p:txBody>
          <a:bodyPr/>
          <a:lstStyle/>
          <a:p>
            <a:pPr marL="0" indent="0">
              <a:buNone/>
            </a:pPr>
            <a:r>
              <a:rPr lang="tr-TR" dirty="0" smtClean="0"/>
              <a:t>Bu tablodaki hatalara göz atmak gerekirse,</a:t>
            </a:r>
          </a:p>
          <a:p>
            <a:pPr marL="0" indent="0">
              <a:buNone/>
            </a:pPr>
            <a:r>
              <a:rPr lang="tr-TR" dirty="0" smtClean="0"/>
              <a:t>Her alanda yalnızca tek bir değer bulunmalıydı, fakat bu tabloda 2 tane alanda virgüllerle ayrılmış birden fazla değer bulunmakta ve her satır eşsiz bir anahtar alanla tanımlanmamış. Bu nedenle bu tablo normal forma uygun değildir</a:t>
            </a:r>
            <a:endParaRPr lang="tr-TR" dirty="0" smtClean="0"/>
          </a:p>
        </p:txBody>
      </p:sp>
      <p:graphicFrame>
        <p:nvGraphicFramePr>
          <p:cNvPr id="4" name="Tablo 3"/>
          <p:cNvGraphicFramePr>
            <a:graphicFrameLocks noGrp="1"/>
          </p:cNvGraphicFramePr>
          <p:nvPr>
            <p:extLst>
              <p:ext uri="{D42A27DB-BD31-4B8C-83A1-F6EECF244321}">
                <p14:modId xmlns:p14="http://schemas.microsoft.com/office/powerpoint/2010/main" val="601821414"/>
              </p:ext>
            </p:extLst>
          </p:nvPr>
        </p:nvGraphicFramePr>
        <p:xfrm>
          <a:off x="2287726" y="3495323"/>
          <a:ext cx="7002972" cy="1828800"/>
        </p:xfrm>
        <a:graphic>
          <a:graphicData uri="http://schemas.openxmlformats.org/drawingml/2006/table">
            <a:tbl>
              <a:tblPr firstRow="1" bandRow="1">
                <a:tableStyleId>{5C22544A-7EE6-4342-B048-85BDC9FD1C3A}</a:tableStyleId>
              </a:tblPr>
              <a:tblGrid>
                <a:gridCol w="1360234">
                  <a:extLst>
                    <a:ext uri="{9D8B030D-6E8A-4147-A177-3AD203B41FA5}">
                      <a16:colId xmlns:a16="http://schemas.microsoft.com/office/drawing/2014/main" val="1539172162"/>
                    </a:ext>
                  </a:extLst>
                </a:gridCol>
                <a:gridCol w="1217340">
                  <a:extLst>
                    <a:ext uri="{9D8B030D-6E8A-4147-A177-3AD203B41FA5}">
                      <a16:colId xmlns:a16="http://schemas.microsoft.com/office/drawing/2014/main" val="2343019307"/>
                    </a:ext>
                  </a:extLst>
                </a:gridCol>
                <a:gridCol w="1125938">
                  <a:extLst>
                    <a:ext uri="{9D8B030D-6E8A-4147-A177-3AD203B41FA5}">
                      <a16:colId xmlns:a16="http://schemas.microsoft.com/office/drawing/2014/main" val="2058595507"/>
                    </a:ext>
                  </a:extLst>
                </a:gridCol>
                <a:gridCol w="1097280">
                  <a:extLst>
                    <a:ext uri="{9D8B030D-6E8A-4147-A177-3AD203B41FA5}">
                      <a16:colId xmlns:a16="http://schemas.microsoft.com/office/drawing/2014/main" val="3319789100"/>
                    </a:ext>
                  </a:extLst>
                </a:gridCol>
                <a:gridCol w="2202180">
                  <a:extLst>
                    <a:ext uri="{9D8B030D-6E8A-4147-A177-3AD203B41FA5}">
                      <a16:colId xmlns:a16="http://schemas.microsoft.com/office/drawing/2014/main" val="2378030016"/>
                    </a:ext>
                  </a:extLst>
                </a:gridCol>
              </a:tblGrid>
              <a:tr h="347222">
                <a:tc>
                  <a:txBody>
                    <a:bodyPr/>
                    <a:lstStyle/>
                    <a:p>
                      <a:r>
                        <a:rPr lang="tr-TR" dirty="0" err="1" smtClean="0"/>
                        <a:t>Musteri_Adi</a:t>
                      </a:r>
                      <a:endParaRPr lang="tr-TR" dirty="0"/>
                    </a:p>
                  </a:txBody>
                  <a:tcPr/>
                </a:tc>
                <a:tc>
                  <a:txBody>
                    <a:bodyPr/>
                    <a:lstStyle/>
                    <a:p>
                      <a:r>
                        <a:rPr lang="tr-TR" dirty="0" err="1" smtClean="0"/>
                        <a:t>Sehir_Kod</a:t>
                      </a:r>
                      <a:endParaRPr lang="tr-TR" dirty="0"/>
                    </a:p>
                  </a:txBody>
                  <a:tcPr/>
                </a:tc>
                <a:tc>
                  <a:txBody>
                    <a:bodyPr/>
                    <a:lstStyle/>
                    <a:p>
                      <a:r>
                        <a:rPr lang="tr-TR" dirty="0" err="1" smtClean="0"/>
                        <a:t>Sehir_Adi</a:t>
                      </a:r>
                      <a:endParaRPr lang="tr-TR" dirty="0"/>
                    </a:p>
                  </a:txBody>
                  <a:tcPr/>
                </a:tc>
                <a:tc>
                  <a:txBody>
                    <a:bodyPr/>
                    <a:lstStyle/>
                    <a:p>
                      <a:r>
                        <a:rPr lang="tr-TR" dirty="0" err="1" smtClean="0"/>
                        <a:t>Urun_No</a:t>
                      </a:r>
                      <a:endParaRPr lang="tr-TR" dirty="0"/>
                    </a:p>
                  </a:txBody>
                  <a:tcPr/>
                </a:tc>
                <a:tc>
                  <a:txBody>
                    <a:bodyPr/>
                    <a:lstStyle/>
                    <a:p>
                      <a:r>
                        <a:rPr lang="tr-TR" dirty="0" smtClean="0"/>
                        <a:t>Fiyat</a:t>
                      </a:r>
                      <a:endParaRPr lang="tr-TR" dirty="0"/>
                    </a:p>
                  </a:txBody>
                  <a:tcPr/>
                </a:tc>
                <a:extLst>
                  <a:ext uri="{0D108BD9-81ED-4DB2-BD59-A6C34878D82A}">
                    <a16:rowId xmlns:a16="http://schemas.microsoft.com/office/drawing/2014/main" val="1732587903"/>
                  </a:ext>
                </a:extLst>
              </a:tr>
              <a:tr h="258058">
                <a:tc>
                  <a:txBody>
                    <a:bodyPr/>
                    <a:lstStyle/>
                    <a:p>
                      <a:r>
                        <a:rPr lang="tr-TR" dirty="0" smtClean="0"/>
                        <a:t>Ali Caner</a:t>
                      </a:r>
                      <a:endParaRPr lang="tr-TR" dirty="0"/>
                    </a:p>
                  </a:txBody>
                  <a:tcPr/>
                </a:tc>
                <a:tc>
                  <a:txBody>
                    <a:bodyPr/>
                    <a:lstStyle/>
                    <a:p>
                      <a:r>
                        <a:rPr lang="tr-TR" dirty="0" smtClean="0"/>
                        <a:t>35</a:t>
                      </a:r>
                      <a:endParaRPr lang="tr-TR" dirty="0"/>
                    </a:p>
                  </a:txBody>
                  <a:tcPr/>
                </a:tc>
                <a:tc>
                  <a:txBody>
                    <a:bodyPr/>
                    <a:lstStyle/>
                    <a:p>
                      <a:pPr marL="0" algn="l" defTabSz="914400" rtl="0" eaLnBrk="1" latinLnBrk="0" hangingPunct="1"/>
                      <a:r>
                        <a:rPr lang="tr-TR" sz="1800" kern="1200" dirty="0" smtClean="0"/>
                        <a:t>İzmir</a:t>
                      </a:r>
                      <a:endParaRPr lang="tr-TR" sz="1800" kern="1200" dirty="0">
                        <a:solidFill>
                          <a:schemeClr val="dk1"/>
                        </a:solidFill>
                        <a:latin typeface="+mn-lt"/>
                        <a:ea typeface="+mn-ea"/>
                        <a:cs typeface="+mn-cs"/>
                      </a:endParaRPr>
                    </a:p>
                  </a:txBody>
                  <a:tcPr/>
                </a:tc>
                <a:tc>
                  <a:txBody>
                    <a:bodyPr/>
                    <a:lstStyle/>
                    <a:p>
                      <a:r>
                        <a:rPr lang="tr-TR" dirty="0" smtClean="0"/>
                        <a:t>1,2,4</a:t>
                      </a:r>
                      <a:endParaRPr lang="tr-TR" dirty="0"/>
                    </a:p>
                  </a:txBody>
                  <a:tcPr/>
                </a:tc>
                <a:tc>
                  <a:txBody>
                    <a:bodyPr/>
                    <a:lstStyle/>
                    <a:p>
                      <a:r>
                        <a:rPr lang="tr-TR" dirty="0" smtClean="0"/>
                        <a:t>300,400,200</a:t>
                      </a:r>
                      <a:endParaRPr lang="tr-TR" dirty="0"/>
                    </a:p>
                  </a:txBody>
                  <a:tcPr/>
                </a:tc>
                <a:extLst>
                  <a:ext uri="{0D108BD9-81ED-4DB2-BD59-A6C34878D82A}">
                    <a16:rowId xmlns:a16="http://schemas.microsoft.com/office/drawing/2014/main" val="1954206149"/>
                  </a:ext>
                </a:extLst>
              </a:tr>
              <a:tr h="258058">
                <a:tc>
                  <a:txBody>
                    <a:bodyPr/>
                    <a:lstStyle/>
                    <a:p>
                      <a:r>
                        <a:rPr lang="tr-TR" dirty="0" smtClean="0"/>
                        <a:t>Mehmet Gül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1,2</a:t>
                      </a:r>
                      <a:endParaRPr lang="tr-TR" dirty="0"/>
                    </a:p>
                  </a:txBody>
                  <a:tcPr/>
                </a:tc>
                <a:tc>
                  <a:txBody>
                    <a:bodyPr/>
                    <a:lstStyle/>
                    <a:p>
                      <a:r>
                        <a:rPr lang="tr-TR" dirty="0" smtClean="0"/>
                        <a:t>300,400</a:t>
                      </a:r>
                      <a:endParaRPr lang="tr-TR" dirty="0"/>
                    </a:p>
                  </a:txBody>
                  <a:tcPr/>
                </a:tc>
                <a:extLst>
                  <a:ext uri="{0D108BD9-81ED-4DB2-BD59-A6C34878D82A}">
                    <a16:rowId xmlns:a16="http://schemas.microsoft.com/office/drawing/2014/main" val="343771313"/>
                  </a:ext>
                </a:extLst>
              </a:tr>
              <a:tr h="258058">
                <a:tc>
                  <a:txBody>
                    <a:bodyPr/>
                    <a:lstStyle/>
                    <a:p>
                      <a:r>
                        <a:rPr lang="tr-TR" dirty="0" smtClean="0"/>
                        <a:t>Can Sakal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852142811"/>
                  </a:ext>
                </a:extLst>
              </a:tr>
              <a:tr h="258058">
                <a:tc>
                  <a:txBody>
                    <a:bodyPr/>
                    <a:lstStyle/>
                    <a:p>
                      <a:r>
                        <a:rPr lang="tr-TR" dirty="0" smtClean="0"/>
                        <a:t>Ürün Özcan</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3,5</a:t>
                      </a:r>
                      <a:endParaRPr lang="tr-TR" dirty="0"/>
                    </a:p>
                  </a:txBody>
                  <a:tcPr/>
                </a:tc>
                <a:tc>
                  <a:txBody>
                    <a:bodyPr/>
                    <a:lstStyle/>
                    <a:p>
                      <a:r>
                        <a:rPr lang="tr-TR" dirty="0" smtClean="0"/>
                        <a:t>250,100</a:t>
                      </a:r>
                      <a:endParaRPr lang="tr-TR" dirty="0"/>
                    </a:p>
                  </a:txBody>
                  <a:tcPr/>
                </a:tc>
                <a:extLst>
                  <a:ext uri="{0D108BD9-81ED-4DB2-BD59-A6C34878D82A}">
                    <a16:rowId xmlns:a16="http://schemas.microsoft.com/office/drawing/2014/main" val="373241084"/>
                  </a:ext>
                </a:extLst>
              </a:tr>
            </a:tbl>
          </a:graphicData>
        </a:graphic>
      </p:graphicFrame>
    </p:spTree>
    <p:extLst>
      <p:ext uri="{BB962C8B-B14F-4D97-AF65-F5344CB8AC3E}">
        <p14:creationId xmlns:p14="http://schemas.microsoft.com/office/powerpoint/2010/main" val="95471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BİRİNCİ NORMAL FORM</a:t>
            </a:r>
            <a:endParaRPr lang="tr-TR" dirty="0"/>
          </a:p>
        </p:txBody>
      </p:sp>
      <p:sp>
        <p:nvSpPr>
          <p:cNvPr id="3" name="İçerik Yer Tutucusu 2"/>
          <p:cNvSpPr>
            <a:spLocks noGrp="1"/>
          </p:cNvSpPr>
          <p:nvPr>
            <p:ph idx="1"/>
          </p:nvPr>
        </p:nvSpPr>
        <p:spPr>
          <a:xfrm>
            <a:off x="1088654" y="1854360"/>
            <a:ext cx="10058400" cy="4261768"/>
          </a:xfrm>
        </p:spPr>
        <p:txBody>
          <a:bodyPr/>
          <a:lstStyle/>
          <a:p>
            <a:pPr marL="0" indent="0">
              <a:buNone/>
            </a:pPr>
            <a:r>
              <a:rPr lang="tr-TR" dirty="0" smtClean="0"/>
              <a:t>Her kolonda yalnızca bir değer bulunmalıydı. </a:t>
            </a:r>
            <a:r>
              <a:rPr lang="tr-TR" dirty="0" err="1" smtClean="0"/>
              <a:t>Urun_No</a:t>
            </a:r>
            <a:r>
              <a:rPr lang="tr-TR" dirty="0" smtClean="0"/>
              <a:t> ve Fiyat alanlarındaki veriler buna uymuyordu. Düzenlemeyi bu bilgilere göre yaparsak alttaki tablo elde edilir. </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r>
              <a:rPr lang="tr-TR" dirty="0" smtClean="0"/>
              <a:t>Ancak bu durumda tablo içinde tekrar eden alanlar oluştu. Bu durum da 1NF’ye uygun bir durum olmadığı için tekrar düzenlenir.</a:t>
            </a:r>
          </a:p>
        </p:txBody>
      </p:sp>
      <p:graphicFrame>
        <p:nvGraphicFramePr>
          <p:cNvPr id="4" name="Tablo 3"/>
          <p:cNvGraphicFramePr>
            <a:graphicFrameLocks noGrp="1"/>
          </p:cNvGraphicFramePr>
          <p:nvPr>
            <p:extLst>
              <p:ext uri="{D42A27DB-BD31-4B8C-83A1-F6EECF244321}">
                <p14:modId xmlns:p14="http://schemas.microsoft.com/office/powerpoint/2010/main" val="813129016"/>
              </p:ext>
            </p:extLst>
          </p:nvPr>
        </p:nvGraphicFramePr>
        <p:xfrm>
          <a:off x="1088654" y="2908727"/>
          <a:ext cx="9864000" cy="21031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539172162"/>
                    </a:ext>
                  </a:extLst>
                </a:gridCol>
                <a:gridCol w="1188000">
                  <a:extLst>
                    <a:ext uri="{9D8B030D-6E8A-4147-A177-3AD203B41FA5}">
                      <a16:colId xmlns:a16="http://schemas.microsoft.com/office/drawing/2014/main" val="2343019307"/>
                    </a:ext>
                  </a:extLst>
                </a:gridCol>
                <a:gridCol w="1152000">
                  <a:extLst>
                    <a:ext uri="{9D8B030D-6E8A-4147-A177-3AD203B41FA5}">
                      <a16:colId xmlns:a16="http://schemas.microsoft.com/office/drawing/2014/main" val="2058595507"/>
                    </a:ext>
                  </a:extLst>
                </a:gridCol>
                <a:gridCol w="1188000">
                  <a:extLst>
                    <a:ext uri="{9D8B030D-6E8A-4147-A177-3AD203B41FA5}">
                      <a16:colId xmlns:a16="http://schemas.microsoft.com/office/drawing/2014/main" val="3319789100"/>
                    </a:ext>
                  </a:extLst>
                </a:gridCol>
                <a:gridCol w="1188000">
                  <a:extLst>
                    <a:ext uri="{9D8B030D-6E8A-4147-A177-3AD203B41FA5}">
                      <a16:colId xmlns:a16="http://schemas.microsoft.com/office/drawing/2014/main" val="3422667749"/>
                    </a:ext>
                  </a:extLst>
                </a:gridCol>
                <a:gridCol w="1188000">
                  <a:extLst>
                    <a:ext uri="{9D8B030D-6E8A-4147-A177-3AD203B41FA5}">
                      <a16:colId xmlns:a16="http://schemas.microsoft.com/office/drawing/2014/main" val="997752224"/>
                    </a:ext>
                  </a:extLst>
                </a:gridCol>
                <a:gridCol w="864000">
                  <a:extLst>
                    <a:ext uri="{9D8B030D-6E8A-4147-A177-3AD203B41FA5}">
                      <a16:colId xmlns:a16="http://schemas.microsoft.com/office/drawing/2014/main" val="2378030016"/>
                    </a:ext>
                  </a:extLst>
                </a:gridCol>
                <a:gridCol w="864000">
                  <a:extLst>
                    <a:ext uri="{9D8B030D-6E8A-4147-A177-3AD203B41FA5}">
                      <a16:colId xmlns:a16="http://schemas.microsoft.com/office/drawing/2014/main" val="855193414"/>
                    </a:ext>
                  </a:extLst>
                </a:gridCol>
                <a:gridCol w="864000">
                  <a:extLst>
                    <a:ext uri="{9D8B030D-6E8A-4147-A177-3AD203B41FA5}">
                      <a16:colId xmlns:a16="http://schemas.microsoft.com/office/drawing/2014/main" val="1612768982"/>
                    </a:ext>
                  </a:extLst>
                </a:gridCol>
              </a:tblGrid>
              <a:tr h="347222">
                <a:tc>
                  <a:txBody>
                    <a:bodyPr/>
                    <a:lstStyle/>
                    <a:p>
                      <a:r>
                        <a:rPr lang="tr-TR" dirty="0" err="1" smtClean="0"/>
                        <a:t>Musteri_Adi</a:t>
                      </a:r>
                      <a:endParaRPr lang="tr-TR" dirty="0"/>
                    </a:p>
                  </a:txBody>
                  <a:tcPr/>
                </a:tc>
                <a:tc>
                  <a:txBody>
                    <a:bodyPr/>
                    <a:lstStyle/>
                    <a:p>
                      <a:r>
                        <a:rPr lang="tr-TR" dirty="0" err="1" smtClean="0"/>
                        <a:t>Sehir_Kod</a:t>
                      </a:r>
                      <a:endParaRPr lang="tr-TR" dirty="0"/>
                    </a:p>
                  </a:txBody>
                  <a:tcPr/>
                </a:tc>
                <a:tc>
                  <a:txBody>
                    <a:bodyPr/>
                    <a:lstStyle/>
                    <a:p>
                      <a:r>
                        <a:rPr lang="tr-TR" dirty="0" err="1" smtClean="0"/>
                        <a:t>Sehir_Adi</a:t>
                      </a:r>
                      <a:endParaRPr lang="tr-TR" dirty="0"/>
                    </a:p>
                  </a:txBody>
                  <a:tcPr/>
                </a:tc>
                <a:tc>
                  <a:txBody>
                    <a:bodyPr/>
                    <a:lstStyle/>
                    <a:p>
                      <a:r>
                        <a:rPr lang="tr-TR" dirty="0" smtClean="0"/>
                        <a:t>Urun_No1</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Urun_No2</a:t>
                      </a:r>
                    </a:p>
                    <a:p>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Urun_No3</a:t>
                      </a:r>
                    </a:p>
                    <a:p>
                      <a:endParaRPr lang="tr-TR" dirty="0"/>
                    </a:p>
                  </a:txBody>
                  <a:tcPr/>
                </a:tc>
                <a:tc>
                  <a:txBody>
                    <a:bodyPr/>
                    <a:lstStyle/>
                    <a:p>
                      <a:r>
                        <a:rPr lang="tr-TR" dirty="0" smtClean="0"/>
                        <a:t>Fiyat1</a:t>
                      </a:r>
                      <a:endParaRPr lang="tr-TR" dirty="0"/>
                    </a:p>
                  </a:txBody>
                  <a:tcPr/>
                </a:tc>
                <a:tc>
                  <a:txBody>
                    <a:bodyPr/>
                    <a:lstStyle/>
                    <a:p>
                      <a:r>
                        <a:rPr lang="tr-TR" dirty="0" smtClean="0"/>
                        <a:t>Fiyat2</a:t>
                      </a:r>
                      <a:endParaRPr lang="tr-TR" dirty="0"/>
                    </a:p>
                  </a:txBody>
                  <a:tcPr/>
                </a:tc>
                <a:tc>
                  <a:txBody>
                    <a:bodyPr/>
                    <a:lstStyle/>
                    <a:p>
                      <a:r>
                        <a:rPr lang="tr-TR" dirty="0" smtClean="0"/>
                        <a:t>Fiyat3</a:t>
                      </a:r>
                      <a:endParaRPr lang="tr-TR" dirty="0"/>
                    </a:p>
                  </a:txBody>
                  <a:tcPr/>
                </a:tc>
                <a:extLst>
                  <a:ext uri="{0D108BD9-81ED-4DB2-BD59-A6C34878D82A}">
                    <a16:rowId xmlns:a16="http://schemas.microsoft.com/office/drawing/2014/main" val="1732587903"/>
                  </a:ext>
                </a:extLst>
              </a:tr>
              <a:tr h="258058">
                <a:tc>
                  <a:txBody>
                    <a:bodyPr/>
                    <a:lstStyle/>
                    <a:p>
                      <a:r>
                        <a:rPr lang="tr-TR" dirty="0" smtClean="0"/>
                        <a:t>Ali Caner</a:t>
                      </a:r>
                      <a:endParaRPr lang="tr-TR" dirty="0"/>
                    </a:p>
                  </a:txBody>
                  <a:tcPr/>
                </a:tc>
                <a:tc>
                  <a:txBody>
                    <a:bodyPr/>
                    <a:lstStyle/>
                    <a:p>
                      <a:r>
                        <a:rPr lang="tr-TR" dirty="0" smtClean="0"/>
                        <a:t>35</a:t>
                      </a:r>
                      <a:endParaRPr lang="tr-TR" dirty="0"/>
                    </a:p>
                  </a:txBody>
                  <a:tcPr/>
                </a:tc>
                <a:tc>
                  <a:txBody>
                    <a:bodyPr/>
                    <a:lstStyle/>
                    <a:p>
                      <a:pPr marL="0" algn="l" defTabSz="914400" rtl="0" eaLnBrk="1" latinLnBrk="0" hangingPunct="1"/>
                      <a:r>
                        <a:rPr lang="tr-TR" sz="1800" kern="1200" dirty="0" smtClean="0"/>
                        <a:t>İzmir</a:t>
                      </a:r>
                      <a:endParaRPr lang="tr-TR" sz="1800" kern="1200" dirty="0">
                        <a:solidFill>
                          <a:schemeClr val="dk1"/>
                        </a:solidFill>
                        <a:latin typeface="+mn-lt"/>
                        <a:ea typeface="+mn-ea"/>
                        <a:cs typeface="+mn-cs"/>
                      </a:endParaRPr>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r>
                        <a:rPr lang="tr-TR" dirty="0" smtClean="0"/>
                        <a:t>4</a:t>
                      </a:r>
                      <a:endParaRPr lang="tr-TR" dirty="0"/>
                    </a:p>
                  </a:txBody>
                  <a:tcPr/>
                </a:tc>
                <a:tc>
                  <a:txBody>
                    <a:bodyPr/>
                    <a:lstStyle/>
                    <a:p>
                      <a:r>
                        <a:rPr lang="tr-TR" dirty="0" smtClean="0"/>
                        <a:t>300</a:t>
                      </a:r>
                      <a:endParaRPr lang="tr-TR" dirty="0"/>
                    </a:p>
                  </a:txBody>
                  <a:tcPr/>
                </a:tc>
                <a:tc>
                  <a:txBody>
                    <a:bodyPr/>
                    <a:lstStyle/>
                    <a:p>
                      <a:r>
                        <a:rPr lang="tr-TR" dirty="0" smtClean="0"/>
                        <a:t>400</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954206149"/>
                  </a:ext>
                </a:extLst>
              </a:tr>
              <a:tr h="258058">
                <a:tc>
                  <a:txBody>
                    <a:bodyPr/>
                    <a:lstStyle/>
                    <a:p>
                      <a:r>
                        <a:rPr lang="tr-TR" dirty="0" smtClean="0"/>
                        <a:t>Mehmet Gül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1</a:t>
                      </a:r>
                      <a:endParaRPr lang="tr-TR" dirty="0"/>
                    </a:p>
                  </a:txBody>
                  <a:tcPr/>
                </a:tc>
                <a:tc>
                  <a:txBody>
                    <a:bodyPr/>
                    <a:lstStyle/>
                    <a:p>
                      <a:r>
                        <a:rPr lang="tr-TR" dirty="0" smtClean="0"/>
                        <a:t>2</a:t>
                      </a:r>
                      <a:endParaRPr lang="tr-TR" dirty="0"/>
                    </a:p>
                  </a:txBody>
                  <a:tcPr/>
                </a:tc>
                <a:tc>
                  <a:txBody>
                    <a:bodyPr/>
                    <a:lstStyle/>
                    <a:p>
                      <a:endParaRPr lang="tr-TR" dirty="0"/>
                    </a:p>
                  </a:txBody>
                  <a:tcPr/>
                </a:tc>
                <a:tc>
                  <a:txBody>
                    <a:bodyPr/>
                    <a:lstStyle/>
                    <a:p>
                      <a:r>
                        <a:rPr lang="tr-TR" dirty="0" smtClean="0"/>
                        <a:t>300</a:t>
                      </a:r>
                      <a:endParaRPr lang="tr-TR" dirty="0"/>
                    </a:p>
                  </a:txBody>
                  <a:tcPr/>
                </a:tc>
                <a:tc>
                  <a:txBody>
                    <a:bodyPr/>
                    <a:lstStyle/>
                    <a:p>
                      <a:r>
                        <a:rPr lang="tr-TR" dirty="0" smtClean="0"/>
                        <a:t>400</a:t>
                      </a:r>
                      <a:endParaRPr lang="tr-TR" dirty="0"/>
                    </a:p>
                  </a:txBody>
                  <a:tcPr/>
                </a:tc>
                <a:tc>
                  <a:txBody>
                    <a:bodyPr/>
                    <a:lstStyle/>
                    <a:p>
                      <a:endParaRPr lang="tr-TR" dirty="0"/>
                    </a:p>
                  </a:txBody>
                  <a:tcPr/>
                </a:tc>
                <a:extLst>
                  <a:ext uri="{0D108BD9-81ED-4DB2-BD59-A6C34878D82A}">
                    <a16:rowId xmlns:a16="http://schemas.microsoft.com/office/drawing/2014/main" val="343771313"/>
                  </a:ext>
                </a:extLst>
              </a:tr>
              <a:tr h="258058">
                <a:tc>
                  <a:txBody>
                    <a:bodyPr/>
                    <a:lstStyle/>
                    <a:p>
                      <a:r>
                        <a:rPr lang="tr-TR" dirty="0" smtClean="0"/>
                        <a:t>Can Sakal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endParaRPr lang="tr-TR" dirty="0"/>
                    </a:p>
                  </a:txBody>
                  <a:tcPr/>
                </a:tc>
                <a:tc>
                  <a:txBody>
                    <a:bodyPr/>
                    <a:lstStyle/>
                    <a:p>
                      <a:endParaRPr lang="tr-TR" dirty="0"/>
                    </a:p>
                  </a:txBody>
                  <a:tcPr/>
                </a:tc>
                <a:tc>
                  <a:txBody>
                    <a:bodyPr/>
                    <a:lstStyle/>
                    <a:p>
                      <a:r>
                        <a:rPr lang="tr-TR" dirty="0" smtClean="0"/>
                        <a:t>200</a:t>
                      </a:r>
                      <a:endParaRPr lang="tr-TR" dirty="0"/>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852142811"/>
                  </a:ext>
                </a:extLst>
              </a:tr>
              <a:tr h="258058">
                <a:tc>
                  <a:txBody>
                    <a:bodyPr/>
                    <a:lstStyle/>
                    <a:p>
                      <a:r>
                        <a:rPr lang="tr-TR" dirty="0" smtClean="0"/>
                        <a:t>Ürün Özcan</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3</a:t>
                      </a:r>
                      <a:endParaRPr lang="tr-TR" dirty="0"/>
                    </a:p>
                  </a:txBody>
                  <a:tcPr/>
                </a:tc>
                <a:tc>
                  <a:txBody>
                    <a:bodyPr/>
                    <a:lstStyle/>
                    <a:p>
                      <a:r>
                        <a:rPr lang="tr-TR" dirty="0" smtClean="0"/>
                        <a:t>5</a:t>
                      </a:r>
                      <a:endParaRPr lang="tr-TR" dirty="0"/>
                    </a:p>
                  </a:txBody>
                  <a:tcPr/>
                </a:tc>
                <a:tc>
                  <a:txBody>
                    <a:bodyPr/>
                    <a:lstStyle/>
                    <a:p>
                      <a:endParaRPr lang="tr-TR" dirty="0"/>
                    </a:p>
                  </a:txBody>
                  <a:tcPr/>
                </a:tc>
                <a:tc>
                  <a:txBody>
                    <a:bodyPr/>
                    <a:lstStyle/>
                    <a:p>
                      <a:r>
                        <a:rPr lang="tr-TR" dirty="0" smtClean="0"/>
                        <a:t>250</a:t>
                      </a:r>
                      <a:endParaRPr lang="tr-TR" dirty="0"/>
                    </a:p>
                  </a:txBody>
                  <a:tcPr/>
                </a:tc>
                <a:tc>
                  <a:txBody>
                    <a:bodyPr/>
                    <a:lstStyle/>
                    <a:p>
                      <a:r>
                        <a:rPr lang="tr-TR" dirty="0" smtClean="0"/>
                        <a:t>100</a:t>
                      </a:r>
                      <a:endParaRPr lang="tr-TR" dirty="0"/>
                    </a:p>
                  </a:txBody>
                  <a:tcPr/>
                </a:tc>
                <a:tc>
                  <a:txBody>
                    <a:bodyPr/>
                    <a:lstStyle/>
                    <a:p>
                      <a:endParaRPr lang="tr-TR" dirty="0"/>
                    </a:p>
                  </a:txBody>
                  <a:tcPr/>
                </a:tc>
                <a:extLst>
                  <a:ext uri="{0D108BD9-81ED-4DB2-BD59-A6C34878D82A}">
                    <a16:rowId xmlns:a16="http://schemas.microsoft.com/office/drawing/2014/main" val="373241084"/>
                  </a:ext>
                </a:extLst>
              </a:tr>
            </a:tbl>
          </a:graphicData>
        </a:graphic>
      </p:graphicFrame>
    </p:spTree>
    <p:extLst>
      <p:ext uri="{BB962C8B-B14F-4D97-AF65-F5344CB8AC3E}">
        <p14:creationId xmlns:p14="http://schemas.microsoft.com/office/powerpoint/2010/main" val="57790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BİRİNCİ NORMAL FORM</a:t>
            </a:r>
            <a:endParaRPr lang="tr-TR" dirty="0"/>
          </a:p>
        </p:txBody>
      </p:sp>
      <p:sp>
        <p:nvSpPr>
          <p:cNvPr id="3" name="İçerik Yer Tutucusu 2"/>
          <p:cNvSpPr>
            <a:spLocks noGrp="1"/>
          </p:cNvSpPr>
          <p:nvPr>
            <p:ph idx="1"/>
          </p:nvPr>
        </p:nvSpPr>
        <p:spPr>
          <a:xfrm>
            <a:off x="1097280" y="1854041"/>
            <a:ext cx="10058400" cy="4261768"/>
          </a:xfrm>
        </p:spPr>
        <p:txBody>
          <a:bodyPr/>
          <a:lstStyle/>
          <a:p>
            <a:pPr marL="0" indent="0">
              <a:buNone/>
            </a:pPr>
            <a:r>
              <a:rPr lang="tr-TR" dirty="0" smtClean="0"/>
              <a:t>Tablonun düzenlenmiş hali alttaki gibidir. Tekrar eden veri yok, Bir sütunda birden fazla veri yok.</a:t>
            </a:r>
          </a:p>
        </p:txBody>
      </p:sp>
      <p:graphicFrame>
        <p:nvGraphicFramePr>
          <p:cNvPr id="4" name="Tablo 3"/>
          <p:cNvGraphicFramePr>
            <a:graphicFrameLocks noGrp="1"/>
          </p:cNvGraphicFramePr>
          <p:nvPr>
            <p:extLst>
              <p:ext uri="{D42A27DB-BD31-4B8C-83A1-F6EECF244321}">
                <p14:modId xmlns:p14="http://schemas.microsoft.com/office/powerpoint/2010/main" val="3510953907"/>
              </p:ext>
            </p:extLst>
          </p:nvPr>
        </p:nvGraphicFramePr>
        <p:xfrm>
          <a:off x="2729982" y="2578979"/>
          <a:ext cx="5760000" cy="329184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539172162"/>
                    </a:ext>
                  </a:extLst>
                </a:gridCol>
                <a:gridCol w="1188000">
                  <a:extLst>
                    <a:ext uri="{9D8B030D-6E8A-4147-A177-3AD203B41FA5}">
                      <a16:colId xmlns:a16="http://schemas.microsoft.com/office/drawing/2014/main" val="2343019307"/>
                    </a:ext>
                  </a:extLst>
                </a:gridCol>
                <a:gridCol w="1152000">
                  <a:extLst>
                    <a:ext uri="{9D8B030D-6E8A-4147-A177-3AD203B41FA5}">
                      <a16:colId xmlns:a16="http://schemas.microsoft.com/office/drawing/2014/main" val="2058595507"/>
                    </a:ext>
                  </a:extLst>
                </a:gridCol>
                <a:gridCol w="1188000">
                  <a:extLst>
                    <a:ext uri="{9D8B030D-6E8A-4147-A177-3AD203B41FA5}">
                      <a16:colId xmlns:a16="http://schemas.microsoft.com/office/drawing/2014/main" val="3319789100"/>
                    </a:ext>
                  </a:extLst>
                </a:gridCol>
                <a:gridCol w="864000">
                  <a:extLst>
                    <a:ext uri="{9D8B030D-6E8A-4147-A177-3AD203B41FA5}">
                      <a16:colId xmlns:a16="http://schemas.microsoft.com/office/drawing/2014/main" val="2378030016"/>
                    </a:ext>
                  </a:extLst>
                </a:gridCol>
              </a:tblGrid>
              <a:tr h="347222">
                <a:tc>
                  <a:txBody>
                    <a:bodyPr/>
                    <a:lstStyle/>
                    <a:p>
                      <a:r>
                        <a:rPr lang="tr-TR" dirty="0" err="1" smtClean="0"/>
                        <a:t>Musteri_Adi</a:t>
                      </a:r>
                      <a:endParaRPr lang="tr-TR" dirty="0"/>
                    </a:p>
                  </a:txBody>
                  <a:tcPr/>
                </a:tc>
                <a:tc>
                  <a:txBody>
                    <a:bodyPr/>
                    <a:lstStyle/>
                    <a:p>
                      <a:r>
                        <a:rPr lang="tr-TR" dirty="0" err="1" smtClean="0"/>
                        <a:t>Sehir_Kod</a:t>
                      </a:r>
                      <a:endParaRPr lang="tr-TR" dirty="0"/>
                    </a:p>
                  </a:txBody>
                  <a:tcPr/>
                </a:tc>
                <a:tc>
                  <a:txBody>
                    <a:bodyPr/>
                    <a:lstStyle/>
                    <a:p>
                      <a:r>
                        <a:rPr lang="tr-TR" dirty="0" err="1" smtClean="0"/>
                        <a:t>Sehir_Adi</a:t>
                      </a:r>
                      <a:endParaRPr lang="tr-TR" dirty="0"/>
                    </a:p>
                  </a:txBody>
                  <a:tcPr/>
                </a:tc>
                <a:tc>
                  <a:txBody>
                    <a:bodyPr/>
                    <a:lstStyle/>
                    <a:p>
                      <a:r>
                        <a:rPr lang="tr-TR" dirty="0" err="1" smtClean="0"/>
                        <a:t>Urun_No</a:t>
                      </a:r>
                      <a:endParaRPr lang="tr-TR" dirty="0"/>
                    </a:p>
                  </a:txBody>
                  <a:tcPr/>
                </a:tc>
                <a:tc>
                  <a:txBody>
                    <a:bodyPr/>
                    <a:lstStyle/>
                    <a:p>
                      <a:r>
                        <a:rPr lang="tr-TR" dirty="0" smtClean="0"/>
                        <a:t>Fiyat</a:t>
                      </a:r>
                      <a:endParaRPr lang="tr-TR" dirty="0"/>
                    </a:p>
                  </a:txBody>
                  <a:tcPr/>
                </a:tc>
                <a:extLst>
                  <a:ext uri="{0D108BD9-81ED-4DB2-BD59-A6C34878D82A}">
                    <a16:rowId xmlns:a16="http://schemas.microsoft.com/office/drawing/2014/main" val="1732587903"/>
                  </a:ext>
                </a:extLst>
              </a:tr>
              <a:tr h="258058">
                <a:tc>
                  <a:txBody>
                    <a:bodyPr/>
                    <a:lstStyle/>
                    <a:p>
                      <a:r>
                        <a:rPr lang="tr-TR" dirty="0" smtClean="0"/>
                        <a:t>Ali Caner</a:t>
                      </a:r>
                      <a:endParaRPr lang="tr-TR" dirty="0"/>
                    </a:p>
                  </a:txBody>
                  <a:tcPr/>
                </a:tc>
                <a:tc>
                  <a:txBody>
                    <a:bodyPr/>
                    <a:lstStyle/>
                    <a:p>
                      <a:r>
                        <a:rPr lang="tr-TR" dirty="0" smtClean="0"/>
                        <a:t>35</a:t>
                      </a:r>
                      <a:endParaRPr lang="tr-TR" dirty="0"/>
                    </a:p>
                  </a:txBody>
                  <a:tcPr/>
                </a:tc>
                <a:tc>
                  <a:txBody>
                    <a:bodyPr/>
                    <a:lstStyle/>
                    <a:p>
                      <a:pPr marL="0" algn="l" defTabSz="914400" rtl="0" eaLnBrk="1" latinLnBrk="0" hangingPunct="1"/>
                      <a:r>
                        <a:rPr lang="tr-TR" sz="1800" kern="1200" dirty="0" smtClean="0"/>
                        <a:t>İzmir</a:t>
                      </a:r>
                      <a:endParaRPr lang="tr-TR" sz="1800" kern="1200" dirty="0">
                        <a:solidFill>
                          <a:schemeClr val="dk1"/>
                        </a:solidFill>
                        <a:latin typeface="+mn-lt"/>
                        <a:ea typeface="+mn-ea"/>
                        <a:cs typeface="+mn-cs"/>
                      </a:endParaRPr>
                    </a:p>
                  </a:txBody>
                  <a:tcPr/>
                </a:tc>
                <a:tc>
                  <a:txBody>
                    <a:bodyPr/>
                    <a:lstStyle/>
                    <a:p>
                      <a:r>
                        <a:rPr lang="tr-TR" dirty="0" smtClean="0"/>
                        <a:t>1</a:t>
                      </a:r>
                      <a:endParaRPr lang="tr-TR" dirty="0"/>
                    </a:p>
                  </a:txBody>
                  <a:tcPr/>
                </a:tc>
                <a:tc>
                  <a:txBody>
                    <a:bodyPr/>
                    <a:lstStyle/>
                    <a:p>
                      <a:r>
                        <a:rPr lang="tr-TR" dirty="0" smtClean="0"/>
                        <a:t>300</a:t>
                      </a:r>
                      <a:endParaRPr lang="tr-TR" dirty="0"/>
                    </a:p>
                  </a:txBody>
                  <a:tcPr/>
                </a:tc>
                <a:extLst>
                  <a:ext uri="{0D108BD9-81ED-4DB2-BD59-A6C34878D82A}">
                    <a16:rowId xmlns:a16="http://schemas.microsoft.com/office/drawing/2014/main" val="1954206149"/>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Ali Caner</a:t>
                      </a:r>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2</a:t>
                      </a:r>
                      <a:endParaRPr lang="tr-TR" dirty="0"/>
                    </a:p>
                  </a:txBody>
                  <a:tcPr/>
                </a:tc>
                <a:tc>
                  <a:txBody>
                    <a:bodyPr/>
                    <a:lstStyle/>
                    <a:p>
                      <a:r>
                        <a:rPr lang="tr-TR" dirty="0" smtClean="0"/>
                        <a:t>400</a:t>
                      </a:r>
                      <a:endParaRPr lang="tr-TR" dirty="0"/>
                    </a:p>
                  </a:txBody>
                  <a:tcPr/>
                </a:tc>
                <a:extLst>
                  <a:ext uri="{0D108BD9-81ED-4DB2-BD59-A6C34878D82A}">
                    <a16:rowId xmlns:a16="http://schemas.microsoft.com/office/drawing/2014/main" val="1510747885"/>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Ali Caner</a:t>
                      </a:r>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4</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059436598"/>
                  </a:ext>
                </a:extLst>
              </a:tr>
              <a:tr h="258058">
                <a:tc>
                  <a:txBody>
                    <a:bodyPr/>
                    <a:lstStyle/>
                    <a:p>
                      <a:r>
                        <a:rPr lang="tr-TR" dirty="0" smtClean="0"/>
                        <a:t>Mehmet Gül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1</a:t>
                      </a:r>
                      <a:endParaRPr lang="tr-TR" dirty="0"/>
                    </a:p>
                  </a:txBody>
                  <a:tcPr/>
                </a:tc>
                <a:tc>
                  <a:txBody>
                    <a:bodyPr/>
                    <a:lstStyle/>
                    <a:p>
                      <a:r>
                        <a:rPr lang="tr-TR" dirty="0" smtClean="0"/>
                        <a:t>300</a:t>
                      </a:r>
                      <a:endParaRPr lang="tr-TR" dirty="0"/>
                    </a:p>
                  </a:txBody>
                  <a:tcPr/>
                </a:tc>
                <a:extLst>
                  <a:ext uri="{0D108BD9-81ED-4DB2-BD59-A6C34878D82A}">
                    <a16:rowId xmlns:a16="http://schemas.microsoft.com/office/drawing/2014/main" val="2327238595"/>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Mehmet Gül</a:t>
                      </a:r>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r>
                        <a:rPr lang="tr-TR" dirty="0" smtClean="0"/>
                        <a:t>400</a:t>
                      </a:r>
                      <a:endParaRPr lang="tr-TR" dirty="0"/>
                    </a:p>
                  </a:txBody>
                  <a:tcPr/>
                </a:tc>
                <a:extLst>
                  <a:ext uri="{0D108BD9-81ED-4DB2-BD59-A6C34878D82A}">
                    <a16:rowId xmlns:a16="http://schemas.microsoft.com/office/drawing/2014/main" val="2212636757"/>
                  </a:ext>
                </a:extLst>
              </a:tr>
              <a:tr h="258058">
                <a:tc>
                  <a:txBody>
                    <a:bodyPr/>
                    <a:lstStyle/>
                    <a:p>
                      <a:r>
                        <a:rPr lang="tr-TR" dirty="0" smtClean="0"/>
                        <a:t>Can Sakal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825014755"/>
                  </a:ext>
                </a:extLst>
              </a:tr>
              <a:tr h="258058">
                <a:tc>
                  <a:txBody>
                    <a:bodyPr/>
                    <a:lstStyle/>
                    <a:p>
                      <a:r>
                        <a:rPr lang="tr-TR" dirty="0" smtClean="0"/>
                        <a:t>Ürün </a:t>
                      </a:r>
                      <a:r>
                        <a:rPr lang="tr-TR" dirty="0" smtClean="0"/>
                        <a:t>Özcan</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3</a:t>
                      </a:r>
                      <a:endParaRPr lang="tr-TR" dirty="0"/>
                    </a:p>
                  </a:txBody>
                  <a:tcPr/>
                </a:tc>
                <a:tc>
                  <a:txBody>
                    <a:bodyPr/>
                    <a:lstStyle/>
                    <a:p>
                      <a:r>
                        <a:rPr lang="tr-TR" dirty="0" smtClean="0"/>
                        <a:t>250</a:t>
                      </a:r>
                      <a:endParaRPr lang="tr-TR" dirty="0"/>
                    </a:p>
                  </a:txBody>
                  <a:tcPr/>
                </a:tc>
                <a:extLst>
                  <a:ext uri="{0D108BD9-81ED-4DB2-BD59-A6C34878D82A}">
                    <a16:rowId xmlns:a16="http://schemas.microsoft.com/office/drawing/2014/main" val="1512842869"/>
                  </a:ext>
                </a:extLst>
              </a:tr>
              <a:tr h="258058">
                <a:tc>
                  <a:txBody>
                    <a:bodyPr/>
                    <a:lstStyle/>
                    <a:p>
                      <a:r>
                        <a:rPr lang="tr-TR" dirty="0" smtClean="0"/>
                        <a:t>Ürün </a:t>
                      </a:r>
                      <a:r>
                        <a:rPr lang="tr-TR" dirty="0" smtClean="0"/>
                        <a:t>Özcan</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5</a:t>
                      </a:r>
                      <a:endParaRPr lang="tr-TR" dirty="0"/>
                    </a:p>
                  </a:txBody>
                  <a:tcPr/>
                </a:tc>
                <a:tc>
                  <a:txBody>
                    <a:bodyPr/>
                    <a:lstStyle/>
                    <a:p>
                      <a:r>
                        <a:rPr lang="tr-TR" dirty="0" smtClean="0"/>
                        <a:t>100</a:t>
                      </a:r>
                      <a:endParaRPr lang="tr-TR" dirty="0"/>
                    </a:p>
                  </a:txBody>
                  <a:tcPr/>
                </a:tc>
                <a:extLst>
                  <a:ext uri="{0D108BD9-81ED-4DB2-BD59-A6C34878D82A}">
                    <a16:rowId xmlns:a16="http://schemas.microsoft.com/office/drawing/2014/main" val="582824495"/>
                  </a:ext>
                </a:extLst>
              </a:tr>
            </a:tbl>
          </a:graphicData>
        </a:graphic>
      </p:graphicFrame>
    </p:spTree>
    <p:extLst>
      <p:ext uri="{BB962C8B-B14F-4D97-AF65-F5344CB8AC3E}">
        <p14:creationId xmlns:p14="http://schemas.microsoft.com/office/powerpoint/2010/main" val="22432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BİRİNCİ NORMAL FORM</a:t>
            </a:r>
            <a:endParaRPr lang="tr-TR" dirty="0"/>
          </a:p>
        </p:txBody>
      </p:sp>
      <p:sp>
        <p:nvSpPr>
          <p:cNvPr id="3" name="İçerik Yer Tutucusu 2"/>
          <p:cNvSpPr>
            <a:spLocks noGrp="1"/>
          </p:cNvSpPr>
          <p:nvPr>
            <p:ph idx="1"/>
          </p:nvPr>
        </p:nvSpPr>
        <p:spPr>
          <a:xfrm>
            <a:off x="1097280" y="1854041"/>
            <a:ext cx="10058400" cy="4261768"/>
          </a:xfrm>
        </p:spPr>
        <p:txBody>
          <a:bodyPr/>
          <a:lstStyle/>
          <a:p>
            <a:pPr marL="0" indent="0">
              <a:buNone/>
            </a:pPr>
            <a:r>
              <a:rPr lang="tr-TR" dirty="0" smtClean="0"/>
              <a:t>1NF için son olarak anahtar alan ataması yapılır. Tablomuz 1NF’ye uygun hale getirilmiş oldu.</a:t>
            </a:r>
          </a:p>
        </p:txBody>
      </p:sp>
      <p:graphicFrame>
        <p:nvGraphicFramePr>
          <p:cNvPr id="4" name="Tablo 3"/>
          <p:cNvGraphicFramePr>
            <a:graphicFrameLocks noGrp="1"/>
          </p:cNvGraphicFramePr>
          <p:nvPr>
            <p:extLst>
              <p:ext uri="{D42A27DB-BD31-4B8C-83A1-F6EECF244321}">
                <p14:modId xmlns:p14="http://schemas.microsoft.com/office/powerpoint/2010/main" val="1923855645"/>
              </p:ext>
            </p:extLst>
          </p:nvPr>
        </p:nvGraphicFramePr>
        <p:xfrm>
          <a:off x="2729982" y="2578979"/>
          <a:ext cx="6300000" cy="3291840"/>
        </p:xfrm>
        <a:graphic>
          <a:graphicData uri="http://schemas.openxmlformats.org/drawingml/2006/table">
            <a:tbl>
              <a:tblPr firstRow="1" bandRow="1">
                <a:tableStyleId>{5C22544A-7EE6-4342-B048-85BDC9FD1C3A}</a:tableStyleId>
              </a:tblPr>
              <a:tblGrid>
                <a:gridCol w="576000">
                  <a:extLst>
                    <a:ext uri="{9D8B030D-6E8A-4147-A177-3AD203B41FA5}">
                      <a16:colId xmlns:a16="http://schemas.microsoft.com/office/drawing/2014/main" val="3844250362"/>
                    </a:ext>
                  </a:extLst>
                </a:gridCol>
                <a:gridCol w="1368000">
                  <a:extLst>
                    <a:ext uri="{9D8B030D-6E8A-4147-A177-3AD203B41FA5}">
                      <a16:colId xmlns:a16="http://schemas.microsoft.com/office/drawing/2014/main" val="1539172162"/>
                    </a:ext>
                  </a:extLst>
                </a:gridCol>
                <a:gridCol w="1368000">
                  <a:extLst>
                    <a:ext uri="{9D8B030D-6E8A-4147-A177-3AD203B41FA5}">
                      <a16:colId xmlns:a16="http://schemas.microsoft.com/office/drawing/2014/main" val="2343019307"/>
                    </a:ext>
                  </a:extLst>
                </a:gridCol>
                <a:gridCol w="1188000">
                  <a:extLst>
                    <a:ext uri="{9D8B030D-6E8A-4147-A177-3AD203B41FA5}">
                      <a16:colId xmlns:a16="http://schemas.microsoft.com/office/drawing/2014/main" val="2058595507"/>
                    </a:ext>
                  </a:extLst>
                </a:gridCol>
                <a:gridCol w="1080000">
                  <a:extLst>
                    <a:ext uri="{9D8B030D-6E8A-4147-A177-3AD203B41FA5}">
                      <a16:colId xmlns:a16="http://schemas.microsoft.com/office/drawing/2014/main" val="3319789100"/>
                    </a:ext>
                  </a:extLst>
                </a:gridCol>
                <a:gridCol w="720000">
                  <a:extLst>
                    <a:ext uri="{9D8B030D-6E8A-4147-A177-3AD203B41FA5}">
                      <a16:colId xmlns:a16="http://schemas.microsoft.com/office/drawing/2014/main" val="2378030016"/>
                    </a:ext>
                  </a:extLst>
                </a:gridCol>
              </a:tblGrid>
              <a:tr h="347222">
                <a:tc>
                  <a:txBody>
                    <a:bodyPr/>
                    <a:lstStyle/>
                    <a:p>
                      <a:r>
                        <a:rPr lang="tr-TR" dirty="0" err="1" smtClean="0"/>
                        <a:t>Id</a:t>
                      </a:r>
                      <a:endParaRPr lang="tr-TR" dirty="0"/>
                    </a:p>
                  </a:txBody>
                  <a:tcPr/>
                </a:tc>
                <a:tc>
                  <a:txBody>
                    <a:bodyPr/>
                    <a:lstStyle/>
                    <a:p>
                      <a:r>
                        <a:rPr lang="tr-TR" dirty="0" err="1" smtClean="0"/>
                        <a:t>Musteri_Adi</a:t>
                      </a:r>
                      <a:endParaRPr lang="tr-TR" dirty="0"/>
                    </a:p>
                  </a:txBody>
                  <a:tcPr/>
                </a:tc>
                <a:tc>
                  <a:txBody>
                    <a:bodyPr/>
                    <a:lstStyle/>
                    <a:p>
                      <a:r>
                        <a:rPr lang="tr-TR" dirty="0" err="1" smtClean="0"/>
                        <a:t>Sehir_Kod</a:t>
                      </a:r>
                      <a:endParaRPr lang="tr-TR" dirty="0"/>
                    </a:p>
                  </a:txBody>
                  <a:tcPr/>
                </a:tc>
                <a:tc>
                  <a:txBody>
                    <a:bodyPr/>
                    <a:lstStyle/>
                    <a:p>
                      <a:r>
                        <a:rPr lang="tr-TR" dirty="0" err="1" smtClean="0"/>
                        <a:t>Sehir_Adi</a:t>
                      </a:r>
                      <a:endParaRPr lang="tr-TR" dirty="0"/>
                    </a:p>
                  </a:txBody>
                  <a:tcPr/>
                </a:tc>
                <a:tc>
                  <a:txBody>
                    <a:bodyPr/>
                    <a:lstStyle/>
                    <a:p>
                      <a:r>
                        <a:rPr lang="tr-TR" dirty="0" err="1" smtClean="0"/>
                        <a:t>Urun_No</a:t>
                      </a:r>
                      <a:endParaRPr lang="tr-TR" dirty="0"/>
                    </a:p>
                  </a:txBody>
                  <a:tcPr/>
                </a:tc>
                <a:tc>
                  <a:txBody>
                    <a:bodyPr/>
                    <a:lstStyle/>
                    <a:p>
                      <a:r>
                        <a:rPr lang="tr-TR" dirty="0" smtClean="0"/>
                        <a:t>Fiyat</a:t>
                      </a:r>
                      <a:endParaRPr lang="tr-TR" dirty="0"/>
                    </a:p>
                  </a:txBody>
                  <a:tcPr/>
                </a:tc>
                <a:extLst>
                  <a:ext uri="{0D108BD9-81ED-4DB2-BD59-A6C34878D82A}">
                    <a16:rowId xmlns:a16="http://schemas.microsoft.com/office/drawing/2014/main" val="1732587903"/>
                  </a:ext>
                </a:extLst>
              </a:tr>
              <a:tr h="258058">
                <a:tc>
                  <a:txBody>
                    <a:bodyPr/>
                    <a:lstStyle/>
                    <a:p>
                      <a:r>
                        <a:rPr lang="tr-TR" dirty="0" smtClean="0"/>
                        <a:t>1</a:t>
                      </a:r>
                      <a:endParaRPr lang="tr-TR" dirty="0"/>
                    </a:p>
                  </a:txBody>
                  <a:tcPr/>
                </a:tc>
                <a:tc>
                  <a:txBody>
                    <a:bodyPr/>
                    <a:lstStyle/>
                    <a:p>
                      <a:r>
                        <a:rPr lang="tr-TR" dirty="0" smtClean="0"/>
                        <a:t>Ali Caner</a:t>
                      </a:r>
                      <a:endParaRPr lang="tr-TR" dirty="0"/>
                    </a:p>
                  </a:txBody>
                  <a:tcPr/>
                </a:tc>
                <a:tc>
                  <a:txBody>
                    <a:bodyPr/>
                    <a:lstStyle/>
                    <a:p>
                      <a:r>
                        <a:rPr lang="tr-TR" dirty="0" smtClean="0"/>
                        <a:t>35</a:t>
                      </a:r>
                      <a:endParaRPr lang="tr-TR" dirty="0"/>
                    </a:p>
                  </a:txBody>
                  <a:tcPr/>
                </a:tc>
                <a:tc>
                  <a:txBody>
                    <a:bodyPr/>
                    <a:lstStyle/>
                    <a:p>
                      <a:pPr marL="0" algn="l" defTabSz="914400" rtl="0" eaLnBrk="1" latinLnBrk="0" hangingPunct="1"/>
                      <a:r>
                        <a:rPr lang="tr-TR" sz="1800" kern="1200" dirty="0" smtClean="0"/>
                        <a:t>İzmir</a:t>
                      </a:r>
                      <a:endParaRPr lang="tr-TR" sz="1800" kern="1200" dirty="0">
                        <a:solidFill>
                          <a:schemeClr val="dk1"/>
                        </a:solidFill>
                        <a:latin typeface="+mn-lt"/>
                        <a:ea typeface="+mn-ea"/>
                        <a:cs typeface="+mn-cs"/>
                      </a:endParaRPr>
                    </a:p>
                  </a:txBody>
                  <a:tcPr/>
                </a:tc>
                <a:tc>
                  <a:txBody>
                    <a:bodyPr/>
                    <a:lstStyle/>
                    <a:p>
                      <a:r>
                        <a:rPr lang="tr-TR" dirty="0" smtClean="0"/>
                        <a:t>1</a:t>
                      </a:r>
                      <a:endParaRPr lang="tr-TR" dirty="0"/>
                    </a:p>
                  </a:txBody>
                  <a:tcPr/>
                </a:tc>
                <a:tc>
                  <a:txBody>
                    <a:bodyPr/>
                    <a:lstStyle/>
                    <a:p>
                      <a:r>
                        <a:rPr lang="tr-TR" dirty="0" smtClean="0"/>
                        <a:t>300</a:t>
                      </a:r>
                      <a:endParaRPr lang="tr-TR" dirty="0"/>
                    </a:p>
                  </a:txBody>
                  <a:tcPr/>
                </a:tc>
                <a:extLst>
                  <a:ext uri="{0D108BD9-81ED-4DB2-BD59-A6C34878D82A}">
                    <a16:rowId xmlns:a16="http://schemas.microsoft.com/office/drawing/2014/main" val="1954206149"/>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Ali Caner</a:t>
                      </a:r>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2</a:t>
                      </a:r>
                      <a:endParaRPr lang="tr-TR" dirty="0"/>
                    </a:p>
                  </a:txBody>
                  <a:tcPr/>
                </a:tc>
                <a:tc>
                  <a:txBody>
                    <a:bodyPr/>
                    <a:lstStyle/>
                    <a:p>
                      <a:r>
                        <a:rPr lang="tr-TR" dirty="0" smtClean="0"/>
                        <a:t>400</a:t>
                      </a:r>
                      <a:endParaRPr lang="tr-TR" dirty="0"/>
                    </a:p>
                  </a:txBody>
                  <a:tcPr/>
                </a:tc>
                <a:extLst>
                  <a:ext uri="{0D108BD9-81ED-4DB2-BD59-A6C34878D82A}">
                    <a16:rowId xmlns:a16="http://schemas.microsoft.com/office/drawing/2014/main" val="1510747885"/>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Ali Caner</a:t>
                      </a:r>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4</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059436598"/>
                  </a:ext>
                </a:extLst>
              </a:tr>
              <a:tr h="258058">
                <a:tc>
                  <a:txBody>
                    <a:bodyPr/>
                    <a:lstStyle/>
                    <a:p>
                      <a:r>
                        <a:rPr lang="tr-TR" dirty="0" smtClean="0"/>
                        <a:t>4</a:t>
                      </a:r>
                      <a:endParaRPr lang="tr-TR" dirty="0"/>
                    </a:p>
                  </a:txBody>
                  <a:tcPr/>
                </a:tc>
                <a:tc>
                  <a:txBody>
                    <a:bodyPr/>
                    <a:lstStyle/>
                    <a:p>
                      <a:r>
                        <a:rPr lang="tr-TR" dirty="0" smtClean="0"/>
                        <a:t>Mehmet Gül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1</a:t>
                      </a:r>
                      <a:endParaRPr lang="tr-TR" dirty="0"/>
                    </a:p>
                  </a:txBody>
                  <a:tcPr/>
                </a:tc>
                <a:tc>
                  <a:txBody>
                    <a:bodyPr/>
                    <a:lstStyle/>
                    <a:p>
                      <a:r>
                        <a:rPr lang="tr-TR" dirty="0" smtClean="0"/>
                        <a:t>300</a:t>
                      </a:r>
                      <a:endParaRPr lang="tr-TR" dirty="0"/>
                    </a:p>
                  </a:txBody>
                  <a:tcPr/>
                </a:tc>
                <a:extLst>
                  <a:ext uri="{0D108BD9-81ED-4DB2-BD59-A6C34878D82A}">
                    <a16:rowId xmlns:a16="http://schemas.microsoft.com/office/drawing/2014/main" val="2327238595"/>
                  </a:ext>
                </a:extLst>
              </a:tr>
              <a:tr h="258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Mehmet Gül</a:t>
                      </a:r>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r>
                        <a:rPr lang="tr-TR" dirty="0" smtClean="0"/>
                        <a:t>400</a:t>
                      </a:r>
                      <a:endParaRPr lang="tr-TR" dirty="0"/>
                    </a:p>
                  </a:txBody>
                  <a:tcPr/>
                </a:tc>
                <a:extLst>
                  <a:ext uri="{0D108BD9-81ED-4DB2-BD59-A6C34878D82A}">
                    <a16:rowId xmlns:a16="http://schemas.microsoft.com/office/drawing/2014/main" val="2212636757"/>
                  </a:ext>
                </a:extLst>
              </a:tr>
              <a:tr h="258058">
                <a:tc>
                  <a:txBody>
                    <a:bodyPr/>
                    <a:lstStyle/>
                    <a:p>
                      <a:r>
                        <a:rPr lang="tr-TR" dirty="0" smtClean="0"/>
                        <a:t>6</a:t>
                      </a:r>
                      <a:endParaRPr lang="tr-TR" dirty="0"/>
                    </a:p>
                  </a:txBody>
                  <a:tcPr/>
                </a:tc>
                <a:tc>
                  <a:txBody>
                    <a:bodyPr/>
                    <a:lstStyle/>
                    <a:p>
                      <a:r>
                        <a:rPr lang="tr-TR" dirty="0" smtClean="0"/>
                        <a:t>Can Sakal</a:t>
                      </a:r>
                      <a:endParaRPr lang="tr-TR" dirty="0"/>
                    </a:p>
                  </a:txBody>
                  <a:tcPr/>
                </a:tc>
                <a:tc>
                  <a:txBody>
                    <a:bodyPr/>
                    <a:lstStyle/>
                    <a:p>
                      <a:r>
                        <a:rPr lang="tr-TR" dirty="0" smtClean="0"/>
                        <a:t>48</a:t>
                      </a:r>
                      <a:endParaRPr lang="tr-TR" dirty="0"/>
                    </a:p>
                  </a:txBody>
                  <a:tcPr/>
                </a:tc>
                <a:tc>
                  <a:txBody>
                    <a:bodyPr/>
                    <a:lstStyle/>
                    <a:p>
                      <a:r>
                        <a:rPr lang="tr-TR" dirty="0" smtClean="0"/>
                        <a:t>Muğla</a:t>
                      </a:r>
                      <a:endParaRPr lang="tr-TR" dirty="0"/>
                    </a:p>
                  </a:txBody>
                  <a:tcPr/>
                </a:tc>
                <a:tc>
                  <a:txBody>
                    <a:bodyPr/>
                    <a:lstStyle/>
                    <a:p>
                      <a:r>
                        <a:rPr lang="tr-TR" dirty="0" smtClean="0"/>
                        <a:t>2</a:t>
                      </a:r>
                      <a:endParaRPr lang="tr-TR" dirty="0"/>
                    </a:p>
                  </a:txBody>
                  <a:tcPr/>
                </a:tc>
                <a:tc>
                  <a:txBody>
                    <a:bodyPr/>
                    <a:lstStyle/>
                    <a:p>
                      <a:r>
                        <a:rPr lang="tr-TR" dirty="0" smtClean="0"/>
                        <a:t>200</a:t>
                      </a:r>
                      <a:endParaRPr lang="tr-TR" dirty="0"/>
                    </a:p>
                  </a:txBody>
                  <a:tcPr/>
                </a:tc>
                <a:extLst>
                  <a:ext uri="{0D108BD9-81ED-4DB2-BD59-A6C34878D82A}">
                    <a16:rowId xmlns:a16="http://schemas.microsoft.com/office/drawing/2014/main" val="1825014755"/>
                  </a:ext>
                </a:extLst>
              </a:tr>
              <a:tr h="258058">
                <a:tc>
                  <a:txBody>
                    <a:bodyPr/>
                    <a:lstStyle/>
                    <a:p>
                      <a:r>
                        <a:rPr lang="tr-TR" dirty="0" smtClean="0"/>
                        <a:t>7</a:t>
                      </a:r>
                      <a:endParaRPr lang="tr-TR" dirty="0"/>
                    </a:p>
                  </a:txBody>
                  <a:tcPr/>
                </a:tc>
                <a:tc>
                  <a:txBody>
                    <a:bodyPr/>
                    <a:lstStyle/>
                    <a:p>
                      <a:r>
                        <a:rPr lang="tr-TR" dirty="0" smtClean="0"/>
                        <a:t>Ürün </a:t>
                      </a:r>
                      <a:r>
                        <a:rPr lang="tr-TR" dirty="0" smtClean="0"/>
                        <a:t>Özcan</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3</a:t>
                      </a:r>
                      <a:endParaRPr lang="tr-TR" dirty="0"/>
                    </a:p>
                  </a:txBody>
                  <a:tcPr/>
                </a:tc>
                <a:tc>
                  <a:txBody>
                    <a:bodyPr/>
                    <a:lstStyle/>
                    <a:p>
                      <a:r>
                        <a:rPr lang="tr-TR" dirty="0" smtClean="0"/>
                        <a:t>250</a:t>
                      </a:r>
                      <a:endParaRPr lang="tr-TR" dirty="0"/>
                    </a:p>
                  </a:txBody>
                  <a:tcPr/>
                </a:tc>
                <a:extLst>
                  <a:ext uri="{0D108BD9-81ED-4DB2-BD59-A6C34878D82A}">
                    <a16:rowId xmlns:a16="http://schemas.microsoft.com/office/drawing/2014/main" val="1512842869"/>
                  </a:ext>
                </a:extLst>
              </a:tr>
              <a:tr h="258058">
                <a:tc>
                  <a:txBody>
                    <a:bodyPr/>
                    <a:lstStyle/>
                    <a:p>
                      <a:r>
                        <a:rPr lang="tr-TR" dirty="0" smtClean="0"/>
                        <a:t>8</a:t>
                      </a:r>
                      <a:endParaRPr lang="tr-TR" dirty="0"/>
                    </a:p>
                  </a:txBody>
                  <a:tcPr/>
                </a:tc>
                <a:tc>
                  <a:txBody>
                    <a:bodyPr/>
                    <a:lstStyle/>
                    <a:p>
                      <a:r>
                        <a:rPr lang="tr-TR" dirty="0" smtClean="0"/>
                        <a:t>Ürün </a:t>
                      </a:r>
                      <a:r>
                        <a:rPr lang="tr-TR" dirty="0" smtClean="0"/>
                        <a:t>Özcan</a:t>
                      </a:r>
                      <a:endParaRPr lang="tr-TR" dirty="0"/>
                    </a:p>
                  </a:txBody>
                  <a:tcPr/>
                </a:tc>
                <a:tc>
                  <a:txBody>
                    <a:bodyPr/>
                    <a:lstStyle/>
                    <a:p>
                      <a:r>
                        <a:rPr lang="tr-TR" dirty="0" smtClean="0"/>
                        <a:t>35</a:t>
                      </a:r>
                      <a:endParaRPr lang="tr-TR" dirty="0"/>
                    </a:p>
                  </a:txBody>
                  <a:tcPr/>
                </a:tc>
                <a:tc>
                  <a:txBody>
                    <a:bodyPr/>
                    <a:lstStyle/>
                    <a:p>
                      <a:r>
                        <a:rPr lang="tr-TR" dirty="0" smtClean="0"/>
                        <a:t>İzmir</a:t>
                      </a:r>
                      <a:endParaRPr lang="tr-TR" dirty="0"/>
                    </a:p>
                  </a:txBody>
                  <a:tcPr/>
                </a:tc>
                <a:tc>
                  <a:txBody>
                    <a:bodyPr/>
                    <a:lstStyle/>
                    <a:p>
                      <a:r>
                        <a:rPr lang="tr-TR" dirty="0" smtClean="0"/>
                        <a:t>5</a:t>
                      </a:r>
                      <a:endParaRPr lang="tr-TR" dirty="0"/>
                    </a:p>
                  </a:txBody>
                  <a:tcPr/>
                </a:tc>
                <a:tc>
                  <a:txBody>
                    <a:bodyPr/>
                    <a:lstStyle/>
                    <a:p>
                      <a:r>
                        <a:rPr lang="tr-TR" dirty="0" smtClean="0"/>
                        <a:t>100</a:t>
                      </a:r>
                      <a:endParaRPr lang="tr-TR" dirty="0"/>
                    </a:p>
                  </a:txBody>
                  <a:tcPr/>
                </a:tc>
                <a:extLst>
                  <a:ext uri="{0D108BD9-81ED-4DB2-BD59-A6C34878D82A}">
                    <a16:rowId xmlns:a16="http://schemas.microsoft.com/office/drawing/2014/main" val="582824495"/>
                  </a:ext>
                </a:extLst>
              </a:tr>
            </a:tbl>
          </a:graphicData>
        </a:graphic>
      </p:graphicFrame>
    </p:spTree>
    <p:extLst>
      <p:ext uri="{BB962C8B-B14F-4D97-AF65-F5344CB8AC3E}">
        <p14:creationId xmlns:p14="http://schemas.microsoft.com/office/powerpoint/2010/main" val="82799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chor="ctr"/>
          <a:lstStyle/>
          <a:p>
            <a:r>
              <a:rPr lang="tr-TR" dirty="0" smtClean="0"/>
              <a:t>BİRİNCİ NORMAL FORMUN SORUNLARI</a:t>
            </a:r>
            <a:endParaRPr lang="tr-TR" dirty="0"/>
          </a:p>
        </p:txBody>
      </p:sp>
      <p:sp>
        <p:nvSpPr>
          <p:cNvPr id="3" name="İçerik Yer Tutucusu 2"/>
          <p:cNvSpPr>
            <a:spLocks noGrp="1"/>
          </p:cNvSpPr>
          <p:nvPr>
            <p:ph idx="1"/>
          </p:nvPr>
        </p:nvSpPr>
        <p:spPr>
          <a:xfrm>
            <a:off x="1097280" y="1854041"/>
            <a:ext cx="10058400" cy="4261768"/>
          </a:xfrm>
        </p:spPr>
        <p:txBody>
          <a:bodyPr/>
          <a:lstStyle/>
          <a:p>
            <a:pPr marL="0" indent="0">
              <a:buNone/>
            </a:pPr>
            <a:r>
              <a:rPr lang="tr-TR" dirty="0" smtClean="0"/>
              <a:t>Bazı veriler tekrarlı olduğunda bunlarla ilgili ekleme, silme ve güncelleme işlemlerinde problemler ortaya çıkar.</a:t>
            </a:r>
          </a:p>
          <a:p>
            <a:pPr marL="180975" indent="268288">
              <a:buFont typeface="Wingdings" panose="05000000000000000000" pitchFamily="2" charset="2"/>
              <a:buChar char="v"/>
            </a:pPr>
            <a:r>
              <a:rPr lang="tr-TR" dirty="0" smtClean="0"/>
              <a:t>Farklı bir şehir eklenmesi gerektiğinde Müşteri bilgileri de girilmeli ya da yeni bir müşteri eklenebilmesi için il, ürün ve fiyat bilgileri de girilmesi gerekir.</a:t>
            </a:r>
          </a:p>
          <a:p>
            <a:pPr marL="180975" indent="268288">
              <a:buFont typeface="Wingdings" panose="05000000000000000000" pitchFamily="2" charset="2"/>
              <a:buChar char="v"/>
            </a:pPr>
            <a:r>
              <a:rPr lang="tr-TR" dirty="0" smtClean="0"/>
              <a:t>Müşteri ad veya </a:t>
            </a:r>
            <a:r>
              <a:rPr lang="tr-TR" dirty="0" err="1" smtClean="0"/>
              <a:t>soyad</a:t>
            </a:r>
            <a:r>
              <a:rPr lang="tr-TR" dirty="0" smtClean="0"/>
              <a:t> bilgisi güncellenmek istendiğinde birden fazla satırda güncelleme yapılması gerekmektedir. Bu da binlerce verinin olduğu bir tabloda çok sayıda güncelleme işleminin yapılması demektir.</a:t>
            </a:r>
          </a:p>
          <a:p>
            <a:pPr marL="180975" indent="268288">
              <a:buFont typeface="Wingdings" panose="05000000000000000000" pitchFamily="2" charset="2"/>
              <a:buChar char="v"/>
            </a:pPr>
            <a:r>
              <a:rPr lang="tr-TR" dirty="0" smtClean="0"/>
              <a:t>Bir müşterinin verdiği sipariş silindiğinde o siparişe ait tüm satırdaki diğer kayıtlar da silinir.</a:t>
            </a:r>
          </a:p>
          <a:p>
            <a:pPr marL="0" indent="0">
              <a:buNone/>
            </a:pPr>
            <a:endParaRPr lang="tr-TR" dirty="0" smtClean="0"/>
          </a:p>
          <a:p>
            <a:pPr marL="0" indent="0">
              <a:buNone/>
            </a:pPr>
            <a:endParaRPr lang="tr-TR" dirty="0" smtClean="0"/>
          </a:p>
        </p:txBody>
      </p:sp>
    </p:spTree>
    <p:extLst>
      <p:ext uri="{BB962C8B-B14F-4D97-AF65-F5344CB8AC3E}">
        <p14:creationId xmlns:p14="http://schemas.microsoft.com/office/powerpoint/2010/main" val="3580182725"/>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20843</TotalTime>
  <Words>1051</Words>
  <Application>Microsoft Office PowerPoint</Application>
  <PresentationFormat>Geniş ekran</PresentationFormat>
  <Paragraphs>359</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Calibri</vt:lpstr>
      <vt:lpstr>Calibri Light</vt:lpstr>
      <vt:lpstr>Wingdings</vt:lpstr>
      <vt:lpstr>Geçmişe bakış</vt:lpstr>
      <vt:lpstr>VERİ TABANI YÖNETİM SİSTEMLERİ BÖLÜM 3</vt:lpstr>
      <vt:lpstr>NORMALİZASYON</vt:lpstr>
      <vt:lpstr>NORMAL OLMAYAN FORM</vt:lpstr>
      <vt:lpstr>BİRİNCİ NORMAL FORM</vt:lpstr>
      <vt:lpstr>BİRİNCİ NORMAL FORM</vt:lpstr>
      <vt:lpstr>BİRİNCİ NORMAL FORM</vt:lpstr>
      <vt:lpstr>BİRİNCİ NORMAL FORM</vt:lpstr>
      <vt:lpstr>BİRİNCİ NORMAL FORM</vt:lpstr>
      <vt:lpstr>BİRİNCİ NORMAL FORMUN SORUNLARI</vt:lpstr>
      <vt:lpstr>İKİNCİ NORMAL FORM</vt:lpstr>
      <vt:lpstr>İKİNCİ NORMAL FORM</vt:lpstr>
      <vt:lpstr>İKİNCİ NORMAL FORMUN SORUNLARI</vt:lpstr>
      <vt:lpstr>ÜÇÜNCÜ NORMAL FORM</vt:lpstr>
      <vt:lpstr>ÜÇÜNCÜ NORMAL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TABANI YÖNETİM SİSTEMLERİ</dc:title>
  <dc:creator>eguvenc</dc:creator>
  <cp:lastModifiedBy>eguvenc</cp:lastModifiedBy>
  <cp:revision>317</cp:revision>
  <dcterms:created xsi:type="dcterms:W3CDTF">2019-02-11T08:13:35Z</dcterms:created>
  <dcterms:modified xsi:type="dcterms:W3CDTF">2019-03-04T20:26:56Z</dcterms:modified>
</cp:coreProperties>
</file>