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8" r:id="rId2"/>
    <p:sldId id="279" r:id="rId3"/>
    <p:sldId id="320" r:id="rId4"/>
    <p:sldId id="321" r:id="rId5"/>
    <p:sldId id="319" r:id="rId6"/>
    <p:sldId id="280" r:id="rId7"/>
    <p:sldId id="322" r:id="rId8"/>
    <p:sldId id="323" r:id="rId9"/>
    <p:sldId id="324" r:id="rId10"/>
    <p:sldId id="325" r:id="rId11"/>
    <p:sldId id="326" r:id="rId12"/>
    <p:sldId id="327" r:id="rId13"/>
    <p:sldId id="328" r:id="rId14"/>
    <p:sldId id="331" r:id="rId15"/>
    <p:sldId id="332" r:id="rId16"/>
    <p:sldId id="329" r:id="rId17"/>
    <p:sldId id="333" r:id="rId18"/>
    <p:sldId id="334" r:id="rId19"/>
    <p:sldId id="330" r:id="rId20"/>
    <p:sldId id="335" r:id="rId21"/>
    <p:sldId id="33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72"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18.03.2019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8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18.03.2019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122813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18.03.2019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86729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18.03.2019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6417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5B08E30-903C-4DC3-A781-7B7E3CD6DCD4}" type="datetimeFigureOut">
              <a:rPr lang="tr-TR" smtClean="0"/>
              <a:t>18.03.2019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21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5B08E30-903C-4DC3-A781-7B7E3CD6DCD4}" type="datetimeFigureOut">
              <a:rPr lang="tr-TR" smtClean="0"/>
              <a:t>18.03.2019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46545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5B08E30-903C-4DC3-A781-7B7E3CD6DCD4}" type="datetimeFigureOut">
              <a:rPr lang="tr-TR" smtClean="0"/>
              <a:t>18.03.2019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77670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5B08E30-903C-4DC3-A781-7B7E3CD6DCD4}" type="datetimeFigureOut">
              <a:rPr lang="tr-TR" smtClean="0"/>
              <a:t>18.03.2019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155644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B08E30-903C-4DC3-A781-7B7E3CD6DCD4}" type="datetimeFigureOut">
              <a:rPr lang="tr-TR" smtClean="0"/>
              <a:t>18.03.2019</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317587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B08E30-903C-4DC3-A781-7B7E3CD6DCD4}" type="datetimeFigureOut">
              <a:rPr lang="tr-TR" smtClean="0"/>
              <a:t>18.03.2019</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31BCDB-1194-40B1-B599-DFCFCA045D96}" type="slidenum">
              <a:rPr lang="tr-TR" smtClean="0"/>
              <a:t>‹#›</a:t>
            </a:fld>
            <a:endParaRPr lang="tr-TR"/>
          </a:p>
        </p:txBody>
      </p:sp>
    </p:spTree>
    <p:extLst>
      <p:ext uri="{BB962C8B-B14F-4D97-AF65-F5344CB8AC3E}">
        <p14:creationId xmlns:p14="http://schemas.microsoft.com/office/powerpoint/2010/main" val="405585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5B08E30-903C-4DC3-A781-7B7E3CD6DCD4}" type="datetimeFigureOut">
              <a:rPr lang="tr-TR" smtClean="0"/>
              <a:t>18.03.2019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87834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B08E30-903C-4DC3-A781-7B7E3CD6DCD4}" type="datetimeFigureOut">
              <a:rPr lang="tr-TR" smtClean="0"/>
              <a:t>18.03.2019</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31BCDB-1194-40B1-B599-DFCFCA045D96}"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302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db-engines.com/en/rank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ampserver.com/" TargetMode="External"/><Relationship Id="rId2" Type="http://schemas.openxmlformats.org/officeDocument/2006/relationships/hyperlink" Target="https://www.mysql.com/downloads/"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VERİ TABANI YÖNETİM SİSTEMLERİ BÖLÜM </a:t>
            </a:r>
            <a:r>
              <a:rPr lang="tr-TR" dirty="0" smtClean="0"/>
              <a:t>5</a:t>
            </a:r>
            <a:endParaRPr lang="tr-TR" dirty="0"/>
          </a:p>
        </p:txBody>
      </p:sp>
      <p:sp>
        <p:nvSpPr>
          <p:cNvPr id="3" name="Alt Başlık 2"/>
          <p:cNvSpPr>
            <a:spLocks noGrp="1"/>
          </p:cNvSpPr>
          <p:nvPr>
            <p:ph type="subTitle" idx="1"/>
          </p:nvPr>
        </p:nvSpPr>
        <p:spPr/>
        <p:txBody>
          <a:bodyPr/>
          <a:lstStyle/>
          <a:p>
            <a:pPr algn="ctr"/>
            <a:r>
              <a:rPr lang="tr-TR" dirty="0" smtClean="0"/>
              <a:t>ÖĞR.GÖR. ERCÜMENT GÜVENÇ</a:t>
            </a:r>
            <a:endParaRPr lang="tr-TR" dirty="0"/>
          </a:p>
        </p:txBody>
      </p:sp>
    </p:spTree>
    <p:extLst>
      <p:ext uri="{BB962C8B-B14F-4D97-AF65-F5344CB8AC3E}">
        <p14:creationId xmlns:p14="http://schemas.microsoft.com/office/powerpoint/2010/main" val="187298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SQL Nedir?</a:t>
            </a:r>
            <a:endParaRPr lang="tr-TR" dirty="0">
              <a:solidFill>
                <a:schemeClr val="tx2">
                  <a:satMod val="130000"/>
                </a:schemeClr>
              </a:solidFill>
            </a:endParaRPr>
          </a:p>
        </p:txBody>
      </p:sp>
      <p:sp>
        <p:nvSpPr>
          <p:cNvPr id="31747" name="2 İçerik Yer Tutucusu"/>
          <p:cNvSpPr>
            <a:spLocks noGrp="1"/>
          </p:cNvSpPr>
          <p:nvPr>
            <p:ph idx="1"/>
          </p:nvPr>
        </p:nvSpPr>
        <p:spPr>
          <a:xfrm>
            <a:off x="1097280" y="1845734"/>
            <a:ext cx="10058400" cy="4023360"/>
          </a:xfrm>
        </p:spPr>
        <p:txBody>
          <a:bodyPr/>
          <a:lstStyle/>
          <a:p>
            <a:pPr marL="0" indent="0" algn="just">
              <a:buNone/>
            </a:pPr>
            <a:r>
              <a:rPr lang="tr-TR" altLang="tr-TR" dirty="0" smtClean="0"/>
              <a:t>Veritabanı yaklaşımının ortaya çıkmasıyla </a:t>
            </a:r>
            <a:r>
              <a:rPr lang="tr-TR" altLang="tr-TR" dirty="0" err="1"/>
              <a:t>v</a:t>
            </a:r>
            <a:r>
              <a:rPr lang="tr-TR" altLang="tr-TR" dirty="0" err="1" smtClean="0"/>
              <a:t>eritabanındaki</a:t>
            </a:r>
            <a:r>
              <a:rPr lang="tr-TR" altLang="tr-TR" dirty="0" smtClean="0"/>
              <a:t> işlemleri kolaylaştırmak amacıyla bir sorgulama dili veya aracına ihtiyaç duyulmuştur. Bu ihtiyacı gidermek için ilk başta matematiksel bir sözdizimine sahip olan SQUARE adlı bir dil geliştirilmiştir fakat geniş kullanıcı kitlelerinin de kolaylıkla kullanabilmesi amacıyla bu dilden vazgeçilerek İngilizceye benzer bir söz </a:t>
            </a:r>
            <a:r>
              <a:rPr lang="tr-TR" altLang="tr-TR" dirty="0" err="1" smtClean="0"/>
              <a:t>dizimine</a:t>
            </a:r>
            <a:r>
              <a:rPr lang="tr-TR" altLang="tr-TR" dirty="0" smtClean="0"/>
              <a:t> sahip bir dil ortaya çıkartılmıştır. Bu dil SEQUEL (</a:t>
            </a:r>
            <a:r>
              <a:rPr lang="tr-TR" altLang="tr-TR" b="1" dirty="0" err="1" smtClean="0"/>
              <a:t>S</a:t>
            </a:r>
            <a:r>
              <a:rPr lang="tr-TR" altLang="tr-TR" dirty="0" err="1" smtClean="0"/>
              <a:t>tructured</a:t>
            </a:r>
            <a:r>
              <a:rPr lang="tr-TR" altLang="tr-TR" dirty="0" smtClean="0"/>
              <a:t> </a:t>
            </a:r>
            <a:r>
              <a:rPr lang="tr-TR" altLang="tr-TR" b="1" dirty="0" smtClean="0"/>
              <a:t>E</a:t>
            </a:r>
            <a:r>
              <a:rPr lang="tr-TR" altLang="tr-TR" dirty="0" smtClean="0"/>
              <a:t>nglish </a:t>
            </a:r>
            <a:r>
              <a:rPr lang="tr-TR" altLang="tr-TR" b="1" dirty="0" smtClean="0"/>
              <a:t>Que</a:t>
            </a:r>
            <a:r>
              <a:rPr lang="tr-TR" altLang="tr-TR" dirty="0" smtClean="0"/>
              <a:t>ry </a:t>
            </a:r>
            <a:r>
              <a:rPr lang="tr-TR" altLang="tr-TR" b="1" dirty="0" smtClean="0"/>
              <a:t>L</a:t>
            </a:r>
            <a:r>
              <a:rPr lang="tr-TR" altLang="tr-TR" dirty="0" smtClean="0"/>
              <a:t>anguage) olarak adlandırılmış daha sonra okunuş şekline </a:t>
            </a:r>
            <a:r>
              <a:rPr lang="tr-TR" altLang="tr-TR" dirty="0" err="1" smtClean="0"/>
              <a:t>parelel</a:t>
            </a:r>
            <a:r>
              <a:rPr lang="tr-TR" altLang="tr-TR" dirty="0" smtClean="0"/>
              <a:t> olarak SQL olarak adlandırılmıştır.</a:t>
            </a:r>
          </a:p>
          <a:p>
            <a:pPr marL="0" indent="0" algn="just">
              <a:buNone/>
            </a:pPr>
            <a:r>
              <a:rPr lang="tr-TR" altLang="tr-TR" dirty="0" smtClean="0"/>
              <a:t>Günümüzde SQL dilini kullanan veritabanı yönetim sistemleri;</a:t>
            </a:r>
          </a:p>
          <a:p>
            <a:pPr marL="0" indent="0" algn="just">
              <a:buNone/>
            </a:pPr>
            <a:r>
              <a:rPr lang="tr-TR" altLang="tr-TR" dirty="0" smtClean="0"/>
              <a:t>Oracle, MySQL, MS </a:t>
            </a:r>
            <a:r>
              <a:rPr lang="tr-TR" altLang="tr-TR" dirty="0" err="1" smtClean="0"/>
              <a:t>SQLServer</a:t>
            </a:r>
            <a:r>
              <a:rPr lang="tr-TR" altLang="tr-TR" dirty="0" smtClean="0"/>
              <a:t>, </a:t>
            </a:r>
            <a:r>
              <a:rPr lang="tr-TR" altLang="tr-TR" dirty="0" err="1" smtClean="0"/>
              <a:t>PostgreSQL</a:t>
            </a:r>
            <a:r>
              <a:rPr lang="tr-TR" altLang="tr-TR" dirty="0" smtClean="0"/>
              <a:t>, </a:t>
            </a:r>
            <a:r>
              <a:rPr lang="tr-TR" altLang="tr-TR" dirty="0" err="1" smtClean="0"/>
              <a:t>SQLite</a:t>
            </a:r>
            <a:r>
              <a:rPr lang="tr-TR" altLang="tr-TR" dirty="0" smtClean="0"/>
              <a:t>, </a:t>
            </a:r>
            <a:r>
              <a:rPr lang="tr-TR" altLang="tr-TR" dirty="0" err="1" smtClean="0"/>
              <a:t>Firebird</a:t>
            </a:r>
            <a:r>
              <a:rPr lang="tr-TR" altLang="tr-TR" dirty="0" smtClean="0"/>
              <a:t>, Microsoft Access </a:t>
            </a:r>
          </a:p>
        </p:txBody>
      </p:sp>
    </p:spTree>
    <p:extLst>
      <p:ext uri="{BB962C8B-B14F-4D97-AF65-F5344CB8AC3E}">
        <p14:creationId xmlns:p14="http://schemas.microsoft.com/office/powerpoint/2010/main" val="280912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SQL Nedir?</a:t>
            </a:r>
            <a:endParaRPr lang="tr-TR" dirty="0">
              <a:solidFill>
                <a:schemeClr val="tx2">
                  <a:satMod val="130000"/>
                </a:schemeClr>
              </a:solidFill>
            </a:endParaRPr>
          </a:p>
        </p:txBody>
      </p:sp>
      <p:sp>
        <p:nvSpPr>
          <p:cNvPr id="31747" name="2 İçerik Yer Tutucusu"/>
          <p:cNvSpPr>
            <a:spLocks noGrp="1"/>
          </p:cNvSpPr>
          <p:nvPr>
            <p:ph idx="1"/>
          </p:nvPr>
        </p:nvSpPr>
        <p:spPr>
          <a:xfrm>
            <a:off x="1097280" y="1845734"/>
            <a:ext cx="10058400" cy="4023360"/>
          </a:xfrm>
        </p:spPr>
        <p:txBody>
          <a:bodyPr/>
          <a:lstStyle/>
          <a:p>
            <a:pPr marL="0" indent="0" algn="just">
              <a:buNone/>
            </a:pPr>
            <a:r>
              <a:rPr lang="tr-TR" altLang="tr-TR" dirty="0"/>
              <a:t>SQL ifadeleri yapısal olarak üç gruba ayrılır: </a:t>
            </a:r>
            <a:endParaRPr lang="tr-TR" altLang="tr-TR" dirty="0" smtClean="0"/>
          </a:p>
          <a:p>
            <a:pPr marL="0" indent="0" algn="just">
              <a:buNone/>
            </a:pPr>
            <a:endParaRPr lang="tr-TR" altLang="tr-TR" dirty="0" smtClean="0"/>
          </a:p>
          <a:p>
            <a:pPr algn="just">
              <a:buFont typeface="Wingdings" panose="05000000000000000000" pitchFamily="2" charset="2"/>
              <a:buChar char="v"/>
            </a:pPr>
            <a:r>
              <a:rPr lang="it-IT" altLang="tr-TR" dirty="0"/>
              <a:t>DDL (Data Definition Language – Veri Tanımlama Dili</a:t>
            </a:r>
            <a:r>
              <a:rPr lang="it-IT" altLang="tr-TR" dirty="0" smtClean="0"/>
              <a:t>)</a:t>
            </a:r>
            <a:endParaRPr lang="tr-TR" altLang="tr-TR" dirty="0" smtClean="0"/>
          </a:p>
          <a:p>
            <a:pPr algn="just">
              <a:buFont typeface="Wingdings" panose="05000000000000000000" pitchFamily="2" charset="2"/>
              <a:buChar char="v"/>
            </a:pPr>
            <a:r>
              <a:rPr lang="it-IT" altLang="tr-TR" dirty="0"/>
              <a:t>DCL (Data Control Language – Veri Kontrol Dili</a:t>
            </a:r>
            <a:r>
              <a:rPr lang="it-IT" altLang="tr-TR" dirty="0" smtClean="0"/>
              <a:t>)</a:t>
            </a:r>
            <a:endParaRPr lang="tr-TR" altLang="tr-TR" dirty="0" smtClean="0"/>
          </a:p>
          <a:p>
            <a:pPr algn="just">
              <a:buFont typeface="Wingdings" panose="05000000000000000000" pitchFamily="2" charset="2"/>
              <a:buChar char="v"/>
            </a:pPr>
            <a:r>
              <a:rPr lang="it-IT" altLang="tr-TR" dirty="0"/>
              <a:t>DML (Data Manipulation Language – Veri İşleme Dili</a:t>
            </a:r>
            <a:r>
              <a:rPr lang="it-IT" altLang="tr-TR" dirty="0" smtClean="0"/>
              <a:t>)</a:t>
            </a:r>
            <a:endParaRPr lang="tr-TR" altLang="tr-TR" dirty="0" smtClean="0"/>
          </a:p>
          <a:p>
            <a:pPr marL="0" indent="0" algn="just">
              <a:buNone/>
            </a:pPr>
            <a:endParaRPr lang="tr-TR" altLang="tr-TR" dirty="0" smtClean="0"/>
          </a:p>
        </p:txBody>
      </p:sp>
    </p:spTree>
    <p:extLst>
      <p:ext uri="{BB962C8B-B14F-4D97-AF65-F5344CB8AC3E}">
        <p14:creationId xmlns:p14="http://schemas.microsoft.com/office/powerpoint/2010/main" val="3941066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SQL Nedir?</a:t>
            </a:r>
            <a:endParaRPr lang="tr-TR" dirty="0">
              <a:solidFill>
                <a:schemeClr val="tx2">
                  <a:satMod val="130000"/>
                </a:schemeClr>
              </a:solidFill>
            </a:endParaRPr>
          </a:p>
        </p:txBody>
      </p:sp>
      <p:sp>
        <p:nvSpPr>
          <p:cNvPr id="31747" name="2 İçerik Yer Tutucusu"/>
          <p:cNvSpPr>
            <a:spLocks noGrp="1"/>
          </p:cNvSpPr>
          <p:nvPr>
            <p:ph idx="1"/>
          </p:nvPr>
        </p:nvSpPr>
        <p:spPr>
          <a:xfrm>
            <a:off x="1097280" y="1845734"/>
            <a:ext cx="10058400" cy="4023360"/>
          </a:xfrm>
        </p:spPr>
        <p:txBody>
          <a:bodyPr/>
          <a:lstStyle/>
          <a:p>
            <a:pPr marL="0" indent="0" algn="just">
              <a:buNone/>
            </a:pPr>
            <a:r>
              <a:rPr lang="it-IT" altLang="tr-TR" b="1" dirty="0" smtClean="0"/>
              <a:t>DDL </a:t>
            </a:r>
            <a:r>
              <a:rPr lang="it-IT" altLang="tr-TR" b="1" dirty="0"/>
              <a:t>(Data Definition Language – Veri Tanımlama Dili</a:t>
            </a:r>
            <a:r>
              <a:rPr lang="it-IT" altLang="tr-TR" b="1" dirty="0" smtClean="0"/>
              <a:t>)</a:t>
            </a:r>
            <a:r>
              <a:rPr lang="tr-TR" altLang="tr-TR" b="1" dirty="0" smtClean="0"/>
              <a:t>:</a:t>
            </a:r>
          </a:p>
          <a:p>
            <a:pPr marL="0" indent="0" algn="just">
              <a:buNone/>
            </a:pPr>
            <a:r>
              <a:rPr lang="tr-TR" altLang="tr-TR" dirty="0" smtClean="0"/>
              <a:t>DDL veritabanında saklanan verinin tipi ile ilgilenir. Yani veritabanında hangi tablolar olacak, bu tablolarda hangi alanlar olacak, alanların türleri neler olacak ve anahtar alan olacak mı gibi sorulara cevap vermek için kullanılır.</a:t>
            </a:r>
          </a:p>
          <a:p>
            <a:pPr marL="0" indent="0" algn="just">
              <a:buNone/>
            </a:pPr>
            <a:r>
              <a:rPr lang="it-IT" altLang="tr-TR" b="1" dirty="0"/>
              <a:t>DCL (Data Control Language – Veri Kontrol Dili) </a:t>
            </a:r>
            <a:r>
              <a:rPr lang="tr-TR" altLang="tr-TR" b="1" dirty="0" smtClean="0"/>
              <a:t>:</a:t>
            </a:r>
          </a:p>
          <a:p>
            <a:pPr marL="0" indent="0" algn="just">
              <a:buNone/>
            </a:pPr>
            <a:r>
              <a:rPr lang="tr-TR" altLang="tr-TR" dirty="0" smtClean="0"/>
              <a:t>DCL veritabanı içerisindeki verilere erişimleri düzenlemek için kullanılır. Yani kullanıcı veya kullanıcı gruplarının erişim yetkilerinin belirlenmesinde kullanılır.</a:t>
            </a:r>
          </a:p>
          <a:p>
            <a:pPr marL="0" indent="0" algn="just">
              <a:buNone/>
            </a:pPr>
            <a:r>
              <a:rPr lang="it-IT" altLang="tr-TR" b="1" dirty="0"/>
              <a:t>DML (Data Manipulation Language – Veri İşleme Dili</a:t>
            </a:r>
            <a:r>
              <a:rPr lang="it-IT" altLang="tr-TR" b="1" dirty="0" smtClean="0"/>
              <a:t>)</a:t>
            </a:r>
            <a:r>
              <a:rPr lang="tr-TR" altLang="tr-TR" b="1" dirty="0" smtClean="0"/>
              <a:t>:</a:t>
            </a:r>
            <a:endParaRPr lang="tr-TR" altLang="tr-TR" b="1" dirty="0"/>
          </a:p>
          <a:p>
            <a:pPr marL="0" indent="0" algn="just">
              <a:buNone/>
            </a:pPr>
            <a:r>
              <a:rPr lang="tr-TR" altLang="tr-TR" dirty="0" smtClean="0"/>
              <a:t>DML, Veritabanındaki veriler üzerinde işlemlerin yapılmasında kullanılır. Yani veritabanına veri eklemek, silmek, güncellemek gibi işlemler bu grupta yer alır.</a:t>
            </a:r>
          </a:p>
        </p:txBody>
      </p:sp>
    </p:spTree>
    <p:extLst>
      <p:ext uri="{BB962C8B-B14F-4D97-AF65-F5344CB8AC3E}">
        <p14:creationId xmlns:p14="http://schemas.microsoft.com/office/powerpoint/2010/main" val="162512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vert="horz" lIns="91440" tIns="45720" rIns="91440" bIns="45720" rtlCol="0" anchor="b">
            <a:normAutofit/>
          </a:bodyPr>
          <a:lstStyle/>
          <a:p>
            <a:pPr algn="just"/>
            <a:r>
              <a:rPr lang="it-IT" altLang="tr-TR" sz="3600" b="1" dirty="0"/>
              <a:t>DDL (Data Definition Language – Veri Tanımlama Dili)</a:t>
            </a:r>
            <a:r>
              <a:rPr lang="tr-TR" altLang="tr-TR" sz="3600" b="1" dirty="0"/>
              <a:t>:</a:t>
            </a:r>
          </a:p>
        </p:txBody>
      </p:sp>
      <p:sp>
        <p:nvSpPr>
          <p:cNvPr id="31747" name="2 İçerik Yer Tutucusu"/>
          <p:cNvSpPr>
            <a:spLocks noGrp="1"/>
          </p:cNvSpPr>
          <p:nvPr>
            <p:ph idx="1"/>
          </p:nvPr>
        </p:nvSpPr>
        <p:spPr>
          <a:xfrm>
            <a:off x="1097280" y="1845734"/>
            <a:ext cx="10058400" cy="4023360"/>
          </a:xfrm>
        </p:spPr>
        <p:txBody>
          <a:bodyPr>
            <a:normAutofit/>
          </a:bodyPr>
          <a:lstStyle/>
          <a:p>
            <a:pPr marL="0" indent="0" algn="just">
              <a:buNone/>
            </a:pPr>
            <a:r>
              <a:rPr lang="tr-TR" altLang="tr-TR" dirty="0" smtClean="0"/>
              <a:t>CREATE </a:t>
            </a:r>
            <a:r>
              <a:rPr lang="tr-TR" altLang="tr-TR" dirty="0"/>
              <a:t>DATABASE </a:t>
            </a:r>
            <a:r>
              <a:rPr lang="tr-TR" altLang="tr-TR" dirty="0" err="1" smtClean="0"/>
              <a:t>veritabanıAdı</a:t>
            </a:r>
            <a:r>
              <a:rPr lang="tr-TR" altLang="tr-TR" dirty="0" smtClean="0"/>
              <a:t>, </a:t>
            </a:r>
            <a:r>
              <a:rPr lang="tr-TR" altLang="tr-TR" dirty="0"/>
              <a:t>DROP DATABASE </a:t>
            </a:r>
            <a:r>
              <a:rPr lang="tr-TR" altLang="tr-TR" dirty="0" err="1"/>
              <a:t>veritabanıAdı</a:t>
            </a:r>
            <a:r>
              <a:rPr lang="tr-TR" altLang="tr-TR" dirty="0"/>
              <a:t> </a:t>
            </a:r>
          </a:p>
          <a:p>
            <a:pPr marL="0" indent="0" algn="just">
              <a:buNone/>
            </a:pPr>
            <a:r>
              <a:rPr lang="tr-TR" altLang="tr-TR" dirty="0" smtClean="0"/>
              <a:t>SHOW DATABASES, USE </a:t>
            </a:r>
            <a:r>
              <a:rPr lang="tr-TR" altLang="tr-TR" dirty="0" err="1" smtClean="0"/>
              <a:t>veritabanıAdı</a:t>
            </a:r>
            <a:r>
              <a:rPr lang="tr-TR" altLang="tr-TR" dirty="0" smtClean="0"/>
              <a:t>, SHOW TABLES</a:t>
            </a:r>
          </a:p>
          <a:p>
            <a:pPr marL="0" indent="0" algn="just">
              <a:buNone/>
            </a:pPr>
            <a:r>
              <a:rPr lang="tr-TR" altLang="tr-TR" dirty="0"/>
              <a:t>CREATE TABLE </a:t>
            </a:r>
            <a:r>
              <a:rPr lang="tr-TR" altLang="tr-TR" dirty="0" err="1"/>
              <a:t>tabloİsmi</a:t>
            </a:r>
            <a:r>
              <a:rPr lang="tr-TR" altLang="tr-TR" dirty="0"/>
              <a:t> ( sütunAdı1 </a:t>
            </a:r>
            <a:r>
              <a:rPr lang="tr-TR" altLang="tr-TR" dirty="0" err="1"/>
              <a:t>veriTürü</a:t>
            </a:r>
            <a:r>
              <a:rPr lang="tr-TR" altLang="tr-TR" dirty="0"/>
              <a:t>, sütunAdı2 </a:t>
            </a:r>
            <a:r>
              <a:rPr lang="tr-TR" altLang="tr-TR" dirty="0" err="1"/>
              <a:t>veriTürü</a:t>
            </a:r>
            <a:r>
              <a:rPr lang="tr-TR" altLang="tr-TR" dirty="0"/>
              <a:t>, … </a:t>
            </a:r>
            <a:r>
              <a:rPr lang="tr-TR" altLang="tr-TR" dirty="0" smtClean="0"/>
              <a:t>);</a:t>
            </a:r>
          </a:p>
          <a:p>
            <a:pPr marL="0" indent="0">
              <a:buNone/>
            </a:pPr>
            <a:r>
              <a:rPr lang="tr-TR" altLang="tr-TR" dirty="0" smtClean="0"/>
              <a:t>  CREATE </a:t>
            </a:r>
            <a:r>
              <a:rPr lang="tr-TR" altLang="tr-TR" dirty="0"/>
              <a:t>TABLE Öğrenci </a:t>
            </a:r>
            <a:r>
              <a:rPr lang="tr-TR" altLang="tr-TR" dirty="0" smtClean="0"/>
              <a:t/>
            </a:r>
            <a:br>
              <a:rPr lang="tr-TR" altLang="tr-TR" dirty="0" smtClean="0"/>
            </a:br>
            <a:r>
              <a:rPr lang="tr-TR" altLang="tr-TR" dirty="0" smtClean="0"/>
              <a:t>  ( </a:t>
            </a:r>
            <a:r>
              <a:rPr lang="tr-TR" altLang="tr-TR" dirty="0" err="1"/>
              <a:t>öno</a:t>
            </a:r>
            <a:r>
              <a:rPr lang="tr-TR" altLang="tr-TR" dirty="0"/>
              <a:t> </a:t>
            </a:r>
            <a:r>
              <a:rPr lang="tr-TR" altLang="tr-TR" dirty="0" err="1"/>
              <a:t>varchar</a:t>
            </a:r>
            <a:r>
              <a:rPr lang="tr-TR" altLang="tr-TR" dirty="0"/>
              <a:t>(10), </a:t>
            </a:r>
            <a:r>
              <a:rPr lang="tr-TR" altLang="tr-TR" dirty="0" smtClean="0"/>
              <a:t/>
            </a:r>
            <a:br>
              <a:rPr lang="tr-TR" altLang="tr-TR" dirty="0" smtClean="0"/>
            </a:br>
            <a:r>
              <a:rPr lang="tr-TR" altLang="tr-TR" dirty="0" smtClean="0"/>
              <a:t>    ad </a:t>
            </a:r>
            <a:r>
              <a:rPr lang="tr-TR" altLang="tr-TR" dirty="0" err="1"/>
              <a:t>varchar</a:t>
            </a:r>
            <a:r>
              <a:rPr lang="tr-TR" altLang="tr-TR" dirty="0"/>
              <a:t>(50</a:t>
            </a:r>
            <a:r>
              <a:rPr lang="tr-TR" altLang="tr-TR" dirty="0" smtClean="0"/>
              <a:t>),</a:t>
            </a:r>
            <a:br>
              <a:rPr lang="tr-TR" altLang="tr-TR" dirty="0" smtClean="0"/>
            </a:br>
            <a:r>
              <a:rPr lang="tr-TR" altLang="tr-TR" dirty="0" smtClean="0"/>
              <a:t>    </a:t>
            </a:r>
            <a:r>
              <a:rPr lang="tr-TR" altLang="tr-TR" dirty="0" err="1" smtClean="0"/>
              <a:t>soyad</a:t>
            </a:r>
            <a:r>
              <a:rPr lang="tr-TR" altLang="tr-TR" dirty="0" smtClean="0"/>
              <a:t> </a:t>
            </a:r>
            <a:r>
              <a:rPr lang="tr-TR" altLang="tr-TR" dirty="0" err="1"/>
              <a:t>varchar</a:t>
            </a:r>
            <a:r>
              <a:rPr lang="tr-TR" altLang="tr-TR" dirty="0"/>
              <a:t>(50</a:t>
            </a:r>
            <a:r>
              <a:rPr lang="tr-TR" altLang="tr-TR" dirty="0" smtClean="0"/>
              <a:t>),</a:t>
            </a:r>
            <a:br>
              <a:rPr lang="tr-TR" altLang="tr-TR" dirty="0" smtClean="0"/>
            </a:br>
            <a:r>
              <a:rPr lang="tr-TR" altLang="tr-TR" dirty="0" smtClean="0"/>
              <a:t>    </a:t>
            </a:r>
            <a:r>
              <a:rPr lang="tr-TR" altLang="tr-TR" dirty="0" err="1" smtClean="0"/>
              <a:t>dtarihi</a:t>
            </a:r>
            <a:r>
              <a:rPr lang="tr-TR" altLang="tr-TR" dirty="0" smtClean="0"/>
              <a:t> </a:t>
            </a:r>
            <a:r>
              <a:rPr lang="tr-TR" altLang="tr-TR" dirty="0" err="1" smtClean="0"/>
              <a:t>date</a:t>
            </a:r>
            <a:r>
              <a:rPr lang="tr-TR" altLang="tr-TR" dirty="0" smtClean="0"/>
              <a:t>,</a:t>
            </a:r>
            <a:br>
              <a:rPr lang="tr-TR" altLang="tr-TR" dirty="0" smtClean="0"/>
            </a:br>
            <a:r>
              <a:rPr lang="tr-TR" altLang="tr-TR" dirty="0" smtClean="0"/>
              <a:t>    eposta </a:t>
            </a:r>
            <a:r>
              <a:rPr lang="tr-TR" altLang="tr-TR" dirty="0" err="1"/>
              <a:t>varchar</a:t>
            </a:r>
            <a:r>
              <a:rPr lang="tr-TR" altLang="tr-TR" dirty="0"/>
              <a:t>(40</a:t>
            </a:r>
            <a:r>
              <a:rPr lang="tr-TR" altLang="tr-TR" dirty="0" smtClean="0"/>
              <a:t>)</a:t>
            </a:r>
            <a:br>
              <a:rPr lang="tr-TR" altLang="tr-TR" dirty="0" smtClean="0"/>
            </a:br>
            <a:r>
              <a:rPr lang="tr-TR" altLang="tr-TR" dirty="0" smtClean="0"/>
              <a:t>  ) ;</a:t>
            </a:r>
          </a:p>
        </p:txBody>
      </p:sp>
    </p:spTree>
    <p:extLst>
      <p:ext uri="{BB962C8B-B14F-4D97-AF65-F5344CB8AC3E}">
        <p14:creationId xmlns:p14="http://schemas.microsoft.com/office/powerpoint/2010/main" val="242137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just"/>
            <a:r>
              <a:rPr lang="tr-TR" altLang="tr-TR" b="1" dirty="0"/>
              <a:t>Kısıtlar (</a:t>
            </a:r>
            <a:r>
              <a:rPr lang="tr-TR" altLang="tr-TR" b="1" dirty="0" err="1"/>
              <a:t>Constraints</a:t>
            </a:r>
            <a:r>
              <a:rPr lang="tr-TR" altLang="tr-TR" b="1" dirty="0"/>
              <a:t>)</a:t>
            </a:r>
          </a:p>
        </p:txBody>
      </p:sp>
      <p:sp>
        <p:nvSpPr>
          <p:cNvPr id="31747" name="2 İçerik Yer Tutucusu"/>
          <p:cNvSpPr>
            <a:spLocks noGrp="1"/>
          </p:cNvSpPr>
          <p:nvPr>
            <p:ph idx="1"/>
          </p:nvPr>
        </p:nvSpPr>
        <p:spPr>
          <a:xfrm>
            <a:off x="1097280" y="1845734"/>
            <a:ext cx="10058400" cy="4023360"/>
          </a:xfrm>
        </p:spPr>
        <p:txBody>
          <a:bodyPr>
            <a:normAutofit/>
          </a:bodyPr>
          <a:lstStyle/>
          <a:p>
            <a:pPr marL="0" indent="0" algn="just">
              <a:buNone/>
            </a:pPr>
            <a:r>
              <a:rPr lang="tr-TR" altLang="tr-TR" sz="2400" dirty="0"/>
              <a:t>Veritabanına girilebilecek verileri tanımlamak için kullanılır. Bazı kısıtlar: </a:t>
            </a:r>
            <a:endParaRPr lang="tr-TR" altLang="tr-TR" sz="2400" dirty="0" smtClean="0"/>
          </a:p>
          <a:p>
            <a:pPr marL="0" indent="0" algn="just">
              <a:buNone/>
            </a:pPr>
            <a:r>
              <a:rPr lang="tr-TR" altLang="tr-TR" b="1" dirty="0" smtClean="0"/>
              <a:t>NOT </a:t>
            </a:r>
            <a:r>
              <a:rPr lang="tr-TR" altLang="tr-TR" b="1" dirty="0"/>
              <a:t>NULL: </a:t>
            </a:r>
            <a:r>
              <a:rPr lang="tr-TR" altLang="tr-TR" dirty="0"/>
              <a:t>Boş olmamalı </a:t>
            </a:r>
            <a:endParaRPr lang="tr-TR" altLang="tr-TR" dirty="0" smtClean="0"/>
          </a:p>
          <a:p>
            <a:pPr marL="0" indent="0" algn="just">
              <a:buNone/>
            </a:pPr>
            <a:r>
              <a:rPr lang="tr-TR" altLang="tr-TR" b="1" dirty="0"/>
              <a:t>UNIQUE</a:t>
            </a:r>
            <a:r>
              <a:rPr lang="tr-TR" altLang="tr-TR" b="1" dirty="0"/>
              <a:t>: </a:t>
            </a:r>
            <a:r>
              <a:rPr lang="tr-TR" altLang="tr-TR" dirty="0"/>
              <a:t>Benzersiz olmalı </a:t>
            </a:r>
            <a:endParaRPr lang="tr-TR" altLang="tr-TR" dirty="0" smtClean="0"/>
          </a:p>
          <a:p>
            <a:pPr marL="0" indent="0" algn="just">
              <a:buNone/>
            </a:pPr>
            <a:r>
              <a:rPr lang="tr-TR" altLang="tr-TR" b="1" dirty="0"/>
              <a:t>PRIMARY </a:t>
            </a:r>
            <a:r>
              <a:rPr lang="tr-TR" altLang="tr-TR" b="1" dirty="0"/>
              <a:t>KEY: </a:t>
            </a:r>
            <a:r>
              <a:rPr lang="tr-TR" altLang="tr-TR" dirty="0"/>
              <a:t>Ana anahtar </a:t>
            </a:r>
            <a:endParaRPr lang="tr-TR" altLang="tr-TR" dirty="0" smtClean="0"/>
          </a:p>
          <a:p>
            <a:pPr marL="0" indent="0" algn="just">
              <a:buNone/>
            </a:pPr>
            <a:r>
              <a:rPr lang="tr-TR" altLang="tr-TR" b="1" dirty="0"/>
              <a:t>FOREIGN </a:t>
            </a:r>
            <a:r>
              <a:rPr lang="tr-TR" altLang="tr-TR" b="1" dirty="0"/>
              <a:t>KEY: </a:t>
            </a:r>
            <a:r>
              <a:rPr lang="tr-TR" altLang="tr-TR" dirty="0"/>
              <a:t>Yabancı anahtar </a:t>
            </a:r>
            <a:endParaRPr lang="tr-TR" altLang="tr-TR" dirty="0" smtClean="0"/>
          </a:p>
          <a:p>
            <a:pPr marL="0" indent="0" algn="just">
              <a:buNone/>
            </a:pPr>
            <a:r>
              <a:rPr lang="tr-TR" altLang="tr-TR" b="1" dirty="0"/>
              <a:t>CHECK</a:t>
            </a:r>
            <a:r>
              <a:rPr lang="tr-TR" altLang="tr-TR" b="1" dirty="0"/>
              <a:t>: </a:t>
            </a:r>
            <a:r>
              <a:rPr lang="tr-TR" altLang="tr-TR" dirty="0"/>
              <a:t>Kontrol </a:t>
            </a:r>
            <a:endParaRPr lang="tr-TR" altLang="tr-TR" dirty="0" smtClean="0"/>
          </a:p>
          <a:p>
            <a:pPr marL="0" indent="0" algn="just">
              <a:buNone/>
            </a:pPr>
            <a:r>
              <a:rPr lang="tr-TR" altLang="tr-TR" b="1" dirty="0"/>
              <a:t>DEFAULT</a:t>
            </a:r>
            <a:r>
              <a:rPr lang="tr-TR" altLang="tr-TR" b="1" dirty="0"/>
              <a:t>: </a:t>
            </a:r>
            <a:r>
              <a:rPr lang="tr-TR" altLang="tr-TR" dirty="0"/>
              <a:t>Varsayılan değer </a:t>
            </a:r>
            <a:endParaRPr lang="tr-TR" altLang="tr-TR" dirty="0" smtClean="0"/>
          </a:p>
          <a:p>
            <a:pPr marL="0" indent="0" algn="just">
              <a:buNone/>
            </a:pPr>
            <a:r>
              <a:rPr lang="tr-TR" altLang="tr-TR" b="1" dirty="0"/>
              <a:t>AUTO_INCREMENT</a:t>
            </a:r>
            <a:r>
              <a:rPr lang="tr-TR" altLang="tr-TR" b="1" dirty="0"/>
              <a:t>: </a:t>
            </a:r>
            <a:r>
              <a:rPr lang="tr-TR" altLang="tr-TR" dirty="0"/>
              <a:t>otomatik artan sayı</a:t>
            </a:r>
            <a:endParaRPr lang="tr-TR" altLang="tr-TR" dirty="0" smtClean="0"/>
          </a:p>
        </p:txBody>
      </p:sp>
    </p:spTree>
    <p:extLst>
      <p:ext uri="{BB962C8B-B14F-4D97-AF65-F5344CB8AC3E}">
        <p14:creationId xmlns:p14="http://schemas.microsoft.com/office/powerpoint/2010/main" val="9908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just"/>
            <a:r>
              <a:rPr lang="tr-TR" altLang="tr-TR" b="1" dirty="0"/>
              <a:t>Kısıtlar (</a:t>
            </a:r>
            <a:r>
              <a:rPr lang="tr-TR" altLang="tr-TR" b="1" dirty="0" err="1"/>
              <a:t>Constraints</a:t>
            </a:r>
            <a:r>
              <a:rPr lang="tr-TR" altLang="tr-TR" b="1" dirty="0"/>
              <a:t>)</a:t>
            </a:r>
          </a:p>
        </p:txBody>
      </p:sp>
      <p:sp>
        <p:nvSpPr>
          <p:cNvPr id="31747" name="2 İçerik Yer Tutucusu"/>
          <p:cNvSpPr>
            <a:spLocks noGrp="1"/>
          </p:cNvSpPr>
          <p:nvPr>
            <p:ph idx="1"/>
          </p:nvPr>
        </p:nvSpPr>
        <p:spPr>
          <a:xfrm>
            <a:off x="1097280" y="1845734"/>
            <a:ext cx="10058400" cy="4023360"/>
          </a:xfrm>
        </p:spPr>
        <p:txBody>
          <a:bodyPr>
            <a:normAutofit/>
          </a:bodyPr>
          <a:lstStyle/>
          <a:p>
            <a:pPr marL="0" indent="0">
              <a:buNone/>
            </a:pPr>
            <a:r>
              <a:rPr lang="en-US" dirty="0"/>
              <a:t>CREATE TABLE </a:t>
            </a:r>
            <a:r>
              <a:rPr lang="tr-TR" dirty="0" smtClean="0"/>
              <a:t>Öğrenci</a:t>
            </a:r>
            <a:r>
              <a:rPr lang="en-US" dirty="0" smtClean="0"/>
              <a:t> </a:t>
            </a:r>
            <a:endParaRPr lang="tr-TR" dirty="0" smtClean="0"/>
          </a:p>
          <a:p>
            <a:pPr marL="0" indent="0">
              <a:buNone/>
            </a:pPr>
            <a:r>
              <a:rPr lang="en-US" dirty="0" smtClean="0"/>
              <a:t>(</a:t>
            </a:r>
            <a:r>
              <a:rPr lang="en-US" sz="2400" dirty="0"/>
              <a:t/>
            </a:r>
            <a:br>
              <a:rPr lang="en-US" sz="2400" dirty="0"/>
            </a:br>
            <a:r>
              <a:rPr lang="en-US" dirty="0"/>
              <a:t>    ID </a:t>
            </a:r>
            <a:r>
              <a:rPr lang="en-US" dirty="0" err="1"/>
              <a:t>int</a:t>
            </a:r>
            <a:r>
              <a:rPr lang="en-US" dirty="0"/>
              <a:t> NOT </a:t>
            </a:r>
            <a:r>
              <a:rPr lang="en-US" dirty="0" smtClean="0"/>
              <a:t>NULL</a:t>
            </a:r>
            <a:r>
              <a:rPr lang="tr-TR" dirty="0"/>
              <a:t> AUTO_INCREMENT</a:t>
            </a:r>
            <a:r>
              <a:rPr lang="en-US" dirty="0" smtClean="0"/>
              <a:t>,</a:t>
            </a:r>
            <a:r>
              <a:rPr lang="en-US" sz="2400" dirty="0"/>
              <a:t/>
            </a:r>
            <a:br>
              <a:rPr lang="en-US" sz="2400" dirty="0"/>
            </a:br>
            <a:r>
              <a:rPr lang="en-US" dirty="0"/>
              <a:t>   </a:t>
            </a:r>
            <a:r>
              <a:rPr lang="tr-TR" dirty="0" smtClean="0"/>
              <a:t> </a:t>
            </a:r>
            <a:r>
              <a:rPr lang="en-US" dirty="0" smtClean="0"/>
              <a:t>ad      </a:t>
            </a:r>
            <a:r>
              <a:rPr lang="en-US" dirty="0"/>
              <a:t>varchar(50) not null </a:t>
            </a:r>
            <a:r>
              <a:rPr lang="en-US" dirty="0" smtClean="0"/>
              <a:t>,</a:t>
            </a:r>
            <a:r>
              <a:rPr lang="tr-TR" dirty="0"/>
              <a:t/>
            </a:r>
            <a:br>
              <a:rPr lang="tr-TR" dirty="0"/>
            </a:br>
            <a:r>
              <a:rPr lang="tr-TR" dirty="0" smtClean="0"/>
              <a:t>   </a:t>
            </a:r>
            <a:r>
              <a:rPr lang="en-US" dirty="0" smtClean="0"/>
              <a:t> </a:t>
            </a:r>
            <a:r>
              <a:rPr lang="en-US" dirty="0" err="1"/>
              <a:t>soyad</a:t>
            </a:r>
            <a:r>
              <a:rPr lang="en-US" dirty="0"/>
              <a:t> varchar(50) not null , </a:t>
            </a:r>
            <a:r>
              <a:rPr lang="tr-TR" dirty="0" smtClean="0"/>
              <a:t/>
            </a:r>
            <a:br>
              <a:rPr lang="tr-TR" dirty="0" smtClean="0"/>
            </a:br>
            <a:r>
              <a:rPr lang="tr-TR" dirty="0" smtClean="0"/>
              <a:t>    </a:t>
            </a:r>
            <a:r>
              <a:rPr lang="en-US" dirty="0" err="1" smtClean="0"/>
              <a:t>eposta</a:t>
            </a:r>
            <a:r>
              <a:rPr lang="en-US" dirty="0" smtClean="0"/>
              <a:t> </a:t>
            </a:r>
            <a:r>
              <a:rPr lang="en-US" dirty="0"/>
              <a:t>varchar(50) unique, </a:t>
            </a:r>
            <a:r>
              <a:rPr lang="tr-TR" dirty="0" smtClean="0"/>
              <a:t/>
            </a:r>
            <a:br>
              <a:rPr lang="tr-TR" dirty="0" smtClean="0"/>
            </a:br>
            <a:r>
              <a:rPr lang="tr-TR" dirty="0" smtClean="0"/>
              <a:t>    </a:t>
            </a:r>
            <a:r>
              <a:rPr lang="en-US" dirty="0" err="1" smtClean="0"/>
              <a:t>dtarihi</a:t>
            </a:r>
            <a:r>
              <a:rPr lang="en-US" dirty="0" smtClean="0"/>
              <a:t> </a:t>
            </a:r>
            <a:r>
              <a:rPr lang="en-US" dirty="0"/>
              <a:t>date, </a:t>
            </a:r>
            <a:r>
              <a:rPr lang="tr-TR" dirty="0" smtClean="0"/>
              <a:t/>
            </a:r>
            <a:br>
              <a:rPr lang="tr-TR" dirty="0" smtClean="0"/>
            </a:br>
            <a:r>
              <a:rPr lang="tr-TR" dirty="0" smtClean="0"/>
              <a:t>    </a:t>
            </a:r>
            <a:r>
              <a:rPr lang="en-US" dirty="0" err="1" smtClean="0"/>
              <a:t>dyeri</a:t>
            </a:r>
            <a:r>
              <a:rPr lang="en-US" dirty="0" smtClean="0"/>
              <a:t> </a:t>
            </a:r>
            <a:r>
              <a:rPr lang="en-US" dirty="0"/>
              <a:t>varchar(25) default "Ankara", </a:t>
            </a:r>
            <a:r>
              <a:rPr lang="tr-TR" dirty="0" smtClean="0"/>
              <a:t/>
            </a:r>
            <a:br>
              <a:rPr lang="tr-TR" dirty="0" smtClean="0"/>
            </a:br>
            <a:r>
              <a:rPr lang="tr-TR" dirty="0" smtClean="0"/>
              <a:t>    </a:t>
            </a:r>
            <a:r>
              <a:rPr lang="en-US" dirty="0" err="1" smtClean="0"/>
              <a:t>bkod</a:t>
            </a:r>
            <a:r>
              <a:rPr lang="en-US" dirty="0" smtClean="0"/>
              <a:t> </a:t>
            </a:r>
            <a:r>
              <a:rPr lang="en-US" dirty="0"/>
              <a:t>varchar(5), </a:t>
            </a:r>
            <a:r>
              <a:rPr lang="tr-TR" dirty="0" smtClean="0"/>
              <a:t/>
            </a:r>
            <a:br>
              <a:rPr lang="tr-TR" dirty="0" smtClean="0"/>
            </a:br>
            <a:r>
              <a:rPr lang="tr-TR" dirty="0" smtClean="0"/>
              <a:t>    </a:t>
            </a:r>
            <a:r>
              <a:rPr lang="en-US" dirty="0" smtClean="0"/>
              <a:t>primary </a:t>
            </a:r>
            <a:r>
              <a:rPr lang="en-US" dirty="0"/>
              <a:t>key </a:t>
            </a:r>
            <a:r>
              <a:rPr lang="en-US" dirty="0" smtClean="0"/>
              <a:t>(</a:t>
            </a:r>
            <a:r>
              <a:rPr lang="tr-TR" dirty="0" smtClean="0"/>
              <a:t>ID</a:t>
            </a:r>
            <a:r>
              <a:rPr lang="en-US" dirty="0" smtClean="0"/>
              <a:t>), </a:t>
            </a:r>
            <a:r>
              <a:rPr lang="en-US" dirty="0"/>
              <a:t>foreign key (</a:t>
            </a:r>
            <a:r>
              <a:rPr lang="en-US" dirty="0" err="1"/>
              <a:t>bkod</a:t>
            </a:r>
            <a:r>
              <a:rPr lang="en-US" dirty="0"/>
              <a:t>) references </a:t>
            </a:r>
            <a:r>
              <a:rPr lang="en-US" dirty="0" err="1"/>
              <a:t>bölüm</a:t>
            </a:r>
            <a:r>
              <a:rPr lang="en-US" dirty="0"/>
              <a:t>(</a:t>
            </a:r>
            <a:r>
              <a:rPr lang="en-US" dirty="0" err="1"/>
              <a:t>bkod</a:t>
            </a:r>
            <a:r>
              <a:rPr lang="en-US" dirty="0"/>
              <a:t>), </a:t>
            </a:r>
            <a:r>
              <a:rPr lang="tr-TR" dirty="0" smtClean="0"/>
              <a:t/>
            </a:r>
            <a:br>
              <a:rPr lang="tr-TR" dirty="0" smtClean="0"/>
            </a:br>
            <a:r>
              <a:rPr lang="tr-TR" dirty="0" smtClean="0"/>
              <a:t>    </a:t>
            </a:r>
            <a:r>
              <a:rPr lang="en-US" dirty="0" smtClean="0"/>
              <a:t>check </a:t>
            </a:r>
            <a:r>
              <a:rPr lang="en-US" dirty="0"/>
              <a:t>(</a:t>
            </a:r>
            <a:r>
              <a:rPr lang="en-US" dirty="0" err="1"/>
              <a:t>dtarihi</a:t>
            </a:r>
            <a:r>
              <a:rPr lang="en-US" dirty="0"/>
              <a:t> &gt; '1995-12-31') </a:t>
            </a:r>
            <a:r>
              <a:rPr lang="en-US" dirty="0"/>
              <a:t>    </a:t>
            </a:r>
            <a:r>
              <a:rPr lang="tr-TR" dirty="0" smtClean="0"/>
              <a:t/>
            </a:r>
            <a:br>
              <a:rPr lang="tr-TR" dirty="0" smtClean="0"/>
            </a:br>
            <a:r>
              <a:rPr lang="en-US" dirty="0" smtClean="0"/>
              <a:t>);</a:t>
            </a:r>
            <a:endParaRPr lang="tr-TR" altLang="tr-TR" dirty="0" smtClean="0"/>
          </a:p>
        </p:txBody>
      </p:sp>
    </p:spTree>
    <p:extLst>
      <p:ext uri="{BB962C8B-B14F-4D97-AF65-F5344CB8AC3E}">
        <p14:creationId xmlns:p14="http://schemas.microsoft.com/office/powerpoint/2010/main" val="426532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vert="horz" lIns="91440" tIns="45720" rIns="91440" bIns="45720" rtlCol="0" anchor="b">
            <a:normAutofit/>
          </a:bodyPr>
          <a:lstStyle/>
          <a:p>
            <a:pPr algn="just"/>
            <a:r>
              <a:rPr lang="it-IT" altLang="tr-TR" sz="3600" b="1" dirty="0"/>
              <a:t>DCL (Data Control Language – Veri Kontrol Dili) </a:t>
            </a:r>
            <a:r>
              <a:rPr lang="tr-TR" altLang="tr-TR" sz="3600" b="1" dirty="0"/>
              <a:t>:</a:t>
            </a:r>
          </a:p>
        </p:txBody>
      </p:sp>
      <p:sp>
        <p:nvSpPr>
          <p:cNvPr id="31747" name="2 İçerik Yer Tutucusu"/>
          <p:cNvSpPr>
            <a:spLocks noGrp="1"/>
          </p:cNvSpPr>
          <p:nvPr>
            <p:ph idx="1"/>
          </p:nvPr>
        </p:nvSpPr>
        <p:spPr>
          <a:xfrm>
            <a:off x="1097280" y="1845734"/>
            <a:ext cx="10058400" cy="4023360"/>
          </a:xfrm>
        </p:spPr>
        <p:txBody>
          <a:bodyPr>
            <a:normAutofit/>
          </a:bodyPr>
          <a:lstStyle/>
          <a:p>
            <a:pPr marL="0" indent="0" algn="just">
              <a:buNone/>
            </a:pPr>
            <a:r>
              <a:rPr lang="tr-TR" altLang="tr-TR" dirty="0" smtClean="0"/>
              <a:t>Kullanıcı </a:t>
            </a:r>
            <a:r>
              <a:rPr lang="tr-TR" altLang="tr-TR" dirty="0"/>
              <a:t>veya kullanıcı gruplarının erişim yetkilerini düzenler</a:t>
            </a:r>
            <a:r>
              <a:rPr lang="tr-TR" altLang="tr-TR" dirty="0" smtClean="0"/>
              <a:t>. GRANT ve REVOKE ifadeleriyle yetkilendirme yapılır.</a:t>
            </a:r>
          </a:p>
          <a:p>
            <a:pPr marL="0" indent="0" algn="just">
              <a:buNone/>
            </a:pPr>
            <a:endParaRPr lang="tr-TR" altLang="tr-TR" dirty="0"/>
          </a:p>
          <a:p>
            <a:pPr marL="0" indent="0" algn="just">
              <a:buNone/>
            </a:pPr>
            <a:r>
              <a:rPr lang="tr-TR" altLang="tr-TR" b="1" dirty="0" smtClean="0"/>
              <a:t>Veritabanına erişecek kullanıcının belirlenmesi için;</a:t>
            </a:r>
          </a:p>
          <a:p>
            <a:pPr marL="0" indent="0" algn="just">
              <a:buNone/>
            </a:pPr>
            <a:r>
              <a:rPr lang="tr-TR" altLang="tr-TR" dirty="0"/>
              <a:t>CREATE USER </a:t>
            </a:r>
            <a:r>
              <a:rPr lang="tr-TR" altLang="tr-TR" dirty="0" smtClean="0"/>
              <a:t>‘bsm2019'@</a:t>
            </a:r>
            <a:r>
              <a:rPr lang="tr-TR" altLang="tr-TR" dirty="0"/>
              <a:t>'localhost' </a:t>
            </a:r>
            <a:r>
              <a:rPr lang="tr-TR" altLang="tr-TR" dirty="0" smtClean="0"/>
              <a:t>(Şifresiz bağlanan </a:t>
            </a:r>
            <a:r>
              <a:rPr lang="tr-TR" altLang="tr-TR" dirty="0" err="1" smtClean="0"/>
              <a:t>user</a:t>
            </a:r>
            <a:r>
              <a:rPr lang="tr-TR" altLang="tr-TR" dirty="0" smtClean="0"/>
              <a:t>)</a:t>
            </a:r>
          </a:p>
          <a:p>
            <a:pPr marL="0" indent="0" algn="just">
              <a:buNone/>
            </a:pPr>
            <a:r>
              <a:rPr lang="tr-TR" altLang="tr-TR" dirty="0"/>
              <a:t>CREATE USER ‘bsm2019'@'localhost' IDENTIFIED BY ‘sifre123'; </a:t>
            </a:r>
            <a:r>
              <a:rPr lang="tr-TR" altLang="tr-TR" dirty="0" smtClean="0"/>
              <a:t> (Belirtilen şifre ile bağlanan </a:t>
            </a:r>
            <a:r>
              <a:rPr lang="tr-TR" altLang="tr-TR" dirty="0" err="1" smtClean="0"/>
              <a:t>user</a:t>
            </a:r>
            <a:r>
              <a:rPr lang="tr-TR" altLang="tr-TR" dirty="0" smtClean="0"/>
              <a:t>)</a:t>
            </a:r>
          </a:p>
        </p:txBody>
      </p:sp>
    </p:spTree>
    <p:extLst>
      <p:ext uri="{BB962C8B-B14F-4D97-AF65-F5344CB8AC3E}">
        <p14:creationId xmlns:p14="http://schemas.microsoft.com/office/powerpoint/2010/main" val="44850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vert="horz" lIns="91440" tIns="45720" rIns="91440" bIns="45720" rtlCol="0" anchor="b">
            <a:normAutofit/>
          </a:bodyPr>
          <a:lstStyle/>
          <a:p>
            <a:pPr algn="just"/>
            <a:r>
              <a:rPr lang="it-IT" altLang="tr-TR" sz="3600" b="1" dirty="0"/>
              <a:t>DCL (Data Control Language – Veri Kontrol Dili) </a:t>
            </a:r>
            <a:r>
              <a:rPr lang="tr-TR" altLang="tr-TR" sz="3600" b="1" dirty="0"/>
              <a:t>:</a:t>
            </a:r>
          </a:p>
        </p:txBody>
      </p:sp>
      <p:sp>
        <p:nvSpPr>
          <p:cNvPr id="31747" name="2 İçerik Yer Tutucusu"/>
          <p:cNvSpPr>
            <a:spLocks noGrp="1"/>
          </p:cNvSpPr>
          <p:nvPr>
            <p:ph idx="1"/>
          </p:nvPr>
        </p:nvSpPr>
        <p:spPr>
          <a:xfrm>
            <a:off x="1097280" y="1845734"/>
            <a:ext cx="10058400" cy="4023360"/>
          </a:xfrm>
        </p:spPr>
        <p:txBody>
          <a:bodyPr>
            <a:normAutofit lnSpcReduction="10000"/>
          </a:bodyPr>
          <a:lstStyle/>
          <a:p>
            <a:pPr marL="0" indent="0" algn="just">
              <a:buNone/>
            </a:pPr>
            <a:r>
              <a:rPr lang="tr-TR" altLang="tr-TR" sz="3200" b="1" dirty="0"/>
              <a:t>GRANT İfadesi </a:t>
            </a:r>
            <a:endParaRPr lang="tr-TR" altLang="tr-TR" sz="3200" b="1" dirty="0" smtClean="0"/>
          </a:p>
          <a:p>
            <a:pPr marL="0" indent="0" algn="just">
              <a:buNone/>
            </a:pPr>
            <a:r>
              <a:rPr lang="tr-TR" altLang="tr-TR" dirty="0" smtClean="0"/>
              <a:t>Kullanıcının </a:t>
            </a:r>
            <a:r>
              <a:rPr lang="tr-TR" altLang="tr-TR" dirty="0"/>
              <a:t>kayıtlar üzerinde işlem yapmasına ve SQL komutlarını çalıştırmasına izin verir.</a:t>
            </a:r>
          </a:p>
          <a:p>
            <a:pPr marL="0" indent="0" algn="just">
              <a:buNone/>
            </a:pPr>
            <a:r>
              <a:rPr lang="tr-TR" altLang="tr-TR" sz="2800" b="1" i="1" dirty="0"/>
              <a:t>GRANT (ALL veya izinler) </a:t>
            </a:r>
            <a:endParaRPr lang="tr-TR" altLang="tr-TR" sz="2800" b="1" i="1" dirty="0" smtClean="0"/>
          </a:p>
          <a:p>
            <a:pPr marL="0" indent="0" algn="just">
              <a:buNone/>
            </a:pPr>
            <a:r>
              <a:rPr lang="tr-TR" altLang="tr-TR" sz="2800" b="1" i="1" dirty="0" smtClean="0"/>
              <a:t>ON </a:t>
            </a:r>
            <a:r>
              <a:rPr lang="tr-TR" altLang="tr-TR" sz="2800" b="1" i="1" dirty="0"/>
              <a:t>(İzin alanı) </a:t>
            </a:r>
            <a:endParaRPr lang="tr-TR" altLang="tr-TR" sz="2800" b="1" i="1" dirty="0" smtClean="0"/>
          </a:p>
          <a:p>
            <a:pPr marL="0" indent="0" algn="just">
              <a:buNone/>
            </a:pPr>
            <a:r>
              <a:rPr lang="tr-TR" altLang="tr-TR" sz="2800" b="1" i="1" dirty="0" smtClean="0"/>
              <a:t>TO </a:t>
            </a:r>
            <a:r>
              <a:rPr lang="tr-TR" altLang="tr-TR" sz="2800" b="1" i="1" dirty="0"/>
              <a:t>(</a:t>
            </a:r>
            <a:r>
              <a:rPr lang="tr-TR" altLang="tr-TR" sz="2800" b="1" i="1" dirty="0" smtClean="0"/>
              <a:t>kullanıcılar)</a:t>
            </a:r>
          </a:p>
          <a:p>
            <a:pPr marL="0" indent="0" algn="just">
              <a:buNone/>
            </a:pPr>
            <a:r>
              <a:rPr lang="tr-TR" altLang="tr-TR" b="1" dirty="0"/>
              <a:t>GRANT</a:t>
            </a:r>
            <a:r>
              <a:rPr lang="tr-TR" altLang="tr-TR" dirty="0"/>
              <a:t> SELECT, INSERT, DELETE </a:t>
            </a:r>
            <a:r>
              <a:rPr lang="tr-TR" altLang="tr-TR" b="1" dirty="0"/>
              <a:t>ON</a:t>
            </a:r>
            <a:r>
              <a:rPr lang="tr-TR" altLang="tr-TR" dirty="0"/>
              <a:t> </a:t>
            </a:r>
            <a:r>
              <a:rPr lang="tr-TR" altLang="tr-TR" dirty="0" err="1"/>
              <a:t>database</a:t>
            </a:r>
            <a:r>
              <a:rPr lang="tr-TR" altLang="tr-TR" dirty="0"/>
              <a:t> </a:t>
            </a:r>
            <a:r>
              <a:rPr lang="tr-TR" altLang="tr-TR" b="1" dirty="0"/>
              <a:t>TO</a:t>
            </a:r>
            <a:r>
              <a:rPr lang="tr-TR" altLang="tr-TR" dirty="0"/>
              <a:t> </a:t>
            </a:r>
            <a:r>
              <a:rPr lang="tr-TR" altLang="tr-TR" dirty="0" err="1"/>
              <a:t>username</a:t>
            </a:r>
            <a:endParaRPr lang="tr-TR" altLang="tr-TR" dirty="0"/>
          </a:p>
          <a:p>
            <a:pPr marL="0" indent="0" algn="just">
              <a:buNone/>
            </a:pPr>
            <a:r>
              <a:rPr lang="tr-TR" altLang="tr-TR" b="1" dirty="0"/>
              <a:t>GRANT</a:t>
            </a:r>
            <a:r>
              <a:rPr lang="tr-TR" altLang="tr-TR" dirty="0"/>
              <a:t> ALL </a:t>
            </a:r>
            <a:r>
              <a:rPr lang="tr-TR" altLang="tr-TR" b="1" dirty="0"/>
              <a:t>ON</a:t>
            </a:r>
            <a:r>
              <a:rPr lang="tr-TR" altLang="tr-TR" dirty="0"/>
              <a:t> </a:t>
            </a:r>
            <a:r>
              <a:rPr lang="tr-TR" altLang="tr-TR" dirty="0" err="1"/>
              <a:t>Universite</a:t>
            </a:r>
            <a:r>
              <a:rPr lang="tr-TR" altLang="tr-TR" dirty="0"/>
              <a:t> </a:t>
            </a:r>
            <a:r>
              <a:rPr lang="tr-TR" altLang="tr-TR" b="1" dirty="0"/>
              <a:t>TO</a:t>
            </a:r>
            <a:r>
              <a:rPr lang="tr-TR" altLang="tr-TR" dirty="0"/>
              <a:t> ‘</a:t>
            </a:r>
            <a:r>
              <a:rPr lang="tr-TR" altLang="tr-TR" dirty="0" err="1"/>
              <a:t>OgrenciIsleri</a:t>
            </a:r>
            <a:r>
              <a:rPr lang="tr-TR" altLang="tr-TR" dirty="0"/>
              <a:t>’</a:t>
            </a:r>
          </a:p>
          <a:p>
            <a:pPr marL="0" indent="0" algn="just">
              <a:buNone/>
            </a:pPr>
            <a:r>
              <a:rPr lang="tr-TR" altLang="tr-TR" b="1" dirty="0"/>
              <a:t>GRANT</a:t>
            </a:r>
            <a:r>
              <a:rPr lang="tr-TR" altLang="tr-TR" dirty="0"/>
              <a:t> SELECT </a:t>
            </a:r>
            <a:r>
              <a:rPr lang="tr-TR" altLang="tr-TR" b="1" dirty="0"/>
              <a:t>ON</a:t>
            </a:r>
            <a:r>
              <a:rPr lang="tr-TR" altLang="tr-TR" dirty="0"/>
              <a:t> OGRENCI </a:t>
            </a:r>
            <a:r>
              <a:rPr lang="tr-TR" altLang="tr-TR" b="1" dirty="0"/>
              <a:t>TO</a:t>
            </a:r>
            <a:r>
              <a:rPr lang="tr-TR" altLang="tr-TR" dirty="0"/>
              <a:t> Kullanıcı1, Kullanıcı2</a:t>
            </a:r>
            <a:endParaRPr lang="tr-TR" altLang="tr-TR" dirty="0" smtClean="0"/>
          </a:p>
        </p:txBody>
      </p:sp>
    </p:spTree>
    <p:extLst>
      <p:ext uri="{BB962C8B-B14F-4D97-AF65-F5344CB8AC3E}">
        <p14:creationId xmlns:p14="http://schemas.microsoft.com/office/powerpoint/2010/main" val="283729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vert="horz" lIns="91440" tIns="45720" rIns="91440" bIns="45720" rtlCol="0" anchor="b">
            <a:normAutofit/>
          </a:bodyPr>
          <a:lstStyle/>
          <a:p>
            <a:pPr algn="just"/>
            <a:r>
              <a:rPr lang="it-IT" altLang="tr-TR" sz="3600" b="1" dirty="0"/>
              <a:t>DCL (Data Control Language – Veri Kontrol Dili) </a:t>
            </a:r>
            <a:r>
              <a:rPr lang="tr-TR" altLang="tr-TR" sz="3600" b="1" dirty="0"/>
              <a:t>:</a:t>
            </a:r>
          </a:p>
        </p:txBody>
      </p:sp>
      <p:sp>
        <p:nvSpPr>
          <p:cNvPr id="31747" name="2 İçerik Yer Tutucusu"/>
          <p:cNvSpPr>
            <a:spLocks noGrp="1"/>
          </p:cNvSpPr>
          <p:nvPr>
            <p:ph idx="1"/>
          </p:nvPr>
        </p:nvSpPr>
        <p:spPr>
          <a:xfrm>
            <a:off x="1097280" y="1845734"/>
            <a:ext cx="10058400" cy="4023360"/>
          </a:xfrm>
        </p:spPr>
        <p:txBody>
          <a:bodyPr>
            <a:normAutofit/>
          </a:bodyPr>
          <a:lstStyle/>
          <a:p>
            <a:pPr marL="0" indent="0" algn="just">
              <a:buNone/>
            </a:pPr>
            <a:r>
              <a:rPr lang="tr-TR" altLang="tr-TR" sz="3200" b="1" dirty="0" smtClean="0"/>
              <a:t>REVOKE </a:t>
            </a:r>
            <a:r>
              <a:rPr lang="tr-TR" altLang="tr-TR" sz="3200" b="1" dirty="0"/>
              <a:t>İfadesi </a:t>
            </a:r>
            <a:endParaRPr lang="tr-TR" altLang="tr-TR" sz="3200" b="1" dirty="0" smtClean="0"/>
          </a:p>
          <a:p>
            <a:pPr marL="0" indent="0" algn="just">
              <a:buNone/>
            </a:pPr>
            <a:r>
              <a:rPr lang="tr-TR" altLang="tr-TR" dirty="0"/>
              <a:t>Veri tabanı veya tablolar üzerinde kullanıcılara verilen yetkileri kaldırmak için kullanılır.</a:t>
            </a:r>
          </a:p>
          <a:p>
            <a:pPr marL="0" indent="0" algn="just">
              <a:buNone/>
            </a:pPr>
            <a:r>
              <a:rPr lang="tr-TR" altLang="tr-TR" sz="2800" b="1" i="1" dirty="0"/>
              <a:t>REVOKE (ALL veya izinler) </a:t>
            </a:r>
            <a:endParaRPr lang="tr-TR" altLang="tr-TR" sz="2800" b="1" i="1" dirty="0" smtClean="0"/>
          </a:p>
          <a:p>
            <a:pPr marL="0" indent="0" algn="just">
              <a:buNone/>
            </a:pPr>
            <a:r>
              <a:rPr lang="tr-TR" altLang="tr-TR" sz="2800" b="1" i="1" dirty="0" smtClean="0"/>
              <a:t>FROM </a:t>
            </a:r>
            <a:r>
              <a:rPr lang="tr-TR" altLang="tr-TR" sz="2800" b="1" i="1" dirty="0"/>
              <a:t>(kullanıcılar</a:t>
            </a:r>
            <a:r>
              <a:rPr lang="tr-TR" altLang="tr-TR" sz="2800" b="1" i="1" dirty="0" smtClean="0"/>
              <a:t>)</a:t>
            </a:r>
          </a:p>
          <a:p>
            <a:pPr marL="0" indent="0" algn="just">
              <a:buNone/>
            </a:pPr>
            <a:r>
              <a:rPr lang="en-US" altLang="tr-TR" b="1" dirty="0"/>
              <a:t>REVOKE</a:t>
            </a:r>
            <a:r>
              <a:rPr lang="en-US" altLang="tr-TR" dirty="0"/>
              <a:t> ALL </a:t>
            </a:r>
            <a:r>
              <a:rPr lang="en-US" altLang="tr-TR" b="1" dirty="0"/>
              <a:t>FROM</a:t>
            </a:r>
            <a:r>
              <a:rPr lang="en-US" altLang="tr-TR" dirty="0"/>
              <a:t> </a:t>
            </a:r>
            <a:r>
              <a:rPr lang="en-US" altLang="tr-TR" dirty="0" err="1"/>
              <a:t>kullanıcı</a:t>
            </a:r>
            <a:endParaRPr lang="en-US" altLang="tr-TR" dirty="0"/>
          </a:p>
          <a:p>
            <a:pPr marL="0" indent="0" algn="just">
              <a:buNone/>
            </a:pPr>
            <a:r>
              <a:rPr lang="en-US" altLang="tr-TR" b="1" dirty="0"/>
              <a:t>REVOKE</a:t>
            </a:r>
            <a:r>
              <a:rPr lang="en-US" altLang="tr-TR" dirty="0"/>
              <a:t> SELECT ON PERSONEL </a:t>
            </a:r>
            <a:r>
              <a:rPr lang="en-US" altLang="tr-TR" b="1" dirty="0"/>
              <a:t>FROM</a:t>
            </a:r>
            <a:r>
              <a:rPr lang="en-US" altLang="tr-TR" dirty="0"/>
              <a:t> </a:t>
            </a:r>
            <a:r>
              <a:rPr lang="en-US" altLang="tr-TR" dirty="0" err="1"/>
              <a:t>kullanıcı</a:t>
            </a:r>
            <a:endParaRPr lang="tr-TR" altLang="tr-TR" dirty="0" smtClean="0"/>
          </a:p>
        </p:txBody>
      </p:sp>
    </p:spTree>
    <p:extLst>
      <p:ext uri="{BB962C8B-B14F-4D97-AF65-F5344CB8AC3E}">
        <p14:creationId xmlns:p14="http://schemas.microsoft.com/office/powerpoint/2010/main" val="310778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just"/>
            <a:r>
              <a:rPr lang="it-IT" altLang="tr-TR" sz="3600" b="1" dirty="0"/>
              <a:t>DML (Data Manipulation Language – Veri İşleme Dili)</a:t>
            </a:r>
            <a:r>
              <a:rPr lang="tr-TR" altLang="tr-TR" sz="3600" b="1" dirty="0"/>
              <a:t>:</a:t>
            </a:r>
            <a:endParaRPr lang="tr-TR" altLang="tr-TR" sz="3600" b="1" dirty="0"/>
          </a:p>
        </p:txBody>
      </p:sp>
      <p:sp>
        <p:nvSpPr>
          <p:cNvPr id="31747" name="2 İçerik Yer Tutucusu"/>
          <p:cNvSpPr>
            <a:spLocks noGrp="1"/>
          </p:cNvSpPr>
          <p:nvPr>
            <p:ph idx="1"/>
          </p:nvPr>
        </p:nvSpPr>
        <p:spPr>
          <a:xfrm>
            <a:off x="1097280" y="1845734"/>
            <a:ext cx="10058400" cy="4023360"/>
          </a:xfrm>
        </p:spPr>
        <p:txBody>
          <a:bodyPr>
            <a:normAutofit/>
          </a:bodyPr>
          <a:lstStyle/>
          <a:p>
            <a:pPr marL="0" indent="0" algn="just">
              <a:buNone/>
            </a:pPr>
            <a:r>
              <a:rPr lang="tr-TR" altLang="tr-TR" dirty="0" smtClean="0"/>
              <a:t>DML, Veritabanındaki veriler üzerinde işlemlerin yapılmasında kullanılır. Yani veritabanına veri eklemek, silmek, güncellemek ve veri listelemek gibi işlemler bu grupta yer alır.</a:t>
            </a:r>
          </a:p>
          <a:p>
            <a:pPr marL="0" indent="0" algn="just">
              <a:buNone/>
            </a:pPr>
            <a:r>
              <a:rPr lang="tr-TR" altLang="tr-TR" dirty="0" smtClean="0"/>
              <a:t>Bu işlemlerin SQL’deki karşılıkları;</a:t>
            </a:r>
          </a:p>
          <a:p>
            <a:pPr algn="just">
              <a:buFont typeface="Wingdings" panose="05000000000000000000" pitchFamily="2" charset="2"/>
              <a:buChar char="v"/>
            </a:pPr>
            <a:r>
              <a:rPr lang="tr-TR" altLang="tr-TR" dirty="0" smtClean="0"/>
              <a:t>INSERT, </a:t>
            </a:r>
          </a:p>
          <a:p>
            <a:pPr algn="just">
              <a:buFont typeface="Wingdings" panose="05000000000000000000" pitchFamily="2" charset="2"/>
              <a:buChar char="v"/>
            </a:pPr>
            <a:r>
              <a:rPr lang="tr-TR" altLang="tr-TR" dirty="0" smtClean="0"/>
              <a:t>UPDATE, </a:t>
            </a:r>
          </a:p>
          <a:p>
            <a:pPr algn="just">
              <a:buFont typeface="Wingdings" panose="05000000000000000000" pitchFamily="2" charset="2"/>
              <a:buChar char="v"/>
            </a:pPr>
            <a:r>
              <a:rPr lang="tr-TR" altLang="tr-TR" dirty="0" smtClean="0"/>
              <a:t>DELETE, </a:t>
            </a:r>
          </a:p>
          <a:p>
            <a:pPr algn="just">
              <a:buFont typeface="Wingdings" panose="05000000000000000000" pitchFamily="2" charset="2"/>
              <a:buChar char="v"/>
            </a:pPr>
            <a:r>
              <a:rPr lang="tr-TR" altLang="tr-TR" dirty="0" smtClean="0"/>
              <a:t>SELECT </a:t>
            </a:r>
          </a:p>
          <a:p>
            <a:pPr marL="0" indent="0" algn="just">
              <a:buNone/>
            </a:pPr>
            <a:r>
              <a:rPr lang="tr-TR" altLang="tr-TR" dirty="0" smtClean="0"/>
              <a:t>şeklinde ifade edilmektedir.</a:t>
            </a:r>
          </a:p>
        </p:txBody>
      </p:sp>
    </p:spTree>
    <p:extLst>
      <p:ext uri="{BB962C8B-B14F-4D97-AF65-F5344CB8AC3E}">
        <p14:creationId xmlns:p14="http://schemas.microsoft.com/office/powerpoint/2010/main" val="318242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p:txBody>
          <a:bodyPr anchor="ctr"/>
          <a:lstStyle/>
          <a:p>
            <a:r>
              <a:rPr lang="tr-TR" altLang="tr-TR" dirty="0" smtClean="0"/>
              <a:t>MYSQL VERİTABANI</a:t>
            </a:r>
            <a:endParaRPr lang="tr-TR" altLang="tr-TR" dirty="0" smtClean="0"/>
          </a:p>
        </p:txBody>
      </p:sp>
      <p:sp>
        <p:nvSpPr>
          <p:cNvPr id="30723" name="2 İçerik Yer Tutucusu"/>
          <p:cNvSpPr>
            <a:spLocks noGrp="1"/>
          </p:cNvSpPr>
          <p:nvPr>
            <p:ph idx="1"/>
          </p:nvPr>
        </p:nvSpPr>
        <p:spPr>
          <a:xfrm>
            <a:off x="1097280" y="1845734"/>
            <a:ext cx="6504359" cy="4023360"/>
          </a:xfrm>
        </p:spPr>
        <p:txBody>
          <a:bodyPr>
            <a:noAutofit/>
          </a:bodyPr>
          <a:lstStyle/>
          <a:p>
            <a:r>
              <a:rPr lang="tr-TR" altLang="tr-TR" dirty="0" err="1" smtClean="0"/>
              <a:t>İnternettteki</a:t>
            </a:r>
            <a:r>
              <a:rPr lang="tr-TR" altLang="tr-TR" dirty="0" smtClean="0"/>
              <a:t> en popüler açık kaynak kodlu veritabanı yazılımıdır. </a:t>
            </a:r>
          </a:p>
          <a:p>
            <a:r>
              <a:rPr lang="tr-TR" altLang="tr-TR" dirty="0" smtClean="0"/>
              <a:t>İlk olarak 1995 yılında MySQL AB firması tarafından ortaya çıkartılmıştır. </a:t>
            </a:r>
          </a:p>
          <a:p>
            <a:r>
              <a:rPr lang="tr-TR" altLang="tr-TR" dirty="0" smtClean="0"/>
              <a:t>2008 yılında Sun </a:t>
            </a:r>
            <a:r>
              <a:rPr lang="tr-TR" altLang="tr-TR" dirty="0" err="1" smtClean="0"/>
              <a:t>Microsystems</a:t>
            </a:r>
            <a:r>
              <a:rPr lang="tr-TR" altLang="tr-TR" dirty="0" smtClean="0"/>
              <a:t> tarafından satın alınmış 2009 yılında da </a:t>
            </a:r>
            <a:r>
              <a:rPr lang="tr-TR" altLang="tr-TR" dirty="0" err="1" smtClean="0"/>
              <a:t>Oracle’ın</a:t>
            </a:r>
            <a:r>
              <a:rPr lang="tr-TR" altLang="tr-TR" dirty="0" smtClean="0"/>
              <a:t> Sun </a:t>
            </a:r>
            <a:r>
              <a:rPr lang="tr-TR" altLang="tr-TR" dirty="0" err="1" smtClean="0"/>
              <a:t>Microsystems’i</a:t>
            </a:r>
            <a:r>
              <a:rPr lang="tr-TR" altLang="tr-TR" dirty="0" smtClean="0"/>
              <a:t> satın almasıyla günümüzde Oracle çatısı altında GPL lisansı ile bulunmaktadır. </a:t>
            </a:r>
          </a:p>
          <a:p>
            <a:r>
              <a:rPr lang="tr-TR" altLang="tr-TR" dirty="0" smtClean="0"/>
              <a:t>Mart 2019 verilerine göre dünyanın ikinci büyük ilişkisel veritabanı yazılımıdır. </a:t>
            </a:r>
          </a:p>
          <a:p>
            <a:r>
              <a:rPr lang="tr-TR" altLang="tr-TR" dirty="0" smtClean="0"/>
              <a:t>Kullanım olarak bakıldığında ise açık kaynak kodlu olması ve bir çok sisteme kolay entegre edilebilmesi nedeniyle dünyada en yaygın kullanılan veritabanı yönetim sistemidir.</a:t>
            </a:r>
            <a:r>
              <a:rPr lang="tr-TR" altLang="tr-TR" dirty="0" smtClean="0"/>
              <a:t/>
            </a:r>
            <a:br>
              <a:rPr lang="tr-TR" altLang="tr-TR" dirty="0" smtClean="0"/>
            </a:br>
            <a:r>
              <a:rPr lang="tr-TR" altLang="tr-TR" dirty="0" smtClean="0">
                <a:hlinkClick r:id="rId2"/>
              </a:rPr>
              <a:t>https://db-engines.com/en/ranking</a:t>
            </a:r>
            <a:r>
              <a:rPr lang="tr-TR" altLang="tr-TR" dirty="0" smtClean="0"/>
              <a:t/>
            </a:r>
            <a:br>
              <a:rPr lang="tr-TR" altLang="tr-TR" dirty="0" smtClean="0"/>
            </a:br>
            <a:endParaRPr lang="tr-TR" altLang="tr-TR" dirty="0" smtClean="0"/>
          </a:p>
        </p:txBody>
      </p:sp>
      <p:pic>
        <p:nvPicPr>
          <p:cNvPr id="2" name="Resim 1"/>
          <p:cNvPicPr>
            <a:picLocks noChangeAspect="1"/>
          </p:cNvPicPr>
          <p:nvPr/>
        </p:nvPicPr>
        <p:blipFill rotWithShape="1">
          <a:blip r:embed="rId3">
            <a:extLst>
              <a:ext uri="{28A0092B-C50C-407E-A947-70E740481C1C}">
                <a14:useLocalDpi xmlns:a14="http://schemas.microsoft.com/office/drawing/2010/main" val="0"/>
              </a:ext>
            </a:extLst>
          </a:blip>
          <a:srcRect l="16265" t="13206" r="16795" b="11036"/>
          <a:stretch/>
        </p:blipFill>
        <p:spPr>
          <a:xfrm>
            <a:off x="7748650" y="2126256"/>
            <a:ext cx="3407030" cy="1927952"/>
          </a:xfrm>
          <a:prstGeom prst="rect">
            <a:avLst/>
          </a:prstGeom>
        </p:spPr>
      </p:pic>
    </p:spTree>
    <p:extLst>
      <p:ext uri="{BB962C8B-B14F-4D97-AF65-F5344CB8AC3E}">
        <p14:creationId xmlns:p14="http://schemas.microsoft.com/office/powerpoint/2010/main" val="3038452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just"/>
            <a:r>
              <a:rPr lang="it-IT" altLang="tr-TR" sz="3600" b="1" dirty="0"/>
              <a:t>DML (Data Manipulation Language – Veri İşleme Dili)</a:t>
            </a:r>
            <a:r>
              <a:rPr lang="tr-TR" altLang="tr-TR" sz="3600" b="1" dirty="0"/>
              <a:t>:</a:t>
            </a:r>
            <a:endParaRPr lang="tr-TR" altLang="tr-TR" sz="3600" b="1" dirty="0"/>
          </a:p>
        </p:txBody>
      </p:sp>
      <p:sp>
        <p:nvSpPr>
          <p:cNvPr id="31747" name="2 İçerik Yer Tutucusu"/>
          <p:cNvSpPr>
            <a:spLocks noGrp="1"/>
          </p:cNvSpPr>
          <p:nvPr>
            <p:ph idx="1"/>
          </p:nvPr>
        </p:nvSpPr>
        <p:spPr>
          <a:xfrm>
            <a:off x="1097280" y="1845734"/>
            <a:ext cx="10058400" cy="4023360"/>
          </a:xfrm>
        </p:spPr>
        <p:txBody>
          <a:bodyPr>
            <a:normAutofit/>
          </a:bodyPr>
          <a:lstStyle/>
          <a:p>
            <a:pPr marL="0" indent="0" algn="just">
              <a:buNone/>
            </a:pPr>
            <a:endParaRPr lang="tr-TR" altLang="tr-TR" sz="2800" b="1" dirty="0" smtClean="0"/>
          </a:p>
          <a:p>
            <a:pPr marL="0" indent="0" algn="just">
              <a:buNone/>
            </a:pPr>
            <a:r>
              <a:rPr lang="tr-TR" altLang="tr-TR" sz="2800" b="1" dirty="0" smtClean="0"/>
              <a:t>INSERT</a:t>
            </a:r>
          </a:p>
          <a:p>
            <a:pPr algn="just">
              <a:buFont typeface="Wingdings" panose="05000000000000000000" pitchFamily="2" charset="2"/>
              <a:buChar char="v"/>
            </a:pPr>
            <a:r>
              <a:rPr lang="tr-TR" altLang="tr-TR" dirty="0"/>
              <a:t>Tabloya veri eklemek için kullanılır.</a:t>
            </a:r>
          </a:p>
          <a:p>
            <a:pPr marL="0" indent="0" algn="just">
              <a:buNone/>
            </a:pPr>
            <a:r>
              <a:rPr lang="tr-TR" altLang="tr-TR" dirty="0"/>
              <a:t>INSERT INTO tablo VALUES (deger1, deger2, deger3</a:t>
            </a:r>
            <a:r>
              <a:rPr lang="tr-TR" altLang="tr-TR" dirty="0" smtClean="0"/>
              <a:t>,….)</a:t>
            </a:r>
          </a:p>
          <a:p>
            <a:pPr marL="0" indent="0" algn="just">
              <a:buNone/>
            </a:pPr>
            <a:r>
              <a:rPr lang="tr-TR" altLang="tr-TR" sz="2800" b="1" dirty="0" smtClean="0"/>
              <a:t>UPDATE</a:t>
            </a:r>
            <a:endParaRPr lang="tr-TR" altLang="tr-TR" sz="2800" b="1" dirty="0"/>
          </a:p>
          <a:p>
            <a:pPr algn="just">
              <a:buFont typeface="Wingdings" panose="05000000000000000000" pitchFamily="2" charset="2"/>
              <a:buChar char="v"/>
            </a:pPr>
            <a:r>
              <a:rPr lang="tr-TR" altLang="tr-TR" dirty="0"/>
              <a:t>Tablodaki </a:t>
            </a:r>
            <a:r>
              <a:rPr lang="tr-TR" altLang="tr-TR" dirty="0" err="1"/>
              <a:t>varolan</a:t>
            </a:r>
            <a:r>
              <a:rPr lang="tr-TR" altLang="tr-TR" dirty="0"/>
              <a:t> kayıtları değiştirmek için kullanılır.</a:t>
            </a:r>
          </a:p>
          <a:p>
            <a:pPr marL="0" indent="0" algn="just">
              <a:buNone/>
            </a:pPr>
            <a:r>
              <a:rPr lang="tr-TR" altLang="tr-TR" dirty="0"/>
              <a:t>UPDATE tablo SET (sütun1=deger1, sütun2=deger2, …) WHERE koşul</a:t>
            </a:r>
            <a:endParaRPr lang="tr-TR" altLang="tr-TR" dirty="0" smtClean="0"/>
          </a:p>
        </p:txBody>
      </p:sp>
    </p:spTree>
    <p:extLst>
      <p:ext uri="{BB962C8B-B14F-4D97-AF65-F5344CB8AC3E}">
        <p14:creationId xmlns:p14="http://schemas.microsoft.com/office/powerpoint/2010/main" val="1827083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just"/>
            <a:r>
              <a:rPr lang="it-IT" altLang="tr-TR" sz="3600" b="1" dirty="0"/>
              <a:t>DML (Data Manipulation Language – Veri İşleme Dili)</a:t>
            </a:r>
            <a:r>
              <a:rPr lang="tr-TR" altLang="tr-TR" sz="3600" b="1" dirty="0"/>
              <a:t>:</a:t>
            </a:r>
            <a:endParaRPr lang="tr-TR" altLang="tr-TR" sz="3600" b="1" dirty="0"/>
          </a:p>
        </p:txBody>
      </p:sp>
      <p:sp>
        <p:nvSpPr>
          <p:cNvPr id="31747" name="2 İçerik Yer Tutucusu"/>
          <p:cNvSpPr>
            <a:spLocks noGrp="1"/>
          </p:cNvSpPr>
          <p:nvPr>
            <p:ph idx="1"/>
          </p:nvPr>
        </p:nvSpPr>
        <p:spPr>
          <a:xfrm>
            <a:off x="1097280" y="1845734"/>
            <a:ext cx="10058400" cy="4023360"/>
          </a:xfrm>
        </p:spPr>
        <p:txBody>
          <a:bodyPr>
            <a:normAutofit lnSpcReduction="10000"/>
          </a:bodyPr>
          <a:lstStyle/>
          <a:p>
            <a:pPr marL="0" indent="0" algn="just">
              <a:buNone/>
            </a:pPr>
            <a:endParaRPr lang="tr-TR" altLang="tr-TR" sz="2800" b="1" dirty="0" smtClean="0"/>
          </a:p>
          <a:p>
            <a:pPr marL="0" indent="0" algn="just">
              <a:buNone/>
            </a:pPr>
            <a:r>
              <a:rPr lang="tr-TR" altLang="tr-TR" sz="2800" b="1" dirty="0" smtClean="0"/>
              <a:t>DELETE</a:t>
            </a:r>
          </a:p>
          <a:p>
            <a:pPr algn="just">
              <a:buFont typeface="Wingdings" panose="05000000000000000000" pitchFamily="2" charset="2"/>
              <a:buChar char="v"/>
            </a:pPr>
            <a:r>
              <a:rPr lang="tr-TR" altLang="tr-TR" dirty="0"/>
              <a:t>Tablodaki kayıtların tamamını veya belirli koşula uyan kayıtları silmek için kullanılır:</a:t>
            </a:r>
          </a:p>
          <a:p>
            <a:pPr marL="0" indent="0" algn="just">
              <a:buNone/>
            </a:pPr>
            <a:r>
              <a:rPr lang="tr-TR" altLang="tr-TR" dirty="0"/>
              <a:t>DELETE FROM tablo WHERE </a:t>
            </a:r>
            <a:r>
              <a:rPr lang="tr-TR" altLang="tr-TR" dirty="0" smtClean="0"/>
              <a:t>koşul</a:t>
            </a:r>
          </a:p>
          <a:p>
            <a:pPr marL="0" indent="0" algn="just">
              <a:buNone/>
            </a:pPr>
            <a:r>
              <a:rPr lang="tr-TR" altLang="tr-TR" sz="2800" b="1" dirty="0" smtClean="0"/>
              <a:t>SELECT</a:t>
            </a:r>
          </a:p>
          <a:p>
            <a:pPr algn="just">
              <a:buFont typeface="Wingdings" panose="05000000000000000000" pitchFamily="2" charset="2"/>
              <a:buChar char="v"/>
            </a:pPr>
            <a:r>
              <a:rPr lang="tr-TR" altLang="tr-TR" dirty="0"/>
              <a:t>Tablo veya tablolardan istenilen ifadelerin seçimi için kullanılır. </a:t>
            </a:r>
            <a:endParaRPr lang="tr-TR" altLang="tr-TR" dirty="0" smtClean="0"/>
          </a:p>
          <a:p>
            <a:pPr algn="just">
              <a:buFont typeface="Wingdings" panose="05000000000000000000" pitchFamily="2" charset="2"/>
              <a:buChar char="v"/>
            </a:pPr>
            <a:r>
              <a:rPr lang="tr-TR" altLang="tr-TR" dirty="0" smtClean="0"/>
              <a:t>Tablo </a:t>
            </a:r>
            <a:r>
              <a:rPr lang="tr-TR" altLang="tr-TR" dirty="0"/>
              <a:t>ve kayıtlar üzerinde herhangi bir değişiklik meydana gelmez.</a:t>
            </a:r>
          </a:p>
          <a:p>
            <a:pPr marL="0" indent="0" algn="just">
              <a:buNone/>
            </a:pPr>
            <a:r>
              <a:rPr lang="tr-TR" altLang="tr-TR" dirty="0" smtClean="0"/>
              <a:t> </a:t>
            </a:r>
            <a:r>
              <a:rPr lang="tr-TR" altLang="tr-TR" dirty="0"/>
              <a:t>SELECT sütunlar FROM </a:t>
            </a:r>
            <a:r>
              <a:rPr lang="tr-TR" altLang="tr-TR" dirty="0" err="1"/>
              <a:t>Tablo_adı</a:t>
            </a:r>
            <a:r>
              <a:rPr lang="tr-TR" altLang="tr-TR" dirty="0"/>
              <a:t>; SELECT * FROM </a:t>
            </a:r>
            <a:r>
              <a:rPr lang="tr-TR" altLang="tr-TR" dirty="0" err="1"/>
              <a:t>Tablo_adı</a:t>
            </a:r>
            <a:r>
              <a:rPr lang="tr-TR" altLang="tr-TR" dirty="0" smtClean="0"/>
              <a:t>;</a:t>
            </a:r>
            <a:endParaRPr lang="tr-TR" altLang="tr-TR" dirty="0"/>
          </a:p>
          <a:p>
            <a:pPr marL="0" indent="0" algn="just">
              <a:buNone/>
            </a:pPr>
            <a:r>
              <a:rPr lang="tr-TR" altLang="tr-TR" dirty="0" smtClean="0"/>
              <a:t>* </a:t>
            </a:r>
            <a:r>
              <a:rPr lang="tr-TR" altLang="tr-TR" dirty="0"/>
              <a:t>kullanıldığına tablodaki sütunların tamamı seçilir.</a:t>
            </a:r>
            <a:endParaRPr lang="tr-TR" altLang="tr-TR" dirty="0" smtClean="0"/>
          </a:p>
        </p:txBody>
      </p:sp>
    </p:spTree>
    <p:extLst>
      <p:ext uri="{BB962C8B-B14F-4D97-AF65-F5344CB8AC3E}">
        <p14:creationId xmlns:p14="http://schemas.microsoft.com/office/powerpoint/2010/main" val="9070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p:txBody>
          <a:bodyPr anchor="ctr"/>
          <a:lstStyle/>
          <a:p>
            <a:r>
              <a:rPr lang="tr-TR" altLang="tr-TR" dirty="0" smtClean="0"/>
              <a:t>MYSQL VERİTABANI</a:t>
            </a:r>
            <a:endParaRPr lang="tr-TR" altLang="tr-TR" dirty="0" smtClean="0"/>
          </a:p>
        </p:txBody>
      </p:sp>
      <p:sp>
        <p:nvSpPr>
          <p:cNvPr id="30723" name="2 İçerik Yer Tutucusu"/>
          <p:cNvSpPr>
            <a:spLocks noGrp="1"/>
          </p:cNvSpPr>
          <p:nvPr>
            <p:ph idx="1"/>
          </p:nvPr>
        </p:nvSpPr>
        <p:spPr>
          <a:xfrm>
            <a:off x="1097280" y="1845734"/>
            <a:ext cx="6504359" cy="4023360"/>
          </a:xfrm>
        </p:spPr>
        <p:txBody>
          <a:bodyPr>
            <a:noAutofit/>
          </a:bodyPr>
          <a:lstStyle/>
          <a:p>
            <a:r>
              <a:rPr lang="tr-TR" altLang="tr-TR" sz="1800" dirty="0" smtClean="0"/>
              <a:t>MySQL kullanan popüler uygulamalar:</a:t>
            </a:r>
          </a:p>
          <a:p>
            <a:pPr>
              <a:buFont typeface="Wingdings" panose="05000000000000000000" pitchFamily="2" charset="2"/>
              <a:buChar char="v"/>
            </a:pPr>
            <a:r>
              <a:rPr lang="tr-TR" altLang="tr-TR" sz="1800" dirty="0" err="1" smtClean="0"/>
              <a:t>Joomla</a:t>
            </a:r>
            <a:r>
              <a:rPr lang="tr-TR" altLang="tr-TR" sz="1800" dirty="0" smtClean="0"/>
              <a:t>,</a:t>
            </a:r>
          </a:p>
          <a:p>
            <a:pPr>
              <a:buFont typeface="Wingdings" panose="05000000000000000000" pitchFamily="2" charset="2"/>
              <a:buChar char="v"/>
            </a:pPr>
            <a:r>
              <a:rPr lang="tr-TR" altLang="tr-TR" sz="1800" dirty="0" err="1" smtClean="0"/>
              <a:t>WordPress</a:t>
            </a:r>
            <a:r>
              <a:rPr lang="tr-TR" altLang="tr-TR" sz="1800" dirty="0" smtClean="0"/>
              <a:t>,</a:t>
            </a:r>
          </a:p>
          <a:p>
            <a:pPr>
              <a:buFont typeface="Wingdings" panose="05000000000000000000" pitchFamily="2" charset="2"/>
              <a:buChar char="v"/>
            </a:pPr>
            <a:r>
              <a:rPr lang="tr-TR" altLang="tr-TR" sz="1800" dirty="0" err="1" smtClean="0"/>
              <a:t>Drupal</a:t>
            </a:r>
            <a:r>
              <a:rPr lang="tr-TR" altLang="tr-TR" sz="1800" dirty="0"/>
              <a:t> </a:t>
            </a:r>
            <a:r>
              <a:rPr lang="tr-TR" altLang="tr-TR" sz="1800" dirty="0" smtClean="0"/>
              <a:t>vs.</a:t>
            </a:r>
            <a:r>
              <a:rPr lang="tr-TR" altLang="tr-TR" sz="1800" dirty="0" smtClean="0"/>
              <a:t/>
            </a:r>
            <a:br>
              <a:rPr lang="tr-TR" altLang="tr-TR" sz="1800" dirty="0" smtClean="0"/>
            </a:br>
            <a:r>
              <a:rPr lang="tr-TR" altLang="tr-TR" sz="1800" dirty="0" smtClean="0"/>
              <a:t/>
            </a:r>
            <a:br>
              <a:rPr lang="tr-TR" altLang="tr-TR" sz="1800" dirty="0" smtClean="0"/>
            </a:br>
            <a:r>
              <a:rPr lang="tr-TR" altLang="tr-TR" sz="1800" dirty="0"/>
              <a:t>MySQL kullanan popüler </a:t>
            </a:r>
            <a:r>
              <a:rPr lang="tr-TR" altLang="tr-TR" sz="1800" dirty="0" smtClean="0"/>
              <a:t>siteler:</a:t>
            </a:r>
            <a:endParaRPr lang="tr-TR" altLang="tr-TR" sz="1800" dirty="0"/>
          </a:p>
          <a:p>
            <a:pPr>
              <a:buFont typeface="Wingdings" panose="05000000000000000000" pitchFamily="2" charset="2"/>
              <a:buChar char="v"/>
            </a:pPr>
            <a:r>
              <a:rPr lang="tr-TR" altLang="tr-TR" sz="1800" dirty="0" smtClean="0"/>
              <a:t>Google</a:t>
            </a:r>
          </a:p>
          <a:p>
            <a:pPr>
              <a:buFont typeface="Wingdings" panose="05000000000000000000" pitchFamily="2" charset="2"/>
              <a:buChar char="v"/>
            </a:pPr>
            <a:r>
              <a:rPr lang="tr-TR" altLang="tr-TR" sz="1800" dirty="0" smtClean="0"/>
              <a:t>Facebook</a:t>
            </a:r>
          </a:p>
          <a:p>
            <a:pPr>
              <a:buFont typeface="Wingdings" panose="05000000000000000000" pitchFamily="2" charset="2"/>
              <a:buChar char="v"/>
            </a:pPr>
            <a:r>
              <a:rPr lang="tr-TR" altLang="tr-TR" sz="1800" dirty="0" err="1" smtClean="0"/>
              <a:t>Twitter</a:t>
            </a:r>
            <a:endParaRPr lang="tr-TR" altLang="tr-TR" sz="1800" dirty="0" smtClean="0"/>
          </a:p>
          <a:p>
            <a:pPr>
              <a:buFont typeface="Wingdings" panose="05000000000000000000" pitchFamily="2" charset="2"/>
              <a:buChar char="v"/>
            </a:pPr>
            <a:r>
              <a:rPr lang="tr-TR" altLang="tr-TR" sz="1800" dirty="0" err="1" smtClean="0"/>
              <a:t>Flickr</a:t>
            </a:r>
            <a:endParaRPr lang="tr-TR" altLang="tr-TR" sz="1800" dirty="0" smtClean="0"/>
          </a:p>
          <a:p>
            <a:pPr>
              <a:buFont typeface="Wingdings" panose="05000000000000000000" pitchFamily="2" charset="2"/>
              <a:buChar char="v"/>
            </a:pPr>
            <a:r>
              <a:rPr lang="tr-TR" altLang="tr-TR" sz="1800" dirty="0" smtClean="0"/>
              <a:t>Youtube vs.</a:t>
            </a:r>
            <a:endParaRPr lang="tr-TR" altLang="tr-TR" sz="1800" dirty="0" smtClean="0"/>
          </a:p>
        </p:txBody>
      </p:sp>
      <p:pic>
        <p:nvPicPr>
          <p:cNvPr id="2" name="Resim 1"/>
          <p:cNvPicPr>
            <a:picLocks noChangeAspect="1"/>
          </p:cNvPicPr>
          <p:nvPr/>
        </p:nvPicPr>
        <p:blipFill rotWithShape="1">
          <a:blip r:embed="rId2">
            <a:extLst>
              <a:ext uri="{28A0092B-C50C-407E-A947-70E740481C1C}">
                <a14:useLocalDpi xmlns:a14="http://schemas.microsoft.com/office/drawing/2010/main" val="0"/>
              </a:ext>
            </a:extLst>
          </a:blip>
          <a:srcRect l="16265" t="13206" r="16795" b="11036"/>
          <a:stretch/>
        </p:blipFill>
        <p:spPr>
          <a:xfrm>
            <a:off x="7748650" y="2126256"/>
            <a:ext cx="3407030" cy="1927952"/>
          </a:xfrm>
          <a:prstGeom prst="rect">
            <a:avLst/>
          </a:prstGeom>
        </p:spPr>
      </p:pic>
    </p:spTree>
    <p:extLst>
      <p:ext uri="{BB962C8B-B14F-4D97-AF65-F5344CB8AC3E}">
        <p14:creationId xmlns:p14="http://schemas.microsoft.com/office/powerpoint/2010/main" val="234487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p:txBody>
          <a:bodyPr anchor="ctr"/>
          <a:lstStyle/>
          <a:p>
            <a:r>
              <a:rPr lang="tr-TR" altLang="tr-TR" dirty="0" smtClean="0"/>
              <a:t>MYSQL VERİTABANI</a:t>
            </a:r>
            <a:endParaRPr lang="tr-TR" altLang="tr-TR" dirty="0" smtClean="0"/>
          </a:p>
        </p:txBody>
      </p:sp>
      <p:sp>
        <p:nvSpPr>
          <p:cNvPr id="30723" name="2 İçerik Yer Tutucusu"/>
          <p:cNvSpPr>
            <a:spLocks noGrp="1"/>
          </p:cNvSpPr>
          <p:nvPr>
            <p:ph idx="1"/>
          </p:nvPr>
        </p:nvSpPr>
        <p:spPr>
          <a:xfrm>
            <a:off x="1097280" y="1845734"/>
            <a:ext cx="6504359" cy="4023360"/>
          </a:xfrm>
        </p:spPr>
        <p:txBody>
          <a:bodyPr>
            <a:noAutofit/>
          </a:bodyPr>
          <a:lstStyle/>
          <a:p>
            <a:r>
              <a:rPr lang="tr-TR" altLang="tr-TR" sz="1800" dirty="0" err="1" smtClean="0"/>
              <a:t>MySQL’i</a:t>
            </a:r>
            <a:r>
              <a:rPr lang="tr-TR" altLang="tr-TR" sz="1800" dirty="0"/>
              <a:t> kurulumunu </a:t>
            </a:r>
            <a:r>
              <a:rPr lang="tr-TR" altLang="tr-TR" sz="1800" dirty="0">
                <a:hlinkClick r:id="rId2"/>
              </a:rPr>
              <a:t>https://www.mysql.com/downloads</a:t>
            </a:r>
            <a:r>
              <a:rPr lang="tr-TR" altLang="tr-TR" sz="1800" dirty="0" smtClean="0">
                <a:hlinkClick r:id="rId2"/>
              </a:rPr>
              <a:t>/</a:t>
            </a:r>
            <a:r>
              <a:rPr lang="tr-TR" altLang="tr-TR" sz="1800" dirty="0" smtClean="0"/>
              <a:t> adresinden </a:t>
            </a:r>
            <a:r>
              <a:rPr lang="tr-TR" altLang="tr-TR" sz="1800" dirty="0" err="1" smtClean="0"/>
              <a:t>installer’i</a:t>
            </a:r>
            <a:r>
              <a:rPr lang="tr-TR" altLang="tr-TR" sz="1800" dirty="0" smtClean="0"/>
              <a:t> kullanarak kurabileceğiniz gibi, Windows için WAMP </a:t>
            </a:r>
            <a:r>
              <a:rPr lang="tr-TR" altLang="tr-TR" sz="1800" dirty="0"/>
              <a:t>server </a:t>
            </a:r>
            <a:r>
              <a:rPr lang="tr-TR" altLang="tr-TR" sz="1800" dirty="0">
                <a:hlinkClick r:id="rId3"/>
              </a:rPr>
              <a:t>http://www.wampserver.com</a:t>
            </a:r>
            <a:r>
              <a:rPr lang="tr-TR" altLang="tr-TR" sz="1800" dirty="0" smtClean="0">
                <a:hlinkClick r:id="rId3"/>
              </a:rPr>
              <a:t>/</a:t>
            </a:r>
            <a:r>
              <a:rPr lang="tr-TR" altLang="tr-TR" sz="1800" dirty="0" smtClean="0"/>
              <a:t> ile </a:t>
            </a:r>
            <a:r>
              <a:rPr lang="tr-TR" altLang="tr-TR" sz="1800" dirty="0"/>
              <a:t>de kurulabilir. </a:t>
            </a:r>
            <a:endParaRPr lang="tr-TR" altLang="tr-TR" sz="1800" dirty="0" smtClean="0"/>
          </a:p>
          <a:p>
            <a:pPr marL="0" indent="0">
              <a:buNone/>
            </a:pPr>
            <a:r>
              <a:rPr lang="tr-TR" altLang="tr-TR" sz="1800" dirty="0" smtClean="0"/>
              <a:t>Kurulum tamamlandıktan sonra MySQL veritabanı üzerinde işlem yapmak için konsol ekranı veya bir GUI (</a:t>
            </a:r>
            <a:r>
              <a:rPr lang="tr-TR" altLang="tr-TR" sz="1800" dirty="0" err="1" smtClean="0"/>
              <a:t>Graphic</a:t>
            </a:r>
            <a:r>
              <a:rPr lang="tr-TR" altLang="tr-TR" sz="1800" dirty="0" smtClean="0"/>
              <a:t> User </a:t>
            </a:r>
            <a:r>
              <a:rPr lang="tr-TR" altLang="tr-TR" sz="1800" dirty="0" err="1" smtClean="0"/>
              <a:t>Interface</a:t>
            </a:r>
            <a:r>
              <a:rPr lang="tr-TR" altLang="tr-TR" sz="1800" dirty="0" smtClean="0"/>
              <a:t>) tercih edilebilir.</a:t>
            </a:r>
          </a:p>
          <a:p>
            <a:pPr marL="0" indent="0">
              <a:buNone/>
            </a:pPr>
            <a:r>
              <a:rPr lang="tr-TR" altLang="tr-TR" sz="1800" dirty="0" smtClean="0"/>
              <a:t>Konsoldan çalıştırmak istediğinizde </a:t>
            </a:r>
            <a:r>
              <a:rPr lang="tr-TR" altLang="tr-TR" sz="1800" dirty="0" err="1" smtClean="0"/>
              <a:t>MySQL’in</a:t>
            </a:r>
            <a:r>
              <a:rPr lang="tr-TR" altLang="tr-TR" sz="1800" dirty="0" smtClean="0"/>
              <a:t> kurulu olduğu klasörde bin klasörünün içerisindeki </a:t>
            </a:r>
            <a:r>
              <a:rPr lang="tr-TR" altLang="tr-TR" sz="1800" dirty="0"/>
              <a:t>mysql.exe </a:t>
            </a:r>
            <a:endParaRPr lang="tr-TR" altLang="tr-TR" sz="1800" dirty="0" smtClean="0"/>
          </a:p>
          <a:p>
            <a:pPr marL="0" indent="0">
              <a:buNone/>
            </a:pPr>
            <a:r>
              <a:rPr lang="tr-TR" altLang="tr-TR" sz="1800" dirty="0" err="1" smtClean="0"/>
              <a:t>mysql</a:t>
            </a:r>
            <a:r>
              <a:rPr lang="tr-TR" altLang="tr-TR" sz="1800" dirty="0" smtClean="0"/>
              <a:t> </a:t>
            </a:r>
            <a:r>
              <a:rPr lang="tr-TR" altLang="tr-TR" sz="1800" dirty="0"/>
              <a:t>-u </a:t>
            </a:r>
            <a:r>
              <a:rPr lang="tr-TR" altLang="tr-TR" sz="1800" dirty="0" err="1"/>
              <a:t>root</a:t>
            </a:r>
            <a:r>
              <a:rPr lang="tr-TR" altLang="tr-TR" sz="1800" dirty="0"/>
              <a:t> –p    veya</a:t>
            </a:r>
          </a:p>
          <a:p>
            <a:pPr marL="0" indent="0">
              <a:buNone/>
            </a:pPr>
            <a:r>
              <a:rPr lang="tr-TR" altLang="tr-TR" sz="1800" dirty="0" err="1"/>
              <a:t>mysql</a:t>
            </a:r>
            <a:r>
              <a:rPr lang="tr-TR" altLang="tr-TR" sz="1800" dirty="0"/>
              <a:t> -h </a:t>
            </a:r>
            <a:r>
              <a:rPr lang="tr-TR" altLang="tr-TR" sz="1800" dirty="0" err="1"/>
              <a:t>localhost</a:t>
            </a:r>
            <a:r>
              <a:rPr lang="tr-TR" altLang="tr-TR" sz="1800" dirty="0"/>
              <a:t> -u </a:t>
            </a:r>
            <a:r>
              <a:rPr lang="tr-TR" altLang="tr-TR" sz="1800" dirty="0" err="1"/>
              <a:t>root</a:t>
            </a:r>
            <a:r>
              <a:rPr lang="tr-TR" altLang="tr-TR" sz="1800" dirty="0"/>
              <a:t> –</a:t>
            </a:r>
            <a:r>
              <a:rPr lang="tr-TR" altLang="tr-TR" sz="1800" dirty="0" smtClean="0"/>
              <a:t>p şeklinde çalıştırılarak da kullanılabilir.</a:t>
            </a:r>
          </a:p>
          <a:p>
            <a:pPr marL="0" indent="0">
              <a:buNone/>
            </a:pPr>
            <a:r>
              <a:rPr lang="tr-TR" altLang="tr-TR" sz="1800" b="1" i="1" dirty="0" err="1"/>
              <a:t>mysql</a:t>
            </a:r>
            <a:r>
              <a:rPr lang="tr-TR" altLang="tr-TR" sz="1800" b="1" i="1" dirty="0"/>
              <a:t>&gt; SELECT VERSION(), </a:t>
            </a:r>
            <a:r>
              <a:rPr lang="tr-TR" altLang="tr-TR" sz="1800" b="1" i="1" dirty="0" smtClean="0"/>
              <a:t>CURRENT_DATE </a:t>
            </a:r>
            <a:r>
              <a:rPr lang="tr-TR" altLang="tr-TR" sz="1800" b="1" dirty="0" smtClean="0">
                <a:solidFill>
                  <a:srgbClr val="FF0000"/>
                </a:solidFill>
              </a:rPr>
              <a:t>(Örnek Komut)</a:t>
            </a:r>
            <a:endParaRPr lang="tr-TR" altLang="tr-TR" sz="1800" b="1" i="1" dirty="0" smtClean="0">
              <a:solidFill>
                <a:srgbClr val="FF0000"/>
              </a:solidFill>
            </a:endParaRPr>
          </a:p>
        </p:txBody>
      </p:sp>
      <p:pic>
        <p:nvPicPr>
          <p:cNvPr id="2" name="Resim 1"/>
          <p:cNvPicPr>
            <a:picLocks noChangeAspect="1"/>
          </p:cNvPicPr>
          <p:nvPr/>
        </p:nvPicPr>
        <p:blipFill rotWithShape="1">
          <a:blip r:embed="rId4">
            <a:extLst>
              <a:ext uri="{28A0092B-C50C-407E-A947-70E740481C1C}">
                <a14:useLocalDpi xmlns:a14="http://schemas.microsoft.com/office/drawing/2010/main" val="0"/>
              </a:ext>
            </a:extLst>
          </a:blip>
          <a:srcRect l="16265" t="13206" r="16795" b="11036"/>
          <a:stretch/>
        </p:blipFill>
        <p:spPr>
          <a:xfrm>
            <a:off x="7748650" y="2126256"/>
            <a:ext cx="3407030" cy="1927952"/>
          </a:xfrm>
          <a:prstGeom prst="rect">
            <a:avLst/>
          </a:prstGeom>
        </p:spPr>
      </p:pic>
    </p:spTree>
    <p:extLst>
      <p:ext uri="{BB962C8B-B14F-4D97-AF65-F5344CB8AC3E}">
        <p14:creationId xmlns:p14="http://schemas.microsoft.com/office/powerpoint/2010/main" val="759344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p:txBody>
          <a:bodyPr anchor="ctr"/>
          <a:lstStyle/>
          <a:p>
            <a:r>
              <a:rPr lang="tr-TR" altLang="tr-TR" dirty="0" smtClean="0"/>
              <a:t>MYSQL VERİTABANI</a:t>
            </a:r>
            <a:endParaRPr lang="tr-TR" altLang="tr-TR" dirty="0" smtClean="0"/>
          </a:p>
        </p:txBody>
      </p:sp>
      <p:sp>
        <p:nvSpPr>
          <p:cNvPr id="30723" name="2 İçerik Yer Tutucusu"/>
          <p:cNvSpPr>
            <a:spLocks noGrp="1"/>
          </p:cNvSpPr>
          <p:nvPr>
            <p:ph idx="1"/>
          </p:nvPr>
        </p:nvSpPr>
        <p:spPr>
          <a:xfrm>
            <a:off x="1097280" y="1845734"/>
            <a:ext cx="6504359" cy="4023360"/>
          </a:xfrm>
        </p:spPr>
        <p:txBody>
          <a:bodyPr>
            <a:noAutofit/>
          </a:bodyPr>
          <a:lstStyle/>
          <a:p>
            <a:r>
              <a:rPr lang="tr-TR" altLang="tr-TR" dirty="0" smtClean="0"/>
              <a:t>Ancak;</a:t>
            </a:r>
          </a:p>
          <a:p>
            <a:r>
              <a:rPr lang="tr-TR" altLang="tr-TR" dirty="0" err="1" smtClean="0"/>
              <a:t>Mysql</a:t>
            </a:r>
            <a:r>
              <a:rPr lang="tr-TR" altLang="tr-TR" dirty="0" smtClean="0"/>
              <a:t> veritabanında işlem yapabilmek için genellikle bir GUI(</a:t>
            </a:r>
            <a:r>
              <a:rPr lang="tr-TR" altLang="tr-TR" dirty="0" err="1" smtClean="0"/>
              <a:t>Graphic</a:t>
            </a:r>
            <a:r>
              <a:rPr lang="tr-TR" altLang="tr-TR" dirty="0" smtClean="0"/>
              <a:t> User </a:t>
            </a:r>
            <a:r>
              <a:rPr lang="tr-TR" altLang="tr-TR" dirty="0" err="1" smtClean="0"/>
              <a:t>Interface</a:t>
            </a:r>
            <a:r>
              <a:rPr lang="tr-TR" altLang="tr-TR" dirty="0" smtClean="0"/>
              <a:t>) tercih edilir. Bu sayede veritabanı üzerinde yapmak istediğimiz işlemleri daha hızlı ve pratik şekilde gerçekleştirebiliriz.</a:t>
            </a:r>
          </a:p>
          <a:p>
            <a:r>
              <a:rPr lang="tr-TR" altLang="tr-TR" dirty="0" smtClean="0"/>
              <a:t>Bu uygulamalardan bazıları MySQL Workbench, SQL Pro, </a:t>
            </a:r>
            <a:r>
              <a:rPr lang="tr-TR" altLang="tr-TR" dirty="0" err="1" smtClean="0"/>
              <a:t>Navicat</a:t>
            </a:r>
            <a:r>
              <a:rPr lang="tr-TR" altLang="tr-TR" dirty="0" smtClean="0"/>
              <a:t>, MySQL Manager ve </a:t>
            </a:r>
            <a:r>
              <a:rPr lang="tr-TR" altLang="tr-TR" dirty="0" err="1" smtClean="0"/>
              <a:t>phpMyAdmin</a:t>
            </a:r>
            <a:r>
              <a:rPr lang="tr-TR" altLang="tr-TR" dirty="0" smtClean="0"/>
              <a:t> web </a:t>
            </a:r>
            <a:r>
              <a:rPr lang="tr-TR" altLang="tr-TR" dirty="0" err="1" smtClean="0"/>
              <a:t>arayüzüdür</a:t>
            </a:r>
            <a:r>
              <a:rPr lang="tr-TR" altLang="tr-TR" dirty="0" smtClean="0"/>
              <a:t>.</a:t>
            </a:r>
            <a:r>
              <a:rPr lang="tr-TR" altLang="tr-TR" dirty="0" smtClean="0"/>
              <a:t/>
            </a:r>
            <a:br>
              <a:rPr lang="tr-TR" altLang="tr-TR" dirty="0" smtClean="0"/>
            </a:br>
            <a:r>
              <a:rPr lang="tr-TR" altLang="tr-TR" dirty="0" smtClean="0"/>
              <a:t/>
            </a:r>
            <a:br>
              <a:rPr lang="tr-TR" altLang="tr-TR" dirty="0" smtClean="0"/>
            </a:br>
            <a:endParaRPr lang="tr-TR" altLang="tr-TR" dirty="0" smtClean="0"/>
          </a:p>
        </p:txBody>
      </p:sp>
      <p:pic>
        <p:nvPicPr>
          <p:cNvPr id="2" name="Resim 1"/>
          <p:cNvPicPr>
            <a:picLocks noChangeAspect="1"/>
          </p:cNvPicPr>
          <p:nvPr/>
        </p:nvPicPr>
        <p:blipFill rotWithShape="1">
          <a:blip r:embed="rId2">
            <a:extLst>
              <a:ext uri="{28A0092B-C50C-407E-A947-70E740481C1C}">
                <a14:useLocalDpi xmlns:a14="http://schemas.microsoft.com/office/drawing/2010/main" val="0"/>
              </a:ext>
            </a:extLst>
          </a:blip>
          <a:srcRect l="16265" t="13206" r="16795" b="11036"/>
          <a:stretch/>
        </p:blipFill>
        <p:spPr>
          <a:xfrm>
            <a:off x="7748650" y="2126256"/>
            <a:ext cx="3407030" cy="1927952"/>
          </a:xfrm>
          <a:prstGeom prst="rect">
            <a:avLst/>
          </a:prstGeom>
        </p:spPr>
      </p:pic>
    </p:spTree>
    <p:extLst>
      <p:ext uri="{BB962C8B-B14F-4D97-AF65-F5344CB8AC3E}">
        <p14:creationId xmlns:p14="http://schemas.microsoft.com/office/powerpoint/2010/main" val="4089259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MYSQL Veri Türleri</a:t>
            </a:r>
            <a:endParaRPr lang="tr-TR" dirty="0">
              <a:solidFill>
                <a:schemeClr val="tx2">
                  <a:satMod val="130000"/>
                </a:schemeClr>
              </a:solidFill>
            </a:endParaRPr>
          </a:p>
        </p:txBody>
      </p:sp>
      <p:sp>
        <p:nvSpPr>
          <p:cNvPr id="31747" name="2 İçerik Yer Tutucusu"/>
          <p:cNvSpPr>
            <a:spLocks noGrp="1"/>
          </p:cNvSpPr>
          <p:nvPr>
            <p:ph idx="1"/>
          </p:nvPr>
        </p:nvSpPr>
        <p:spPr/>
        <p:txBody>
          <a:bodyPr/>
          <a:lstStyle/>
          <a:p>
            <a:pPr marL="0" indent="0">
              <a:buNone/>
            </a:pPr>
            <a:r>
              <a:rPr lang="tr-TR" altLang="tr-TR" b="1" dirty="0" err="1"/>
              <a:t>Text</a:t>
            </a:r>
            <a:r>
              <a:rPr lang="tr-TR" altLang="tr-TR" b="1" dirty="0"/>
              <a:t> Veri Tipleri</a:t>
            </a:r>
            <a:r>
              <a:rPr lang="tr-TR" altLang="tr-TR" b="1" dirty="0" smtClean="0"/>
              <a:t>:</a:t>
            </a:r>
          </a:p>
          <a:p>
            <a:pPr marL="0" indent="0">
              <a:buNone/>
            </a:pPr>
            <a:r>
              <a:rPr lang="tr-TR" altLang="tr-TR" b="1" dirty="0"/>
              <a:t>CHAR( ) : </a:t>
            </a:r>
            <a:r>
              <a:rPr lang="tr-TR" altLang="tr-TR" dirty="0"/>
              <a:t>Sabit 0 – 255 karakter.(adi </a:t>
            </a:r>
            <a:r>
              <a:rPr lang="tr-TR" altLang="tr-TR" dirty="0" err="1"/>
              <a:t>char</a:t>
            </a:r>
            <a:r>
              <a:rPr lang="tr-TR" altLang="tr-TR" dirty="0"/>
              <a:t>(5)–&gt; diye bir </a:t>
            </a:r>
            <a:r>
              <a:rPr lang="tr-TR" altLang="tr-TR" dirty="0" smtClean="0"/>
              <a:t>tanımlama </a:t>
            </a:r>
            <a:r>
              <a:rPr lang="tr-TR" altLang="tr-TR" dirty="0"/>
              <a:t>yapıp bu alana 2 karakterlik bir veri girilse de 5 </a:t>
            </a:r>
            <a:r>
              <a:rPr lang="tr-TR" altLang="tr-TR" dirty="0" err="1"/>
              <a:t>byte</a:t>
            </a:r>
            <a:r>
              <a:rPr lang="tr-TR" altLang="tr-TR" dirty="0"/>
              <a:t> alan ayrılır ) </a:t>
            </a:r>
            <a:endParaRPr lang="tr-TR" altLang="tr-TR" dirty="0" smtClean="0"/>
          </a:p>
          <a:p>
            <a:pPr marL="0" indent="0">
              <a:buNone/>
            </a:pPr>
            <a:r>
              <a:rPr lang="tr-TR" altLang="tr-TR" b="1" dirty="0" smtClean="0"/>
              <a:t>VARCHAR</a:t>
            </a:r>
            <a:r>
              <a:rPr lang="tr-TR" altLang="tr-TR" b="1" dirty="0"/>
              <a:t>( ) : </a:t>
            </a:r>
            <a:r>
              <a:rPr lang="tr-TR" altLang="tr-TR" dirty="0"/>
              <a:t>Değişken 0 – 255 karakter.(adi </a:t>
            </a:r>
            <a:r>
              <a:rPr lang="tr-TR" altLang="tr-TR" dirty="0" err="1"/>
              <a:t>varchar</a:t>
            </a:r>
            <a:r>
              <a:rPr lang="tr-TR" altLang="tr-TR" dirty="0"/>
              <a:t>(5)– diye bir tanımla yapıp bu alana 2 karakterlik bir veri girseniz, 2 </a:t>
            </a:r>
            <a:r>
              <a:rPr lang="tr-TR" altLang="tr-TR" dirty="0" err="1"/>
              <a:t>byte</a:t>
            </a:r>
            <a:r>
              <a:rPr lang="tr-TR" altLang="tr-TR" dirty="0"/>
              <a:t> alan ayrılır ) </a:t>
            </a:r>
            <a:endParaRPr lang="tr-TR" altLang="tr-TR" dirty="0" smtClean="0"/>
          </a:p>
          <a:p>
            <a:pPr marL="0" indent="0">
              <a:buNone/>
            </a:pPr>
            <a:r>
              <a:rPr lang="tr-TR" altLang="tr-TR" b="1" dirty="0" smtClean="0"/>
              <a:t>TINYTEXT </a:t>
            </a:r>
            <a:r>
              <a:rPr lang="tr-TR" altLang="tr-TR" b="1" dirty="0"/>
              <a:t>: </a:t>
            </a:r>
            <a:r>
              <a:rPr lang="tr-TR" altLang="tr-TR" dirty="0"/>
              <a:t>En Fazla 255 karakter. </a:t>
            </a:r>
            <a:r>
              <a:rPr lang="tr-TR" altLang="tr-TR" b="1" dirty="0" smtClean="0"/>
              <a:t>TEXT </a:t>
            </a:r>
            <a:r>
              <a:rPr lang="tr-TR" altLang="tr-TR" b="1" dirty="0"/>
              <a:t>: </a:t>
            </a:r>
            <a:r>
              <a:rPr lang="tr-TR" altLang="tr-TR" dirty="0"/>
              <a:t>En Fazla 65.535 karakter. </a:t>
            </a:r>
            <a:endParaRPr lang="tr-TR" altLang="tr-TR" dirty="0" smtClean="0"/>
          </a:p>
          <a:p>
            <a:pPr marL="0" indent="0">
              <a:buNone/>
            </a:pPr>
            <a:r>
              <a:rPr lang="tr-TR" altLang="tr-TR" b="1" dirty="0" smtClean="0"/>
              <a:t>MEDIUMTEXT </a:t>
            </a:r>
            <a:r>
              <a:rPr lang="tr-TR" altLang="tr-TR" b="1" dirty="0"/>
              <a:t>: </a:t>
            </a:r>
            <a:r>
              <a:rPr lang="tr-TR" altLang="tr-TR" dirty="0"/>
              <a:t>En Fazla 16.777.215 karakter. </a:t>
            </a:r>
            <a:r>
              <a:rPr lang="tr-TR" altLang="tr-TR" b="1" dirty="0"/>
              <a:t>LONGTEXT : </a:t>
            </a:r>
            <a:r>
              <a:rPr lang="tr-TR" altLang="tr-TR" dirty="0"/>
              <a:t>En Fazla 4.294.967.295 karakter</a:t>
            </a:r>
            <a:r>
              <a:rPr lang="tr-TR" altLang="tr-TR" b="1" dirty="0"/>
              <a:t>. </a:t>
            </a:r>
            <a:endParaRPr lang="tr-TR" altLang="tr-TR" dirty="0" smtClean="0"/>
          </a:p>
          <a:p>
            <a:pPr marL="0" indent="0">
              <a:buNone/>
            </a:pPr>
            <a:r>
              <a:rPr lang="tr-TR" altLang="tr-TR" b="1" dirty="0" smtClean="0"/>
              <a:t>BLOB </a:t>
            </a:r>
            <a:r>
              <a:rPr lang="tr-TR" altLang="tr-TR" b="1" dirty="0"/>
              <a:t>: </a:t>
            </a:r>
            <a:r>
              <a:rPr lang="tr-TR" altLang="tr-TR" dirty="0"/>
              <a:t>En Fazla 65.535 karakter. </a:t>
            </a:r>
            <a:r>
              <a:rPr lang="tr-TR" altLang="tr-TR" b="1" dirty="0" smtClean="0"/>
              <a:t>MEDIUMBLOB </a:t>
            </a:r>
            <a:r>
              <a:rPr lang="tr-TR" altLang="tr-TR" b="1" dirty="0"/>
              <a:t>:</a:t>
            </a:r>
            <a:r>
              <a:rPr lang="tr-TR" altLang="tr-TR" dirty="0"/>
              <a:t> En Fazla 16.777.215 karakter. </a:t>
            </a:r>
            <a:endParaRPr lang="tr-TR" altLang="tr-TR" dirty="0" smtClean="0"/>
          </a:p>
          <a:p>
            <a:pPr marL="0" indent="0">
              <a:buNone/>
            </a:pPr>
            <a:r>
              <a:rPr lang="tr-TR" altLang="tr-TR" b="1" dirty="0" smtClean="0"/>
              <a:t>LONGBLOB </a:t>
            </a:r>
            <a:r>
              <a:rPr lang="tr-TR" altLang="tr-TR" b="1" dirty="0"/>
              <a:t>: </a:t>
            </a:r>
            <a:r>
              <a:rPr lang="tr-TR" altLang="tr-TR" dirty="0"/>
              <a:t>En Fazla 4.294.967.295 karakter.</a:t>
            </a:r>
            <a:endParaRPr lang="tr-TR" altLang="tr-TR" dirty="0"/>
          </a:p>
          <a:p>
            <a:pPr>
              <a:buFont typeface="Wingdings 2" panose="05020102010507070707" pitchFamily="18" charset="2"/>
              <a:buNone/>
            </a:pPr>
            <a:endParaRPr lang="tr-TR" altLang="tr-TR" dirty="0" smtClean="0"/>
          </a:p>
        </p:txBody>
      </p:sp>
    </p:spTree>
    <p:extLst>
      <p:ext uri="{BB962C8B-B14F-4D97-AF65-F5344CB8AC3E}">
        <p14:creationId xmlns:p14="http://schemas.microsoft.com/office/powerpoint/2010/main" val="280654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MYSQL Veri Türleri</a:t>
            </a:r>
            <a:endParaRPr lang="tr-TR" dirty="0">
              <a:solidFill>
                <a:schemeClr val="tx2">
                  <a:satMod val="130000"/>
                </a:schemeClr>
              </a:solidFill>
            </a:endParaRPr>
          </a:p>
        </p:txBody>
      </p:sp>
      <p:sp>
        <p:nvSpPr>
          <p:cNvPr id="31747" name="2 İçerik Yer Tutucusu"/>
          <p:cNvSpPr>
            <a:spLocks noGrp="1"/>
          </p:cNvSpPr>
          <p:nvPr>
            <p:ph idx="1"/>
          </p:nvPr>
        </p:nvSpPr>
        <p:spPr/>
        <p:txBody>
          <a:bodyPr/>
          <a:lstStyle/>
          <a:p>
            <a:pPr marL="0" indent="0">
              <a:buNone/>
            </a:pPr>
            <a:r>
              <a:rPr lang="tr-TR" altLang="tr-TR" b="1" dirty="0" err="1"/>
              <a:t>Numeric</a:t>
            </a:r>
            <a:r>
              <a:rPr lang="tr-TR" altLang="tr-TR" b="1" dirty="0"/>
              <a:t> (Sayısal) Veri Tipleri</a:t>
            </a:r>
            <a:r>
              <a:rPr lang="tr-TR" altLang="tr-TR" b="1" dirty="0" smtClean="0"/>
              <a:t>:</a:t>
            </a:r>
          </a:p>
          <a:p>
            <a:pPr>
              <a:buFont typeface="Wingdings 2" panose="05020102010507070707" pitchFamily="18" charset="2"/>
              <a:buNone/>
            </a:pPr>
            <a:r>
              <a:rPr lang="tr-TR" altLang="tr-TR" b="1" dirty="0"/>
              <a:t>TINYINT( ) : </a:t>
            </a:r>
            <a:r>
              <a:rPr lang="tr-TR" altLang="tr-TR" dirty="0"/>
              <a:t>-128 ,127 yada 0-255 UNSIGNED. </a:t>
            </a:r>
            <a:endParaRPr lang="tr-TR" altLang="tr-TR" dirty="0" smtClean="0"/>
          </a:p>
          <a:p>
            <a:pPr>
              <a:buFont typeface="Wingdings 2" panose="05020102010507070707" pitchFamily="18" charset="2"/>
              <a:buNone/>
            </a:pPr>
            <a:r>
              <a:rPr lang="tr-TR" altLang="tr-TR" b="1" dirty="0" smtClean="0"/>
              <a:t>SMALLINT</a:t>
            </a:r>
            <a:r>
              <a:rPr lang="tr-TR" altLang="tr-TR" b="1" dirty="0"/>
              <a:t>( ) : </a:t>
            </a:r>
            <a:r>
              <a:rPr lang="tr-TR" altLang="tr-TR" dirty="0"/>
              <a:t>-32.768 ,32.767 yada 0 </a:t>
            </a:r>
            <a:r>
              <a:rPr lang="tr-TR" altLang="tr-TR" dirty="0" smtClean="0"/>
              <a:t>- </a:t>
            </a:r>
            <a:r>
              <a:rPr lang="tr-TR" altLang="tr-TR" dirty="0"/>
              <a:t>65.535 UNSIGNED. </a:t>
            </a:r>
            <a:endParaRPr lang="tr-TR" altLang="tr-TR" dirty="0" smtClean="0"/>
          </a:p>
          <a:p>
            <a:pPr>
              <a:buFont typeface="Wingdings 2" panose="05020102010507070707" pitchFamily="18" charset="2"/>
              <a:buNone/>
            </a:pPr>
            <a:r>
              <a:rPr lang="tr-TR" altLang="tr-TR" b="1" dirty="0" smtClean="0"/>
              <a:t>MEDIUMINT</a:t>
            </a:r>
            <a:r>
              <a:rPr lang="tr-TR" altLang="tr-TR" b="1" dirty="0"/>
              <a:t>( ) : </a:t>
            </a:r>
            <a:r>
              <a:rPr lang="tr-TR" altLang="tr-TR" dirty="0"/>
              <a:t>-8.388.608 , 8.388.607 yada 0 </a:t>
            </a:r>
            <a:r>
              <a:rPr lang="tr-TR" altLang="tr-TR" dirty="0" smtClean="0"/>
              <a:t>- 16.777.215 </a:t>
            </a:r>
            <a:r>
              <a:rPr lang="tr-TR" altLang="tr-TR" dirty="0"/>
              <a:t>UNSIGNED. </a:t>
            </a:r>
            <a:endParaRPr lang="tr-TR" altLang="tr-TR" dirty="0" smtClean="0"/>
          </a:p>
          <a:p>
            <a:pPr>
              <a:buFont typeface="Wingdings 2" panose="05020102010507070707" pitchFamily="18" charset="2"/>
              <a:buNone/>
            </a:pPr>
            <a:r>
              <a:rPr lang="tr-TR" altLang="tr-TR" b="1" dirty="0" smtClean="0"/>
              <a:t>INT</a:t>
            </a:r>
            <a:r>
              <a:rPr lang="tr-TR" altLang="tr-TR" b="1" dirty="0"/>
              <a:t>( ) : </a:t>
            </a:r>
            <a:r>
              <a:rPr lang="tr-TR" altLang="tr-TR" dirty="0"/>
              <a:t>-2.147.483.648 , 2.147.483.647 yada </a:t>
            </a:r>
            <a:r>
              <a:rPr lang="tr-TR" altLang="tr-TR" dirty="0" smtClean="0"/>
              <a:t>0 - </a:t>
            </a:r>
            <a:r>
              <a:rPr lang="tr-TR" altLang="tr-TR" dirty="0"/>
              <a:t>4.294.967.295 </a:t>
            </a:r>
            <a:endParaRPr lang="tr-TR" altLang="tr-TR" dirty="0" smtClean="0"/>
          </a:p>
          <a:p>
            <a:pPr>
              <a:buFont typeface="Wingdings 2" panose="05020102010507070707" pitchFamily="18" charset="2"/>
              <a:buNone/>
            </a:pPr>
            <a:r>
              <a:rPr lang="tr-TR" altLang="tr-TR" b="1" dirty="0" smtClean="0"/>
              <a:t>BIGINT</a:t>
            </a:r>
            <a:r>
              <a:rPr lang="tr-TR" altLang="tr-TR" b="1" dirty="0"/>
              <a:t>( ) </a:t>
            </a:r>
            <a:r>
              <a:rPr lang="tr-TR" altLang="tr-TR" b="1" dirty="0" smtClean="0"/>
              <a:t>: </a:t>
            </a:r>
            <a:r>
              <a:rPr lang="tr-TR" altLang="tr-TR" dirty="0" smtClean="0"/>
              <a:t>-</a:t>
            </a:r>
            <a:r>
              <a:rPr lang="tr-TR" altLang="tr-TR" dirty="0"/>
              <a:t>9.223.372.036.854.775.808 , 9.223.372.036.854.775.807 yada 0 18.446.744.073.709.551.615 </a:t>
            </a:r>
            <a:endParaRPr lang="tr-TR" altLang="tr-TR" dirty="0" smtClean="0"/>
          </a:p>
          <a:p>
            <a:pPr>
              <a:buFont typeface="Wingdings 2" panose="05020102010507070707" pitchFamily="18" charset="2"/>
              <a:buNone/>
            </a:pPr>
            <a:r>
              <a:rPr lang="tr-TR" altLang="tr-TR" b="1" dirty="0" smtClean="0"/>
              <a:t>FLOAT </a:t>
            </a:r>
            <a:r>
              <a:rPr lang="tr-TR" altLang="tr-TR" b="1" dirty="0"/>
              <a:t>:</a:t>
            </a:r>
            <a:r>
              <a:rPr lang="tr-TR" altLang="tr-TR" dirty="0"/>
              <a:t> Küçük Reel (Noktalı) sayı. </a:t>
            </a:r>
            <a:endParaRPr lang="tr-TR" altLang="tr-TR" dirty="0" smtClean="0"/>
          </a:p>
          <a:p>
            <a:pPr>
              <a:buFont typeface="Wingdings 2" panose="05020102010507070707" pitchFamily="18" charset="2"/>
              <a:buNone/>
            </a:pPr>
            <a:r>
              <a:rPr lang="tr-TR" altLang="tr-TR" b="1" dirty="0" smtClean="0"/>
              <a:t>DOUBLE</a:t>
            </a:r>
            <a:r>
              <a:rPr lang="tr-TR" altLang="tr-TR" b="1" dirty="0"/>
              <a:t>( , ) :</a:t>
            </a:r>
            <a:r>
              <a:rPr lang="tr-TR" altLang="tr-TR" dirty="0"/>
              <a:t> Büyük Noktalı sayı. </a:t>
            </a:r>
            <a:r>
              <a:rPr lang="tr-TR" altLang="tr-TR" b="1" dirty="0"/>
              <a:t>DECIMAL( , ) :</a:t>
            </a:r>
            <a:r>
              <a:rPr lang="tr-TR" altLang="tr-TR" dirty="0"/>
              <a:t> DOUBLE tipte </a:t>
            </a:r>
            <a:r>
              <a:rPr lang="tr-TR" altLang="tr-TR" dirty="0" err="1"/>
              <a:t>string</a:t>
            </a:r>
            <a:r>
              <a:rPr lang="tr-TR" altLang="tr-TR" dirty="0"/>
              <a:t> şeklinde saklanır.</a:t>
            </a:r>
            <a:endParaRPr lang="tr-TR" altLang="tr-TR" dirty="0" smtClean="0"/>
          </a:p>
        </p:txBody>
      </p:sp>
    </p:spTree>
    <p:extLst>
      <p:ext uri="{BB962C8B-B14F-4D97-AF65-F5344CB8AC3E}">
        <p14:creationId xmlns:p14="http://schemas.microsoft.com/office/powerpoint/2010/main" val="109080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MYSQL Veri Türleri</a:t>
            </a:r>
            <a:endParaRPr lang="tr-TR" dirty="0">
              <a:solidFill>
                <a:schemeClr val="tx2">
                  <a:satMod val="130000"/>
                </a:schemeClr>
              </a:solidFill>
            </a:endParaRPr>
          </a:p>
        </p:txBody>
      </p:sp>
      <p:sp>
        <p:nvSpPr>
          <p:cNvPr id="31747" name="2 İçerik Yer Tutucusu"/>
          <p:cNvSpPr>
            <a:spLocks noGrp="1"/>
          </p:cNvSpPr>
          <p:nvPr>
            <p:ph idx="1"/>
          </p:nvPr>
        </p:nvSpPr>
        <p:spPr/>
        <p:txBody>
          <a:bodyPr/>
          <a:lstStyle/>
          <a:p>
            <a:pPr marL="0" indent="0">
              <a:buNone/>
            </a:pPr>
            <a:r>
              <a:rPr lang="tr-TR" altLang="tr-TR" b="1" dirty="0" smtClean="0"/>
              <a:t>Tarih </a:t>
            </a:r>
            <a:r>
              <a:rPr lang="tr-TR" altLang="tr-TR" b="1" dirty="0"/>
              <a:t>ve Zaman </a:t>
            </a:r>
            <a:r>
              <a:rPr lang="tr-TR" altLang="tr-TR" b="1" dirty="0" smtClean="0"/>
              <a:t>Veri </a:t>
            </a:r>
            <a:r>
              <a:rPr lang="tr-TR" altLang="tr-TR" b="1" dirty="0"/>
              <a:t>Tipleri</a:t>
            </a:r>
            <a:r>
              <a:rPr lang="tr-TR" altLang="tr-TR" b="1" dirty="0" smtClean="0"/>
              <a:t>:</a:t>
            </a:r>
          </a:p>
          <a:p>
            <a:pPr marL="0" indent="0">
              <a:buNone/>
            </a:pPr>
            <a:r>
              <a:rPr lang="tr-TR" altLang="tr-TR" b="1" dirty="0"/>
              <a:t>DATE : </a:t>
            </a:r>
            <a:r>
              <a:rPr lang="tr-TR" altLang="tr-TR" dirty="0"/>
              <a:t>YYYY-MM-DD </a:t>
            </a:r>
            <a:endParaRPr lang="tr-TR" altLang="tr-TR" dirty="0" smtClean="0"/>
          </a:p>
          <a:p>
            <a:pPr marL="0" indent="0">
              <a:buNone/>
            </a:pPr>
            <a:r>
              <a:rPr lang="tr-TR" altLang="tr-TR" b="1" dirty="0" smtClean="0"/>
              <a:t>DATETIME </a:t>
            </a:r>
            <a:r>
              <a:rPr lang="tr-TR" altLang="tr-TR" b="1" dirty="0"/>
              <a:t>:</a:t>
            </a:r>
            <a:r>
              <a:rPr lang="tr-TR" altLang="tr-TR" dirty="0"/>
              <a:t> YYYY-MM-DD HH:MM:SS </a:t>
            </a:r>
            <a:endParaRPr lang="tr-TR" altLang="tr-TR" dirty="0" smtClean="0"/>
          </a:p>
          <a:p>
            <a:pPr marL="0" indent="0">
              <a:buNone/>
            </a:pPr>
            <a:r>
              <a:rPr lang="tr-TR" altLang="tr-TR" b="1" dirty="0" smtClean="0"/>
              <a:t>TIMESTAMP </a:t>
            </a:r>
            <a:r>
              <a:rPr lang="tr-TR" altLang="tr-TR" b="1" dirty="0"/>
              <a:t>:</a:t>
            </a:r>
            <a:r>
              <a:rPr lang="tr-TR" altLang="tr-TR" dirty="0"/>
              <a:t> YYYYMMDDHHMMSS </a:t>
            </a:r>
            <a:endParaRPr lang="tr-TR" altLang="tr-TR" dirty="0" smtClean="0"/>
          </a:p>
          <a:p>
            <a:pPr marL="0" indent="0">
              <a:buNone/>
            </a:pPr>
            <a:r>
              <a:rPr lang="tr-TR" altLang="tr-TR" b="1" dirty="0" smtClean="0"/>
              <a:t>TIME </a:t>
            </a:r>
            <a:r>
              <a:rPr lang="tr-TR" altLang="tr-TR" b="1" dirty="0"/>
              <a:t>:</a:t>
            </a:r>
            <a:r>
              <a:rPr lang="tr-TR" altLang="tr-TR" dirty="0"/>
              <a:t> </a:t>
            </a:r>
            <a:r>
              <a:rPr lang="tr-TR" altLang="tr-TR" dirty="0" smtClean="0"/>
              <a:t>HH:MM:SS</a:t>
            </a:r>
          </a:p>
          <a:p>
            <a:pPr marL="0" indent="0">
              <a:buNone/>
            </a:pPr>
            <a:endParaRPr lang="tr-TR" altLang="tr-TR" dirty="0" smtClean="0"/>
          </a:p>
        </p:txBody>
      </p:sp>
    </p:spTree>
    <p:extLst>
      <p:ext uri="{BB962C8B-B14F-4D97-AF65-F5344CB8AC3E}">
        <p14:creationId xmlns:p14="http://schemas.microsoft.com/office/powerpoint/2010/main" val="1975217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SQL Nedir?</a:t>
            </a:r>
            <a:endParaRPr lang="tr-TR" dirty="0">
              <a:solidFill>
                <a:schemeClr val="tx2">
                  <a:satMod val="130000"/>
                </a:schemeClr>
              </a:solidFill>
            </a:endParaRPr>
          </a:p>
        </p:txBody>
      </p:sp>
      <p:sp>
        <p:nvSpPr>
          <p:cNvPr id="31747" name="2 İçerik Yer Tutucusu"/>
          <p:cNvSpPr>
            <a:spLocks noGrp="1"/>
          </p:cNvSpPr>
          <p:nvPr>
            <p:ph idx="1"/>
          </p:nvPr>
        </p:nvSpPr>
        <p:spPr/>
        <p:txBody>
          <a:bodyPr/>
          <a:lstStyle/>
          <a:p>
            <a:pPr marL="0" indent="0">
              <a:buNone/>
            </a:pPr>
            <a:r>
              <a:rPr lang="tr-TR" altLang="tr-TR" dirty="0" err="1" smtClean="0"/>
              <a:t>Structured</a:t>
            </a:r>
            <a:r>
              <a:rPr lang="tr-TR" altLang="tr-TR" dirty="0" smtClean="0"/>
              <a:t> Query Language (Yapısal sorgulama Dili) olarak adlandırılır. Veri tabanları üzerinde karmaşık sorgulamalar yapmak için tasarlanmış bir dildir. Bu dil ile yalnızca veritabanları üzerinde işlemler yapılabilir. </a:t>
            </a:r>
          </a:p>
          <a:p>
            <a:pPr marL="0" indent="0">
              <a:buNone/>
            </a:pPr>
            <a:r>
              <a:rPr lang="tr-TR" altLang="tr-TR" dirty="0" smtClean="0"/>
              <a:t>SQL ile veritabanlarında;</a:t>
            </a:r>
          </a:p>
          <a:p>
            <a:pPr>
              <a:buFont typeface="Wingdings" panose="05000000000000000000" pitchFamily="2" charset="2"/>
              <a:buChar char="v"/>
            </a:pPr>
            <a:r>
              <a:rPr lang="tr-TR" altLang="tr-TR" dirty="0" smtClean="0"/>
              <a:t>Yeni veritabanı, tablo, fonksiyon, procedure ve diğer veritabanı nesneleri oluşturulabilir veya silinebilir.</a:t>
            </a:r>
          </a:p>
          <a:p>
            <a:pPr>
              <a:buFont typeface="Wingdings" panose="05000000000000000000" pitchFamily="2" charset="2"/>
              <a:buChar char="v"/>
            </a:pPr>
            <a:r>
              <a:rPr lang="tr-TR" altLang="tr-TR" dirty="0" smtClean="0"/>
              <a:t>Veritabanındaki tablolara kayıt eklenebilir, silinebilir ve değiştirilebilir.</a:t>
            </a:r>
          </a:p>
          <a:p>
            <a:pPr>
              <a:buFont typeface="Wingdings" panose="05000000000000000000" pitchFamily="2" charset="2"/>
              <a:buChar char="v"/>
            </a:pPr>
            <a:r>
              <a:rPr lang="tr-TR" altLang="tr-TR" dirty="0" smtClean="0"/>
              <a:t>Veritabanına ve nesnelerine erişim ve haklar verilebilir veya kaldırılabilir.</a:t>
            </a:r>
          </a:p>
          <a:p>
            <a:pPr>
              <a:buFont typeface="Wingdings" panose="05000000000000000000" pitchFamily="2" charset="2"/>
              <a:buChar char="v"/>
            </a:pPr>
            <a:r>
              <a:rPr lang="tr-TR" altLang="tr-TR" dirty="0" smtClean="0"/>
              <a:t>Veritabanındaki tablolardaki veriler listelenebilir</a:t>
            </a:r>
            <a:r>
              <a:rPr lang="tr-TR" altLang="tr-TR" dirty="0"/>
              <a:t> </a:t>
            </a:r>
            <a:r>
              <a:rPr lang="tr-TR" altLang="tr-TR" dirty="0" smtClean="0"/>
              <a:t>ve bu veriler ile çeşitli matematiksel hesaplamalar da yapılabilir.</a:t>
            </a:r>
          </a:p>
          <a:p>
            <a:pPr marL="0" indent="0">
              <a:buNone/>
            </a:pPr>
            <a:endParaRPr lang="tr-TR" altLang="tr-TR" dirty="0" smtClean="0"/>
          </a:p>
        </p:txBody>
      </p:sp>
    </p:spTree>
    <p:extLst>
      <p:ext uri="{BB962C8B-B14F-4D97-AF65-F5344CB8AC3E}">
        <p14:creationId xmlns:p14="http://schemas.microsoft.com/office/powerpoint/2010/main" val="1469885804"/>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12186</TotalTime>
  <Words>1264</Words>
  <Application>Microsoft Office PowerPoint</Application>
  <PresentationFormat>Geniş ekran</PresentationFormat>
  <Paragraphs>141</Paragraphs>
  <Slides>21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Calibri</vt:lpstr>
      <vt:lpstr>Calibri Light</vt:lpstr>
      <vt:lpstr>Wingdings</vt:lpstr>
      <vt:lpstr>Wingdings 2</vt:lpstr>
      <vt:lpstr>Geçmişe bakış</vt:lpstr>
      <vt:lpstr>VERİ TABANI YÖNETİM SİSTEMLERİ BÖLÜM 5</vt:lpstr>
      <vt:lpstr>MYSQL VERİTABANI</vt:lpstr>
      <vt:lpstr>MYSQL VERİTABANI</vt:lpstr>
      <vt:lpstr>MYSQL VERİTABANI</vt:lpstr>
      <vt:lpstr>MYSQL VERİTABANI</vt:lpstr>
      <vt:lpstr>MYSQL Veri Türleri</vt:lpstr>
      <vt:lpstr>MYSQL Veri Türleri</vt:lpstr>
      <vt:lpstr>MYSQL Veri Türleri</vt:lpstr>
      <vt:lpstr>SQL Nedir?</vt:lpstr>
      <vt:lpstr>SQL Nedir?</vt:lpstr>
      <vt:lpstr>SQL Nedir?</vt:lpstr>
      <vt:lpstr>SQL Nedir?</vt:lpstr>
      <vt:lpstr>DDL (Data Definition Language – Veri Tanımlama Dili):</vt:lpstr>
      <vt:lpstr>Kısıtlar (Constraints)</vt:lpstr>
      <vt:lpstr>Kısıtlar (Constraints)</vt:lpstr>
      <vt:lpstr>DCL (Data Control Language – Veri Kontrol Dili) :</vt:lpstr>
      <vt:lpstr>DCL (Data Control Language – Veri Kontrol Dili) :</vt:lpstr>
      <vt:lpstr>DCL (Data Control Language – Veri Kontrol Dili) :</vt:lpstr>
      <vt:lpstr>DML (Data Manipulation Language – Veri İşleme Dili):</vt:lpstr>
      <vt:lpstr>DML (Data Manipulation Language – Veri İşleme Dili):</vt:lpstr>
      <vt:lpstr>DML (Data Manipulation Language – Veri İşleme Dili):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TABANI YÖNETİM SİSTEMLERİ</dc:title>
  <dc:creator>eguvenc</dc:creator>
  <cp:lastModifiedBy>eguvenc</cp:lastModifiedBy>
  <cp:revision>336</cp:revision>
  <dcterms:created xsi:type="dcterms:W3CDTF">2019-02-11T08:13:35Z</dcterms:created>
  <dcterms:modified xsi:type="dcterms:W3CDTF">2019-03-18T19:47:18Z</dcterms:modified>
</cp:coreProperties>
</file>