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37" r:id="rId3"/>
    <p:sldId id="338" r:id="rId4"/>
    <p:sldId id="339" r:id="rId5"/>
    <p:sldId id="340" r:id="rId6"/>
    <p:sldId id="344" r:id="rId7"/>
    <p:sldId id="341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7" r:id="rId22"/>
    <p:sldId id="356" r:id="rId23"/>
    <p:sldId id="3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7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8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1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2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7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1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4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7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4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8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8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34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08E30-903C-4DC3-A781-7B7E3CD6DCD4}" type="datetimeFigureOut">
              <a:rPr lang="tr-TR" smtClean="0"/>
              <a:t>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1BCDB-1194-40B1-B599-DFCFCA045D9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0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VERİ TABANI YÖNETİM SİSTEMLERİ BÖLÜM 6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/>
              <a:t>ÖĞR.GÖR. ERCÜMENT GÜVENÇ</a:t>
            </a:r>
          </a:p>
        </p:txBody>
      </p:sp>
    </p:spTree>
    <p:extLst>
      <p:ext uri="{BB962C8B-B14F-4D97-AF65-F5344CB8AC3E}">
        <p14:creationId xmlns:p14="http://schemas.microsoft.com/office/powerpoint/2010/main" val="187298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DML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TABLOYA VERİ GİRİŞİ YAPINIZ.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dersler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VERİ		--&gt; TABLOYA BÖLÜMLERE AİT 2 ŞER ADET DERS GİRİNİZ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(DERS KODLARI BÖLÜM KODLARI İLE BAŞLASIN, DERS İSİMLERİ VE KREDİLERİ RASTGELE OLABİLİR)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(KODLAR: MAT,KİM,SOS,FEL,BSM,İNS,MAD,İŞL,İKT,KAM)</a:t>
            </a:r>
          </a:p>
          <a:p>
            <a:pPr marL="0" indent="0" algn="just">
              <a:buNone/>
            </a:pP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05392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Bir </a:t>
            </a:r>
            <a:r>
              <a:rPr lang="tr-TR" altLang="tr-TR" dirty="0" err="1"/>
              <a:t>database</a:t>
            </a:r>
            <a:r>
              <a:rPr lang="tr-TR" altLang="tr-TR" dirty="0"/>
              <a:t> ve içerisindeki tablo, view,  function, procedure, </a:t>
            </a:r>
            <a:r>
              <a:rPr lang="tr-TR" altLang="tr-TR" dirty="0" err="1"/>
              <a:t>trigger</a:t>
            </a:r>
            <a:r>
              <a:rPr lang="tr-TR" altLang="tr-TR" dirty="0"/>
              <a:t> nesnelerini toplu olarak yaratmak ta mümkündür. Bu işlemleri toplu olarak gerçekleştirmek için önceden hazırlanmış SQL </a:t>
            </a:r>
            <a:r>
              <a:rPr lang="tr-TR" altLang="tr-TR" dirty="0" err="1"/>
              <a:t>Script</a:t>
            </a:r>
            <a:r>
              <a:rPr lang="tr-TR" altLang="tr-TR" dirty="0"/>
              <a:t> dosyası veri tabanında çalıştırılır. Bu sayede </a:t>
            </a:r>
            <a:r>
              <a:rPr lang="tr-TR" altLang="tr-TR" dirty="0" err="1"/>
              <a:t>sql</a:t>
            </a:r>
            <a:r>
              <a:rPr lang="tr-TR" altLang="tr-TR" dirty="0"/>
              <a:t> </a:t>
            </a:r>
            <a:r>
              <a:rPr lang="tr-TR" altLang="tr-TR" dirty="0" err="1"/>
              <a:t>script</a:t>
            </a:r>
            <a:r>
              <a:rPr lang="tr-TR" altLang="tr-TR" dirty="0"/>
              <a:t> içerisinde yer alan nesneler oluşturulabilir ve hatta içerisinde yer alan veriler de tablolara aktarılabilir. 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(Bu işlemi yapmak için verilen .</a:t>
            </a:r>
            <a:r>
              <a:rPr lang="tr-TR" altLang="tr-TR" dirty="0" err="1">
                <a:sym typeface="Wingdings" panose="05000000000000000000" pitchFamily="2" charset="2"/>
              </a:rPr>
              <a:t>sql</a:t>
            </a:r>
            <a:r>
              <a:rPr lang="tr-TR" altLang="tr-TR" dirty="0">
                <a:sym typeface="Wingdings" panose="05000000000000000000" pitchFamily="2" charset="2"/>
              </a:rPr>
              <a:t> uzantılı dosyayı çalıştırabilirsiniz)</a:t>
            </a:r>
          </a:p>
          <a:p>
            <a:pPr marL="0" indent="0" algn="just">
              <a:buNone/>
            </a:pP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263877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TEMEL SQL KOMUTLARI 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SQL komutlarını daha önce 3 grupta toplamıştık. Bunlar DDL (Veri Tanımlama Dili), DCL (Veri Kontrol Dili) ve DML (Veri İşleme Dili) şeklinde adlandırılmıştı.</a:t>
            </a:r>
          </a:p>
          <a:p>
            <a:pPr marL="0" indent="0" algn="just">
              <a:buNone/>
            </a:pPr>
            <a:r>
              <a:rPr lang="tr-TR" altLang="tr-TR" dirty="0"/>
              <a:t>DDL komutları;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b="1" dirty="0"/>
              <a:t>CREATE TABLE :</a:t>
            </a:r>
            <a:r>
              <a:rPr lang="tr-TR" dirty="0"/>
              <a:t> Yeni bir tablonun, alanlarının ve indekslerinin yaratılmasını sağlar.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b="1" dirty="0"/>
              <a:t>CREATE INDEX : </a:t>
            </a:r>
            <a:r>
              <a:rPr lang="tr-TR" dirty="0"/>
              <a:t>Belirlenen bir tablo için (</a:t>
            </a:r>
            <a:r>
              <a:rPr lang="tr-TR" dirty="0" err="1"/>
              <a:t>index</a:t>
            </a:r>
            <a:r>
              <a:rPr lang="tr-TR" dirty="0"/>
              <a:t>) yaratılmasını sağlar.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b="1" dirty="0"/>
              <a:t>DROP TABLE :</a:t>
            </a:r>
            <a:r>
              <a:rPr lang="tr-TR" dirty="0"/>
              <a:t> Belirtilen tablonun ve dizinlerin veri tabanından silinmesini sağlar.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b="1" dirty="0"/>
              <a:t>ALTER TABLE : </a:t>
            </a:r>
            <a:r>
              <a:rPr lang="tr-TR" dirty="0"/>
              <a:t>Tabloya yeni alanların ilavesini veya alan tanımlarının değiştirilmesini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285745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TEMEL SQL KOMUTLARI 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dirty="0"/>
              <a:t>DML komutları ise tablolarda yer alan verilerin nasıl işleneceğini, yeni kayıtların girilmesi, güncelleştirme ve kayıtların silinmesi gibi işlemleri gerçekleştirmek için kullanılır. </a:t>
            </a:r>
          </a:p>
          <a:p>
            <a:pPr marL="0" algn="just">
              <a:buNone/>
            </a:pPr>
            <a:r>
              <a:rPr lang="tr-TR" dirty="0"/>
              <a:t>DML komutları;</a:t>
            </a:r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b="1" dirty="0"/>
              <a:t>SELECT : </a:t>
            </a:r>
            <a:r>
              <a:rPr lang="tr-TR" dirty="0"/>
              <a:t>Belirlenen bir ölçüte göre tablo içerisindeki kayıtların seçilmesini sağlar. </a:t>
            </a:r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b="1" dirty="0"/>
              <a:t>INSERT : </a:t>
            </a:r>
            <a:r>
              <a:rPr lang="tr-TR" dirty="0"/>
              <a:t>Tablo içinde yer alan kayıtlara bir yenisinin eklemesini sağlar. </a:t>
            </a:r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b="1" dirty="0"/>
              <a:t>UPDATE : </a:t>
            </a:r>
            <a:r>
              <a:rPr lang="tr-TR" dirty="0"/>
              <a:t>Tablonun belirlenen bir kaydının alanlarını güncelleştirmek için kullanılır. </a:t>
            </a:r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b="1" dirty="0"/>
              <a:t>DELETE : </a:t>
            </a:r>
            <a:r>
              <a:rPr lang="tr-TR" dirty="0"/>
              <a:t>Tablodan belirlenen kayıtların silinmesine neden olur.</a:t>
            </a:r>
          </a:p>
          <a:p>
            <a:pPr marL="0" algn="just">
              <a:buNone/>
            </a:pPr>
            <a:r>
              <a:rPr lang="tr-TR" dirty="0"/>
              <a:t>Bu komutlar tek başına kullanılmazlar, komutların işlevlerini yerine getirmek için bazı deyimlerden faydalanılır. </a:t>
            </a:r>
          </a:p>
        </p:txBody>
      </p:sp>
    </p:spTree>
    <p:extLst>
      <p:ext uri="{BB962C8B-B14F-4D97-AF65-F5344CB8AC3E}">
        <p14:creationId xmlns:p14="http://schemas.microsoft.com/office/powerpoint/2010/main" val="1293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TEMEL SQL KOMUTLARI 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dirty="0"/>
              <a:t>DML komutlarını tamamlayan bazı SQL deyimleri;</a:t>
            </a:r>
          </a:p>
          <a:p>
            <a:pPr marL="0" algn="just">
              <a:buNone/>
            </a:pPr>
            <a:endParaRPr lang="tr-TR" dirty="0"/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dirty="0"/>
              <a:t>FROM : Sorgulamanın hangi tablodan yapılacağını tanımlar. </a:t>
            </a:r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dirty="0"/>
              <a:t>WHERE : Sorgulama esnasında kullanılacak kıstası tanımlar. </a:t>
            </a:r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dirty="0"/>
              <a:t>GROUP BY : Kayıtları belirlenen alana göre gruplar. </a:t>
            </a:r>
          </a:p>
          <a:p>
            <a:pPr marL="544068" lvl="1" indent="-342900" algn="just">
              <a:buFont typeface="Wingdings" panose="05000000000000000000" pitchFamily="2" charset="2"/>
              <a:buChar char="v"/>
            </a:pPr>
            <a:r>
              <a:rPr lang="tr-TR" dirty="0"/>
              <a:t>HAVING : Her bir grubun uyması gereken ölçütü tanımlar.</a:t>
            </a:r>
          </a:p>
        </p:txBody>
      </p:sp>
    </p:spTree>
    <p:extLst>
      <p:ext uri="{BB962C8B-B14F-4D97-AF65-F5344CB8AC3E}">
        <p14:creationId xmlns:p14="http://schemas.microsoft.com/office/powerpoint/2010/main" val="288147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SELECT KOMUTU PARAMETRELERİ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dirty="0"/>
              <a:t>Select komutundan sonra listelenmek istenen alanların isimleri aralarında virgül olacak şekilde yan yana yazılır.  Eğer tablodaki bütün alanlara ait veriler listelenecekse «*» işareti kullanılır. FROM ifadesinden sonra ise hani tablo veya tablolardan sorgulama yapılacaksa isimleri yazılır. Eğer birden fazla tablo üzerinde işlem yapılacaksa tablo isimleri arasına virgül işareti konulur. </a:t>
            </a:r>
          </a:p>
          <a:p>
            <a:pPr marL="0" algn="just">
              <a:buNone/>
            </a:pPr>
            <a:endParaRPr lang="tr-TR" dirty="0"/>
          </a:p>
          <a:p>
            <a:pPr marL="0" algn="just">
              <a:buNone/>
            </a:pPr>
            <a:r>
              <a:rPr lang="tr-TR" dirty="0"/>
              <a:t>		SELECT * FROM </a:t>
            </a:r>
            <a:r>
              <a:rPr lang="tr-TR" dirty="0" err="1"/>
              <a:t>ogrenciler</a:t>
            </a:r>
            <a:r>
              <a:rPr lang="tr-TR" dirty="0"/>
              <a:t>;</a:t>
            </a:r>
          </a:p>
          <a:p>
            <a:pPr marL="0" algn="just">
              <a:buNone/>
            </a:pPr>
            <a:r>
              <a:rPr lang="tr-TR" dirty="0"/>
              <a:t>		SELECT AD,SOYAD FROM </a:t>
            </a:r>
            <a:r>
              <a:rPr lang="tr-TR" dirty="0" err="1"/>
              <a:t>ogrenciler</a:t>
            </a:r>
            <a:r>
              <a:rPr lang="tr-TR" dirty="0"/>
              <a:t>;</a:t>
            </a:r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684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OPERATÖRLERİ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dirty="0"/>
              <a:t>Her programlama dilinde olduğu gibi SQL’de de operatörler kullanılır. Karşılaştırma, mantıksal ve kümeleme olmak üzere 3 farklı operatör mevcuttur.</a:t>
            </a:r>
          </a:p>
          <a:p>
            <a:pPr marL="0" algn="just">
              <a:buNone/>
            </a:pPr>
            <a:r>
              <a:rPr lang="tr-TR" b="1" i="1" dirty="0"/>
              <a:t>Karşılaştırma Operatörleri: </a:t>
            </a:r>
            <a:r>
              <a:rPr lang="tr-TR" dirty="0"/>
              <a:t>	 a&gt;X … X… a’dan küçük </a:t>
            </a:r>
          </a:p>
          <a:p>
            <a:pPr marL="0" algn="just">
              <a:buNone/>
            </a:pPr>
            <a:r>
              <a:rPr lang="tr-TR" dirty="0"/>
              <a:t>				 a&lt;X … X… a’dan büyük </a:t>
            </a:r>
          </a:p>
          <a:p>
            <a:pPr marL="0" algn="just">
              <a:buNone/>
            </a:pPr>
            <a:r>
              <a:rPr lang="tr-TR" dirty="0"/>
              <a:t>				 a=X … X… a’ya eşit </a:t>
            </a:r>
          </a:p>
          <a:p>
            <a:pPr marL="0" algn="just">
              <a:buNone/>
            </a:pPr>
            <a:r>
              <a:rPr lang="tr-TR" dirty="0"/>
              <a:t>				 a=&gt;X … X… a’dan küçük eşit</a:t>
            </a:r>
          </a:p>
          <a:p>
            <a:pPr marL="0" algn="just">
              <a:buNone/>
            </a:pPr>
            <a:r>
              <a:rPr lang="tr-TR" dirty="0"/>
              <a:t>				 a&lt;=X … X… a’dan büyük eşit</a:t>
            </a:r>
          </a:p>
          <a:p>
            <a:pPr marL="0" algn="just">
              <a:buNone/>
            </a:pPr>
            <a:r>
              <a:rPr lang="tr-TR" dirty="0"/>
              <a:t>				 a&lt;&gt;X … X… a’ya eşit değil</a:t>
            </a:r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43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OPERATÖRLERİ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endParaRPr lang="tr-TR" b="1" i="1" dirty="0"/>
          </a:p>
          <a:p>
            <a:pPr marL="0" algn="just">
              <a:buNone/>
            </a:pPr>
            <a:r>
              <a:rPr lang="tr-TR" b="1" i="1" dirty="0"/>
              <a:t>Mantıksal Operatörler, </a:t>
            </a:r>
            <a:r>
              <a:rPr lang="tr-TR" dirty="0"/>
              <a:t>AND, OR, NOT olarak söylenebilir. Bütün dillerde kullanıldığı şekliyle burada da kullanılırlar. </a:t>
            </a:r>
          </a:p>
          <a:p>
            <a:pPr marL="0" algn="just">
              <a:buNone/>
            </a:pPr>
            <a:endParaRPr lang="tr-TR" dirty="0"/>
          </a:p>
          <a:p>
            <a:pPr marL="0" algn="just">
              <a:buNone/>
            </a:pPr>
            <a:r>
              <a:rPr lang="tr-TR" b="1" i="1" dirty="0"/>
              <a:t>Kümeleme Operatörleri, </a:t>
            </a:r>
            <a:r>
              <a:rPr lang="tr-TR" dirty="0"/>
              <a:t>veriler üzerinde gruplama yapmayı sağlayan operatörlerdir. </a:t>
            </a:r>
            <a:r>
              <a:rPr lang="tr-TR" b="1" i="1" dirty="0" err="1"/>
              <a:t>Between</a:t>
            </a:r>
            <a:r>
              <a:rPr lang="tr-TR" b="1" i="1" dirty="0"/>
              <a:t>, </a:t>
            </a:r>
            <a:r>
              <a:rPr lang="tr-TR" b="1" i="1" dirty="0" err="1"/>
              <a:t>In</a:t>
            </a:r>
            <a:r>
              <a:rPr lang="tr-TR" b="1" i="1" dirty="0"/>
              <a:t>, </a:t>
            </a:r>
            <a:r>
              <a:rPr lang="tr-TR" b="1" i="1" dirty="0" err="1"/>
              <a:t>Like</a:t>
            </a:r>
            <a:r>
              <a:rPr lang="tr-TR" b="1" i="1" dirty="0"/>
              <a:t> </a:t>
            </a:r>
            <a:r>
              <a:rPr lang="tr-TR" dirty="0"/>
              <a:t>ifadeleridir. Bu operatörlerin hepsi WHERE ifadesiyle birlikte kullanılır.</a:t>
            </a:r>
          </a:p>
          <a:p>
            <a:pPr marL="0" algn="just">
              <a:buNone/>
            </a:pPr>
            <a:r>
              <a:rPr lang="en-US" b="1" i="1" dirty="0"/>
              <a:t>SELECT * FROM </a:t>
            </a:r>
            <a:r>
              <a:rPr lang="en-US" b="1" i="1" dirty="0" err="1"/>
              <a:t>ogrenci</a:t>
            </a:r>
            <a:r>
              <a:rPr lang="en-US" b="1" i="1" dirty="0"/>
              <a:t> </a:t>
            </a:r>
            <a:r>
              <a:rPr lang="tr-TR" b="1" i="1" dirty="0"/>
              <a:t>WHERE </a:t>
            </a:r>
            <a:r>
              <a:rPr lang="tr-TR" dirty="0"/>
              <a:t>DERSKAYITTARIHI </a:t>
            </a:r>
            <a:r>
              <a:rPr lang="tr-TR" b="1" i="1" dirty="0"/>
              <a:t>BETWEEN</a:t>
            </a:r>
            <a:r>
              <a:rPr lang="tr-TR" dirty="0"/>
              <a:t> '2018-01-01' </a:t>
            </a:r>
            <a:r>
              <a:rPr lang="tr-TR" b="1" i="1" dirty="0"/>
              <a:t>AND</a:t>
            </a:r>
            <a:r>
              <a:rPr lang="tr-TR" dirty="0"/>
              <a:t> '2018-01-04';</a:t>
            </a:r>
          </a:p>
          <a:p>
            <a:pPr marL="0" algn="just">
              <a:buNone/>
            </a:pPr>
            <a:r>
              <a:rPr lang="tr-TR" dirty="0"/>
              <a:t>		</a:t>
            </a:r>
            <a:r>
              <a:rPr lang="en-US" b="1" i="1" dirty="0"/>
              <a:t> SELECT * FROM </a:t>
            </a:r>
            <a:r>
              <a:rPr lang="en-US" b="1" i="1" dirty="0" err="1"/>
              <a:t>ogrenci</a:t>
            </a:r>
            <a:r>
              <a:rPr lang="en-US" b="1" i="1" dirty="0"/>
              <a:t> </a:t>
            </a:r>
            <a:r>
              <a:rPr lang="tr-TR" b="1" i="1" dirty="0"/>
              <a:t>WHERE</a:t>
            </a:r>
            <a:r>
              <a:rPr lang="tr-TR" dirty="0"/>
              <a:t> BOLUMID </a:t>
            </a:r>
            <a:r>
              <a:rPr lang="tr-TR" b="1" i="1" dirty="0"/>
              <a:t>IN</a:t>
            </a:r>
            <a:r>
              <a:rPr lang="tr-TR" dirty="0"/>
              <a:t> (1,3);</a:t>
            </a:r>
          </a:p>
          <a:p>
            <a:pPr marL="0" algn="just">
              <a:buNone/>
            </a:pPr>
            <a:r>
              <a:rPr lang="tr-TR" dirty="0"/>
              <a:t>		</a:t>
            </a:r>
            <a:r>
              <a:rPr lang="en-US" b="1" i="1" dirty="0"/>
              <a:t>SELECT * FROM </a:t>
            </a:r>
            <a:r>
              <a:rPr lang="en-US" b="1" i="1" dirty="0" err="1"/>
              <a:t>ogrenci</a:t>
            </a:r>
            <a:r>
              <a:rPr lang="en-US" b="1" i="1" dirty="0"/>
              <a:t> WHERE AD LIKE "Ah%";</a:t>
            </a:r>
          </a:p>
          <a:p>
            <a:pPr marL="0" algn="just">
              <a:buNone/>
            </a:pPr>
            <a:endParaRPr lang="tr-TR" dirty="0"/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122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SIRALAMA İFADELERİ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b="1" i="1" dirty="0" err="1"/>
              <a:t>Order</a:t>
            </a:r>
            <a:r>
              <a:rPr lang="tr-TR" b="1" i="1" dirty="0"/>
              <a:t> </a:t>
            </a:r>
            <a:r>
              <a:rPr lang="tr-TR" b="1" i="1" dirty="0" err="1"/>
              <a:t>By</a:t>
            </a:r>
            <a:r>
              <a:rPr lang="tr-TR" b="1" i="1" dirty="0"/>
              <a:t> ;</a:t>
            </a:r>
          </a:p>
          <a:p>
            <a:pPr marL="0" algn="just">
              <a:buNone/>
            </a:pPr>
            <a:r>
              <a:rPr lang="tr-TR" dirty="0"/>
              <a:t>Bu komut ile belirtilen alana göre artan veya azalan bir sıralama yapılarak veriler listelenir. </a:t>
            </a:r>
            <a:r>
              <a:rPr lang="tr-TR" dirty="0" err="1"/>
              <a:t>Metinsel</a:t>
            </a:r>
            <a:r>
              <a:rPr lang="tr-TR" dirty="0"/>
              <a:t> veri içeren alanlarda A’dan Z’ye veya Z’den A’ya sıralama yapılırken sayısal veri içeren alanlarda sıralama, büyükten küçüğe veya küçükten büyüğe şeklinde olmaktadır.</a:t>
            </a:r>
          </a:p>
          <a:p>
            <a:pPr marL="0" algn="just">
              <a:buNone/>
            </a:pP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ifadesinin 2 parametresi vardır bunlar ASC ve DESC parametreleridir. </a:t>
            </a:r>
          </a:p>
          <a:p>
            <a:pPr marL="0" algn="just">
              <a:buNone/>
            </a:pPr>
            <a:r>
              <a:rPr lang="tr-TR" dirty="0"/>
              <a:t>	</a:t>
            </a:r>
            <a:r>
              <a:rPr lang="tr-TR" b="1" dirty="0"/>
              <a:t>ASC :</a:t>
            </a:r>
            <a:r>
              <a:rPr lang="tr-TR" dirty="0"/>
              <a:t> 	küçükten büyüğe veya A’dan Z’ye sıralama</a:t>
            </a:r>
          </a:p>
          <a:p>
            <a:pPr marL="0" algn="just">
              <a:buNone/>
            </a:pPr>
            <a:r>
              <a:rPr lang="tr-TR" dirty="0"/>
              <a:t>	</a:t>
            </a:r>
            <a:r>
              <a:rPr lang="tr-TR" b="1" dirty="0"/>
              <a:t>DESC : 	</a:t>
            </a:r>
            <a:r>
              <a:rPr lang="tr-TR" dirty="0"/>
              <a:t>büyükten küçüğe veya Z’den A’ya sıralama</a:t>
            </a:r>
          </a:p>
          <a:p>
            <a:pPr marL="0" algn="just">
              <a:buNone/>
            </a:pPr>
            <a:r>
              <a:rPr lang="tr-TR" dirty="0"/>
              <a:t>Varsayılan sıralama şekli ASC olduğu için, artan bir sıralama olduğunda ASC kullanılması zorunlu değildir.</a:t>
            </a:r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41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İFADELERİ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b="1" i="1" dirty="0" err="1"/>
              <a:t>Distinct</a:t>
            </a:r>
            <a:r>
              <a:rPr lang="tr-TR" b="1" i="1" dirty="0"/>
              <a:t> ;</a:t>
            </a:r>
          </a:p>
          <a:p>
            <a:pPr marL="0" algn="just">
              <a:buNone/>
            </a:pPr>
            <a:r>
              <a:rPr lang="tr-TR" dirty="0"/>
              <a:t>Bir tablonun alanlarındaki tekrar eden bazı verilerin listelenmesi sırasında gruplanarak bir kez gösterilmesi için kullanılır.</a:t>
            </a:r>
          </a:p>
          <a:p>
            <a:pPr marL="0" algn="just">
              <a:buNone/>
            </a:pPr>
            <a:r>
              <a:rPr lang="tr-TR" dirty="0"/>
              <a:t>		SELECT DISTINCT(AD) FROM </a:t>
            </a:r>
            <a:r>
              <a:rPr lang="tr-TR" dirty="0" err="1"/>
              <a:t>ogrenci</a:t>
            </a:r>
            <a:r>
              <a:rPr lang="tr-TR" dirty="0"/>
              <a:t>;</a:t>
            </a:r>
          </a:p>
          <a:p>
            <a:pPr marL="0" algn="just">
              <a:buNone/>
            </a:pPr>
            <a:r>
              <a:rPr lang="tr-TR" dirty="0"/>
              <a:t>		SELECT DISTINCT(BOLUMID) FROM </a:t>
            </a:r>
            <a:r>
              <a:rPr lang="tr-TR" dirty="0" err="1"/>
              <a:t>ogrenci</a:t>
            </a:r>
            <a:r>
              <a:rPr lang="tr-TR" dirty="0"/>
              <a:t>;</a:t>
            </a:r>
          </a:p>
          <a:p>
            <a:pPr marL="0" algn="just">
              <a:buNone/>
            </a:pPr>
            <a:endParaRPr lang="tr-TR" dirty="0"/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05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DDL KULLANARAK BELİRTİLEN VERİTABANINI OLUŞTURUNUZ.</a:t>
            </a:r>
          </a:p>
          <a:p>
            <a:pPr marL="0" indent="0" algn="just">
              <a:buNone/>
            </a:pPr>
            <a:r>
              <a:rPr lang="tr-TR" altLang="tr-TR" dirty="0"/>
              <a:t>VERİTABANI ---------&gt;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</a:t>
            </a:r>
            <a:r>
              <a:rPr lang="en-US" altLang="tr-TR" dirty="0">
                <a:sym typeface="Wingdings" panose="05000000000000000000" pitchFamily="2" charset="2"/>
              </a:rPr>
              <a:t>CHARACTER SET 'utf8'</a:t>
            </a:r>
          </a:p>
          <a:p>
            <a:pPr marL="0" indent="0" algn="just">
              <a:buNone/>
            </a:pPr>
            <a:r>
              <a:rPr lang="en-US" altLang="tr-TR" dirty="0">
                <a:sym typeface="Wingdings" panose="05000000000000000000" pitchFamily="2" charset="2"/>
              </a:rPr>
              <a:t>    </a:t>
            </a:r>
            <a:r>
              <a:rPr lang="tr-TR" altLang="tr-TR" dirty="0">
                <a:sym typeface="Wingdings" panose="05000000000000000000" pitchFamily="2" charset="2"/>
              </a:rPr>
              <a:t>		      </a:t>
            </a:r>
            <a:r>
              <a:rPr lang="en-US" altLang="tr-TR" dirty="0">
                <a:sym typeface="Wingdings" panose="05000000000000000000" pitchFamily="2" charset="2"/>
              </a:rPr>
              <a:t>COLLATE 'utf8_general_ci';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 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90705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FONKSİYONLARI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b="1" i="1" dirty="0"/>
              <a:t>SUM (TOPLA) ;</a:t>
            </a:r>
          </a:p>
          <a:p>
            <a:pPr marL="0" algn="just">
              <a:buNone/>
            </a:pPr>
            <a:r>
              <a:rPr lang="tr-TR" dirty="0"/>
              <a:t>Bir tablonun belirtilen sütunundaki değerlerin toplamını verir.</a:t>
            </a:r>
          </a:p>
          <a:p>
            <a:pPr marL="0" algn="just">
              <a:buNone/>
            </a:pPr>
            <a:r>
              <a:rPr lang="tr-TR" dirty="0"/>
              <a:t>		SELECT SUM(KREDI) FROM ders;</a:t>
            </a:r>
          </a:p>
          <a:p>
            <a:pPr marL="0" algn="just">
              <a:buNone/>
            </a:pPr>
            <a:r>
              <a:rPr lang="tr-TR" dirty="0"/>
              <a:t>		SELECT SUM(PUAN) FROM </a:t>
            </a:r>
            <a:r>
              <a:rPr lang="tr-TR" dirty="0" err="1"/>
              <a:t>sinavnot</a:t>
            </a:r>
            <a:r>
              <a:rPr lang="tr-TR" dirty="0"/>
              <a:t>;</a:t>
            </a:r>
          </a:p>
          <a:p>
            <a:pPr marL="0" algn="just">
              <a:buNone/>
            </a:pPr>
            <a:r>
              <a:rPr lang="tr-TR" b="1" i="1" dirty="0"/>
              <a:t>AVG (ORTALAMA) ;</a:t>
            </a:r>
          </a:p>
          <a:p>
            <a:pPr marL="0" algn="just">
              <a:buNone/>
            </a:pPr>
            <a:r>
              <a:rPr lang="tr-TR" dirty="0"/>
              <a:t>Bir tablonun belirtilen sütunundaki değerlerin ortalamasını verir.</a:t>
            </a:r>
          </a:p>
          <a:p>
            <a:pPr marL="0" algn="just">
              <a:buNone/>
            </a:pPr>
            <a:r>
              <a:rPr lang="tr-TR" dirty="0"/>
              <a:t>		SELECT AVG(KREDI) FROM ders;</a:t>
            </a:r>
          </a:p>
          <a:p>
            <a:pPr marL="0" algn="just">
              <a:buNone/>
            </a:pPr>
            <a:r>
              <a:rPr lang="tr-TR" dirty="0"/>
              <a:t>		SELECT AVG(PUAN) FROM </a:t>
            </a:r>
            <a:r>
              <a:rPr lang="tr-TR" dirty="0" err="1"/>
              <a:t>sinavnot</a:t>
            </a:r>
            <a:r>
              <a:rPr lang="tr-TR" dirty="0"/>
              <a:t>;</a:t>
            </a:r>
          </a:p>
          <a:p>
            <a:pPr marL="0" algn="just">
              <a:buNone/>
            </a:pPr>
            <a:endParaRPr lang="tr-TR" dirty="0"/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400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FONKSİYONLARI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b="1" i="1" dirty="0"/>
              <a:t>MIN (EN KÜÇÜK) ;</a:t>
            </a:r>
          </a:p>
          <a:p>
            <a:pPr marL="0" algn="just">
              <a:buNone/>
            </a:pPr>
            <a:r>
              <a:rPr lang="tr-TR" dirty="0"/>
              <a:t>Bir tablonun belirtilen sütunundaki en küçük değeri verir.</a:t>
            </a:r>
          </a:p>
          <a:p>
            <a:pPr marL="0" algn="just">
              <a:buNone/>
            </a:pPr>
            <a:r>
              <a:rPr lang="tr-TR" dirty="0"/>
              <a:t>		SELECT MIN(KREDI) FROM ders;</a:t>
            </a:r>
          </a:p>
          <a:p>
            <a:pPr marL="0" algn="just">
              <a:buNone/>
            </a:pPr>
            <a:r>
              <a:rPr lang="tr-TR" dirty="0"/>
              <a:t>		SELECT MIN(PUAN) FROM </a:t>
            </a:r>
            <a:r>
              <a:rPr lang="tr-TR" dirty="0" err="1"/>
              <a:t>sinavnot</a:t>
            </a:r>
            <a:r>
              <a:rPr lang="tr-TR" dirty="0"/>
              <a:t>;</a:t>
            </a:r>
          </a:p>
          <a:p>
            <a:pPr marL="0" algn="just">
              <a:buNone/>
            </a:pPr>
            <a:r>
              <a:rPr lang="tr-TR" b="1" i="1" dirty="0"/>
              <a:t>MAX (EN BÜYÜK) ;</a:t>
            </a:r>
          </a:p>
          <a:p>
            <a:pPr marL="0" algn="just">
              <a:buNone/>
            </a:pPr>
            <a:r>
              <a:rPr lang="tr-TR" dirty="0"/>
              <a:t>Bir tablonun belirtilen sütunundaki en büyük değeri verir.</a:t>
            </a:r>
          </a:p>
          <a:p>
            <a:pPr marL="0" algn="just">
              <a:buNone/>
            </a:pPr>
            <a:r>
              <a:rPr lang="tr-TR" dirty="0"/>
              <a:t>		SELECT MAX (KREDI) FROM ders;</a:t>
            </a:r>
          </a:p>
          <a:p>
            <a:pPr marL="0" algn="just">
              <a:buNone/>
            </a:pPr>
            <a:r>
              <a:rPr lang="tr-TR" dirty="0"/>
              <a:t>		SELECT MAX(PUAN) FROM </a:t>
            </a:r>
            <a:r>
              <a:rPr lang="tr-TR" dirty="0" err="1"/>
              <a:t>sinavnot</a:t>
            </a:r>
            <a:r>
              <a:rPr lang="tr-TR" dirty="0"/>
              <a:t>;</a:t>
            </a:r>
          </a:p>
          <a:p>
            <a:pPr marL="0" algn="just">
              <a:buNone/>
            </a:pPr>
            <a:endParaRPr lang="tr-TR" dirty="0"/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576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SAYMA İFADESİ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85557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b="1" i="1" dirty="0"/>
              <a:t>COUNT ;</a:t>
            </a:r>
          </a:p>
          <a:p>
            <a:pPr marL="0" algn="just">
              <a:buNone/>
            </a:pPr>
            <a:r>
              <a:rPr lang="tr-TR" dirty="0"/>
              <a:t>Tablo içerisinde herhangi bir sayma işlemi yapmak için kullanılır.</a:t>
            </a:r>
          </a:p>
          <a:p>
            <a:pPr marL="0" algn="just">
              <a:buNone/>
            </a:pPr>
            <a:r>
              <a:rPr lang="tr-TR" dirty="0"/>
              <a:t>		SELECT COUNT(*) FROM </a:t>
            </a:r>
            <a:r>
              <a:rPr lang="tr-TR" dirty="0" err="1"/>
              <a:t>ogrenci</a:t>
            </a:r>
            <a:r>
              <a:rPr lang="tr-TR" dirty="0"/>
              <a:t>; (tablodaki tüm kayıtları sayar)</a:t>
            </a:r>
          </a:p>
          <a:p>
            <a:pPr marL="0" algn="just">
              <a:buNone/>
            </a:pPr>
            <a:r>
              <a:rPr lang="tr-TR" dirty="0"/>
              <a:t>		SELECT COUNT(DISTINCT(AD) FROM </a:t>
            </a:r>
            <a:r>
              <a:rPr lang="tr-TR" dirty="0" err="1"/>
              <a:t>ogrenci</a:t>
            </a:r>
            <a:r>
              <a:rPr lang="tr-TR" dirty="0"/>
              <a:t>; (kaç farklı isim olduğunu gösterir)</a:t>
            </a:r>
          </a:p>
          <a:p>
            <a:pPr marL="0" algn="just">
              <a:buNone/>
            </a:pPr>
            <a:r>
              <a:rPr lang="tr-TR" dirty="0"/>
              <a:t>		</a:t>
            </a:r>
            <a:r>
              <a:rPr lang="en-US" dirty="0"/>
              <a:t>SELECT  COUNT(DISTINCT(BOLUMID))</a:t>
            </a:r>
            <a:r>
              <a:rPr lang="tr-TR" dirty="0"/>
              <a:t> 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COUNT</a:t>
            </a:r>
            <a:r>
              <a:rPr lang="tr-TR" dirty="0"/>
              <a:t>(OGRENCINO</a:t>
            </a:r>
            <a:r>
              <a:rPr lang="en-US" dirty="0"/>
              <a:t>) FROM  </a:t>
            </a:r>
            <a:r>
              <a:rPr lang="en-US" dirty="0" err="1"/>
              <a:t>ogrenci</a:t>
            </a:r>
            <a:r>
              <a:rPr lang="en-US" dirty="0"/>
              <a:t> ;</a:t>
            </a:r>
            <a:r>
              <a:rPr lang="tr-TR" dirty="0"/>
              <a:t> </a:t>
            </a:r>
          </a:p>
          <a:p>
            <a:pPr marL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80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SQL NULL DEĞER SORGULAMA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85557" y="1845734"/>
            <a:ext cx="10058400" cy="402336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tr-TR" b="1" i="1" dirty="0"/>
              <a:t>IS NULL  ;</a:t>
            </a:r>
          </a:p>
          <a:p>
            <a:pPr marL="0" algn="just">
              <a:buNone/>
            </a:pPr>
            <a:r>
              <a:rPr lang="tr-TR" dirty="0"/>
              <a:t>İçerisinde değer bulundurmayan kayıtları bulmak için kullanılır. 		</a:t>
            </a:r>
          </a:p>
          <a:p>
            <a:pPr marL="0" algn="just">
              <a:buNone/>
            </a:pPr>
            <a:r>
              <a:rPr lang="tr-TR" dirty="0"/>
              <a:t>	SELECT COUNT(*) FROM </a:t>
            </a:r>
            <a:r>
              <a:rPr lang="tr-TR" dirty="0" err="1"/>
              <a:t>ogrenci</a:t>
            </a:r>
            <a:r>
              <a:rPr lang="tr-TR" dirty="0"/>
              <a:t> WHERE KAYITTARIHI IS NULL ; </a:t>
            </a:r>
          </a:p>
          <a:p>
            <a:pPr marL="0" algn="just">
              <a:buNone/>
            </a:pPr>
            <a:r>
              <a:rPr lang="tr-TR" b="1" i="1" dirty="0"/>
              <a:t>IS NOT NULL  ;</a:t>
            </a:r>
          </a:p>
          <a:p>
            <a:pPr marL="0" algn="just">
              <a:buNone/>
            </a:pPr>
            <a:r>
              <a:rPr lang="tr-TR" dirty="0"/>
              <a:t>İçerisinde değer bulunan kayıtları bulmak için kullanılır. 	</a:t>
            </a:r>
          </a:p>
          <a:p>
            <a:pPr marL="0" algn="just">
              <a:buNone/>
            </a:pPr>
            <a:r>
              <a:rPr lang="tr-TR" dirty="0"/>
              <a:t>	 SELECT COUNT(*) FROM </a:t>
            </a:r>
            <a:r>
              <a:rPr lang="tr-TR" dirty="0" err="1"/>
              <a:t>ogrenci</a:t>
            </a:r>
            <a:r>
              <a:rPr lang="tr-TR" dirty="0"/>
              <a:t> WHERE KAYITTARIHI IS NOT NULL ; </a:t>
            </a:r>
          </a:p>
        </p:txBody>
      </p:sp>
    </p:spTree>
    <p:extLst>
      <p:ext uri="{BB962C8B-B14F-4D97-AF65-F5344CB8AC3E}">
        <p14:creationId xmlns:p14="http://schemas.microsoft.com/office/powerpoint/2010/main" val="653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DDL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TABLOYU OLUŞTURUNUZ.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</a:t>
            </a:r>
            <a:r>
              <a:rPr lang="tr-TR" altLang="tr-TR" dirty="0" err="1">
                <a:sym typeface="Wingdings" panose="05000000000000000000" pitchFamily="2" charset="2"/>
              </a:rPr>
              <a:t>universite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ALANLAR	--&gt; ID (ANAHTAR ALAN, OTOMATİK ARTAN, BOŞ OLAMAZ)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AD (100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ADRES (255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 		      TELEFON (10 KARAKTER UZUNLUĞUNDA METİN, VARSAYILAN BOŞ) 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40409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DDL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TABLOYU OLUŞTURUNUZ.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</a:t>
            </a:r>
            <a:r>
              <a:rPr lang="tr-TR" altLang="tr-TR" dirty="0" err="1">
                <a:sym typeface="Wingdings" panose="05000000000000000000" pitchFamily="2" charset="2"/>
              </a:rPr>
              <a:t>fakulte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ALANLAR	--&gt; ID (ANAHTAR ALAN, OTOMATİK ARTAN, BOŞ OLAMAZ)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UNIVERSITEID (YABANCI ANAHTAR ALAN,BOŞ OLAMAZ)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AD (100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KODU (20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 		      TELEFON (10 KARAKTER UZUNLUĞUNDA METİN, VARSAYILAN BOŞ)</a:t>
            </a:r>
          </a:p>
          <a:p>
            <a:pPr marL="0" indent="0" algn="just">
              <a:buNone/>
            </a:pPr>
            <a:r>
              <a:rPr lang="tr-TR" altLang="tr-TR" sz="1300" dirty="0">
                <a:sym typeface="Wingdings" panose="05000000000000000000" pitchFamily="2" charset="2"/>
              </a:rPr>
              <a:t>KEY UNIVERSITEID (`UNIVERSITEID`)  CONSTRAINT `</a:t>
            </a:r>
            <a:r>
              <a:rPr lang="tr-TR" altLang="tr-TR" sz="1300" dirty="0" err="1">
                <a:sym typeface="Wingdings" panose="05000000000000000000" pitchFamily="2" charset="2"/>
              </a:rPr>
              <a:t>fakulte_fk</a:t>
            </a:r>
            <a:r>
              <a:rPr lang="tr-TR" altLang="tr-TR" sz="1300" dirty="0">
                <a:sym typeface="Wingdings" panose="05000000000000000000" pitchFamily="2" charset="2"/>
              </a:rPr>
              <a:t>` FOREIGN KEY (`UNIVERSITEID`) REFERENCES `</a:t>
            </a:r>
            <a:r>
              <a:rPr lang="tr-TR" altLang="tr-TR" sz="1300" dirty="0" err="1">
                <a:sym typeface="Wingdings" panose="05000000000000000000" pitchFamily="2" charset="2"/>
              </a:rPr>
              <a:t>universite</a:t>
            </a:r>
            <a:r>
              <a:rPr lang="tr-TR" altLang="tr-TR" sz="1300" dirty="0">
                <a:sym typeface="Wingdings" panose="05000000000000000000" pitchFamily="2" charset="2"/>
              </a:rPr>
              <a:t>` (`ID`) </a:t>
            </a:r>
            <a:r>
              <a:rPr lang="tr-TR" altLang="tr-TR" dirty="0">
                <a:sym typeface="Wingdings" panose="05000000000000000000" pitchFamily="2" charset="2"/>
              </a:rPr>
              <a:t>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49928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DDL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TABLOYU OLUŞTURUNUZ.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bolum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ALANLAR	--&gt; ID (ANAHTAR ALAN, OTOMATİK ARTAN, BOŞ OLAMAZ)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FAKULTEID (YABANCI ANAHTAR ALAN,BOŞ OLAMAZ)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AD (100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BOLUMKODU (20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 		      TELEFON (10 KARAKTER UZUNLUĞUNDA METİN, VARSAYILAN BOŞ)</a:t>
            </a:r>
          </a:p>
          <a:p>
            <a:pPr marL="0" indent="0" algn="just">
              <a:buNone/>
            </a:pPr>
            <a:r>
              <a:rPr lang="tr-TR" altLang="tr-TR" sz="1300" dirty="0">
                <a:sym typeface="Wingdings" panose="05000000000000000000" pitchFamily="2" charset="2"/>
              </a:rPr>
              <a:t>KEY </a:t>
            </a:r>
            <a:r>
              <a:rPr lang="tr-TR" altLang="tr-TR" sz="1400" dirty="0">
                <a:sym typeface="Wingdings" panose="05000000000000000000" pitchFamily="2" charset="2"/>
              </a:rPr>
              <a:t>FAKULTEID</a:t>
            </a:r>
            <a:r>
              <a:rPr lang="tr-TR" altLang="tr-TR" sz="1300" dirty="0">
                <a:sym typeface="Wingdings" panose="05000000000000000000" pitchFamily="2" charset="2"/>
              </a:rPr>
              <a:t> (`</a:t>
            </a:r>
            <a:r>
              <a:rPr lang="tr-TR" altLang="tr-TR" sz="1400" dirty="0">
                <a:sym typeface="Wingdings" panose="05000000000000000000" pitchFamily="2" charset="2"/>
              </a:rPr>
              <a:t>FAKULTEID </a:t>
            </a:r>
            <a:r>
              <a:rPr lang="tr-TR" altLang="tr-TR" sz="1300" dirty="0">
                <a:sym typeface="Wingdings" panose="05000000000000000000" pitchFamily="2" charset="2"/>
              </a:rPr>
              <a:t>`)  CONSTRAINT `</a:t>
            </a:r>
            <a:r>
              <a:rPr lang="tr-TR" altLang="tr-TR" sz="1300" dirty="0" err="1">
                <a:sym typeface="Wingdings" panose="05000000000000000000" pitchFamily="2" charset="2"/>
              </a:rPr>
              <a:t>bolum_fk</a:t>
            </a:r>
            <a:r>
              <a:rPr lang="tr-TR" altLang="tr-TR" sz="1300" dirty="0">
                <a:sym typeface="Wingdings" panose="05000000000000000000" pitchFamily="2" charset="2"/>
              </a:rPr>
              <a:t>` FOREIGN KEY (`</a:t>
            </a:r>
            <a:r>
              <a:rPr lang="tr-TR" altLang="tr-TR" sz="1400" dirty="0">
                <a:sym typeface="Wingdings" panose="05000000000000000000" pitchFamily="2" charset="2"/>
              </a:rPr>
              <a:t> FAKULTEID </a:t>
            </a:r>
            <a:r>
              <a:rPr lang="tr-TR" altLang="tr-TR" sz="1300" dirty="0">
                <a:sym typeface="Wingdings" panose="05000000000000000000" pitchFamily="2" charset="2"/>
              </a:rPr>
              <a:t>`) REFERENCES `</a:t>
            </a:r>
            <a:r>
              <a:rPr lang="tr-TR" altLang="tr-TR" sz="1300" dirty="0" err="1">
                <a:sym typeface="Wingdings" panose="05000000000000000000" pitchFamily="2" charset="2"/>
              </a:rPr>
              <a:t>fakulte</a:t>
            </a:r>
            <a:r>
              <a:rPr lang="tr-TR" altLang="tr-TR" sz="1300" dirty="0">
                <a:sym typeface="Wingdings" panose="05000000000000000000" pitchFamily="2" charset="2"/>
              </a:rPr>
              <a:t>` (`ID`) </a:t>
            </a:r>
            <a:r>
              <a:rPr lang="tr-TR" altLang="tr-TR" dirty="0">
                <a:sym typeface="Wingdings" panose="05000000000000000000" pitchFamily="2" charset="2"/>
              </a:rPr>
              <a:t>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4611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DDL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TABLOYU OLUŞTURUNUZ.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dersler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ALANLAR	--&gt; ID (ANAHTAR ALAN, OTOMATİK ARTAN, BOŞ OLAMAZ)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BOLUMID (YABANCI ANAHTAR ALAN,BOŞ OLAMAZ)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DERSAD (100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		      DERSKODU (20 KARAKTER UZUNLUĞUNDA METİN, VARSAYILAN BOŞ)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 		      KREDI (KÜÇÜK TAMSAYI, VARSAYILAN 0)</a:t>
            </a:r>
          </a:p>
          <a:p>
            <a:pPr marL="0" indent="0" algn="just">
              <a:buNone/>
            </a:pPr>
            <a:r>
              <a:rPr lang="tr-TR" altLang="tr-TR" sz="1300" dirty="0">
                <a:sym typeface="Wingdings" panose="05000000000000000000" pitchFamily="2" charset="2"/>
              </a:rPr>
              <a:t>KEY </a:t>
            </a:r>
            <a:r>
              <a:rPr lang="tr-TR" altLang="tr-TR" sz="1400" dirty="0">
                <a:sym typeface="Wingdings" panose="05000000000000000000" pitchFamily="2" charset="2"/>
              </a:rPr>
              <a:t>BOLUMID</a:t>
            </a:r>
            <a:r>
              <a:rPr lang="tr-TR" altLang="tr-TR" sz="1300" dirty="0">
                <a:sym typeface="Wingdings" panose="05000000000000000000" pitchFamily="2" charset="2"/>
              </a:rPr>
              <a:t> (`</a:t>
            </a:r>
            <a:r>
              <a:rPr lang="tr-TR" altLang="tr-TR" sz="1400" dirty="0">
                <a:sym typeface="Wingdings" panose="05000000000000000000" pitchFamily="2" charset="2"/>
              </a:rPr>
              <a:t> BOLUMID </a:t>
            </a:r>
            <a:r>
              <a:rPr lang="tr-TR" altLang="tr-TR" sz="1300" dirty="0">
                <a:sym typeface="Wingdings" panose="05000000000000000000" pitchFamily="2" charset="2"/>
              </a:rPr>
              <a:t>`)  CONSTRAINT `</a:t>
            </a:r>
            <a:r>
              <a:rPr lang="tr-TR" altLang="tr-TR" sz="1300" dirty="0" err="1">
                <a:sym typeface="Wingdings" panose="05000000000000000000" pitchFamily="2" charset="2"/>
              </a:rPr>
              <a:t>dersler_fk</a:t>
            </a:r>
            <a:r>
              <a:rPr lang="tr-TR" altLang="tr-TR" sz="1300" dirty="0">
                <a:sym typeface="Wingdings" panose="05000000000000000000" pitchFamily="2" charset="2"/>
              </a:rPr>
              <a:t>` FOREIGN KEY (`</a:t>
            </a:r>
            <a:r>
              <a:rPr lang="tr-TR" altLang="tr-TR" sz="1400" dirty="0">
                <a:sym typeface="Wingdings" panose="05000000000000000000" pitchFamily="2" charset="2"/>
              </a:rPr>
              <a:t> BOLUMID </a:t>
            </a:r>
            <a:r>
              <a:rPr lang="tr-TR" altLang="tr-TR" sz="1300" dirty="0">
                <a:sym typeface="Wingdings" panose="05000000000000000000" pitchFamily="2" charset="2"/>
              </a:rPr>
              <a:t>`) REFERENCES `bolum` (`ID`) </a:t>
            </a:r>
            <a:r>
              <a:rPr lang="tr-TR" altLang="tr-TR" dirty="0">
                <a:sym typeface="Wingdings" panose="05000000000000000000" pitchFamily="2" charset="2"/>
              </a:rPr>
              <a:t>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20868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DML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TABLOYA VERİ GİRİŞİ YAPINIZ.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</a:t>
            </a:r>
            <a:r>
              <a:rPr lang="tr-TR" altLang="tr-TR" dirty="0" err="1">
                <a:sym typeface="Wingdings" panose="05000000000000000000" pitchFamily="2" charset="2"/>
              </a:rPr>
              <a:t>universite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VERİ		--&gt; TABLOYA 2 FARKLI ÜNİVERSİTE BİLGİSİ GİRİNİZ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(MUĞLA SITKI KOÇMAN ÜNİVERSİTESİ, PAMUKKALE ÜNİVERSİTESİ)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(ADRES VE TELEFON BİLGİLERİNİ RASTGELE YAZABİLİRSİNİZ)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66293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DML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TABLOYA VERİ GİRİŞİ YAPINIZ.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</a:t>
            </a:r>
            <a:r>
              <a:rPr lang="tr-TR" altLang="tr-TR" dirty="0" err="1">
                <a:sym typeface="Wingdings" panose="05000000000000000000" pitchFamily="2" charset="2"/>
              </a:rPr>
              <a:t>fakulte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VERİ		--&gt; TABLOYA 2 ÜNİVERSİTE İÇİN DE FAKÜLTE BİLGİLERİ GİRİNİZ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(FEN FAKÜLTESİ, EDEBİYAT FAKÜLTESİ, TEKNOLOJİ FAKÜLTESİ, MÜHENDİSLİK FAKÜLTESİ, İKTİSADİ ve İDARİ BİLİMLER FAKÜLTESİ)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(KODLAR: FEN,EDE,TEK,MÜH,İBF)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(TELEFON BİLGİLERİNİ RASTGELE YAZINIZ)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87592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3600" b="1" dirty="0"/>
              <a:t>ÖRNEK VERİTABANI SORGULAMALARI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dirty="0"/>
              <a:t>DML KULLANARAK BELİRTİLEN </a:t>
            </a:r>
            <a:r>
              <a:rPr lang="tr-TR" altLang="tr-TR" dirty="0" err="1"/>
              <a:t>obilsis</a:t>
            </a:r>
            <a:r>
              <a:rPr lang="tr-TR" altLang="tr-TR" dirty="0"/>
              <a:t> VERİTABANINDA VERİLEN TABLOYA VERİ GİRİŞİ YAPINIZ.</a:t>
            </a:r>
          </a:p>
          <a:p>
            <a:pPr marL="0" indent="0" algn="just">
              <a:buNone/>
            </a:pPr>
            <a:r>
              <a:rPr lang="tr-TR" altLang="tr-TR" dirty="0"/>
              <a:t>VERİTABANI 	--&gt; </a:t>
            </a:r>
            <a:r>
              <a:rPr lang="tr-TR" altLang="tr-TR" dirty="0" err="1">
                <a:sym typeface="Wingdings" panose="05000000000000000000" pitchFamily="2" charset="2"/>
              </a:rPr>
              <a:t>obilsis</a:t>
            </a:r>
            <a:endParaRPr lang="tr-TR" altLang="tr-TR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TABLO		--&gt; bolum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VERİ		--&gt; TABLOYA 2 ÜNİVERSİTENİN FAKÜLTELERİ İÇİN BÖLÜM BİLGİLERİ GİRİNİZ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(MATEMATİK, KİMYA, SOSYOLOJİ, FELSEFE, BİLİŞİM SİSTEMLERİ MÜHENDİSLİĞİ, İNŞAAT MÜHENDİSLİĞİ, MADEN MÜHENDİSLİĞİ, İŞLETME, İKTİSAT, KAMU YÖNETİMİ)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(KODLAR: MAT,KİM,SOS,FEL,BSM,İNS,MAD,İŞL,İKT,KAM)</a:t>
            </a:r>
          </a:p>
          <a:p>
            <a:pPr marL="0" indent="0" algn="just">
              <a:buNone/>
            </a:pPr>
            <a:r>
              <a:rPr lang="tr-TR" altLang="tr-TR" dirty="0">
                <a:sym typeface="Wingdings" panose="05000000000000000000" pitchFamily="2" charset="2"/>
              </a:rPr>
              <a:t>(TELEFON BİLGİLERİNİ RASTGELE YAZINIZ)	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2320931809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12990</TotalTime>
  <Words>709</Words>
  <Application>Microsoft Office PowerPoint</Application>
  <PresentationFormat>Geniş ekran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Wingdings</vt:lpstr>
      <vt:lpstr>Geçmişe bakış</vt:lpstr>
      <vt:lpstr>VERİ TABANI YÖNETİM SİSTEMLERİ BÖLÜM 6</vt:lpstr>
      <vt:lpstr>ÖRNEK VERİTABANI SORGULAMALARI</vt:lpstr>
      <vt:lpstr>ÖRNEK VERİTABANI SORGULAMALARI</vt:lpstr>
      <vt:lpstr>ÖRNEK VERİTABANI SORGULAMALARI</vt:lpstr>
      <vt:lpstr>ÖRNEK VERİTABANI SORGULAMALARI</vt:lpstr>
      <vt:lpstr>ÖRNEK VERİTABANI SORGULAMALARI</vt:lpstr>
      <vt:lpstr>ÖRNEK VERİTABANI SORGULAMALARI</vt:lpstr>
      <vt:lpstr>ÖRNEK VERİTABANI SORGULAMALARI</vt:lpstr>
      <vt:lpstr>ÖRNEK VERİTABANI SORGULAMALARI</vt:lpstr>
      <vt:lpstr>ÖRNEK VERİTABANI SORGULAMALARI</vt:lpstr>
      <vt:lpstr>ÖRNEK VERİTABANI SORGULAMALARI</vt:lpstr>
      <vt:lpstr>TEMEL SQL KOMUTLARI </vt:lpstr>
      <vt:lpstr>TEMEL SQL KOMUTLARI </vt:lpstr>
      <vt:lpstr>TEMEL SQL KOMUTLARI </vt:lpstr>
      <vt:lpstr>SQL SELECT KOMUTU PARAMETRELERİ</vt:lpstr>
      <vt:lpstr>SQL OPERATÖRLERİ</vt:lpstr>
      <vt:lpstr>SQL OPERATÖRLERİ</vt:lpstr>
      <vt:lpstr>SQL SIRALAMA İFADELERİ</vt:lpstr>
      <vt:lpstr>SQL İFADELERİ</vt:lpstr>
      <vt:lpstr>SQL FONKSİYONLARI</vt:lpstr>
      <vt:lpstr>SQL FONKSİYONLARI</vt:lpstr>
      <vt:lpstr>SQL SAYMA İFADESİ</vt:lpstr>
      <vt:lpstr>SQL NULL DEĞER SORGULAMA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YÖNETİM SİSTEMLERİ</dc:title>
  <dc:creator>eguvenc</dc:creator>
  <cp:lastModifiedBy>KIVANÇ ÖZGÜR</cp:lastModifiedBy>
  <cp:revision>432</cp:revision>
  <dcterms:created xsi:type="dcterms:W3CDTF">2019-02-11T08:13:35Z</dcterms:created>
  <dcterms:modified xsi:type="dcterms:W3CDTF">2019-04-07T19:18:12Z</dcterms:modified>
</cp:coreProperties>
</file>