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29.04.2019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88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29.04.2019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813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29.04.2019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729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29.04.2019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173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29.04.2019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1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29.04.2019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545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29.04.2019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670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29.04.2019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44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29.04.2019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587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B08E30-903C-4DC3-A781-7B7E3CD6DCD4}" type="datetimeFigureOut">
              <a:rPr lang="tr-TR" smtClean="0"/>
              <a:t>29.04.2019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585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29.04.2019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834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B08E30-903C-4DC3-A781-7B7E3CD6DCD4}" type="datetimeFigureOut">
              <a:rPr lang="tr-TR" smtClean="0"/>
              <a:t>29.04.2019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30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VERİ TABANI YÖNETİM SİSTEMLERİ BÖLÜM </a:t>
            </a:r>
            <a:r>
              <a:rPr lang="tr-TR" dirty="0" smtClean="0"/>
              <a:t>7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tr-TR" dirty="0" smtClean="0"/>
              <a:t>ÖĞR.GÖR. ERCÜMENT GÜVENÇ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298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dirty="0" smtClean="0"/>
              <a:t>CASE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SELECT sorgusunun içinde koşula göre değişen ifadelerin listelenmesinde kullanılır.</a:t>
            </a:r>
          </a:p>
          <a:p>
            <a:pPr marL="1117120" lvl="6" indent="0">
              <a:buNone/>
            </a:pPr>
            <a:endParaRPr lang="tr-TR" sz="2400" dirty="0" smtClean="0"/>
          </a:p>
          <a:p>
            <a:pPr marL="1117120" lvl="6" indent="0">
              <a:buNone/>
            </a:pPr>
            <a:r>
              <a:rPr lang="en-US" sz="2400" dirty="0"/>
              <a:t>SELECT CONCAT(AD," ",SOYAD) AS ADSOYAD,DURUM AS DURUM1</a:t>
            </a:r>
            <a:r>
              <a:rPr lang="en-US" sz="2400" dirty="0" smtClean="0"/>
              <a:t>,</a:t>
            </a:r>
            <a:r>
              <a:rPr lang="tr-TR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CASE DURUM WHEN 1 THEN "AKTİF" ELSE "PASİF" END) AS DURUM2 </a:t>
            </a:r>
          </a:p>
          <a:p>
            <a:pPr marL="1117120" lvl="6" indent="0">
              <a:buNone/>
            </a:pPr>
            <a:r>
              <a:rPr lang="en-US" sz="2400" dirty="0"/>
              <a:t>FROM OGRENCI</a:t>
            </a:r>
            <a:endParaRPr lang="tr-TR" sz="2400" dirty="0"/>
          </a:p>
          <a:p>
            <a:pPr marL="1117120" lvl="6" indent="0">
              <a:buNone/>
            </a:pP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35515" t="19027" r="45391" b="55064"/>
          <a:stretch/>
        </p:blipFill>
        <p:spPr>
          <a:xfrm>
            <a:off x="4816969" y="3857414"/>
            <a:ext cx="2619022" cy="212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4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dirty="0" smtClean="0"/>
              <a:t>CEIL-FLOOR-ROUND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tr-TR" sz="3000" dirty="0"/>
              <a:t>CEIL: Verilen </a:t>
            </a:r>
            <a:r>
              <a:rPr lang="tr-TR" sz="3000" dirty="0" err="1"/>
              <a:t>ondalıklı</a:t>
            </a:r>
            <a:r>
              <a:rPr lang="tr-TR" sz="3000" dirty="0"/>
              <a:t> sayıyı en yakın üst tamsayıya </a:t>
            </a:r>
            <a:r>
              <a:rPr lang="tr-TR" sz="3000" dirty="0" smtClean="0"/>
              <a:t>yuvarlar.</a:t>
            </a:r>
          </a:p>
          <a:p>
            <a:pPr marL="0">
              <a:buNone/>
            </a:pPr>
            <a:r>
              <a:rPr lang="tr-TR" sz="3000" dirty="0" smtClean="0"/>
              <a:t>FLOOR: </a:t>
            </a:r>
            <a:r>
              <a:rPr lang="tr-TR" sz="3000" dirty="0"/>
              <a:t>Verilen </a:t>
            </a:r>
            <a:r>
              <a:rPr lang="tr-TR" sz="3000" dirty="0" err="1"/>
              <a:t>ondalıklı</a:t>
            </a:r>
            <a:r>
              <a:rPr lang="tr-TR" sz="3000" dirty="0"/>
              <a:t> sayıyı en yakın </a:t>
            </a:r>
            <a:r>
              <a:rPr lang="tr-TR" sz="3000" dirty="0" smtClean="0"/>
              <a:t>alt </a:t>
            </a:r>
            <a:r>
              <a:rPr lang="tr-TR" sz="3000" dirty="0"/>
              <a:t>tamsayıya yuvarlar.</a:t>
            </a:r>
          </a:p>
          <a:p>
            <a:pPr marL="0">
              <a:buNone/>
            </a:pPr>
            <a:r>
              <a:rPr lang="tr-TR" sz="3000" dirty="0"/>
              <a:t>ROUND: Verilen </a:t>
            </a:r>
            <a:r>
              <a:rPr lang="tr-TR" sz="3000" dirty="0" err="1"/>
              <a:t>ondalıklı</a:t>
            </a:r>
            <a:r>
              <a:rPr lang="tr-TR" sz="3000" dirty="0"/>
              <a:t> sayıyı en yakın tamsayıya </a:t>
            </a:r>
            <a:r>
              <a:rPr lang="tr-TR" sz="3000" dirty="0" smtClean="0"/>
              <a:t>yuvarlar.</a:t>
            </a:r>
            <a:endParaRPr lang="tr-TR" sz="3000" dirty="0"/>
          </a:p>
          <a:p>
            <a:pPr marL="475488" lvl="2">
              <a:buNone/>
            </a:pP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en-US" sz="1800" dirty="0" smtClean="0"/>
              <a:t>SELECT </a:t>
            </a:r>
            <a:r>
              <a:rPr lang="en-US" sz="1800" dirty="0"/>
              <a:t>1.42 AS SAYI,CEIL(1.42) </a:t>
            </a:r>
            <a:r>
              <a:rPr lang="en-US" sz="1800" dirty="0" smtClean="0"/>
              <a:t>AS USTEYUVARLA</a:t>
            </a:r>
            <a:r>
              <a:rPr lang="tr-TR" sz="1800" dirty="0" smtClean="0"/>
              <a:t>NMIS</a:t>
            </a:r>
          </a:p>
          <a:p>
            <a:pPr marL="1608560" lvl="8">
              <a:buNone/>
            </a:pPr>
            <a:endParaRPr lang="tr-TR" sz="2400" dirty="0" smtClean="0"/>
          </a:p>
          <a:p>
            <a:pPr marL="658368" lvl="3">
              <a:buNone/>
            </a:pPr>
            <a:r>
              <a:rPr lang="en-US" sz="1800" dirty="0" smtClean="0"/>
              <a:t>SELECT </a:t>
            </a:r>
            <a:r>
              <a:rPr lang="en-US" sz="1800" dirty="0"/>
              <a:t>1.42 AS SAYI,FLOOR(1.42) AS </a:t>
            </a:r>
            <a:r>
              <a:rPr lang="en-US" sz="1800" dirty="0" smtClean="0"/>
              <a:t>ALTAYUVARLANMIS</a:t>
            </a:r>
            <a:endParaRPr lang="tr-TR" sz="1800" dirty="0" smtClean="0"/>
          </a:p>
          <a:p>
            <a:pPr marL="658368" lvl="3">
              <a:buNone/>
            </a:pPr>
            <a:endParaRPr lang="tr-TR" sz="1800" dirty="0"/>
          </a:p>
          <a:p>
            <a:pPr marL="475488" lvl="2">
              <a:buNone/>
            </a:pP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en-US" sz="1800" dirty="0" smtClean="0"/>
              <a:t>SELECT </a:t>
            </a:r>
            <a:r>
              <a:rPr lang="en-US" sz="1800" dirty="0"/>
              <a:t>1.42 AS SAYI,FLOOR(1.42) AS </a:t>
            </a:r>
            <a:r>
              <a:rPr lang="en-US" sz="1800" dirty="0" smtClean="0"/>
              <a:t>YUVARLANMIS</a:t>
            </a:r>
            <a:endParaRPr lang="tr-TR" sz="18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35597" t="19164" r="48848" b="76012"/>
          <a:stretch/>
        </p:blipFill>
        <p:spPr>
          <a:xfrm>
            <a:off x="1587107" y="4142071"/>
            <a:ext cx="2133600" cy="3951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l="35515" t="19027" r="48601" b="76150"/>
          <a:stretch/>
        </p:blipFill>
        <p:spPr>
          <a:xfrm>
            <a:off x="1564529" y="4896415"/>
            <a:ext cx="2178755" cy="3951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4"/>
          <a:srcRect l="35432" t="19027" r="50741" b="76287"/>
          <a:stretch/>
        </p:blipFill>
        <p:spPr>
          <a:xfrm>
            <a:off x="1564529" y="5785557"/>
            <a:ext cx="2156178" cy="38382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69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sz="4400" dirty="0" smtClean="0"/>
              <a:t>CURRENT_TIMESTAMP-CURDATE-CURTIME</a:t>
            </a:r>
            <a:endParaRPr lang="tr-TR" sz="4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tr-TR" sz="3000" dirty="0" smtClean="0"/>
              <a:t>Güncel tarih saat bilgisini getiren fonksiyonlardır.</a:t>
            </a:r>
          </a:p>
          <a:p>
            <a:pPr marL="841248" lvl="4">
              <a:buNone/>
            </a:pPr>
            <a:endParaRPr lang="tr-TR" sz="2400" dirty="0" smtClean="0"/>
          </a:p>
          <a:p>
            <a:pPr marL="841248" lvl="4">
              <a:buNone/>
            </a:pPr>
            <a:r>
              <a:rPr lang="tr-TR" sz="2400" dirty="0" smtClean="0"/>
              <a:t>SELECT </a:t>
            </a:r>
            <a:r>
              <a:rPr lang="tr-TR" sz="2400" dirty="0"/>
              <a:t>CURRENT_TIMESTAMP AS TS,CURDATE() AS CD,CURTIME() AS </a:t>
            </a:r>
            <a:r>
              <a:rPr lang="tr-TR" sz="2400" dirty="0" smtClean="0"/>
              <a:t>CT</a:t>
            </a:r>
          </a:p>
          <a:p>
            <a:pPr marL="841248" lvl="4">
              <a:buNone/>
            </a:pPr>
            <a:endParaRPr lang="tr-TR" sz="2400" dirty="0"/>
          </a:p>
          <a:p>
            <a:pPr marL="841248" lvl="4">
              <a:buNone/>
            </a:pPr>
            <a:endParaRPr lang="tr-TR" sz="2400" dirty="0"/>
          </a:p>
          <a:p>
            <a:pPr marL="0">
              <a:buNone/>
            </a:pPr>
            <a:endParaRPr lang="tr-TR" sz="3000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35432" t="18889" r="45226" b="76425"/>
          <a:stretch/>
        </p:blipFill>
        <p:spPr>
          <a:xfrm>
            <a:off x="3866512" y="3665503"/>
            <a:ext cx="2652890" cy="38382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784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dirty="0" smtClean="0"/>
              <a:t>EXTRACT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17891" cy="4023360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tr-TR" sz="3000" dirty="0" smtClean="0"/>
              <a:t>Tarih ve Saat bilgisinin belirli bölümlerin görüntülemek için kullanılır.</a:t>
            </a:r>
          </a:p>
          <a:p>
            <a:pPr marL="0">
              <a:buNone/>
              <a:tabLst>
                <a:tab pos="628650" algn="l"/>
                <a:tab pos="4748213" algn="l"/>
              </a:tabLst>
            </a:pPr>
            <a:r>
              <a:rPr lang="en-US" sz="1600" dirty="0"/>
              <a:t>SELECT EXTRACT(YEAR FROM CURRENT_TIMESTAMP) as Y</a:t>
            </a:r>
            <a:r>
              <a:rPr lang="en-US" sz="1600" dirty="0" smtClean="0"/>
              <a:t>, </a:t>
            </a:r>
            <a:r>
              <a:rPr lang="en-US" sz="1600" dirty="0"/>
              <a:t>EXTRACT(MONTH FROM CURRENT_TIMESTAMP) as </a:t>
            </a:r>
            <a:r>
              <a:rPr lang="en-US" sz="1600" dirty="0" smtClean="0"/>
              <a:t>M,</a:t>
            </a:r>
            <a:r>
              <a:rPr lang="tr-TR" sz="1600" dirty="0" smtClean="0"/>
              <a:t>   	</a:t>
            </a:r>
            <a:r>
              <a:rPr lang="en-US" sz="1600" dirty="0" smtClean="0"/>
              <a:t>EXTRACT(DAY </a:t>
            </a:r>
            <a:r>
              <a:rPr lang="en-US" sz="1600" dirty="0"/>
              <a:t>FROM CURRENT_TIMESTAMP) as </a:t>
            </a:r>
            <a:r>
              <a:rPr lang="en-US" sz="1600" dirty="0" smtClean="0"/>
              <a:t>D,EXTRACT(HOUR </a:t>
            </a:r>
            <a:r>
              <a:rPr lang="en-US" sz="1600" dirty="0"/>
              <a:t>FROM CURRENT_TIMESTAMP) as HH</a:t>
            </a:r>
            <a:r>
              <a:rPr lang="en-US" sz="1600" dirty="0" smtClean="0"/>
              <a:t>,</a:t>
            </a:r>
            <a:r>
              <a:rPr lang="tr-TR" sz="1600" dirty="0"/>
              <a:t>	</a:t>
            </a:r>
            <a:r>
              <a:rPr lang="en-US" sz="1600" dirty="0" smtClean="0"/>
              <a:t>EXTRACT(MINUTE </a:t>
            </a:r>
            <a:r>
              <a:rPr lang="en-US" sz="1600" dirty="0"/>
              <a:t>FROM CURRENT_TIMESTAMP) as </a:t>
            </a:r>
            <a:r>
              <a:rPr lang="en-US" sz="1600" dirty="0" smtClean="0"/>
              <a:t>MM,EXTRACT(SECOND </a:t>
            </a:r>
            <a:r>
              <a:rPr lang="en-US" sz="1600" dirty="0"/>
              <a:t>FROM CURRENT_TIMESTAMP) as SS</a:t>
            </a:r>
            <a:endParaRPr lang="tr-TR" sz="16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35432" t="19164" r="41687" b="76012"/>
          <a:stretch/>
        </p:blipFill>
        <p:spPr>
          <a:xfrm>
            <a:off x="3815645" y="4165599"/>
            <a:ext cx="3138312" cy="39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5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dirty="0" smtClean="0"/>
              <a:t>BAZI SQL FONKSİYONLARI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b="1" dirty="0"/>
              <a:t>CONCAT </a:t>
            </a:r>
            <a:endParaRPr lang="tr-TR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tr-TR" b="1" dirty="0" smtClean="0"/>
              <a:t>SUBSTRING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b="1" dirty="0" smtClean="0"/>
              <a:t>INSTR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b="1" dirty="0"/>
              <a:t>LENGTH </a:t>
            </a:r>
            <a:endParaRPr lang="tr-TR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tr-TR" b="1" dirty="0"/>
              <a:t>TRIM, RTRIM, LTRIM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b="1" dirty="0" smtClean="0"/>
              <a:t>LEFT-RIGHT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b="1" dirty="0" smtClean="0"/>
              <a:t>LOWER-UPPER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b="1" dirty="0" smtClean="0"/>
              <a:t>CASE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00016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dirty="0" smtClean="0"/>
              <a:t>CONCAT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 karakter kümesini birleştirmek için kullanılır.</a:t>
            </a:r>
          </a:p>
          <a:p>
            <a:pPr marL="1117120" lvl="6" indent="0">
              <a:buNone/>
            </a:pPr>
            <a:endParaRPr lang="tr-TR" sz="2400" dirty="0" smtClean="0"/>
          </a:p>
          <a:p>
            <a:pPr marL="1117120" lvl="6" indent="0">
              <a:buNone/>
            </a:pPr>
            <a:endParaRPr lang="tr-TR" sz="2400" dirty="0"/>
          </a:p>
          <a:p>
            <a:pPr marL="1117120" lvl="6" indent="0">
              <a:buNone/>
            </a:pPr>
            <a:r>
              <a:rPr lang="en-US" sz="2400" dirty="0" smtClean="0"/>
              <a:t>SELECT CONCAT(AD</a:t>
            </a:r>
            <a:r>
              <a:rPr lang="en-US" sz="2400" dirty="0"/>
              <a:t>," ",SOYAD) AS ADSOYAD FROM </a:t>
            </a:r>
            <a:r>
              <a:rPr lang="en-US" sz="2400" dirty="0" err="1" smtClean="0"/>
              <a:t>ogrenci</a:t>
            </a:r>
            <a:endParaRPr lang="tr-TR" sz="2400" dirty="0" smtClean="0"/>
          </a:p>
          <a:p>
            <a:pPr marL="1117120" lvl="6" indent="0">
              <a:buNone/>
            </a:pPr>
            <a:endParaRPr lang="tr-TR" sz="2400" dirty="0"/>
          </a:p>
          <a:p>
            <a:pPr marL="1117120" lvl="6" indent="0">
              <a:buNone/>
            </a:pP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35432" t="19165" r="54691" b="56442"/>
          <a:stretch/>
        </p:blipFill>
        <p:spPr>
          <a:xfrm>
            <a:off x="4384304" y="3657328"/>
            <a:ext cx="1354667" cy="199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9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dirty="0" smtClean="0"/>
              <a:t>SUBSTRING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Karakter tipindeki verinin istenilen miktardaki bölümünü almak için kullanılır.</a:t>
            </a:r>
          </a:p>
          <a:p>
            <a:pPr marL="1117120" lvl="6" indent="0">
              <a:buNone/>
            </a:pPr>
            <a:endParaRPr lang="tr-TR" sz="2400" dirty="0" smtClean="0"/>
          </a:p>
          <a:p>
            <a:pPr marL="1117120" lvl="6" indent="0">
              <a:buNone/>
            </a:pPr>
            <a:endParaRPr lang="tr-TR" sz="2400" dirty="0"/>
          </a:p>
          <a:p>
            <a:pPr marL="566928" lvl="3" indent="0">
              <a:buNone/>
            </a:pPr>
            <a:r>
              <a:rPr lang="en-US" sz="2400" dirty="0"/>
              <a:t>SELECT CONCAT(SUBSTRING(AD,1,1),".",SOYAD) AS "A.SOYAD" FROM </a:t>
            </a:r>
            <a:r>
              <a:rPr lang="en-US" sz="2400" dirty="0" err="1"/>
              <a:t>ogrenci</a:t>
            </a:r>
            <a:endParaRPr lang="tr-TR" sz="2400" dirty="0"/>
          </a:p>
          <a:p>
            <a:pPr marL="1117120" lvl="6" indent="0">
              <a:buNone/>
            </a:pP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35433" t="19027" r="57324" b="56718"/>
          <a:stretch/>
        </p:blipFill>
        <p:spPr>
          <a:xfrm>
            <a:off x="4775200" y="3544710"/>
            <a:ext cx="993422" cy="19868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278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dirty="0" smtClean="0"/>
              <a:t>INSTR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Karakter verisi içinde belirtilen kritere göre arama yapmak için kullanılır. Arama sonucunda aranan ifadenin veri içindeki </a:t>
            </a:r>
            <a:r>
              <a:rPr lang="tr-TR" dirty="0" err="1" smtClean="0"/>
              <a:t>index</a:t>
            </a:r>
            <a:r>
              <a:rPr lang="tr-TR" dirty="0" smtClean="0"/>
              <a:t> değeri bulunur.</a:t>
            </a:r>
          </a:p>
          <a:p>
            <a:pPr marL="1117120" lvl="6" indent="0">
              <a:buNone/>
            </a:pPr>
            <a:endParaRPr lang="tr-TR" sz="2400" dirty="0"/>
          </a:p>
          <a:p>
            <a:pPr marL="1117120" lvl="6" indent="0">
              <a:buNone/>
            </a:pPr>
            <a:r>
              <a:rPr lang="en-US" sz="2400" dirty="0" smtClean="0"/>
              <a:t>SELECT </a:t>
            </a:r>
            <a:r>
              <a:rPr lang="tr-TR" sz="2400" dirty="0" smtClean="0"/>
              <a:t>INSTR(AD,» «) </a:t>
            </a:r>
            <a:r>
              <a:rPr lang="en-US" sz="2400" dirty="0" smtClean="0"/>
              <a:t> </a:t>
            </a:r>
            <a:r>
              <a:rPr lang="en-US" sz="2400" dirty="0"/>
              <a:t>FROM </a:t>
            </a:r>
            <a:r>
              <a:rPr lang="tr-TR" sz="2400" dirty="0" smtClean="0"/>
              <a:t>fakülte</a:t>
            </a:r>
          </a:p>
          <a:p>
            <a:pPr marL="1117120" lvl="6" indent="0">
              <a:buNone/>
            </a:pPr>
            <a:endParaRPr lang="tr-TR" sz="2400" dirty="0"/>
          </a:p>
          <a:p>
            <a:pPr marL="1117120" lvl="6" indent="0">
              <a:buNone/>
            </a:pPr>
            <a:endParaRPr lang="tr-TR" sz="2400" dirty="0" smtClean="0"/>
          </a:p>
          <a:p>
            <a:pPr marL="1117120" lvl="6" indent="0">
              <a:buNone/>
            </a:pPr>
            <a:endParaRPr lang="tr-TR" sz="2400" dirty="0" smtClean="0"/>
          </a:p>
          <a:p>
            <a:pPr marL="1117120" lvl="6" indent="0">
              <a:buNone/>
            </a:pPr>
            <a:r>
              <a:rPr lang="en-US" sz="2400" dirty="0" smtClean="0"/>
              <a:t>SELECT </a:t>
            </a:r>
            <a:r>
              <a:rPr lang="en-US" sz="2400" dirty="0"/>
              <a:t>SUBSTRING(ad,1,INSTR(ad," ")) AS FAK FROM </a:t>
            </a:r>
            <a:r>
              <a:rPr lang="en-US" sz="2400" dirty="0" err="1"/>
              <a:t>fakulte</a:t>
            </a:r>
            <a:endParaRPr lang="tr-TR" sz="2400" dirty="0" smtClean="0"/>
          </a:p>
          <a:p>
            <a:pPr marL="1117120" lvl="6" indent="0">
              <a:buNone/>
            </a:pPr>
            <a:endParaRPr lang="tr-TR" sz="2400" dirty="0"/>
          </a:p>
          <a:p>
            <a:pPr marL="1117120" lvl="6" indent="0">
              <a:buNone/>
            </a:pP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35515" t="19165" r="47778" b="73807"/>
          <a:stretch/>
        </p:blipFill>
        <p:spPr>
          <a:xfrm>
            <a:off x="2201333" y="3420534"/>
            <a:ext cx="2291644" cy="57573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l="35431" t="18889" r="45227" b="74082"/>
          <a:stretch/>
        </p:blipFill>
        <p:spPr>
          <a:xfrm>
            <a:off x="2201333" y="5152814"/>
            <a:ext cx="2652889" cy="5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3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dirty="0" smtClean="0"/>
              <a:t>LENGTH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Karakter kümesinin uzunluk değerini gösterir.</a:t>
            </a:r>
          </a:p>
          <a:p>
            <a:pPr marL="1117120" lvl="6" indent="0">
              <a:buNone/>
            </a:pPr>
            <a:endParaRPr lang="tr-TR" sz="2400" dirty="0" smtClean="0"/>
          </a:p>
          <a:p>
            <a:pPr marL="1117120" lvl="6" indent="0">
              <a:buNone/>
            </a:pPr>
            <a:endParaRPr lang="tr-TR" sz="2400" dirty="0"/>
          </a:p>
          <a:p>
            <a:pPr marL="1117120" lvl="6" indent="0">
              <a:buNone/>
            </a:pPr>
            <a:r>
              <a:rPr lang="en-US" sz="2400" dirty="0" smtClean="0"/>
              <a:t>SELECT CONCAT(AD</a:t>
            </a:r>
            <a:r>
              <a:rPr lang="en-US" sz="2400" dirty="0"/>
              <a:t>," ",SOYAD</a:t>
            </a:r>
            <a:r>
              <a:rPr lang="en-US" sz="2400" dirty="0" smtClean="0"/>
              <a:t>) </a:t>
            </a:r>
            <a:r>
              <a:rPr lang="en-US" sz="2400" dirty="0"/>
              <a:t>AS </a:t>
            </a:r>
            <a:r>
              <a:rPr lang="en-US" sz="2400" dirty="0" smtClean="0"/>
              <a:t>ADSOYAD</a:t>
            </a:r>
            <a:r>
              <a:rPr lang="tr-TR" sz="2400" dirty="0" smtClean="0"/>
              <a:t>,</a:t>
            </a:r>
            <a:r>
              <a:rPr lang="tr-TR" sz="2400" dirty="0"/>
              <a:t> LENGTH(</a:t>
            </a:r>
            <a:r>
              <a:rPr lang="en-US" sz="2400" dirty="0"/>
              <a:t>CONCAT(AD," ",SOYAD)</a:t>
            </a:r>
            <a:r>
              <a:rPr lang="tr-TR" sz="2400" dirty="0" smtClean="0"/>
              <a:t>) AS UZUNLUK</a:t>
            </a:r>
            <a:r>
              <a:rPr lang="en-US" sz="2400" dirty="0" smtClean="0"/>
              <a:t> </a:t>
            </a:r>
            <a:r>
              <a:rPr lang="en-US" sz="2400" dirty="0"/>
              <a:t>FROM </a:t>
            </a:r>
            <a:r>
              <a:rPr lang="en-US" sz="2400" dirty="0" err="1" smtClean="0"/>
              <a:t>ogrenci</a:t>
            </a:r>
            <a:endParaRPr lang="tr-TR" sz="2400" dirty="0" smtClean="0"/>
          </a:p>
          <a:p>
            <a:pPr marL="1117120" lvl="6" indent="0">
              <a:buNone/>
            </a:pPr>
            <a:endParaRPr lang="tr-TR" sz="2400" dirty="0"/>
          </a:p>
          <a:p>
            <a:pPr marL="1117120" lvl="6" indent="0">
              <a:buNone/>
            </a:pP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35268" t="19027" r="50905" b="55064"/>
          <a:stretch/>
        </p:blipFill>
        <p:spPr>
          <a:xfrm>
            <a:off x="5178213" y="3899184"/>
            <a:ext cx="1896534" cy="212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3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dirty="0"/>
              <a:t>TRIM, RTRIM, </a:t>
            </a:r>
            <a:r>
              <a:rPr lang="tr-TR" dirty="0" smtClean="0"/>
              <a:t>LTRIM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tr-TR" dirty="0"/>
              <a:t>TRIM(): verilen değerin solundaki ve sağındaki boşlukları kaldırır. </a:t>
            </a:r>
            <a:endParaRPr lang="tr-TR" dirty="0" smtClean="0"/>
          </a:p>
          <a:p>
            <a:r>
              <a:rPr lang="tr-TR" dirty="0" smtClean="0"/>
              <a:t>RTRIM </a:t>
            </a:r>
            <a:r>
              <a:rPr lang="tr-TR" dirty="0"/>
              <a:t>(): verilen değerin sağındaki boşlukları kaldırır. </a:t>
            </a:r>
            <a:endParaRPr lang="tr-TR" dirty="0" smtClean="0"/>
          </a:p>
          <a:p>
            <a:r>
              <a:rPr lang="tr-TR" dirty="0" smtClean="0"/>
              <a:t>LTRIM </a:t>
            </a:r>
            <a:r>
              <a:rPr lang="tr-TR" dirty="0"/>
              <a:t>(): verilen değerin solundaki boşlukları kaldırır.</a:t>
            </a:r>
            <a:endParaRPr lang="tr-TR" sz="2400" dirty="0" smtClean="0"/>
          </a:p>
          <a:p>
            <a:pPr marL="1117120" lvl="6" indent="0">
              <a:buNone/>
            </a:pPr>
            <a:endParaRPr lang="tr-TR" sz="2400" dirty="0"/>
          </a:p>
          <a:p>
            <a:pPr marL="201168" lvl="1" indent="0">
              <a:buNone/>
            </a:pPr>
            <a:r>
              <a:rPr lang="tr-TR" dirty="0"/>
              <a:t>SELECT TRIM(" FAKULTE ") AS IFADE,LENGTH(TRIM(" FAKULTE ")) AS TRIMUZUNLUK,LENGTH(" FAKULTE ") AS TAMUZUNLUK</a:t>
            </a:r>
          </a:p>
          <a:p>
            <a:pPr marL="201168" lvl="1" indent="0">
              <a:buNone/>
            </a:pPr>
            <a:r>
              <a:rPr lang="tr-TR" dirty="0" smtClean="0"/>
              <a:t>SELECT </a:t>
            </a:r>
            <a:r>
              <a:rPr lang="tr-TR" dirty="0"/>
              <a:t>RTRIM(" FAKULTE ") AS IFADE,LENGTH(RTRIM(" FAKULTE ")) AS RTRIMUZUNLUK,LENGTH(" FAKULTE ") AS TAMUZUNLUK</a:t>
            </a:r>
          </a:p>
          <a:p>
            <a:pPr marL="201168" lvl="1" indent="0">
              <a:buNone/>
            </a:pPr>
            <a:r>
              <a:rPr lang="tr-TR" dirty="0" smtClean="0"/>
              <a:t>SELECT </a:t>
            </a:r>
            <a:r>
              <a:rPr lang="tr-TR" dirty="0"/>
              <a:t>LTRIM(" FAKULTE ") AS IFADE,LENGTH(LTRIM(" FAKULTE ")) AS LTRIMUZUNLUK,LENGTH(" FAKULTE ") AS TAMUZUNLUK</a:t>
            </a:r>
          </a:p>
          <a:p>
            <a:pPr marL="1117120" lvl="6" indent="0">
              <a:buNone/>
            </a:pPr>
            <a:endParaRPr lang="tr-TR" sz="2400" dirty="0" smtClean="0"/>
          </a:p>
          <a:p>
            <a:pPr marL="1117120" lvl="6" indent="0">
              <a:buNone/>
            </a:pPr>
            <a:endParaRPr lang="tr-TR" sz="2400" dirty="0"/>
          </a:p>
          <a:p>
            <a:pPr marL="1117120" lvl="6" indent="0">
              <a:buNone/>
            </a:pP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35350" t="19027" r="42675" b="71326"/>
          <a:stretch/>
        </p:blipFill>
        <p:spPr>
          <a:xfrm>
            <a:off x="4531278" y="5298569"/>
            <a:ext cx="3014133" cy="7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6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dirty="0" smtClean="0"/>
              <a:t>LEFT-RIGHT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LEFT: Veri kümesinin sol tarafından, istenilen uzunluk değeri kadar bölümünü almak için kullanılır.</a:t>
            </a:r>
          </a:p>
          <a:p>
            <a:r>
              <a:rPr lang="tr-TR" dirty="0" smtClean="0"/>
              <a:t>RIGHT: </a:t>
            </a:r>
            <a:r>
              <a:rPr lang="tr-TR" dirty="0"/>
              <a:t>Veri kümesinin </a:t>
            </a:r>
            <a:r>
              <a:rPr lang="tr-TR" dirty="0" smtClean="0"/>
              <a:t>sağ tarafından, </a:t>
            </a:r>
            <a:r>
              <a:rPr lang="tr-TR" dirty="0"/>
              <a:t>istenilen uzunluk değeri kadar bölümünü almak için kullanılır.</a:t>
            </a:r>
          </a:p>
          <a:p>
            <a:pPr marL="1117120" lvl="6" indent="0">
              <a:buNone/>
            </a:pPr>
            <a:r>
              <a:rPr lang="en-US" sz="2400" dirty="0" smtClean="0"/>
              <a:t>SELECT </a:t>
            </a:r>
            <a:r>
              <a:rPr lang="en-US" sz="2400" dirty="0"/>
              <a:t>AD AS FAKAD,LEFT(AD,3) AS SECILEN FROM FAKULTE</a:t>
            </a:r>
            <a:endParaRPr lang="tr-TR" sz="2400" dirty="0"/>
          </a:p>
          <a:p>
            <a:pPr marL="1117120" lvl="6" indent="0">
              <a:buNone/>
            </a:pPr>
            <a:endParaRPr lang="tr-TR" sz="2400" dirty="0" smtClean="0"/>
          </a:p>
          <a:p>
            <a:pPr marL="1117120" lvl="6" indent="0">
              <a:buNone/>
            </a:pPr>
            <a:endParaRPr lang="tr-TR" sz="2400" dirty="0" smtClean="0"/>
          </a:p>
          <a:p>
            <a:pPr marL="1117120" lvl="6" indent="0">
              <a:buNone/>
            </a:pPr>
            <a:r>
              <a:rPr lang="en-US" sz="2400" dirty="0"/>
              <a:t>SELECT AD AS </a:t>
            </a:r>
            <a:r>
              <a:rPr lang="en-US" sz="2400" dirty="0" smtClean="0"/>
              <a:t>FAKAD,</a:t>
            </a:r>
            <a:r>
              <a:rPr lang="tr-TR" sz="2400" dirty="0" smtClean="0"/>
              <a:t>RIGH</a:t>
            </a:r>
            <a:r>
              <a:rPr lang="en-US" sz="2400" dirty="0" smtClean="0"/>
              <a:t>T(AD,3</a:t>
            </a:r>
            <a:r>
              <a:rPr lang="en-US" sz="2400" dirty="0"/>
              <a:t>) AS SECILEN FROM FAKULTE</a:t>
            </a:r>
            <a:endParaRPr lang="tr-TR" sz="2400" dirty="0"/>
          </a:p>
          <a:p>
            <a:pPr marL="1117120" lvl="6" indent="0">
              <a:buNone/>
            </a:pPr>
            <a:endParaRPr lang="tr-TR" sz="2400" dirty="0"/>
          </a:p>
          <a:p>
            <a:pPr marL="1117120" lvl="6" indent="0">
              <a:buNone/>
            </a:pP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35432" t="19027" r="49670" b="74220"/>
          <a:stretch/>
        </p:blipFill>
        <p:spPr>
          <a:xfrm>
            <a:off x="2251467" y="3580836"/>
            <a:ext cx="2043290" cy="5531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l="35432" t="19164" r="49670" b="74083"/>
          <a:stretch/>
        </p:blipFill>
        <p:spPr>
          <a:xfrm>
            <a:off x="2251467" y="5012265"/>
            <a:ext cx="2043290" cy="5531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04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dirty="0" smtClean="0"/>
              <a:t>LOWER-UPPER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Karakter kümesindeki harfleri büyük veya küçük harfe dönüştürür.</a:t>
            </a:r>
          </a:p>
          <a:p>
            <a:pPr marL="1117120" lvl="6" indent="0">
              <a:buNone/>
            </a:pPr>
            <a:endParaRPr lang="tr-TR" sz="2400" dirty="0" smtClean="0"/>
          </a:p>
          <a:p>
            <a:pPr marL="1117120" lvl="6" indent="0">
              <a:buNone/>
            </a:pPr>
            <a:r>
              <a:rPr lang="en-US" sz="2400" dirty="0"/>
              <a:t>SELECT AD AS FAKAD,LOWER(AD) AS KUCUKHARF FROM FAKULTE </a:t>
            </a:r>
            <a:endParaRPr lang="tr-TR" sz="2400" dirty="0"/>
          </a:p>
          <a:p>
            <a:pPr marL="1117120" lvl="6" indent="0">
              <a:buNone/>
            </a:pPr>
            <a:endParaRPr lang="tr-TR" sz="2400" dirty="0" smtClean="0"/>
          </a:p>
          <a:p>
            <a:pPr marL="1117120" lvl="6" indent="0">
              <a:buNone/>
            </a:pPr>
            <a:endParaRPr lang="tr-TR" sz="2400" dirty="0"/>
          </a:p>
          <a:p>
            <a:pPr marL="1117120" lvl="6" indent="0">
              <a:buNone/>
            </a:pPr>
            <a:r>
              <a:rPr lang="en-US" sz="2400" dirty="0" smtClean="0"/>
              <a:t>SELECT </a:t>
            </a:r>
            <a:r>
              <a:rPr lang="en-US" sz="2400" dirty="0"/>
              <a:t>AD AS </a:t>
            </a:r>
            <a:r>
              <a:rPr lang="en-US" sz="2400" dirty="0" smtClean="0"/>
              <a:t>FAKAD,</a:t>
            </a:r>
            <a:r>
              <a:rPr lang="tr-TR" sz="2400" dirty="0" smtClean="0"/>
              <a:t>UPP</a:t>
            </a:r>
            <a:r>
              <a:rPr lang="en-US" sz="2400" dirty="0" smtClean="0"/>
              <a:t>ER(AD</a:t>
            </a:r>
            <a:r>
              <a:rPr lang="en-US" sz="2400" dirty="0"/>
              <a:t>) AS </a:t>
            </a:r>
            <a:r>
              <a:rPr lang="tr-TR" sz="2400" dirty="0" smtClean="0"/>
              <a:t>BUY</a:t>
            </a:r>
            <a:r>
              <a:rPr lang="en-US" sz="2400" dirty="0" smtClean="0"/>
              <a:t>UKHARF </a:t>
            </a:r>
            <a:r>
              <a:rPr lang="en-US" sz="2400" dirty="0"/>
              <a:t>FROM FAKULTE </a:t>
            </a:r>
            <a:endParaRPr lang="tr-TR" sz="2400" dirty="0"/>
          </a:p>
          <a:p>
            <a:pPr marL="1117120" lvl="6" indent="0">
              <a:buNone/>
            </a:pP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35515" t="19164" r="46625" b="73945"/>
          <a:stretch/>
        </p:blipFill>
        <p:spPr>
          <a:xfrm>
            <a:off x="2214254" y="3084452"/>
            <a:ext cx="2449688" cy="56444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l="35432" t="19440" r="44568" b="71602"/>
          <a:stretch/>
        </p:blipFill>
        <p:spPr>
          <a:xfrm>
            <a:off x="2214254" y="4520725"/>
            <a:ext cx="2743201" cy="73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5352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13315</TotalTime>
  <Words>412</Words>
  <Application>Microsoft Office PowerPoint</Application>
  <PresentationFormat>Geniş ekran</PresentationFormat>
  <Paragraphs>79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Geçmişe bakış</vt:lpstr>
      <vt:lpstr>VERİ TABANI YÖNETİM SİSTEMLERİ BÖLÜM 7</vt:lpstr>
      <vt:lpstr>BAZI SQL FONKSİYONLARI</vt:lpstr>
      <vt:lpstr>CONCAT</vt:lpstr>
      <vt:lpstr>SUBSTRING</vt:lpstr>
      <vt:lpstr>INSTR</vt:lpstr>
      <vt:lpstr>LENGTH</vt:lpstr>
      <vt:lpstr>TRIM, RTRIM, LTRIM</vt:lpstr>
      <vt:lpstr>LEFT-RIGHT</vt:lpstr>
      <vt:lpstr>LOWER-UPPER</vt:lpstr>
      <vt:lpstr>CASE</vt:lpstr>
      <vt:lpstr>CEIL-FLOOR-ROUND</vt:lpstr>
      <vt:lpstr>CURRENT_TIMESTAMP-CURDATE-CURTIME</vt:lpstr>
      <vt:lpstr>EXTRACT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TABANI YÖNETİM SİSTEMLERİ</dc:title>
  <dc:creator>eguvenc</dc:creator>
  <cp:lastModifiedBy>eguvenc</cp:lastModifiedBy>
  <cp:revision>468</cp:revision>
  <dcterms:created xsi:type="dcterms:W3CDTF">2019-02-11T08:13:35Z</dcterms:created>
  <dcterms:modified xsi:type="dcterms:W3CDTF">2019-04-29T12:22:48Z</dcterms:modified>
</cp:coreProperties>
</file>