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Lst>
  <p:sldSz cx="11557000" cy="650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7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6470" y="1143000"/>
            <a:ext cx="5485061"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尊敬的老师</a:t>
            </a:r>
            <a:r>
              <a:rPr lang="zh-CN" altLang="en-US"/>
              <a:t>，各位同学，早上好，我叫刘欣伟，我们的小组成员还有蒋宇帆、李天亮同学，我们组的主要分工是，我主要负责的是水果识别的算法，李天亮主要负责的是Matlab 的 GUI 制作，蒋宇帆主要负责的是 实验的跟踪和总结以及PPT的制作</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我主要从作品简介、关键技术、作品展示这三个方面来展示我们的作品</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作品</a:t>
            </a:r>
            <a:r>
              <a:rPr lang="zh-CN" altLang="en-US"/>
              <a:t>针对多种常见水果混合的图像，利用 Matlab 软件，对水果的识别进行研究。</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根据水果在图像中表现出来的特点，从颜色（rgb值和hsv值）特征、面积特征，似圆性特征对图像中的桃子、苹果、香蕉 、西瓜、菠萝、梨子等进行特征提取。最后按照筛选出来的特征对水果进行分类识别。</a:t>
            </a:r>
            <a:endParaRPr lang="zh-CN" altLang="en-US"/>
          </a:p>
          <a:p>
            <a:endParaRPr lang="zh-CN" altLang="en-US"/>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对于一副水果图像为了处理方便，我们首先要把彩色图像转化为灰度图像。然后对图像进行二值化处理来获得每个水果的区域特征。</a:t>
            </a:r>
            <a:endParaRPr lang="zh-CN" altLang="en-US"/>
          </a:p>
          <a:p>
            <a:endParaRPr lang="zh-CN" altLang="en-US"/>
          </a:p>
          <a:p>
            <a:r>
              <a:rPr lang="zh-CN" altLang="en-US"/>
              <a:t>考虑到图片背景颜色为白色，亮度较大，因此选取 `level=0.9` 来实现二值化</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这边我们用来开运算，先腐蚀后膨胀的过程称为开运算。</a:t>
            </a:r>
            <a:endParaRPr lang="zh-CN" altLang="en-US"/>
          </a:p>
          <a:p>
            <a:endParaRPr lang="zh-CN" altLang="en-US"/>
          </a:p>
          <a:p>
            <a:r>
              <a:rPr lang="zh-CN" altLang="en-US"/>
              <a:t>它可以把看上去把细微连在一起的两块目标分开</a:t>
            </a:r>
            <a:endParaRPr lang="zh-CN" altLang="en-US"/>
          </a:p>
          <a:p>
            <a:endParaRPr lang="zh-CN" altLang="en-US"/>
          </a:p>
          <a:p>
            <a:r>
              <a:rPr lang="zh-CN" altLang="en-US"/>
              <a:t>在水果与背景接触处二值化会导致图像边缘部分有断裂，毛躁的部分。</a:t>
            </a:r>
            <a:endParaRPr lang="zh-CN" altLang="en-US"/>
          </a:p>
          <a:p>
            <a:endParaRPr lang="zh-CN" altLang="en-US"/>
          </a:p>
          <a:p>
            <a:r>
              <a:rPr lang="zh-CN" altLang="en-US"/>
              <a:t>采用边缘提取以弥补断裂的边缘部分。</a:t>
            </a:r>
            <a:endParaRPr lang="zh-CN" altLang="en-US"/>
          </a:p>
          <a:p>
            <a:endParaRPr lang="zh-CN" altLang="en-US"/>
          </a:p>
          <a:p>
            <a:r>
              <a:rPr lang="zh-CN" altLang="en-US"/>
              <a:t>然后基于数学形态运算对图像进行去除断边，图像填充等必要的后续处理。</a:t>
            </a:r>
            <a:endParaRPr lang="zh-CN" altLang="en-US"/>
          </a:p>
          <a:p>
            <a:endParaRPr lang="zh-CN" altLang="en-US"/>
          </a:p>
          <a:p>
            <a:r>
              <a:rPr lang="zh-CN" altLang="en-US"/>
              <a:t>经过图像分割后，水果和背景很明显地被区分开来，然后需要对每种水果的特征进行提取。</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然后我们对图像进行标签化，所谓图像的标签化是指对图像中互相连通的所有像素赋予同样的标号。经过标签化处理就能把各个连通区域进行分离，从而可以研究它们的特征。</a:t>
            </a:r>
            <a:endParaRPr lang="zh-CN" altLang="en-US"/>
          </a:p>
          <a:p>
            <a:endParaRPr lang="zh-CN" altLang="en-US"/>
          </a:p>
          <a:p>
            <a:r>
              <a:rPr lang="zh-CN" altLang="en-US"/>
              <a:t>这里要用到了在 Matlab 图像处理工具箱中非常重要的一个图像分析函数：regionprops．它是用来度量图像区域属性的函数．</a:t>
            </a:r>
            <a:endParaRPr lang="zh-CN" altLang="en-US"/>
          </a:p>
          <a:p>
            <a:endParaRPr lang="zh-CN" altLang="en-US"/>
          </a:p>
          <a:p>
            <a:r>
              <a:rPr lang="zh-CN" altLang="en-US"/>
              <a:t>此函数用来获取每个水果的中心位置，及其外接椭圆的长，短轴长度。中心位置用来计算水果的颜色特征值及最终显示水果名称。外接椭圆的长，短轴长度用来计算水果的似圆性特征，以判断其大致形状。</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6种水果中苹果和桃子的红色含量要比其他水果丰富的多，西瓜的红色含量最小，但西瓜的面积最大</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l="-124" r="-124"/>
          </a:stretch>
        </a:blipFill>
        <a:effectLst/>
      </p:bgPr>
    </p:bg>
    <p:spTree>
      <p:nvGrpSpPr>
        <p:cNvPr id="1" name=""/>
        <p:cNvGrpSpPr/>
        <p:nvPr/>
      </p:nvGrpSpPr>
      <p:grpSpPr>
        <a:xfrm>
          <a:off x="0" y="0"/>
          <a:ext cx="0" cy="0"/>
          <a:chOff x="0" y="0"/>
          <a:chExt cx="0" cy="0"/>
        </a:xfrm>
      </p:grpSpPr>
      <p:sp>
        <p:nvSpPr>
          <p:cNvPr id="2" name="Freeform 1"/>
          <p:cNvSpPr/>
          <p:nvPr/>
        </p:nvSpPr>
        <p:spPr>
          <a:xfrm>
            <a:off x="330200" y="2082800"/>
            <a:ext cx="3553515" cy="2352746"/>
          </a:xfrm>
          <a:custGeom>
            <a:avLst/>
            <a:gdLst/>
            <a:ahLst/>
            <a:cxnLst/>
            <a:rect l="l" t="t" r="r" b="b"/>
            <a:pathLst>
              <a:path w="3553515" h="2352746">
                <a:moveTo>
                  <a:pt x="3553515" y="2352746"/>
                </a:moveTo>
                <a:lnTo>
                  <a:pt x="0" y="2352746"/>
                </a:lnTo>
                <a:lnTo>
                  <a:pt x="0" y="0"/>
                </a:lnTo>
                <a:lnTo>
                  <a:pt x="3553515" y="0"/>
                </a:lnTo>
                <a:lnTo>
                  <a:pt x="3553515" y="2352746"/>
                </a:lnTo>
                <a:close/>
              </a:path>
            </a:pathLst>
          </a:custGeom>
          <a:solidFill>
            <a:srgbClr val="FFD213"/>
          </a:solidFill>
        </p:spPr>
        <p:txBody>
          <a:bodyPr lIns="127000" rIns="127000" rtlCol="0" anchor="ctr"/>
          <a:lstStyle/>
          <a:p>
            <a:pPr algn="l"/>
            <a:endParaRPr lang="en-US" sz="1100"/>
          </a:p>
        </p:txBody>
      </p:sp>
      <p:sp>
        <p:nvSpPr>
          <p:cNvPr id="3" name="TextBox 2"/>
          <p:cNvSpPr txBox="1"/>
          <p:nvPr/>
        </p:nvSpPr>
        <p:spPr>
          <a:xfrm>
            <a:off x="431800" y="2108200"/>
            <a:ext cx="3355975" cy="1600200"/>
          </a:xfrm>
          <a:prstGeom prst="rect">
            <a:avLst/>
          </a:prstGeom>
        </p:spPr>
        <p:txBody>
          <a:bodyPr lIns="0" tIns="0" rIns="63500" rtlCol="0" anchor="t">
            <a:spAutoFit/>
          </a:bodyPr>
          <a:lstStyle/>
          <a:p>
            <a:pPr algn="ctr" latinLnBrk="1">
              <a:lnSpc>
                <a:spcPct val="116000"/>
              </a:lnSpc>
            </a:pPr>
            <a:r>
              <a:rPr lang="en-US" sz="9000" b="1">
                <a:solidFill>
                  <a:srgbClr val="000000"/>
                </a:solidFill>
                <a:latin typeface="微软雅黑" panose="020B0503020204020204" charset="-122"/>
                <a:ea typeface="微软雅黑" panose="020B0503020204020204" charset="-122"/>
              </a:rPr>
              <a:t>2019</a:t>
            </a:r>
            <a:endParaRPr lang="en-US" sz="1100"/>
          </a:p>
        </p:txBody>
      </p:sp>
      <p:sp>
        <p:nvSpPr>
          <p:cNvPr id="4" name="TextBox 3"/>
          <p:cNvSpPr txBox="1"/>
          <p:nvPr/>
        </p:nvSpPr>
        <p:spPr>
          <a:xfrm>
            <a:off x="330200" y="3937000"/>
            <a:ext cx="3567303" cy="241300"/>
          </a:xfrm>
          <a:prstGeom prst="rect">
            <a:avLst/>
          </a:prstGeom>
        </p:spPr>
        <p:txBody>
          <a:bodyPr lIns="0" tIns="0" rIns="63500" rtlCol="0" anchor="t">
            <a:spAutoFit/>
          </a:bodyPr>
          <a:lstStyle/>
          <a:p>
            <a:pPr algn="ctr" latinLnBrk="1">
              <a:lnSpc>
                <a:spcPct val="116000"/>
              </a:lnSpc>
            </a:pPr>
            <a:r>
              <a:rPr lang="en-US" sz="1400">
                <a:solidFill>
                  <a:srgbClr val="222222"/>
                </a:solidFill>
                <a:latin typeface="微软雅黑" panose="020B0503020204020204" charset="-122"/>
                <a:ea typeface="微软雅黑" panose="020B0503020204020204" charset="-122"/>
              </a:rPr>
              <a:t>小组成员：刘欣伟   蒋宇帆  李天亮</a:t>
            </a:r>
            <a:endParaRPr lang="en-US" sz="1100"/>
          </a:p>
        </p:txBody>
      </p:sp>
      <p:sp>
        <p:nvSpPr>
          <p:cNvPr id="5" name="Freeform 4"/>
          <p:cNvSpPr/>
          <p:nvPr/>
        </p:nvSpPr>
        <p:spPr>
          <a:xfrm>
            <a:off x="622300" y="3657600"/>
            <a:ext cx="3044231" cy="0"/>
          </a:xfrm>
          <a:custGeom>
            <a:avLst/>
            <a:gdLst/>
            <a:ahLst/>
            <a:cxnLst/>
            <a:rect l="l" t="t" r="r" b="b"/>
            <a:pathLst>
              <a:path w="3044231">
                <a:moveTo>
                  <a:pt x="0" y="0"/>
                </a:moveTo>
                <a:lnTo>
                  <a:pt x="3044231" y="0"/>
                </a:lnTo>
              </a:path>
            </a:pathLst>
          </a:custGeom>
          <a:solidFill>
            <a:srgbClr val="000000"/>
          </a:solidFill>
          <a:ln w="25400">
            <a:solidFill>
              <a:srgbClr val="000000"/>
            </a:solidFill>
            <a:prstDash val="solid"/>
            <a:headEnd type="none" w="med" len="med"/>
            <a:tailEnd type="none" w="med" len="med"/>
          </a:ln>
        </p:spPr>
      </p:sp>
      <p:sp>
        <p:nvSpPr>
          <p:cNvPr id="6" name="TextBox 5"/>
          <p:cNvSpPr txBox="1"/>
          <p:nvPr/>
        </p:nvSpPr>
        <p:spPr>
          <a:xfrm>
            <a:off x="4483100" y="2108200"/>
            <a:ext cx="6462268" cy="1437640"/>
          </a:xfrm>
          <a:prstGeom prst="rect">
            <a:avLst/>
          </a:prstGeom>
        </p:spPr>
        <p:txBody>
          <a:bodyPr lIns="0" tIns="0" rIns="63500" rtlCol="0" anchor="t">
            <a:spAutoFit/>
          </a:bodyPr>
          <a:lstStyle/>
          <a:p>
            <a:pPr algn="l" latinLnBrk="1">
              <a:lnSpc>
                <a:spcPct val="116000"/>
              </a:lnSpc>
            </a:pPr>
            <a:r>
              <a:rPr lang="en-US" sz="6000" b="1">
                <a:solidFill>
                  <a:srgbClr val="FFD213"/>
                </a:solidFill>
                <a:latin typeface="微软雅黑" panose="020B0503020204020204" charset="-122"/>
                <a:ea typeface="微软雅黑" panose="020B0503020204020204" charset="-122"/>
              </a:rPr>
              <a:t>数字图像处理答辩</a:t>
            </a:r>
            <a:endParaRPr lang="en-US" sz="1100"/>
          </a:p>
          <a:p>
            <a:pPr algn="l" latinLnBrk="1">
              <a:lnSpc>
                <a:spcPct val="116000"/>
              </a:lnSpc>
            </a:pPr>
            <a:r>
              <a:rPr lang="en-US">
                <a:solidFill>
                  <a:srgbClr val="42464B"/>
                </a:solidFill>
                <a:latin typeface="微软雅黑" panose="020B0503020204020204" charset="-122"/>
                <a:ea typeface="微软雅黑" panose="020B0503020204020204" charset="-122"/>
              </a:rPr>
              <a:t> </a:t>
            </a:r>
            <a:endParaRPr lang="en-US">
              <a:solidFill>
                <a:srgbClr val="42464B"/>
              </a:solidFill>
              <a:latin typeface="微软雅黑" panose="020B0503020204020204" charset="-122"/>
              <a:ea typeface="微软雅黑" panose="020B0503020204020204" charset="-122"/>
            </a:endParaRPr>
          </a:p>
        </p:txBody>
      </p:sp>
      <p:sp>
        <p:nvSpPr>
          <p:cNvPr id="7" name="TextBox 6"/>
          <p:cNvSpPr txBox="1"/>
          <p:nvPr/>
        </p:nvSpPr>
        <p:spPr>
          <a:xfrm>
            <a:off x="6502400" y="3733800"/>
            <a:ext cx="4117975" cy="1972945"/>
          </a:xfrm>
          <a:prstGeom prst="rect">
            <a:avLst/>
          </a:prstGeom>
        </p:spPr>
        <p:txBody>
          <a:bodyPr wrap="square" lIns="0" tIns="0" rIns="63500" rtlCol="0" anchor="t">
            <a:spAutoFit/>
          </a:bodyPr>
          <a:lstStyle/>
          <a:p>
            <a:pPr algn="l" latinLnBrk="1">
              <a:lnSpc>
                <a:spcPct val="116000"/>
              </a:lnSpc>
            </a:pPr>
            <a:r>
              <a:rPr lang="en-US" sz="1800" b="1">
                <a:solidFill>
                  <a:srgbClr val="FFD213"/>
                </a:solidFill>
                <a:latin typeface="微软雅黑" panose="020B0503020204020204" charset="-122"/>
                <a:ea typeface="微软雅黑" panose="020B0503020204020204" charset="-122"/>
              </a:rPr>
              <a:t>Digital Image Processing Defense</a:t>
            </a:r>
            <a:endParaRPr lang="en-US" sz="1100">
              <a:latin typeface="微软雅黑" panose="020B0503020204020204" charset="-122"/>
              <a:ea typeface="微软雅黑" panose="020B0503020204020204" charset="-122"/>
            </a:endParaRPr>
          </a:p>
          <a:p>
            <a:pPr algn="l" latinLnBrk="1">
              <a:lnSpc>
                <a:spcPct val="116000"/>
              </a:lnSpc>
            </a:pPr>
            <a:r>
              <a:rPr lang="en-US">
                <a:solidFill>
                  <a:srgbClr val="42464B"/>
                </a:solidFill>
                <a:latin typeface="微软雅黑" panose="020B0503020204020204" charset="-122"/>
                <a:ea typeface="微软雅黑" panose="020B0503020204020204" charset="-122"/>
              </a:rPr>
              <a:t> </a:t>
            </a:r>
            <a:endParaRPr lang="en-US">
              <a:solidFill>
                <a:srgbClr val="42464B"/>
              </a:solidFill>
              <a:latin typeface="微软雅黑" panose="020B0503020204020204" charset="-122"/>
              <a:ea typeface="微软雅黑" panose="020B0503020204020204" charset="-122"/>
            </a:endParaRPr>
          </a:p>
          <a:p>
            <a:pPr algn="l" latinLnBrk="1">
              <a:lnSpc>
                <a:spcPct val="116000"/>
              </a:lnSpc>
            </a:pPr>
            <a:r>
              <a:rPr lang="en-US">
                <a:solidFill>
                  <a:srgbClr val="42464B"/>
                </a:solidFill>
                <a:latin typeface="微软雅黑" panose="020B0503020204020204" charset="-122"/>
                <a:ea typeface="微软雅黑" panose="020B0503020204020204" charset="-122"/>
              </a:rPr>
              <a:t> </a:t>
            </a:r>
            <a:endParaRPr lang="en-US">
              <a:solidFill>
                <a:srgbClr val="42464B"/>
              </a:solidFill>
              <a:latin typeface="微软雅黑" panose="020B0503020204020204" charset="-122"/>
              <a:ea typeface="微软雅黑" panose="020B0503020204020204" charset="-122"/>
            </a:endParaRPr>
          </a:p>
          <a:p>
            <a:pPr algn="l" latinLnBrk="1">
              <a:lnSpc>
                <a:spcPct val="116000"/>
              </a:lnSpc>
            </a:pPr>
            <a:r>
              <a:rPr lang="en-US">
                <a:solidFill>
                  <a:srgbClr val="42464B"/>
                </a:solidFill>
                <a:latin typeface="微软雅黑" panose="020B0503020204020204" charset="-122"/>
                <a:ea typeface="微软雅黑" panose="020B0503020204020204" charset="-122"/>
              </a:rPr>
              <a:t> </a:t>
            </a:r>
            <a:endParaRPr lang="en-US">
              <a:solidFill>
                <a:srgbClr val="42464B"/>
              </a:solidFill>
              <a:latin typeface="微软雅黑" panose="020B0503020204020204" charset="-122"/>
              <a:ea typeface="微软雅黑" panose="020B0503020204020204" charset="-122"/>
            </a:endParaRPr>
          </a:p>
          <a:p>
            <a:pPr algn="l" latinLnBrk="1">
              <a:lnSpc>
                <a:spcPct val="116000"/>
              </a:lnSpc>
            </a:pPr>
            <a:r>
              <a:rPr lang="en-US">
                <a:solidFill>
                  <a:srgbClr val="42464B"/>
                </a:solidFill>
                <a:latin typeface="微软雅黑" panose="020B0503020204020204" charset="-122"/>
                <a:ea typeface="微软雅黑" panose="020B0503020204020204" charset="-122"/>
              </a:rPr>
              <a:t> </a:t>
            </a:r>
            <a:endParaRPr lang="en-US">
              <a:solidFill>
                <a:srgbClr val="42464B"/>
              </a:solidFill>
              <a:latin typeface="微软雅黑" panose="020B0503020204020204" charset="-122"/>
              <a:ea typeface="微软雅黑" panose="020B0503020204020204" charset="-122"/>
            </a:endParaRPr>
          </a:p>
          <a:p>
            <a:pPr algn="l" latinLnBrk="1">
              <a:lnSpc>
                <a:spcPct val="116000"/>
              </a:lnSpc>
            </a:pPr>
            <a:r>
              <a:rPr lang="en-US">
                <a:solidFill>
                  <a:srgbClr val="42464B"/>
                </a:solidFill>
                <a:latin typeface="微软雅黑" panose="020B0503020204020204" charset="-122"/>
                <a:ea typeface="微软雅黑" panose="020B0503020204020204" charset="-122"/>
              </a:rPr>
              <a:t> </a:t>
            </a:r>
            <a:endParaRPr lang="en-US">
              <a:solidFill>
                <a:srgbClr val="42464B"/>
              </a:solidFill>
              <a:latin typeface="微软雅黑" panose="020B0503020204020204" charset="-122"/>
              <a:ea typeface="微软雅黑" panose="020B0503020204020204" charset="-122"/>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1"/>
          <p:cNvSpPr/>
          <p:nvPr/>
        </p:nvSpPr>
        <p:spPr>
          <a:xfrm>
            <a:off x="3746500" y="0"/>
            <a:ext cx="7792521" cy="6500722"/>
          </a:xfrm>
          <a:custGeom>
            <a:avLst/>
            <a:gdLst/>
            <a:ahLst/>
            <a:cxnLst/>
            <a:rect l="l" t="t" r="r" b="b"/>
            <a:pathLst>
              <a:path w="7792521" h="6500722">
                <a:moveTo>
                  <a:pt x="7792521" y="6500722"/>
                </a:moveTo>
                <a:lnTo>
                  <a:pt x="0" y="6500722"/>
                </a:lnTo>
                <a:lnTo>
                  <a:pt x="0" y="0"/>
                </a:lnTo>
                <a:lnTo>
                  <a:pt x="7792521" y="0"/>
                </a:lnTo>
                <a:lnTo>
                  <a:pt x="7792521" y="6500722"/>
                </a:lnTo>
                <a:close/>
              </a:path>
            </a:pathLst>
          </a:custGeom>
          <a:solidFill>
            <a:srgbClr val="FFD213"/>
          </a:solidFill>
        </p:spPr>
        <p:txBody>
          <a:bodyPr lIns="127000" rIns="127000" rtlCol="0" anchor="ctr"/>
          <a:lstStyle/>
          <a:p>
            <a:pPr algn="l"/>
            <a:endParaRPr lang="en-US" sz="1100"/>
          </a:p>
        </p:txBody>
      </p:sp>
      <p:sp>
        <p:nvSpPr>
          <p:cNvPr id="3" name="TextBox 2"/>
          <p:cNvSpPr txBox="1"/>
          <p:nvPr/>
        </p:nvSpPr>
        <p:spPr>
          <a:xfrm>
            <a:off x="5080000" y="520700"/>
            <a:ext cx="2555240" cy="5867400"/>
          </a:xfrm>
          <a:prstGeom prst="rect">
            <a:avLst/>
          </a:prstGeom>
        </p:spPr>
        <p:txBody>
          <a:bodyPr lIns="0" tIns="0" rIns="63500" rtlCol="0" anchor="t">
            <a:spAutoFit/>
          </a:bodyPr>
          <a:lstStyle/>
          <a:p>
            <a:pPr algn="l" latinLnBrk="1">
              <a:lnSpc>
                <a:spcPct val="116000"/>
              </a:lnSpc>
            </a:pPr>
            <a:r>
              <a:rPr lang="en-US" sz="1600" b="1">
                <a:solidFill>
                  <a:srgbClr val="212121"/>
                </a:solidFill>
                <a:latin typeface="微软雅黑" panose="020B0503020204020204" charset="-122"/>
                <a:ea typeface="微软雅黑" panose="020B0503020204020204" charset="-122"/>
              </a:rPr>
              <a:t>梨子：</a:t>
            </a:r>
            <a:endParaRPr lang="en-US" sz="1100"/>
          </a:p>
          <a:p>
            <a:pPr algn="l" latinLnBrk="1">
              <a:lnSpc>
                <a:spcPct val="116000"/>
              </a:lnSpc>
            </a:pPr>
            <a:r>
              <a:rPr lang="en-US" sz="1600">
                <a:solidFill>
                  <a:srgbClr val="212121"/>
                </a:solidFill>
                <a:latin typeface="微软雅黑" panose="020B0503020204020204" charset="-122"/>
                <a:ea typeface="微软雅黑" panose="020B0503020204020204" charset="-122"/>
              </a:rPr>
              <a:t> </a:t>
            </a:r>
            <a:endParaRPr lang="en-US" sz="1600">
              <a:solidFill>
                <a:srgbClr val="212121"/>
              </a:solidFill>
              <a:latin typeface="微软雅黑" panose="020B0503020204020204" charset="-122"/>
              <a:ea typeface="微软雅黑" panose="020B0503020204020204" charset="-122"/>
            </a:endParaRPr>
          </a:p>
          <a:p>
            <a:pPr algn="l" latinLnBrk="1">
              <a:lnSpc>
                <a:spcPct val="116000"/>
              </a:lnSpc>
            </a:pPr>
            <a:r>
              <a:rPr lang="en-US" sz="1600">
                <a:solidFill>
                  <a:srgbClr val="212121"/>
                </a:solidFill>
                <a:latin typeface="微软雅黑" panose="020B0503020204020204" charset="-122"/>
                <a:ea typeface="微软雅黑" panose="020B0503020204020204" charset="-122"/>
              </a:rPr>
              <a:t>hsv值最小</a:t>
            </a:r>
            <a:endParaRPr lang="en-US" sz="1600">
              <a:solidFill>
                <a:srgbClr val="212121"/>
              </a:solidFill>
              <a:latin typeface="微软雅黑" panose="020B0503020204020204" charset="-122"/>
              <a:ea typeface="微软雅黑" panose="020B0503020204020204" charset="-122"/>
            </a:endParaRPr>
          </a:p>
          <a:p>
            <a:pPr algn="l" latinLnBrk="1">
              <a:lnSpc>
                <a:spcPct val="116000"/>
              </a:lnSpc>
            </a:pPr>
            <a:r>
              <a:rPr lang="en-US" sz="1600">
                <a:solidFill>
                  <a:srgbClr val="212121"/>
                </a:solidFill>
                <a:latin typeface="微软雅黑" panose="020B0503020204020204" charset="-122"/>
                <a:ea typeface="微软雅黑" panose="020B0503020204020204" charset="-122"/>
              </a:rPr>
              <a:t>似圆性在1.4至1.6之间</a:t>
            </a:r>
            <a:endParaRPr lang="en-US" sz="1600">
              <a:solidFill>
                <a:srgbClr val="212121"/>
              </a:solidFill>
              <a:latin typeface="微软雅黑" panose="020B0503020204020204" charset="-122"/>
              <a:ea typeface="微软雅黑" panose="020B0503020204020204" charset="-122"/>
            </a:endParaRPr>
          </a:p>
          <a:p>
            <a:pPr algn="l" latinLnBrk="1">
              <a:lnSpc>
                <a:spcPct val="116000"/>
              </a:lnSpc>
            </a:pPr>
            <a:r>
              <a:rPr lang="en-US" sz="1600">
                <a:solidFill>
                  <a:srgbClr val="212121"/>
                </a:solidFill>
                <a:latin typeface="微软雅黑" panose="020B0503020204020204" charset="-122"/>
                <a:ea typeface="微软雅黑" panose="020B0503020204020204" charset="-122"/>
              </a:rPr>
              <a:t>r值和g值都普遍大于0.6</a:t>
            </a:r>
            <a:endParaRPr lang="en-US" sz="1600">
              <a:solidFill>
                <a:srgbClr val="212121"/>
              </a:solidFill>
              <a:latin typeface="微软雅黑" panose="020B0503020204020204" charset="-122"/>
              <a:ea typeface="微软雅黑" panose="020B0503020204020204" charset="-122"/>
            </a:endParaRPr>
          </a:p>
          <a:p>
            <a:pPr algn="l" latinLnBrk="1">
              <a:lnSpc>
                <a:spcPct val="116000"/>
              </a:lnSpc>
            </a:pPr>
            <a:r>
              <a:rPr lang="en-US" sz="1600">
                <a:solidFill>
                  <a:srgbClr val="212121"/>
                </a:solidFill>
                <a:latin typeface="微软雅黑" panose="020B0503020204020204" charset="-122"/>
                <a:ea typeface="微软雅黑" panose="020B0503020204020204" charset="-122"/>
              </a:rPr>
              <a:t> </a:t>
            </a:r>
            <a:endParaRPr lang="en-US" sz="1600">
              <a:solidFill>
                <a:srgbClr val="212121"/>
              </a:solidFill>
              <a:latin typeface="微软雅黑" panose="020B0503020204020204" charset="-122"/>
              <a:ea typeface="微软雅黑" panose="020B0503020204020204" charset="-122"/>
            </a:endParaRPr>
          </a:p>
          <a:p>
            <a:pPr algn="l" latinLnBrk="1">
              <a:lnSpc>
                <a:spcPct val="116000"/>
              </a:lnSpc>
            </a:pPr>
            <a:r>
              <a:rPr lang="en-US" sz="1600">
                <a:solidFill>
                  <a:srgbClr val="212121"/>
                </a:solidFill>
                <a:latin typeface="微软雅黑" panose="020B0503020204020204" charset="-122"/>
                <a:ea typeface="微软雅黑" panose="020B0503020204020204" charset="-122"/>
              </a:rPr>
              <a:t> </a:t>
            </a:r>
            <a:endParaRPr lang="en-US" sz="1600">
              <a:solidFill>
                <a:srgbClr val="212121"/>
              </a:solidFill>
              <a:latin typeface="微软雅黑" panose="020B0503020204020204" charset="-122"/>
              <a:ea typeface="微软雅黑" panose="020B0503020204020204" charset="-122"/>
            </a:endParaRPr>
          </a:p>
          <a:p>
            <a:pPr algn="l" latinLnBrk="1">
              <a:lnSpc>
                <a:spcPct val="116000"/>
              </a:lnSpc>
            </a:pPr>
            <a:r>
              <a:rPr lang="en-US" sz="1600" b="1">
                <a:solidFill>
                  <a:srgbClr val="212121"/>
                </a:solidFill>
                <a:latin typeface="微软雅黑" panose="020B0503020204020204" charset="-122"/>
                <a:ea typeface="微软雅黑" panose="020B0503020204020204" charset="-122"/>
              </a:rPr>
              <a:t>苹果：</a:t>
            </a:r>
            <a:endParaRPr lang="en-US" sz="1600" b="1">
              <a:solidFill>
                <a:srgbClr val="212121"/>
              </a:solidFill>
              <a:latin typeface="微软雅黑" panose="020B0503020204020204" charset="-122"/>
              <a:ea typeface="微软雅黑" panose="020B0503020204020204" charset="-122"/>
            </a:endParaRPr>
          </a:p>
          <a:p>
            <a:pPr algn="l" latinLnBrk="1">
              <a:lnSpc>
                <a:spcPct val="116000"/>
              </a:lnSpc>
            </a:pPr>
            <a:r>
              <a:rPr lang="en-US" sz="1600">
                <a:solidFill>
                  <a:srgbClr val="212121"/>
                </a:solidFill>
                <a:latin typeface="微软雅黑" panose="020B0503020204020204" charset="-122"/>
                <a:ea typeface="微软雅黑" panose="020B0503020204020204" charset="-122"/>
              </a:rPr>
              <a:t> </a:t>
            </a:r>
            <a:endParaRPr lang="en-US" sz="1600">
              <a:solidFill>
                <a:srgbClr val="212121"/>
              </a:solidFill>
              <a:latin typeface="微软雅黑" panose="020B0503020204020204" charset="-122"/>
              <a:ea typeface="微软雅黑" panose="020B0503020204020204" charset="-122"/>
            </a:endParaRPr>
          </a:p>
          <a:p>
            <a:pPr algn="l" latinLnBrk="1">
              <a:lnSpc>
                <a:spcPct val="116000"/>
              </a:lnSpc>
            </a:pPr>
            <a:r>
              <a:rPr lang="en-US" sz="1600">
                <a:solidFill>
                  <a:srgbClr val="212121"/>
                </a:solidFill>
                <a:latin typeface="微软雅黑" panose="020B0503020204020204" charset="-122"/>
                <a:ea typeface="微软雅黑" panose="020B0503020204020204" charset="-122"/>
              </a:rPr>
              <a:t>似圆性在1至1.1之间</a:t>
            </a:r>
            <a:endParaRPr lang="en-US" sz="1600">
              <a:solidFill>
                <a:srgbClr val="212121"/>
              </a:solidFill>
              <a:latin typeface="微软雅黑" panose="020B0503020204020204" charset="-122"/>
              <a:ea typeface="微软雅黑" panose="020B0503020204020204" charset="-122"/>
            </a:endParaRPr>
          </a:p>
          <a:p>
            <a:pPr algn="l" latinLnBrk="1">
              <a:lnSpc>
                <a:spcPct val="116000"/>
              </a:lnSpc>
            </a:pPr>
            <a:r>
              <a:rPr lang="en-US" sz="1600">
                <a:solidFill>
                  <a:srgbClr val="212121"/>
                </a:solidFill>
                <a:latin typeface="微软雅黑" panose="020B0503020204020204" charset="-122"/>
                <a:ea typeface="微软雅黑" panose="020B0503020204020204" charset="-122"/>
              </a:rPr>
              <a:t>g值和b值都普遍小于0.4</a:t>
            </a:r>
            <a:endParaRPr lang="en-US" sz="1600">
              <a:solidFill>
                <a:srgbClr val="212121"/>
              </a:solidFill>
              <a:latin typeface="微软雅黑" panose="020B0503020204020204" charset="-122"/>
              <a:ea typeface="微软雅黑" panose="020B0503020204020204" charset="-122"/>
            </a:endParaRPr>
          </a:p>
          <a:p>
            <a:pPr algn="l" latinLnBrk="1">
              <a:lnSpc>
                <a:spcPct val="116000"/>
              </a:lnSpc>
            </a:pPr>
            <a:r>
              <a:rPr lang="en-US" sz="1600">
                <a:solidFill>
                  <a:srgbClr val="212121"/>
                </a:solidFill>
                <a:latin typeface="微软雅黑" panose="020B0503020204020204" charset="-122"/>
                <a:ea typeface="微软雅黑" panose="020B0503020204020204" charset="-122"/>
              </a:rPr>
              <a:t> </a:t>
            </a:r>
            <a:endParaRPr lang="en-US" sz="1600">
              <a:solidFill>
                <a:srgbClr val="212121"/>
              </a:solidFill>
              <a:latin typeface="微软雅黑" panose="020B0503020204020204" charset="-122"/>
              <a:ea typeface="微软雅黑" panose="020B0503020204020204" charset="-122"/>
            </a:endParaRPr>
          </a:p>
          <a:p>
            <a:pPr algn="l" latinLnBrk="1">
              <a:lnSpc>
                <a:spcPct val="116000"/>
              </a:lnSpc>
            </a:pPr>
            <a:r>
              <a:rPr lang="en-US" sz="1600">
                <a:solidFill>
                  <a:srgbClr val="212121"/>
                </a:solidFill>
                <a:latin typeface="微软雅黑" panose="020B0503020204020204" charset="-122"/>
                <a:ea typeface="微软雅黑" panose="020B0503020204020204" charset="-122"/>
              </a:rPr>
              <a:t> </a:t>
            </a:r>
            <a:endParaRPr lang="en-US" sz="1600">
              <a:solidFill>
                <a:srgbClr val="212121"/>
              </a:solidFill>
              <a:latin typeface="微软雅黑" panose="020B0503020204020204" charset="-122"/>
              <a:ea typeface="微软雅黑" panose="020B0503020204020204" charset="-122"/>
            </a:endParaRPr>
          </a:p>
          <a:p>
            <a:pPr algn="l" latinLnBrk="1">
              <a:lnSpc>
                <a:spcPct val="116000"/>
              </a:lnSpc>
            </a:pPr>
            <a:r>
              <a:rPr lang="en-US" sz="1600" b="1">
                <a:solidFill>
                  <a:srgbClr val="212121"/>
                </a:solidFill>
                <a:latin typeface="微软雅黑" panose="020B0503020204020204" charset="-122"/>
                <a:ea typeface="微软雅黑" panose="020B0503020204020204" charset="-122"/>
              </a:rPr>
              <a:t>桃子：</a:t>
            </a:r>
            <a:endParaRPr lang="en-US" sz="1600" b="1">
              <a:solidFill>
                <a:srgbClr val="212121"/>
              </a:solidFill>
              <a:latin typeface="微软雅黑" panose="020B0503020204020204" charset="-122"/>
              <a:ea typeface="微软雅黑" panose="020B0503020204020204" charset="-122"/>
            </a:endParaRPr>
          </a:p>
          <a:p>
            <a:pPr algn="l" latinLnBrk="1">
              <a:lnSpc>
                <a:spcPct val="116000"/>
              </a:lnSpc>
            </a:pPr>
            <a:r>
              <a:rPr lang="en-US" sz="1600">
                <a:solidFill>
                  <a:srgbClr val="212121"/>
                </a:solidFill>
                <a:latin typeface="微软雅黑" panose="020B0503020204020204" charset="-122"/>
                <a:ea typeface="微软雅黑" panose="020B0503020204020204" charset="-122"/>
              </a:rPr>
              <a:t> </a:t>
            </a:r>
            <a:endParaRPr lang="en-US" sz="1600">
              <a:solidFill>
                <a:srgbClr val="212121"/>
              </a:solidFill>
              <a:latin typeface="微软雅黑" panose="020B0503020204020204" charset="-122"/>
              <a:ea typeface="微软雅黑" panose="020B0503020204020204" charset="-122"/>
            </a:endParaRPr>
          </a:p>
          <a:p>
            <a:pPr algn="l" latinLnBrk="1">
              <a:lnSpc>
                <a:spcPct val="116000"/>
              </a:lnSpc>
            </a:pPr>
            <a:r>
              <a:rPr lang="en-US" sz="1600">
                <a:solidFill>
                  <a:srgbClr val="212121"/>
                </a:solidFill>
                <a:latin typeface="微软雅黑" panose="020B0503020204020204" charset="-122"/>
                <a:ea typeface="微软雅黑" panose="020B0503020204020204" charset="-122"/>
              </a:rPr>
              <a:t>似圆性在1至1.2之间</a:t>
            </a:r>
            <a:endParaRPr lang="en-US" sz="1600">
              <a:solidFill>
                <a:srgbClr val="212121"/>
              </a:solidFill>
              <a:latin typeface="微软雅黑" panose="020B0503020204020204" charset="-122"/>
              <a:ea typeface="微软雅黑" panose="020B0503020204020204" charset="-122"/>
            </a:endParaRPr>
          </a:p>
          <a:p>
            <a:pPr algn="l" latinLnBrk="1">
              <a:lnSpc>
                <a:spcPct val="116000"/>
              </a:lnSpc>
            </a:pPr>
            <a:r>
              <a:rPr lang="en-US" sz="1600">
                <a:solidFill>
                  <a:srgbClr val="212121"/>
                </a:solidFill>
                <a:latin typeface="微软雅黑" panose="020B0503020204020204" charset="-122"/>
                <a:ea typeface="微软雅黑" panose="020B0503020204020204" charset="-122"/>
              </a:rPr>
              <a:t>hsv的值小于0.6</a:t>
            </a:r>
            <a:endParaRPr lang="en-US" sz="1600">
              <a:solidFill>
                <a:srgbClr val="212121"/>
              </a:solidFill>
              <a:latin typeface="微软雅黑" panose="020B0503020204020204" charset="-122"/>
              <a:ea typeface="微软雅黑" panose="020B0503020204020204" charset="-122"/>
            </a:endParaRPr>
          </a:p>
          <a:p>
            <a:pPr algn="l" latinLnBrk="1">
              <a:lnSpc>
                <a:spcPct val="116000"/>
              </a:lnSpc>
            </a:pPr>
            <a:r>
              <a:rPr lang="en-US" sz="1600">
                <a:solidFill>
                  <a:srgbClr val="212121"/>
                </a:solidFill>
                <a:latin typeface="微软雅黑" panose="020B0503020204020204" charset="-122"/>
                <a:ea typeface="微软雅黑" panose="020B0503020204020204" charset="-122"/>
              </a:rPr>
              <a:t>r值至少为0.7</a:t>
            </a:r>
            <a:endParaRPr lang="en-US" sz="1600">
              <a:solidFill>
                <a:srgbClr val="212121"/>
              </a:solidFill>
              <a:latin typeface="微软雅黑" panose="020B0503020204020204" charset="-122"/>
              <a:ea typeface="微软雅黑" panose="020B0503020204020204" charset="-122"/>
            </a:endParaRPr>
          </a:p>
          <a:p>
            <a:pPr algn="l" latinLnBrk="1">
              <a:lnSpc>
                <a:spcPct val="116000"/>
              </a:lnSpc>
            </a:pPr>
            <a:r>
              <a:rPr lang="en-US" sz="1600">
                <a:solidFill>
                  <a:srgbClr val="212121"/>
                </a:solidFill>
                <a:latin typeface="微软雅黑" panose="020B0503020204020204" charset="-122"/>
                <a:ea typeface="微软雅黑" panose="020B0503020204020204" charset="-122"/>
              </a:rPr>
              <a:t> </a:t>
            </a:r>
            <a:endParaRPr lang="en-US" sz="1600">
              <a:solidFill>
                <a:srgbClr val="212121"/>
              </a:solidFill>
              <a:latin typeface="微软雅黑" panose="020B0503020204020204" charset="-122"/>
              <a:ea typeface="微软雅黑" panose="020B0503020204020204" charset="-122"/>
            </a:endParaRPr>
          </a:p>
          <a:p>
            <a:pPr algn="l" latinLnBrk="1">
              <a:lnSpc>
                <a:spcPct val="116000"/>
              </a:lnSpc>
            </a:pPr>
          </a:p>
          <a:p>
            <a:pPr algn="l" latinLnBrk="1">
              <a:lnSpc>
                <a:spcPct val="116000"/>
              </a:lnSpc>
            </a:pPr>
            <a:r>
              <a:rPr lang="en-US" sz="1600">
                <a:solidFill>
                  <a:srgbClr val="212121"/>
                </a:solidFill>
                <a:latin typeface="微软雅黑" panose="020B0503020204020204" charset="-122"/>
                <a:ea typeface="微软雅黑" panose="020B0503020204020204" charset="-122"/>
              </a:rPr>
              <a:t> </a:t>
            </a:r>
            <a:endParaRPr lang="en-US" sz="1600">
              <a:solidFill>
                <a:srgbClr val="212121"/>
              </a:solidFill>
              <a:latin typeface="微软雅黑" panose="020B0503020204020204" charset="-122"/>
              <a:ea typeface="微软雅黑" panose="020B0503020204020204" charset="-122"/>
            </a:endParaRPr>
          </a:p>
        </p:txBody>
      </p:sp>
      <p:sp>
        <p:nvSpPr>
          <p:cNvPr id="4" name="Freeform 3"/>
          <p:cNvSpPr/>
          <p:nvPr/>
        </p:nvSpPr>
        <p:spPr>
          <a:xfrm>
            <a:off x="889000" y="1663700"/>
            <a:ext cx="2228070" cy="1061610"/>
          </a:xfrm>
          <a:custGeom>
            <a:avLst/>
            <a:gdLst/>
            <a:ahLst/>
            <a:cxnLst/>
            <a:rect l="l" t="t" r="r" b="b"/>
            <a:pathLst>
              <a:path w="2228070" h="1061610">
                <a:moveTo>
                  <a:pt x="2228070" y="1061610"/>
                </a:moveTo>
                <a:lnTo>
                  <a:pt x="0" y="1061610"/>
                </a:lnTo>
                <a:lnTo>
                  <a:pt x="0" y="0"/>
                </a:lnTo>
                <a:lnTo>
                  <a:pt x="2228070" y="0"/>
                </a:lnTo>
                <a:lnTo>
                  <a:pt x="2228070" y="1061610"/>
                </a:lnTo>
                <a:close/>
              </a:path>
            </a:pathLst>
          </a:custGeom>
          <a:solidFill>
            <a:srgbClr val="FFD213"/>
          </a:solidFill>
        </p:spPr>
        <p:txBody>
          <a:bodyPr lIns="127000" rIns="127000" rtlCol="0" anchor="ctr"/>
          <a:lstStyle/>
          <a:p>
            <a:pPr algn="l"/>
            <a:endParaRPr lang="en-US" sz="1100"/>
          </a:p>
        </p:txBody>
      </p:sp>
      <p:sp>
        <p:nvSpPr>
          <p:cNvPr id="5" name="TextBox 4"/>
          <p:cNvSpPr txBox="1"/>
          <p:nvPr/>
        </p:nvSpPr>
        <p:spPr>
          <a:xfrm>
            <a:off x="1092200" y="1778000"/>
            <a:ext cx="1974596" cy="889000"/>
          </a:xfrm>
          <a:prstGeom prst="rect">
            <a:avLst/>
          </a:prstGeom>
        </p:spPr>
        <p:txBody>
          <a:bodyPr lIns="0" tIns="0" rIns="63500" rtlCol="0" anchor="t">
            <a:spAutoFit/>
          </a:bodyPr>
          <a:lstStyle/>
          <a:p>
            <a:pPr algn="l" latinLnBrk="1">
              <a:lnSpc>
                <a:spcPct val="116000"/>
              </a:lnSpc>
            </a:pPr>
            <a:r>
              <a:rPr lang="en-US" sz="2500">
                <a:solidFill>
                  <a:srgbClr val="222222"/>
                </a:solidFill>
                <a:latin typeface="微软雅黑" panose="020B0503020204020204" charset="-122"/>
                <a:ea typeface="微软雅黑" panose="020B0503020204020204" charset="-122"/>
              </a:rPr>
              <a:t>特征统计</a:t>
            </a:r>
            <a:endParaRPr lang="en-US" sz="1100"/>
          </a:p>
          <a:p>
            <a:pPr algn="l" latinLnBrk="1">
              <a:lnSpc>
                <a:spcPct val="116000"/>
              </a:lnSpc>
            </a:pPr>
            <a:r>
              <a:rPr lang="en-US" sz="2500">
                <a:solidFill>
                  <a:srgbClr val="222222"/>
                </a:solidFill>
                <a:latin typeface="微软雅黑" panose="020B0503020204020204" charset="-122"/>
                <a:ea typeface="微软雅黑" panose="020B0503020204020204" charset="-122"/>
              </a:rPr>
              <a:t> </a:t>
            </a:r>
            <a:endParaRPr lang="en-US" sz="2500">
              <a:solidFill>
                <a:srgbClr val="222222"/>
              </a:solidFill>
              <a:latin typeface="微软雅黑" panose="020B0503020204020204" charset="-122"/>
              <a:ea typeface="微软雅黑" panose="020B0503020204020204" charset="-122"/>
            </a:endParaRPr>
          </a:p>
        </p:txBody>
      </p:sp>
      <p:sp>
        <p:nvSpPr>
          <p:cNvPr id="6" name="Freeform 5"/>
          <p:cNvSpPr/>
          <p:nvPr/>
        </p:nvSpPr>
        <p:spPr>
          <a:xfrm>
            <a:off x="254000" y="1422400"/>
            <a:ext cx="2619827" cy="977990"/>
          </a:xfrm>
          <a:custGeom>
            <a:avLst/>
            <a:gdLst/>
            <a:ahLst/>
            <a:cxnLst/>
            <a:rect l="l" t="t" r="r" b="b"/>
            <a:pathLst>
              <a:path w="2619827" h="977990">
                <a:moveTo>
                  <a:pt x="0" y="0"/>
                </a:moveTo>
                <a:lnTo>
                  <a:pt x="2619827" y="0"/>
                </a:lnTo>
                <a:lnTo>
                  <a:pt x="2619827" y="977990"/>
                </a:lnTo>
                <a:lnTo>
                  <a:pt x="0" y="977990"/>
                </a:lnTo>
                <a:lnTo>
                  <a:pt x="0" y="0"/>
                </a:lnTo>
                <a:lnTo>
                  <a:pt x="0" y="0"/>
                </a:lnTo>
                <a:close/>
                <a:moveTo>
                  <a:pt x="40370" y="40340"/>
                </a:moveTo>
                <a:lnTo>
                  <a:pt x="40370" y="937650"/>
                </a:lnTo>
                <a:lnTo>
                  <a:pt x="2579457" y="937650"/>
                </a:lnTo>
                <a:lnTo>
                  <a:pt x="2579457" y="40340"/>
                </a:lnTo>
                <a:lnTo>
                  <a:pt x="40370" y="40340"/>
                </a:lnTo>
                <a:lnTo>
                  <a:pt x="40370" y="40340"/>
                </a:lnTo>
                <a:close/>
              </a:path>
            </a:pathLst>
          </a:custGeom>
          <a:solidFill>
            <a:srgbClr val="000000"/>
          </a:solidFill>
        </p:spPr>
        <p:txBody>
          <a:bodyPr lIns="127000" rIns="127000" rtlCol="0" anchor="ctr"/>
          <a:lstStyle/>
          <a:p>
            <a:pPr algn="l"/>
            <a:endParaRPr lang="en-US" sz="1100"/>
          </a:p>
        </p:txBody>
      </p:sp>
      <p:sp>
        <p:nvSpPr>
          <p:cNvPr id="7" name="Freeform 6"/>
          <p:cNvSpPr/>
          <p:nvPr/>
        </p:nvSpPr>
        <p:spPr>
          <a:xfrm>
            <a:off x="4114800" y="1219200"/>
            <a:ext cx="620647" cy="591185"/>
          </a:xfrm>
          <a:custGeom>
            <a:avLst/>
            <a:gdLst/>
            <a:ahLst/>
            <a:cxnLst/>
            <a:rect l="l" t="t" r="r" b="b"/>
            <a:pathLst>
              <a:path w="620647" h="591185">
                <a:moveTo>
                  <a:pt x="620647" y="591185"/>
                </a:moveTo>
                <a:lnTo>
                  <a:pt x="0" y="591185"/>
                </a:lnTo>
                <a:lnTo>
                  <a:pt x="0" y="0"/>
                </a:lnTo>
                <a:lnTo>
                  <a:pt x="620647" y="0"/>
                </a:lnTo>
                <a:lnTo>
                  <a:pt x="620647" y="591185"/>
                </a:lnTo>
                <a:close/>
              </a:path>
            </a:pathLst>
          </a:custGeom>
          <a:solidFill>
            <a:srgbClr val="FFD213"/>
          </a:solidFill>
        </p:spPr>
        <p:txBody>
          <a:bodyPr lIns="127000" rIns="127000" rtlCol="0" anchor="ctr"/>
          <a:lstStyle/>
          <a:p>
            <a:pPr algn="l"/>
            <a:endParaRPr lang="en-US" sz="1100"/>
          </a:p>
        </p:txBody>
      </p:sp>
      <p:sp>
        <p:nvSpPr>
          <p:cNvPr id="8" name="TextBox 7"/>
          <p:cNvSpPr txBox="1"/>
          <p:nvPr/>
        </p:nvSpPr>
        <p:spPr>
          <a:xfrm>
            <a:off x="4038600" y="1308100"/>
            <a:ext cx="609473" cy="584200"/>
          </a:xfrm>
          <a:prstGeom prst="rect">
            <a:avLst/>
          </a:prstGeom>
          <a:ln w="25400">
            <a:solidFill>
              <a:srgbClr val="000000"/>
            </a:solidFill>
            <a:prstDash val="solid"/>
          </a:ln>
        </p:spPr>
        <p:txBody>
          <a:bodyPr lIns="0" tIns="0" rIns="63500" rtlCol="0" anchor="t">
            <a:spAutoFit/>
          </a:bodyPr>
          <a:lstStyle/>
          <a:p>
            <a:pPr algn="ctr" latinLnBrk="1">
              <a:lnSpc>
                <a:spcPct val="116000"/>
              </a:lnSpc>
            </a:pPr>
            <a:r>
              <a:rPr lang="en-US" sz="3000">
                <a:solidFill>
                  <a:srgbClr val="222222"/>
                </a:solidFill>
                <a:latin typeface="微软雅黑" panose="020B0503020204020204" charset="-122"/>
                <a:ea typeface="微软雅黑" panose="020B0503020204020204" charset="-122"/>
              </a:rPr>
              <a:t> </a:t>
            </a:r>
            <a:endParaRPr lang="en-US" sz="1100"/>
          </a:p>
        </p:txBody>
      </p:sp>
      <p:sp>
        <p:nvSpPr>
          <p:cNvPr id="9" name="Freeform 8"/>
          <p:cNvSpPr/>
          <p:nvPr/>
        </p:nvSpPr>
        <p:spPr>
          <a:xfrm>
            <a:off x="4178300" y="3962400"/>
            <a:ext cx="620647" cy="591185"/>
          </a:xfrm>
          <a:custGeom>
            <a:avLst/>
            <a:gdLst/>
            <a:ahLst/>
            <a:cxnLst/>
            <a:rect l="l" t="t" r="r" b="b"/>
            <a:pathLst>
              <a:path w="620647" h="591185">
                <a:moveTo>
                  <a:pt x="620647" y="591185"/>
                </a:moveTo>
                <a:lnTo>
                  <a:pt x="0" y="591185"/>
                </a:lnTo>
                <a:lnTo>
                  <a:pt x="0" y="0"/>
                </a:lnTo>
                <a:lnTo>
                  <a:pt x="620647" y="0"/>
                </a:lnTo>
                <a:lnTo>
                  <a:pt x="620647" y="591185"/>
                </a:lnTo>
                <a:close/>
              </a:path>
            </a:pathLst>
          </a:custGeom>
          <a:solidFill>
            <a:srgbClr val="FFD213"/>
          </a:solidFill>
        </p:spPr>
        <p:txBody>
          <a:bodyPr lIns="127000" rIns="127000" rtlCol="0" anchor="ctr"/>
          <a:lstStyle/>
          <a:p>
            <a:pPr algn="l"/>
            <a:endParaRPr lang="en-US" sz="1100"/>
          </a:p>
        </p:txBody>
      </p:sp>
      <p:sp>
        <p:nvSpPr>
          <p:cNvPr id="10" name="TextBox 9"/>
          <p:cNvSpPr txBox="1"/>
          <p:nvPr/>
        </p:nvSpPr>
        <p:spPr>
          <a:xfrm>
            <a:off x="4102100" y="4038600"/>
            <a:ext cx="609473" cy="584200"/>
          </a:xfrm>
          <a:prstGeom prst="rect">
            <a:avLst/>
          </a:prstGeom>
          <a:ln w="25400">
            <a:solidFill>
              <a:srgbClr val="000000"/>
            </a:solidFill>
            <a:prstDash val="solid"/>
          </a:ln>
        </p:spPr>
        <p:txBody>
          <a:bodyPr lIns="0" tIns="0" rIns="63500" rtlCol="0" anchor="t">
            <a:spAutoFit/>
          </a:bodyPr>
          <a:lstStyle/>
          <a:p>
            <a:pPr algn="ctr" latinLnBrk="1">
              <a:lnSpc>
                <a:spcPct val="116000"/>
              </a:lnSpc>
            </a:pPr>
            <a:r>
              <a:rPr lang="en-US" sz="3000">
                <a:solidFill>
                  <a:srgbClr val="222222"/>
                </a:solidFill>
                <a:latin typeface="微软雅黑" panose="020B0503020204020204" charset="-122"/>
                <a:ea typeface="微软雅黑" panose="020B0503020204020204" charset="-122"/>
              </a:rPr>
              <a:t> </a:t>
            </a:r>
            <a:endParaRPr lang="en-US" sz="1100"/>
          </a:p>
        </p:txBody>
      </p:sp>
      <p:sp>
        <p:nvSpPr>
          <p:cNvPr id="11" name="Freeform 10"/>
          <p:cNvSpPr/>
          <p:nvPr/>
        </p:nvSpPr>
        <p:spPr>
          <a:xfrm>
            <a:off x="4171968" y="1441661"/>
            <a:ext cx="337924" cy="360755"/>
          </a:xfrm>
          <a:custGeom>
            <a:avLst/>
            <a:gdLst/>
            <a:ahLst/>
            <a:cxnLst/>
            <a:rect l="l" t="t" r="r" b="b"/>
            <a:pathLst>
              <a:path w="337924" h="360755">
                <a:moveTo>
                  <a:pt x="312625" y="240372"/>
                </a:moveTo>
                <a:lnTo>
                  <a:pt x="261665" y="184902"/>
                </a:lnTo>
                <a:cubicBezTo>
                  <a:pt x="240703" y="162084"/>
                  <a:pt x="208899" y="158151"/>
                  <a:pt x="184323" y="173100"/>
                </a:cubicBezTo>
                <a:lnTo>
                  <a:pt x="178902" y="167199"/>
                </a:lnTo>
                <a:cubicBezTo>
                  <a:pt x="184323" y="156970"/>
                  <a:pt x="187214" y="145168"/>
                  <a:pt x="187214" y="132972"/>
                </a:cubicBezTo>
                <a:cubicBezTo>
                  <a:pt x="187214" y="114088"/>
                  <a:pt x="180347" y="96386"/>
                  <a:pt x="168059" y="83009"/>
                </a:cubicBezTo>
                <a:lnTo>
                  <a:pt x="117099" y="27539"/>
                </a:lnTo>
                <a:cubicBezTo>
                  <a:pt x="91800" y="0"/>
                  <a:pt x="50599" y="0"/>
                  <a:pt x="25300" y="27539"/>
                </a:cubicBezTo>
                <a:cubicBezTo>
                  <a:pt x="0" y="55078"/>
                  <a:pt x="0" y="99926"/>
                  <a:pt x="25300" y="127465"/>
                </a:cubicBezTo>
                <a:lnTo>
                  <a:pt x="76259" y="182935"/>
                </a:lnTo>
                <a:cubicBezTo>
                  <a:pt x="88909" y="195918"/>
                  <a:pt x="104811" y="203392"/>
                  <a:pt x="122159" y="203392"/>
                </a:cubicBezTo>
                <a:cubicBezTo>
                  <a:pt x="133363" y="203392"/>
                  <a:pt x="144206" y="200245"/>
                  <a:pt x="153602" y="194344"/>
                </a:cubicBezTo>
                <a:lnTo>
                  <a:pt x="159024" y="200245"/>
                </a:lnTo>
                <a:cubicBezTo>
                  <a:pt x="145290" y="226997"/>
                  <a:pt x="148904" y="261616"/>
                  <a:pt x="169866" y="284434"/>
                </a:cubicBezTo>
                <a:lnTo>
                  <a:pt x="220826" y="339904"/>
                </a:lnTo>
                <a:cubicBezTo>
                  <a:pt x="233837" y="353674"/>
                  <a:pt x="250461" y="360755"/>
                  <a:pt x="266725" y="360755"/>
                </a:cubicBezTo>
                <a:cubicBezTo>
                  <a:pt x="283351" y="360755"/>
                  <a:pt x="299976" y="353674"/>
                  <a:pt x="312625" y="340298"/>
                </a:cubicBezTo>
                <a:cubicBezTo>
                  <a:pt x="337924" y="312367"/>
                  <a:pt x="337924" y="267911"/>
                  <a:pt x="312625" y="240372"/>
                </a:cubicBezTo>
                <a:close/>
                <a:moveTo>
                  <a:pt x="151072" y="136513"/>
                </a:moveTo>
                <a:lnTo>
                  <a:pt x="142037" y="126678"/>
                </a:lnTo>
                <a:cubicBezTo>
                  <a:pt x="138785" y="123137"/>
                  <a:pt x="134086" y="120777"/>
                  <a:pt x="129387" y="120777"/>
                </a:cubicBezTo>
                <a:cubicBezTo>
                  <a:pt x="124689" y="120777"/>
                  <a:pt x="120352" y="122744"/>
                  <a:pt x="116738" y="126678"/>
                </a:cubicBezTo>
                <a:cubicBezTo>
                  <a:pt x="113485" y="130218"/>
                  <a:pt x="111317" y="135332"/>
                  <a:pt x="111317" y="140447"/>
                </a:cubicBezTo>
                <a:cubicBezTo>
                  <a:pt x="111317" y="145561"/>
                  <a:pt x="113124" y="150676"/>
                  <a:pt x="116738" y="154216"/>
                </a:cubicBezTo>
                <a:lnTo>
                  <a:pt x="125773" y="164051"/>
                </a:lnTo>
                <a:cubicBezTo>
                  <a:pt x="117461" y="165232"/>
                  <a:pt x="108425" y="162084"/>
                  <a:pt x="101920" y="155003"/>
                </a:cubicBezTo>
                <a:lnTo>
                  <a:pt x="50960" y="99532"/>
                </a:lnTo>
                <a:cubicBezTo>
                  <a:pt x="39756" y="87337"/>
                  <a:pt x="39756" y="67274"/>
                  <a:pt x="50960" y="55078"/>
                </a:cubicBezTo>
                <a:cubicBezTo>
                  <a:pt x="56382" y="48783"/>
                  <a:pt x="63972" y="46030"/>
                  <a:pt x="71199" y="46030"/>
                </a:cubicBezTo>
                <a:cubicBezTo>
                  <a:pt x="78428" y="46030"/>
                  <a:pt x="86017" y="49176"/>
                  <a:pt x="91439" y="55078"/>
                </a:cubicBezTo>
                <a:lnTo>
                  <a:pt x="142399" y="110548"/>
                </a:lnTo>
                <a:cubicBezTo>
                  <a:pt x="149265" y="117630"/>
                  <a:pt x="151795" y="127071"/>
                  <a:pt x="151072" y="136513"/>
                </a:cubicBezTo>
                <a:close/>
                <a:moveTo>
                  <a:pt x="287326" y="312367"/>
                </a:moveTo>
                <a:cubicBezTo>
                  <a:pt x="276122" y="324562"/>
                  <a:pt x="257690" y="324562"/>
                  <a:pt x="246486" y="312367"/>
                </a:cubicBezTo>
                <a:lnTo>
                  <a:pt x="195526" y="256895"/>
                </a:lnTo>
                <a:cubicBezTo>
                  <a:pt x="189021" y="249814"/>
                  <a:pt x="186491" y="240372"/>
                  <a:pt x="187214" y="230930"/>
                </a:cubicBezTo>
                <a:lnTo>
                  <a:pt x="196250" y="240766"/>
                </a:lnTo>
                <a:cubicBezTo>
                  <a:pt x="199864" y="244700"/>
                  <a:pt x="204200" y="246667"/>
                  <a:pt x="208899" y="246667"/>
                </a:cubicBezTo>
                <a:cubicBezTo>
                  <a:pt x="213598" y="246667"/>
                  <a:pt x="217934" y="244700"/>
                  <a:pt x="221548" y="240766"/>
                </a:cubicBezTo>
                <a:cubicBezTo>
                  <a:pt x="228416" y="233291"/>
                  <a:pt x="228416" y="221095"/>
                  <a:pt x="221548" y="213227"/>
                </a:cubicBezTo>
                <a:lnTo>
                  <a:pt x="212513" y="203392"/>
                </a:lnTo>
                <a:cubicBezTo>
                  <a:pt x="213598" y="203392"/>
                  <a:pt x="214682" y="202999"/>
                  <a:pt x="215766" y="202999"/>
                </a:cubicBezTo>
                <a:cubicBezTo>
                  <a:pt x="222994" y="202999"/>
                  <a:pt x="230584" y="206146"/>
                  <a:pt x="236005" y="212047"/>
                </a:cubicBezTo>
                <a:lnTo>
                  <a:pt x="286965" y="267518"/>
                </a:lnTo>
                <a:cubicBezTo>
                  <a:pt x="298530" y="280107"/>
                  <a:pt x="298530" y="300170"/>
                  <a:pt x="287326" y="312367"/>
                </a:cubicBezTo>
                <a:close/>
                <a:moveTo>
                  <a:pt x="245402" y="100713"/>
                </a:moveTo>
                <a:cubicBezTo>
                  <a:pt x="242511" y="97565"/>
                  <a:pt x="242511" y="92844"/>
                  <a:pt x="245402" y="89697"/>
                </a:cubicBezTo>
                <a:lnTo>
                  <a:pt x="271785" y="60979"/>
                </a:lnTo>
                <a:cubicBezTo>
                  <a:pt x="274677" y="57832"/>
                  <a:pt x="279013" y="57832"/>
                  <a:pt x="281905" y="60979"/>
                </a:cubicBezTo>
                <a:cubicBezTo>
                  <a:pt x="284796" y="64126"/>
                  <a:pt x="284796" y="68847"/>
                  <a:pt x="281905" y="71995"/>
                </a:cubicBezTo>
                <a:lnTo>
                  <a:pt x="255883" y="100713"/>
                </a:lnTo>
                <a:cubicBezTo>
                  <a:pt x="254437" y="102286"/>
                  <a:pt x="252630" y="103074"/>
                  <a:pt x="250823" y="103074"/>
                </a:cubicBezTo>
                <a:cubicBezTo>
                  <a:pt x="249016" y="103074"/>
                  <a:pt x="246847" y="102286"/>
                  <a:pt x="245402" y="100713"/>
                </a:cubicBezTo>
                <a:close/>
                <a:moveTo>
                  <a:pt x="271785" y="144381"/>
                </a:moveTo>
                <a:lnTo>
                  <a:pt x="313709" y="144381"/>
                </a:lnTo>
                <a:cubicBezTo>
                  <a:pt x="317685" y="144381"/>
                  <a:pt x="320938" y="147922"/>
                  <a:pt x="320938" y="152249"/>
                </a:cubicBezTo>
                <a:cubicBezTo>
                  <a:pt x="320938" y="156577"/>
                  <a:pt x="317685" y="160118"/>
                  <a:pt x="313709" y="160118"/>
                </a:cubicBezTo>
                <a:lnTo>
                  <a:pt x="271785" y="160118"/>
                </a:lnTo>
                <a:cubicBezTo>
                  <a:pt x="267809" y="160118"/>
                  <a:pt x="264557" y="156577"/>
                  <a:pt x="264557" y="152249"/>
                </a:cubicBezTo>
                <a:cubicBezTo>
                  <a:pt x="264557" y="147922"/>
                  <a:pt x="267809" y="144381"/>
                  <a:pt x="271785" y="144381"/>
                </a:cubicBezTo>
                <a:close/>
                <a:moveTo>
                  <a:pt x="190828" y="71995"/>
                </a:moveTo>
                <a:lnTo>
                  <a:pt x="190828" y="26358"/>
                </a:lnTo>
                <a:cubicBezTo>
                  <a:pt x="190828" y="22032"/>
                  <a:pt x="194081" y="18491"/>
                  <a:pt x="198056" y="18491"/>
                </a:cubicBezTo>
                <a:cubicBezTo>
                  <a:pt x="202032" y="18491"/>
                  <a:pt x="205285" y="22032"/>
                  <a:pt x="205285" y="26358"/>
                </a:cubicBezTo>
                <a:lnTo>
                  <a:pt x="205285" y="71995"/>
                </a:lnTo>
                <a:cubicBezTo>
                  <a:pt x="205285" y="76321"/>
                  <a:pt x="202032" y="79862"/>
                  <a:pt x="198056" y="79862"/>
                </a:cubicBezTo>
                <a:cubicBezTo>
                  <a:pt x="194081" y="79862"/>
                  <a:pt x="190828" y="76321"/>
                  <a:pt x="190828" y="71995"/>
                </a:cubicBezTo>
                <a:close/>
              </a:path>
            </a:pathLst>
          </a:custGeom>
          <a:solidFill>
            <a:srgbClr val="000000"/>
          </a:solidFill>
        </p:spPr>
        <p:txBody>
          <a:bodyPr lIns="127000" rIns="127000" rtlCol="0" anchor="ctr"/>
          <a:lstStyle/>
          <a:p>
            <a:pPr algn="l"/>
            <a:endParaRPr lang="en-US" sz="1100"/>
          </a:p>
        </p:txBody>
      </p:sp>
      <p:sp>
        <p:nvSpPr>
          <p:cNvPr id="12" name="Freeform 11"/>
          <p:cNvSpPr/>
          <p:nvPr/>
        </p:nvSpPr>
        <p:spPr>
          <a:xfrm>
            <a:off x="4317270" y="4176304"/>
            <a:ext cx="265566" cy="310315"/>
          </a:xfrm>
          <a:custGeom>
            <a:avLst/>
            <a:gdLst/>
            <a:ahLst/>
            <a:cxnLst/>
            <a:rect l="l" t="t" r="r" b="b"/>
            <a:pathLst>
              <a:path w="265566" h="310315">
                <a:moveTo>
                  <a:pt x="152877" y="107950"/>
                </a:moveTo>
                <a:cubicBezTo>
                  <a:pt x="151233" y="109739"/>
                  <a:pt x="151177" y="112701"/>
                  <a:pt x="152768" y="114573"/>
                </a:cubicBezTo>
                <a:lnTo>
                  <a:pt x="173758" y="139339"/>
                </a:lnTo>
                <a:cubicBezTo>
                  <a:pt x="174526" y="140244"/>
                  <a:pt x="175568" y="140758"/>
                  <a:pt x="176702" y="140779"/>
                </a:cubicBezTo>
                <a:cubicBezTo>
                  <a:pt x="176720" y="140799"/>
                  <a:pt x="176739" y="140799"/>
                  <a:pt x="176776" y="140799"/>
                </a:cubicBezTo>
                <a:cubicBezTo>
                  <a:pt x="177872" y="140799"/>
                  <a:pt x="178896" y="140326"/>
                  <a:pt x="179682" y="139462"/>
                </a:cubicBezTo>
                <a:cubicBezTo>
                  <a:pt x="186502" y="132057"/>
                  <a:pt x="191477" y="126770"/>
                  <a:pt x="195902" y="122080"/>
                </a:cubicBezTo>
                <a:cubicBezTo>
                  <a:pt x="198791" y="119037"/>
                  <a:pt x="201423" y="116239"/>
                  <a:pt x="204165" y="113277"/>
                </a:cubicBezTo>
                <a:cubicBezTo>
                  <a:pt x="219343" y="119592"/>
                  <a:pt x="236274" y="115663"/>
                  <a:pt x="248013" y="102909"/>
                </a:cubicBezTo>
                <a:cubicBezTo>
                  <a:pt x="256387" y="93818"/>
                  <a:pt x="261799" y="80654"/>
                  <a:pt x="262859" y="66769"/>
                </a:cubicBezTo>
                <a:cubicBezTo>
                  <a:pt x="262932" y="65452"/>
                  <a:pt x="262549" y="64157"/>
                  <a:pt x="261761" y="63190"/>
                </a:cubicBezTo>
                <a:lnTo>
                  <a:pt x="257228" y="57616"/>
                </a:lnTo>
                <a:cubicBezTo>
                  <a:pt x="256460" y="56691"/>
                  <a:pt x="255400" y="56135"/>
                  <a:pt x="254267" y="56094"/>
                </a:cubicBezTo>
                <a:cubicBezTo>
                  <a:pt x="253133" y="56094"/>
                  <a:pt x="252035" y="56546"/>
                  <a:pt x="251230" y="57430"/>
                </a:cubicBezTo>
                <a:lnTo>
                  <a:pt x="231154" y="79338"/>
                </a:lnTo>
                <a:lnTo>
                  <a:pt x="212759" y="72982"/>
                </a:lnTo>
                <a:lnTo>
                  <a:pt x="208334" y="51177"/>
                </a:lnTo>
                <a:lnTo>
                  <a:pt x="228485" y="29127"/>
                </a:lnTo>
                <a:cubicBezTo>
                  <a:pt x="230093" y="27358"/>
                  <a:pt x="230167" y="24457"/>
                  <a:pt x="228631" y="22585"/>
                </a:cubicBezTo>
                <a:lnTo>
                  <a:pt x="224097" y="16990"/>
                </a:lnTo>
                <a:cubicBezTo>
                  <a:pt x="223255" y="15983"/>
                  <a:pt x="222048" y="15489"/>
                  <a:pt x="220877" y="15469"/>
                </a:cubicBezTo>
                <a:cubicBezTo>
                  <a:pt x="208865" y="15921"/>
                  <a:pt x="197146" y="21433"/>
                  <a:pt x="188735" y="30566"/>
                </a:cubicBezTo>
                <a:cubicBezTo>
                  <a:pt x="176666" y="43690"/>
                  <a:pt x="172425" y="63395"/>
                  <a:pt x="177544" y="81538"/>
                </a:cubicBezTo>
                <a:cubicBezTo>
                  <a:pt x="174837" y="84459"/>
                  <a:pt x="172094" y="87359"/>
                  <a:pt x="169114" y="90527"/>
                </a:cubicBezTo>
                <a:cubicBezTo>
                  <a:pt x="164488" y="95444"/>
                  <a:pt x="159314" y="100956"/>
                  <a:pt x="152877" y="107950"/>
                </a:cubicBezTo>
                <a:close/>
                <a:moveTo>
                  <a:pt x="106563" y="164989"/>
                </a:moveTo>
                <a:cubicBezTo>
                  <a:pt x="104953" y="163138"/>
                  <a:pt x="102321" y="163096"/>
                  <a:pt x="100675" y="164887"/>
                </a:cubicBezTo>
                <a:cubicBezTo>
                  <a:pt x="69226" y="199113"/>
                  <a:pt x="40592" y="230257"/>
                  <a:pt x="36313" y="234886"/>
                </a:cubicBezTo>
                <a:cubicBezTo>
                  <a:pt x="30170" y="241571"/>
                  <a:pt x="21393" y="248482"/>
                  <a:pt x="14993" y="253542"/>
                </a:cubicBezTo>
                <a:cubicBezTo>
                  <a:pt x="11044" y="256648"/>
                  <a:pt x="8191" y="258910"/>
                  <a:pt x="6802" y="260433"/>
                </a:cubicBezTo>
                <a:cubicBezTo>
                  <a:pt x="2852" y="264711"/>
                  <a:pt x="1134" y="272939"/>
                  <a:pt x="841" y="274544"/>
                </a:cubicBezTo>
                <a:cubicBezTo>
                  <a:pt x="548" y="276045"/>
                  <a:pt x="914" y="277588"/>
                  <a:pt x="1829" y="278698"/>
                </a:cubicBezTo>
                <a:lnTo>
                  <a:pt x="22417" y="303937"/>
                </a:lnTo>
                <a:cubicBezTo>
                  <a:pt x="23203" y="304925"/>
                  <a:pt x="24319" y="305460"/>
                  <a:pt x="25488" y="305460"/>
                </a:cubicBezTo>
                <a:cubicBezTo>
                  <a:pt x="25689" y="305460"/>
                  <a:pt x="25891" y="305460"/>
                  <a:pt x="26074" y="305419"/>
                </a:cubicBezTo>
                <a:cubicBezTo>
                  <a:pt x="30975" y="304659"/>
                  <a:pt x="37300" y="303177"/>
                  <a:pt x="39768" y="300523"/>
                </a:cubicBezTo>
                <a:cubicBezTo>
                  <a:pt x="40646" y="299556"/>
                  <a:pt x="41762" y="297746"/>
                  <a:pt x="44376" y="293405"/>
                </a:cubicBezTo>
                <a:cubicBezTo>
                  <a:pt x="48710" y="286226"/>
                  <a:pt x="55988" y="274173"/>
                  <a:pt x="62697" y="266892"/>
                </a:cubicBezTo>
                <a:lnTo>
                  <a:pt x="127699" y="196193"/>
                </a:lnTo>
                <a:cubicBezTo>
                  <a:pt x="128504" y="195309"/>
                  <a:pt x="128962" y="194116"/>
                  <a:pt x="128979" y="192883"/>
                </a:cubicBezTo>
                <a:cubicBezTo>
                  <a:pt x="128998" y="191627"/>
                  <a:pt x="128577" y="190413"/>
                  <a:pt x="127791" y="189530"/>
                </a:cubicBezTo>
                <a:lnTo>
                  <a:pt x="106563" y="164989"/>
                </a:lnTo>
                <a:lnTo>
                  <a:pt x="106563" y="164989"/>
                </a:lnTo>
                <a:close/>
                <a:moveTo>
                  <a:pt x="223548" y="214521"/>
                </a:moveTo>
                <a:cubicBezTo>
                  <a:pt x="219160" y="208392"/>
                  <a:pt x="212376" y="205079"/>
                  <a:pt x="205501" y="205387"/>
                </a:cubicBezTo>
                <a:cubicBezTo>
                  <a:pt x="181237" y="171860"/>
                  <a:pt x="107678" y="75697"/>
                  <a:pt x="103309" y="70040"/>
                </a:cubicBezTo>
                <a:cubicBezTo>
                  <a:pt x="102212" y="68620"/>
                  <a:pt x="101718" y="67345"/>
                  <a:pt x="101809" y="66131"/>
                </a:cubicBezTo>
                <a:cubicBezTo>
                  <a:pt x="101937" y="64404"/>
                  <a:pt x="103235" y="62820"/>
                  <a:pt x="103820" y="62285"/>
                </a:cubicBezTo>
                <a:cubicBezTo>
                  <a:pt x="117003" y="49655"/>
                  <a:pt x="129711" y="51423"/>
                  <a:pt x="138963" y="52700"/>
                </a:cubicBezTo>
                <a:cubicBezTo>
                  <a:pt x="141798" y="53111"/>
                  <a:pt x="144247" y="53439"/>
                  <a:pt x="146369" y="53296"/>
                </a:cubicBezTo>
                <a:cubicBezTo>
                  <a:pt x="147275" y="53232"/>
                  <a:pt x="148141" y="52841"/>
                  <a:pt x="148837" y="52185"/>
                </a:cubicBezTo>
                <a:lnTo>
                  <a:pt x="164050" y="37601"/>
                </a:lnTo>
                <a:cubicBezTo>
                  <a:pt x="165110" y="36573"/>
                  <a:pt x="165659" y="34989"/>
                  <a:pt x="165477" y="33385"/>
                </a:cubicBezTo>
                <a:cubicBezTo>
                  <a:pt x="165274" y="31801"/>
                  <a:pt x="164379" y="30443"/>
                  <a:pt x="163062" y="29764"/>
                </a:cubicBezTo>
                <a:cubicBezTo>
                  <a:pt x="105703" y="0"/>
                  <a:pt x="79008" y="25629"/>
                  <a:pt x="77966" y="26678"/>
                </a:cubicBezTo>
                <a:lnTo>
                  <a:pt x="41342" y="61770"/>
                </a:lnTo>
                <a:cubicBezTo>
                  <a:pt x="40577" y="62505"/>
                  <a:pt x="40075" y="63530"/>
                  <a:pt x="39934" y="64650"/>
                </a:cubicBezTo>
                <a:cubicBezTo>
                  <a:pt x="39605" y="67077"/>
                  <a:pt x="38142" y="72837"/>
                  <a:pt x="35728" y="75161"/>
                </a:cubicBezTo>
                <a:cubicBezTo>
                  <a:pt x="33974" y="76847"/>
                  <a:pt x="31998" y="76765"/>
                  <a:pt x="29201" y="76457"/>
                </a:cubicBezTo>
                <a:cubicBezTo>
                  <a:pt x="27007" y="76230"/>
                  <a:pt x="24501" y="75964"/>
                  <a:pt x="22417" y="78020"/>
                </a:cubicBezTo>
                <a:cubicBezTo>
                  <a:pt x="22380" y="78061"/>
                  <a:pt x="22363" y="78082"/>
                  <a:pt x="22343" y="78123"/>
                </a:cubicBezTo>
                <a:cubicBezTo>
                  <a:pt x="22271" y="78164"/>
                  <a:pt x="22216" y="78226"/>
                  <a:pt x="22161" y="78266"/>
                </a:cubicBezTo>
                <a:lnTo>
                  <a:pt x="3145" y="96492"/>
                </a:lnTo>
                <a:cubicBezTo>
                  <a:pt x="366" y="99146"/>
                  <a:pt x="0" y="103918"/>
                  <a:pt x="2286" y="107106"/>
                </a:cubicBezTo>
                <a:lnTo>
                  <a:pt x="29950" y="145612"/>
                </a:lnTo>
                <a:cubicBezTo>
                  <a:pt x="31084" y="147196"/>
                  <a:pt x="32711" y="148183"/>
                  <a:pt x="34521" y="148369"/>
                </a:cubicBezTo>
                <a:cubicBezTo>
                  <a:pt x="36351" y="148554"/>
                  <a:pt x="38068" y="147937"/>
                  <a:pt x="39459" y="146599"/>
                </a:cubicBezTo>
                <a:lnTo>
                  <a:pt x="58474" y="128395"/>
                </a:lnTo>
                <a:cubicBezTo>
                  <a:pt x="58986" y="127882"/>
                  <a:pt x="59315" y="127367"/>
                  <a:pt x="59534" y="126997"/>
                </a:cubicBezTo>
                <a:cubicBezTo>
                  <a:pt x="61473" y="124199"/>
                  <a:pt x="61546" y="120805"/>
                  <a:pt x="61637" y="117535"/>
                </a:cubicBezTo>
                <a:cubicBezTo>
                  <a:pt x="61729" y="113236"/>
                  <a:pt x="61839" y="109534"/>
                  <a:pt x="65276" y="106221"/>
                </a:cubicBezTo>
                <a:cubicBezTo>
                  <a:pt x="70359" y="101367"/>
                  <a:pt x="77015" y="103712"/>
                  <a:pt x="79172" y="104679"/>
                </a:cubicBezTo>
                <a:lnTo>
                  <a:pt x="177691" y="235069"/>
                </a:lnTo>
                <a:cubicBezTo>
                  <a:pt x="177178" y="241714"/>
                  <a:pt x="178932" y="248296"/>
                  <a:pt x="182627" y="253438"/>
                </a:cubicBezTo>
                <a:lnTo>
                  <a:pt x="216891" y="301140"/>
                </a:lnTo>
                <a:cubicBezTo>
                  <a:pt x="220658" y="306363"/>
                  <a:pt x="225997" y="309595"/>
                  <a:pt x="231922" y="310211"/>
                </a:cubicBezTo>
                <a:cubicBezTo>
                  <a:pt x="232617" y="310273"/>
                  <a:pt x="233313" y="310314"/>
                  <a:pt x="233989" y="310314"/>
                </a:cubicBezTo>
                <a:cubicBezTo>
                  <a:pt x="239163" y="310314"/>
                  <a:pt x="244154" y="308257"/>
                  <a:pt x="248159" y="304409"/>
                </a:cubicBezTo>
                <a:lnTo>
                  <a:pt x="254887" y="297971"/>
                </a:lnTo>
                <a:cubicBezTo>
                  <a:pt x="264230" y="289003"/>
                  <a:pt x="265566" y="272960"/>
                  <a:pt x="257831" y="262222"/>
                </a:cubicBezTo>
                <a:lnTo>
                  <a:pt x="223548" y="214521"/>
                </a:lnTo>
                <a:lnTo>
                  <a:pt x="223548" y="214521"/>
                </a:lnTo>
                <a:close/>
              </a:path>
            </a:pathLst>
          </a:custGeom>
          <a:solidFill>
            <a:srgbClr val="000000"/>
          </a:solidFill>
        </p:spPr>
        <p:txBody>
          <a:bodyPr lIns="127000" rIns="127000" rtlCol="0" anchor="ctr"/>
          <a:lstStyle/>
          <a:p>
            <a:pPr algn="l"/>
            <a:endParaRPr lang="en-US" sz="1100"/>
          </a:p>
        </p:txBody>
      </p:sp>
      <p:sp>
        <p:nvSpPr>
          <p:cNvPr id="13" name="TextBox 12"/>
          <p:cNvSpPr txBox="1"/>
          <p:nvPr/>
        </p:nvSpPr>
        <p:spPr>
          <a:xfrm>
            <a:off x="7924800" y="190500"/>
            <a:ext cx="3176206" cy="5613400"/>
          </a:xfrm>
          <a:prstGeom prst="rect">
            <a:avLst/>
          </a:prstGeom>
        </p:spPr>
        <p:txBody>
          <a:bodyPr lIns="31750" tIns="12700" rIns="31750" bIns="12700" rtlCol="0" anchor="t">
            <a:spAutoFit/>
          </a:bodyPr>
          <a:lstStyle/>
          <a:p>
            <a:pPr algn="l" latinLnBrk="1">
              <a:lnSpc>
                <a:spcPct val="116000"/>
              </a:lnSpc>
            </a:pPr>
            <a:r>
              <a:rPr lang="en-US" sz="1600" b="1">
                <a:solidFill>
                  <a:srgbClr val="212121"/>
                </a:solidFill>
                <a:latin typeface="微软雅黑" panose="020B0503020204020204" charset="-122"/>
                <a:ea typeface="微软雅黑" panose="020B0503020204020204" charset="-122"/>
              </a:rPr>
              <a:t> </a:t>
            </a:r>
            <a:endParaRPr lang="en-US" sz="1100"/>
          </a:p>
          <a:p>
            <a:pPr algn="l" latinLnBrk="1">
              <a:lnSpc>
                <a:spcPct val="116000"/>
              </a:lnSpc>
            </a:pPr>
            <a:r>
              <a:rPr lang="en-US" sz="1600" b="1">
                <a:solidFill>
                  <a:srgbClr val="212121"/>
                </a:solidFill>
                <a:latin typeface="微软雅黑" panose="020B0503020204020204" charset="-122"/>
                <a:ea typeface="微软雅黑" panose="020B0503020204020204" charset="-122"/>
              </a:rPr>
              <a:t>香蕉：</a:t>
            </a:r>
            <a:endParaRPr lang="en-US" sz="1600" b="1">
              <a:solidFill>
                <a:srgbClr val="212121"/>
              </a:solidFill>
              <a:latin typeface="微软雅黑" panose="020B0503020204020204" charset="-122"/>
              <a:ea typeface="微软雅黑" panose="020B0503020204020204" charset="-122"/>
            </a:endParaRPr>
          </a:p>
          <a:p>
            <a:pPr algn="l" latinLnBrk="1">
              <a:lnSpc>
                <a:spcPct val="116000"/>
              </a:lnSpc>
            </a:pPr>
            <a:r>
              <a:rPr lang="en-US" sz="1600" b="0">
                <a:solidFill>
                  <a:srgbClr val="212121"/>
                </a:solidFill>
                <a:latin typeface="微软雅黑" panose="020B0503020204020204" charset="-122"/>
                <a:ea typeface="微软雅黑" panose="020B0503020204020204" charset="-122"/>
              </a:rPr>
              <a:t> </a:t>
            </a:r>
            <a:endParaRPr lang="en-US" sz="1600" b="0">
              <a:solidFill>
                <a:srgbClr val="212121"/>
              </a:solidFill>
              <a:latin typeface="微软雅黑" panose="020B0503020204020204" charset="-122"/>
              <a:ea typeface="微软雅黑" panose="020B0503020204020204" charset="-122"/>
            </a:endParaRPr>
          </a:p>
          <a:p>
            <a:pPr algn="l" latinLnBrk="1">
              <a:lnSpc>
                <a:spcPct val="116000"/>
              </a:lnSpc>
            </a:pPr>
            <a:r>
              <a:rPr lang="en-US" sz="1600" b="0">
                <a:solidFill>
                  <a:srgbClr val="212121"/>
                </a:solidFill>
                <a:latin typeface="微软雅黑" panose="020B0503020204020204" charset="-122"/>
                <a:ea typeface="微软雅黑" panose="020B0503020204020204" charset="-122"/>
              </a:rPr>
              <a:t>似圆性数值是最大的至少为1.8</a:t>
            </a:r>
            <a:endParaRPr lang="en-US" sz="1600" b="0">
              <a:solidFill>
                <a:srgbClr val="212121"/>
              </a:solidFill>
              <a:latin typeface="微软雅黑" panose="020B0503020204020204" charset="-122"/>
              <a:ea typeface="微软雅黑" panose="020B0503020204020204" charset="-122"/>
            </a:endParaRPr>
          </a:p>
          <a:p>
            <a:pPr algn="l" latinLnBrk="1">
              <a:lnSpc>
                <a:spcPct val="116000"/>
              </a:lnSpc>
            </a:pPr>
            <a:r>
              <a:rPr lang="en-US" sz="1600" b="0">
                <a:solidFill>
                  <a:srgbClr val="212121"/>
                </a:solidFill>
                <a:latin typeface="微软雅黑" panose="020B0503020204020204" charset="-122"/>
                <a:ea typeface="微软雅黑" panose="020B0503020204020204" charset="-122"/>
              </a:rPr>
              <a:t>hsv的值小于0.2</a:t>
            </a:r>
            <a:endParaRPr lang="en-US" sz="1600" b="0">
              <a:solidFill>
                <a:srgbClr val="212121"/>
              </a:solidFill>
              <a:latin typeface="微软雅黑" panose="020B0503020204020204" charset="-122"/>
              <a:ea typeface="微软雅黑" panose="020B0503020204020204" charset="-122"/>
            </a:endParaRPr>
          </a:p>
          <a:p>
            <a:pPr algn="l" latinLnBrk="1">
              <a:lnSpc>
                <a:spcPct val="116000"/>
              </a:lnSpc>
            </a:pPr>
            <a:r>
              <a:rPr lang="en-US" sz="1600" b="0">
                <a:solidFill>
                  <a:srgbClr val="212121"/>
                </a:solidFill>
                <a:latin typeface="微软雅黑" panose="020B0503020204020204" charset="-122"/>
                <a:ea typeface="微软雅黑" panose="020B0503020204020204" charset="-122"/>
              </a:rPr>
              <a:t> </a:t>
            </a:r>
            <a:endParaRPr lang="en-US" sz="1600" b="0">
              <a:solidFill>
                <a:srgbClr val="212121"/>
              </a:solidFill>
              <a:latin typeface="微软雅黑" panose="020B0503020204020204" charset="-122"/>
              <a:ea typeface="微软雅黑" panose="020B0503020204020204" charset="-122"/>
            </a:endParaRPr>
          </a:p>
          <a:p>
            <a:pPr algn="l" latinLnBrk="1">
              <a:lnSpc>
                <a:spcPct val="116000"/>
              </a:lnSpc>
            </a:pPr>
            <a:r>
              <a:rPr lang="en-US" sz="1600" b="0">
                <a:solidFill>
                  <a:srgbClr val="212121"/>
                </a:solidFill>
                <a:latin typeface="微软雅黑" panose="020B0503020204020204" charset="-122"/>
                <a:ea typeface="微软雅黑" panose="020B0503020204020204" charset="-122"/>
              </a:rPr>
              <a:t> </a:t>
            </a:r>
            <a:endParaRPr lang="en-US" sz="1600" b="0">
              <a:solidFill>
                <a:srgbClr val="212121"/>
              </a:solidFill>
              <a:latin typeface="微软雅黑" panose="020B0503020204020204" charset="-122"/>
              <a:ea typeface="微软雅黑" panose="020B0503020204020204" charset="-122"/>
            </a:endParaRPr>
          </a:p>
          <a:p>
            <a:pPr algn="l" latinLnBrk="1">
              <a:lnSpc>
                <a:spcPct val="116000"/>
              </a:lnSpc>
            </a:pPr>
            <a:r>
              <a:rPr lang="en-US" sz="1600" b="1">
                <a:solidFill>
                  <a:srgbClr val="212121"/>
                </a:solidFill>
                <a:latin typeface="微软雅黑" panose="020B0503020204020204" charset="-122"/>
                <a:ea typeface="微软雅黑" panose="020B0503020204020204" charset="-122"/>
              </a:rPr>
              <a:t>菠萝：</a:t>
            </a:r>
            <a:endParaRPr lang="en-US" sz="1600" b="1">
              <a:solidFill>
                <a:srgbClr val="212121"/>
              </a:solidFill>
              <a:latin typeface="微软雅黑" panose="020B0503020204020204" charset="-122"/>
              <a:ea typeface="微软雅黑" panose="020B0503020204020204" charset="-122"/>
            </a:endParaRPr>
          </a:p>
          <a:p>
            <a:pPr algn="l" latinLnBrk="1">
              <a:lnSpc>
                <a:spcPct val="116000"/>
              </a:lnSpc>
            </a:pPr>
            <a:r>
              <a:rPr lang="en-US" sz="1600" b="0">
                <a:solidFill>
                  <a:srgbClr val="212121"/>
                </a:solidFill>
                <a:latin typeface="微软雅黑" panose="020B0503020204020204" charset="-122"/>
                <a:ea typeface="微软雅黑" panose="020B0503020204020204" charset="-122"/>
              </a:rPr>
              <a:t> </a:t>
            </a:r>
            <a:endParaRPr lang="en-US" sz="1600" b="0">
              <a:solidFill>
                <a:srgbClr val="212121"/>
              </a:solidFill>
              <a:latin typeface="微软雅黑" panose="020B0503020204020204" charset="-122"/>
              <a:ea typeface="微软雅黑" panose="020B0503020204020204" charset="-122"/>
            </a:endParaRPr>
          </a:p>
          <a:p>
            <a:pPr algn="l" latinLnBrk="1">
              <a:lnSpc>
                <a:spcPct val="116000"/>
              </a:lnSpc>
            </a:pPr>
            <a:r>
              <a:rPr lang="en-US" sz="1600" b="0">
                <a:solidFill>
                  <a:srgbClr val="212121"/>
                </a:solidFill>
                <a:latin typeface="微软雅黑" panose="020B0503020204020204" charset="-122"/>
                <a:ea typeface="微软雅黑" panose="020B0503020204020204" charset="-122"/>
              </a:rPr>
              <a:t>似圆性数值仅次于香蕉</a:t>
            </a:r>
            <a:endParaRPr lang="en-US" sz="1600" b="0">
              <a:solidFill>
                <a:srgbClr val="212121"/>
              </a:solidFill>
              <a:latin typeface="微软雅黑" panose="020B0503020204020204" charset="-122"/>
              <a:ea typeface="微软雅黑" panose="020B0503020204020204" charset="-122"/>
            </a:endParaRPr>
          </a:p>
          <a:p>
            <a:pPr algn="l" latinLnBrk="1">
              <a:lnSpc>
                <a:spcPct val="116000"/>
              </a:lnSpc>
            </a:pPr>
            <a:r>
              <a:rPr lang="en-US" sz="1600" b="0">
                <a:solidFill>
                  <a:srgbClr val="212121"/>
                </a:solidFill>
                <a:latin typeface="微软雅黑" panose="020B0503020204020204" charset="-122"/>
                <a:ea typeface="微软雅黑" panose="020B0503020204020204" charset="-122"/>
              </a:rPr>
              <a:t>hsv值小于0.3，</a:t>
            </a:r>
            <a:endParaRPr lang="en-US" sz="1600" b="0">
              <a:solidFill>
                <a:srgbClr val="212121"/>
              </a:solidFill>
              <a:latin typeface="微软雅黑" panose="020B0503020204020204" charset="-122"/>
              <a:ea typeface="微软雅黑" panose="020B0503020204020204" charset="-122"/>
            </a:endParaRPr>
          </a:p>
          <a:p>
            <a:pPr algn="l" latinLnBrk="1">
              <a:lnSpc>
                <a:spcPct val="116000"/>
              </a:lnSpc>
            </a:pPr>
            <a:r>
              <a:rPr lang="en-US" sz="1600" b="0">
                <a:solidFill>
                  <a:srgbClr val="212121"/>
                </a:solidFill>
                <a:latin typeface="微软雅黑" panose="020B0503020204020204" charset="-122"/>
                <a:ea typeface="微软雅黑" panose="020B0503020204020204" charset="-122"/>
              </a:rPr>
              <a:t>r值小于0.7</a:t>
            </a:r>
            <a:endParaRPr lang="en-US" sz="1600" b="0">
              <a:solidFill>
                <a:srgbClr val="212121"/>
              </a:solidFill>
              <a:latin typeface="微软雅黑" panose="020B0503020204020204" charset="-122"/>
              <a:ea typeface="微软雅黑" panose="020B0503020204020204" charset="-122"/>
            </a:endParaRPr>
          </a:p>
          <a:p>
            <a:pPr algn="l" latinLnBrk="1">
              <a:lnSpc>
                <a:spcPct val="116000"/>
              </a:lnSpc>
            </a:pPr>
            <a:r>
              <a:rPr lang="en-US" sz="1600" b="0">
                <a:solidFill>
                  <a:srgbClr val="212121"/>
                </a:solidFill>
                <a:latin typeface="微软雅黑" panose="020B0503020204020204" charset="-122"/>
                <a:ea typeface="微软雅黑" panose="020B0503020204020204" charset="-122"/>
              </a:rPr>
              <a:t> </a:t>
            </a:r>
            <a:endParaRPr lang="en-US" sz="1600" b="0">
              <a:solidFill>
                <a:srgbClr val="212121"/>
              </a:solidFill>
              <a:latin typeface="微软雅黑" panose="020B0503020204020204" charset="-122"/>
              <a:ea typeface="微软雅黑" panose="020B0503020204020204" charset="-122"/>
            </a:endParaRPr>
          </a:p>
          <a:p>
            <a:pPr algn="l" latinLnBrk="1">
              <a:lnSpc>
                <a:spcPct val="116000"/>
              </a:lnSpc>
            </a:pPr>
            <a:r>
              <a:rPr lang="en-US" sz="1600" b="0">
                <a:solidFill>
                  <a:srgbClr val="212121"/>
                </a:solidFill>
                <a:latin typeface="微软雅黑" panose="020B0503020204020204" charset="-122"/>
                <a:ea typeface="微软雅黑" panose="020B0503020204020204" charset="-122"/>
              </a:rPr>
              <a:t> </a:t>
            </a:r>
            <a:endParaRPr lang="en-US" sz="1600" b="0">
              <a:solidFill>
                <a:srgbClr val="212121"/>
              </a:solidFill>
              <a:latin typeface="微软雅黑" panose="020B0503020204020204" charset="-122"/>
              <a:ea typeface="微软雅黑" panose="020B0503020204020204" charset="-122"/>
            </a:endParaRPr>
          </a:p>
          <a:p>
            <a:pPr algn="l" latinLnBrk="1">
              <a:lnSpc>
                <a:spcPct val="116000"/>
              </a:lnSpc>
            </a:pPr>
          </a:p>
          <a:p>
            <a:pPr algn="l" latinLnBrk="1">
              <a:lnSpc>
                <a:spcPct val="116000"/>
              </a:lnSpc>
            </a:pPr>
            <a:r>
              <a:rPr lang="en-US" sz="1600" b="1">
                <a:solidFill>
                  <a:srgbClr val="212121"/>
                </a:solidFill>
                <a:latin typeface="微软雅黑" panose="020B0503020204020204" charset="-122"/>
                <a:ea typeface="微软雅黑" panose="020B0503020204020204" charset="-122"/>
              </a:rPr>
              <a:t>西瓜：</a:t>
            </a:r>
            <a:endParaRPr lang="en-US" sz="1600" b="1">
              <a:solidFill>
                <a:srgbClr val="212121"/>
              </a:solidFill>
              <a:latin typeface="微软雅黑" panose="020B0503020204020204" charset="-122"/>
              <a:ea typeface="微软雅黑" panose="020B0503020204020204" charset="-122"/>
            </a:endParaRPr>
          </a:p>
          <a:p>
            <a:pPr algn="l" latinLnBrk="1">
              <a:lnSpc>
                <a:spcPct val="116000"/>
              </a:lnSpc>
            </a:pPr>
            <a:r>
              <a:rPr lang="en-US" sz="1600" b="0">
                <a:solidFill>
                  <a:srgbClr val="212121"/>
                </a:solidFill>
                <a:latin typeface="微软雅黑" panose="020B0503020204020204" charset="-122"/>
                <a:ea typeface="微软雅黑" panose="020B0503020204020204" charset="-122"/>
              </a:rPr>
              <a:t> </a:t>
            </a:r>
            <a:endParaRPr lang="en-US" sz="1600" b="0">
              <a:solidFill>
                <a:srgbClr val="212121"/>
              </a:solidFill>
              <a:latin typeface="微软雅黑" panose="020B0503020204020204" charset="-122"/>
              <a:ea typeface="微软雅黑" panose="020B0503020204020204" charset="-122"/>
            </a:endParaRPr>
          </a:p>
          <a:p>
            <a:pPr algn="l" latinLnBrk="1">
              <a:lnSpc>
                <a:spcPct val="116000"/>
              </a:lnSpc>
            </a:pPr>
            <a:r>
              <a:rPr lang="en-US" sz="1600" b="0">
                <a:solidFill>
                  <a:srgbClr val="212121"/>
                </a:solidFill>
                <a:latin typeface="微软雅黑" panose="020B0503020204020204" charset="-122"/>
                <a:ea typeface="微软雅黑" panose="020B0503020204020204" charset="-122"/>
              </a:rPr>
              <a:t>面积最大</a:t>
            </a:r>
            <a:endParaRPr lang="en-US" sz="1600" b="0">
              <a:solidFill>
                <a:srgbClr val="212121"/>
              </a:solidFill>
              <a:latin typeface="微软雅黑" panose="020B0503020204020204" charset="-122"/>
              <a:ea typeface="微软雅黑" panose="020B0503020204020204" charset="-122"/>
            </a:endParaRPr>
          </a:p>
          <a:p>
            <a:pPr algn="l" latinLnBrk="1">
              <a:lnSpc>
                <a:spcPct val="116000"/>
              </a:lnSpc>
            </a:pPr>
            <a:r>
              <a:rPr lang="en-US" sz="1600" b="0">
                <a:solidFill>
                  <a:srgbClr val="212121"/>
                </a:solidFill>
                <a:latin typeface="微软雅黑" panose="020B0503020204020204" charset="-122"/>
                <a:ea typeface="微软雅黑" panose="020B0503020204020204" charset="-122"/>
              </a:rPr>
              <a:t>r值都小于0.4</a:t>
            </a:r>
            <a:endParaRPr lang="en-US" sz="1600" b="0">
              <a:solidFill>
                <a:srgbClr val="212121"/>
              </a:solidFill>
              <a:latin typeface="微软雅黑" panose="020B0503020204020204" charset="-122"/>
              <a:ea typeface="微软雅黑" panose="020B0503020204020204" charset="-122"/>
            </a:endParaRPr>
          </a:p>
          <a:p>
            <a:pPr algn="l" latinLnBrk="1">
              <a:lnSpc>
                <a:spcPct val="116000"/>
              </a:lnSpc>
            </a:pPr>
            <a:r>
              <a:rPr lang="en-US" sz="1600" b="0">
                <a:solidFill>
                  <a:srgbClr val="212121"/>
                </a:solidFill>
                <a:latin typeface="微软雅黑" panose="020B0503020204020204" charset="-122"/>
                <a:ea typeface="微软雅黑" panose="020B0503020204020204" charset="-122"/>
              </a:rPr>
              <a:t>似圆性在1至1.2之间</a:t>
            </a:r>
            <a:endParaRPr lang="en-US" sz="1600" b="0">
              <a:solidFill>
                <a:srgbClr val="212121"/>
              </a:solidFill>
              <a:latin typeface="微软雅黑" panose="020B0503020204020204" charset="-122"/>
              <a:ea typeface="微软雅黑" panose="020B0503020204020204" charset="-122"/>
            </a:endParaRPr>
          </a:p>
          <a:p>
            <a:pPr algn="l" latinLnBrk="1">
              <a:lnSpc>
                <a:spcPct val="116000"/>
              </a:lnSpc>
            </a:pPr>
            <a:r>
              <a:rPr lang="en-US" sz="1600" b="0">
                <a:solidFill>
                  <a:srgbClr val="212121"/>
                </a:solidFill>
                <a:latin typeface="微软雅黑" panose="020B0503020204020204" charset="-122"/>
                <a:ea typeface="微软雅黑" panose="020B0503020204020204" charset="-122"/>
              </a:rPr>
              <a:t> </a:t>
            </a:r>
            <a:endParaRPr lang="en-US" sz="1600" b="0">
              <a:solidFill>
                <a:srgbClr val="212121"/>
              </a:solidFill>
              <a:latin typeface="微软雅黑" panose="020B0503020204020204" charset="-122"/>
              <a:ea typeface="微软雅黑" panose="020B0503020204020204" charset="-122"/>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8763" y="-1270"/>
            <a:ext cx="4456429" cy="6513243"/>
          </a:xfrm>
          <a:prstGeom prst="rect">
            <a:avLst/>
          </a:prstGeom>
        </p:spPr>
      </p:pic>
      <p:sp>
        <p:nvSpPr>
          <p:cNvPr id="3" name="Freeform 2"/>
          <p:cNvSpPr/>
          <p:nvPr/>
        </p:nvSpPr>
        <p:spPr>
          <a:xfrm>
            <a:off x="1536700" y="1625600"/>
            <a:ext cx="2016480" cy="2016480"/>
          </a:xfrm>
          <a:custGeom>
            <a:avLst/>
            <a:gdLst/>
            <a:ahLst/>
            <a:cxnLst/>
            <a:rect l="l" t="t" r="r" b="b"/>
            <a:pathLst>
              <a:path w="2016480" h="2016480">
                <a:moveTo>
                  <a:pt x="2016480" y="2016480"/>
                </a:moveTo>
                <a:lnTo>
                  <a:pt x="0" y="2016480"/>
                </a:lnTo>
                <a:lnTo>
                  <a:pt x="0" y="0"/>
                </a:lnTo>
                <a:lnTo>
                  <a:pt x="2016480" y="0"/>
                </a:lnTo>
                <a:lnTo>
                  <a:pt x="2016480" y="2016480"/>
                </a:lnTo>
                <a:close/>
              </a:path>
            </a:pathLst>
          </a:custGeom>
          <a:solidFill>
            <a:srgbClr val="FFD213"/>
          </a:solidFill>
        </p:spPr>
        <p:txBody>
          <a:bodyPr lIns="127000" rIns="127000" rtlCol="0" anchor="ctr"/>
          <a:lstStyle/>
          <a:p>
            <a:pPr algn="l"/>
            <a:endParaRPr lang="en-US" sz="1100"/>
          </a:p>
        </p:txBody>
      </p:sp>
      <p:sp>
        <p:nvSpPr>
          <p:cNvPr id="4" name="Freeform 3"/>
          <p:cNvSpPr/>
          <p:nvPr/>
        </p:nvSpPr>
        <p:spPr>
          <a:xfrm>
            <a:off x="1384293" y="1765300"/>
            <a:ext cx="2028034" cy="2093041"/>
          </a:xfrm>
          <a:custGeom>
            <a:avLst/>
            <a:gdLst/>
            <a:ahLst/>
            <a:cxnLst/>
            <a:rect l="l" t="t" r="r" b="b"/>
            <a:pathLst>
              <a:path w="2028034" h="2093041">
                <a:moveTo>
                  <a:pt x="2028034" y="2093041"/>
                </a:moveTo>
                <a:lnTo>
                  <a:pt x="0" y="2093041"/>
                </a:lnTo>
                <a:lnTo>
                  <a:pt x="0" y="0"/>
                </a:lnTo>
                <a:lnTo>
                  <a:pt x="2028034" y="0"/>
                </a:lnTo>
                <a:lnTo>
                  <a:pt x="2028034" y="2093041"/>
                </a:lnTo>
                <a:close/>
                <a:moveTo>
                  <a:pt x="28041" y="2073482"/>
                </a:moveTo>
                <a:lnTo>
                  <a:pt x="1999994" y="2073482"/>
                </a:lnTo>
                <a:lnTo>
                  <a:pt x="1999994" y="19559"/>
                </a:lnTo>
                <a:lnTo>
                  <a:pt x="28041" y="19559"/>
                </a:lnTo>
                <a:lnTo>
                  <a:pt x="28041" y="2073482"/>
                </a:lnTo>
                <a:close/>
              </a:path>
            </a:pathLst>
          </a:custGeom>
          <a:solidFill>
            <a:srgbClr val="FFFFFF"/>
          </a:solidFill>
        </p:spPr>
        <p:txBody>
          <a:bodyPr lIns="127000" rIns="127000" rtlCol="0" anchor="ctr"/>
          <a:lstStyle/>
          <a:p>
            <a:pPr algn="l"/>
            <a:endParaRPr lang="en-US" sz="1100"/>
          </a:p>
        </p:txBody>
      </p:sp>
      <p:sp>
        <p:nvSpPr>
          <p:cNvPr id="5" name="TextBox 4"/>
          <p:cNvSpPr txBox="1"/>
          <p:nvPr/>
        </p:nvSpPr>
        <p:spPr>
          <a:xfrm>
            <a:off x="1645666" y="1938528"/>
            <a:ext cx="1820164" cy="1422400"/>
          </a:xfrm>
          <a:prstGeom prst="rect">
            <a:avLst/>
          </a:prstGeom>
        </p:spPr>
        <p:txBody>
          <a:bodyPr lIns="0" tIns="0" rIns="63500" rtlCol="0" anchor="t">
            <a:spAutoFit/>
          </a:bodyPr>
          <a:lstStyle/>
          <a:p>
            <a:pPr algn="ctr" latinLnBrk="1">
              <a:lnSpc>
                <a:spcPct val="116000"/>
              </a:lnSpc>
            </a:pPr>
            <a:r>
              <a:rPr lang="en-US" sz="8000" b="1">
                <a:solidFill>
                  <a:srgbClr val="000000"/>
                </a:solidFill>
                <a:latin typeface="微软雅黑" panose="020B0503020204020204" charset="-122"/>
                <a:ea typeface="微软雅黑" panose="020B0503020204020204" charset="-122"/>
              </a:rPr>
              <a:t>03</a:t>
            </a:r>
            <a:endParaRPr lang="en-US" sz="1100"/>
          </a:p>
        </p:txBody>
      </p:sp>
      <p:sp>
        <p:nvSpPr>
          <p:cNvPr id="6" name="TextBox 5"/>
          <p:cNvSpPr txBox="1"/>
          <p:nvPr/>
        </p:nvSpPr>
        <p:spPr>
          <a:xfrm>
            <a:off x="6858000" y="3022600"/>
            <a:ext cx="3876040" cy="622300"/>
          </a:xfrm>
          <a:prstGeom prst="rect">
            <a:avLst/>
          </a:prstGeom>
        </p:spPr>
        <p:txBody>
          <a:bodyPr lIns="0" tIns="0" rIns="63500" rtlCol="0" anchor="t">
            <a:spAutoFit/>
          </a:bodyPr>
          <a:lstStyle/>
          <a:p>
            <a:pPr algn="l" latinLnBrk="1">
              <a:lnSpc>
                <a:spcPct val="116000"/>
              </a:lnSpc>
            </a:pPr>
            <a:r>
              <a:rPr lang="en-US" sz="3500" b="1">
                <a:solidFill>
                  <a:srgbClr val="222222"/>
                </a:solidFill>
                <a:latin typeface="微软雅黑" panose="020B0503020204020204" charset="-122"/>
                <a:ea typeface="微软雅黑" panose="020B0503020204020204" charset="-122"/>
              </a:rPr>
              <a:t>作 品 展 示</a:t>
            </a:r>
            <a:endParaRPr lang="en-US" sz="1100"/>
          </a:p>
        </p:txBody>
      </p:sp>
      <p:sp>
        <p:nvSpPr>
          <p:cNvPr id="7" name="Freeform 6"/>
          <p:cNvSpPr/>
          <p:nvPr/>
        </p:nvSpPr>
        <p:spPr>
          <a:xfrm>
            <a:off x="5689600" y="3022600"/>
            <a:ext cx="459854" cy="391521"/>
          </a:xfrm>
          <a:custGeom>
            <a:avLst/>
            <a:gdLst/>
            <a:ahLst/>
            <a:cxnLst/>
            <a:rect l="l" t="t" r="r" b="b"/>
            <a:pathLst>
              <a:path w="459854" h="391521">
                <a:moveTo>
                  <a:pt x="459854" y="391521"/>
                </a:moveTo>
                <a:lnTo>
                  <a:pt x="0" y="391521"/>
                </a:lnTo>
                <a:lnTo>
                  <a:pt x="0" y="0"/>
                </a:lnTo>
                <a:lnTo>
                  <a:pt x="459854" y="0"/>
                </a:lnTo>
                <a:lnTo>
                  <a:pt x="459854" y="391521"/>
                </a:lnTo>
                <a:close/>
              </a:path>
            </a:pathLst>
          </a:custGeom>
          <a:solidFill>
            <a:srgbClr val="FFD213"/>
          </a:solidFill>
        </p:spPr>
        <p:txBody>
          <a:bodyPr lIns="127000" rIns="127000" rtlCol="0" anchor="ctr"/>
          <a:lstStyle/>
          <a:p>
            <a:pPr algn="l"/>
            <a:endParaRPr lang="en-US" sz="1100"/>
          </a:p>
        </p:txBody>
      </p:sp>
      <p:sp>
        <p:nvSpPr>
          <p:cNvPr id="8" name="TextBox 7"/>
          <p:cNvSpPr txBox="1"/>
          <p:nvPr/>
        </p:nvSpPr>
        <p:spPr>
          <a:xfrm>
            <a:off x="5613400" y="3073400"/>
            <a:ext cx="473329" cy="406400"/>
          </a:xfrm>
          <a:prstGeom prst="rect">
            <a:avLst/>
          </a:prstGeom>
          <a:ln w="25400">
            <a:solidFill>
              <a:srgbClr val="000000"/>
            </a:solidFill>
            <a:prstDash val="solid"/>
          </a:ln>
        </p:spPr>
        <p:txBody>
          <a:bodyPr lIns="0" tIns="0" rIns="63500" rtlCol="0" anchor="t">
            <a:spAutoFit/>
          </a:bodyPr>
          <a:lstStyle/>
          <a:p>
            <a:pPr algn="ctr" latinLnBrk="1">
              <a:lnSpc>
                <a:spcPct val="116000"/>
              </a:lnSpc>
            </a:pPr>
            <a:r>
              <a:rPr lang="en-US" sz="2000">
                <a:solidFill>
                  <a:srgbClr val="222222"/>
                </a:solidFill>
                <a:latin typeface="微软雅黑" panose="020B0503020204020204" charset="-122"/>
                <a:ea typeface="微软雅黑" panose="020B0503020204020204" charset="-122"/>
              </a:rPr>
              <a:t> </a:t>
            </a:r>
            <a:endParaRPr lang="en-US" sz="1100"/>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1"/>
          <a:stretch>
            <a:fillRect l="-124" r="-124"/>
          </a:stretch>
        </a:blipFill>
        <a:effectLst/>
      </p:bgPr>
    </p:bg>
    <p:spTree>
      <p:nvGrpSpPr>
        <p:cNvPr id="1" name=""/>
        <p:cNvGrpSpPr/>
        <p:nvPr/>
      </p:nvGrpSpPr>
      <p:grpSpPr>
        <a:xfrm>
          <a:off x="0" y="0"/>
          <a:ext cx="0" cy="0"/>
          <a:chOff x="0" y="0"/>
          <a:chExt cx="0" cy="0"/>
        </a:xfrm>
      </p:grpSpPr>
      <p:sp>
        <p:nvSpPr>
          <p:cNvPr id="2" name="TextBox 1"/>
          <p:cNvSpPr txBox="1"/>
          <p:nvPr/>
        </p:nvSpPr>
        <p:spPr>
          <a:xfrm>
            <a:off x="3733800" y="2184400"/>
            <a:ext cx="4672457" cy="1066800"/>
          </a:xfrm>
          <a:prstGeom prst="rect">
            <a:avLst/>
          </a:prstGeom>
        </p:spPr>
        <p:txBody>
          <a:bodyPr lIns="0" tIns="0" rIns="63500" rtlCol="0" anchor="t">
            <a:spAutoFit/>
          </a:bodyPr>
          <a:lstStyle/>
          <a:p>
            <a:pPr algn="l" latinLnBrk="1">
              <a:lnSpc>
                <a:spcPct val="116000"/>
              </a:lnSpc>
            </a:pPr>
            <a:r>
              <a:rPr lang="en-US" sz="6000" b="1">
                <a:solidFill>
                  <a:srgbClr val="FFD213"/>
                </a:solidFill>
                <a:latin typeface="微软雅黑" panose="020B0503020204020204" charset="-122"/>
                <a:ea typeface="微软雅黑" panose="020B0503020204020204" charset="-122"/>
              </a:rPr>
              <a:t>谢谢观看</a:t>
            </a:r>
            <a:endParaRPr lang="en-US" sz="1100"/>
          </a:p>
        </p:txBody>
      </p:sp>
      <p:sp>
        <p:nvSpPr>
          <p:cNvPr id="3" name="TextBox 2"/>
          <p:cNvSpPr txBox="1"/>
          <p:nvPr/>
        </p:nvSpPr>
        <p:spPr>
          <a:xfrm>
            <a:off x="3733800" y="3492500"/>
            <a:ext cx="3591687" cy="317500"/>
          </a:xfrm>
          <a:prstGeom prst="rect">
            <a:avLst/>
          </a:prstGeom>
        </p:spPr>
        <p:txBody>
          <a:bodyPr lIns="0" tIns="0" rIns="63500" rtlCol="0" anchor="t">
            <a:spAutoFit/>
          </a:bodyPr>
          <a:lstStyle/>
          <a:p>
            <a:pPr algn="l" latinLnBrk="1">
              <a:lnSpc>
                <a:spcPct val="116000"/>
              </a:lnSpc>
            </a:pPr>
            <a:r>
              <a:rPr lang="en-US" sz="1800" b="1">
                <a:solidFill>
                  <a:srgbClr val="FFD213"/>
                </a:solidFill>
                <a:latin typeface="微软雅黑" panose="020B0503020204020204" charset="-122"/>
                <a:ea typeface="微软雅黑" panose="020B0503020204020204" charset="-122"/>
              </a:rPr>
              <a:t>THANKS FOR WATCHING</a:t>
            </a:r>
            <a:endParaRPr lang="en-US" sz="1100"/>
          </a:p>
        </p:txBody>
      </p:sp>
      <p:sp>
        <p:nvSpPr>
          <p:cNvPr id="4" name="TextBox 3"/>
          <p:cNvSpPr txBox="1"/>
          <p:nvPr/>
        </p:nvSpPr>
        <p:spPr>
          <a:xfrm>
            <a:off x="9505950" y="1385062"/>
            <a:ext cx="1316482" cy="241300"/>
          </a:xfrm>
          <a:prstGeom prst="rect">
            <a:avLst/>
          </a:prstGeom>
        </p:spPr>
        <p:txBody>
          <a:bodyPr lIns="0" tIns="0" rIns="63500" rtlCol="0" anchor="t">
            <a:spAutoFit/>
          </a:bodyPr>
          <a:lstStyle/>
          <a:p>
            <a:pPr algn="ctr" latinLnBrk="1">
              <a:lnSpc>
                <a:spcPct val="116000"/>
              </a:lnSpc>
            </a:pPr>
            <a:r>
              <a:rPr lang="en-US" sz="1400">
                <a:solidFill>
                  <a:srgbClr val="222222"/>
                </a:solidFill>
                <a:latin typeface="微软雅黑" panose="020B0503020204020204" charset="-122"/>
                <a:ea typeface="微软雅黑" panose="020B0503020204020204" charset="-122"/>
              </a:rPr>
              <a:t>WOODO</a:t>
            </a:r>
            <a:endParaRPr lang="en-US" sz="1100"/>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1"/>
          <p:cNvSpPr/>
          <p:nvPr/>
        </p:nvSpPr>
        <p:spPr>
          <a:xfrm>
            <a:off x="1524000" y="1308100"/>
            <a:ext cx="1794205" cy="2195251"/>
          </a:xfrm>
          <a:custGeom>
            <a:avLst/>
            <a:gdLst/>
            <a:ahLst/>
            <a:cxnLst/>
            <a:rect l="l" t="t" r="r" b="b"/>
            <a:pathLst>
              <a:path w="1794205" h="2195251">
                <a:moveTo>
                  <a:pt x="1794205" y="2195251"/>
                </a:moveTo>
                <a:lnTo>
                  <a:pt x="0" y="2195251"/>
                </a:lnTo>
                <a:lnTo>
                  <a:pt x="0" y="0"/>
                </a:lnTo>
                <a:lnTo>
                  <a:pt x="1794205" y="0"/>
                </a:lnTo>
                <a:lnTo>
                  <a:pt x="1794205" y="2195251"/>
                </a:lnTo>
                <a:close/>
              </a:path>
            </a:pathLst>
          </a:custGeom>
          <a:solidFill>
            <a:srgbClr val="FFD213"/>
          </a:solidFill>
        </p:spPr>
        <p:txBody>
          <a:bodyPr lIns="127000" rIns="127000" rtlCol="0" anchor="ctr"/>
          <a:lstStyle/>
          <a:p>
            <a:pPr algn="l"/>
            <a:endParaRPr lang="en-US" sz="1100"/>
          </a:p>
        </p:txBody>
      </p:sp>
      <p:sp>
        <p:nvSpPr>
          <p:cNvPr id="3" name="TextBox 2"/>
          <p:cNvSpPr txBox="1"/>
          <p:nvPr/>
        </p:nvSpPr>
        <p:spPr>
          <a:xfrm>
            <a:off x="1001522" y="1827149"/>
            <a:ext cx="2846197" cy="1168400"/>
          </a:xfrm>
          <a:prstGeom prst="rect">
            <a:avLst/>
          </a:prstGeom>
          <a:ln w="25400">
            <a:solidFill>
              <a:srgbClr val="000000"/>
            </a:solidFill>
            <a:prstDash val="solid"/>
          </a:ln>
        </p:spPr>
        <p:txBody>
          <a:bodyPr lIns="0" tIns="0" rIns="63500" rtlCol="0" anchor="t">
            <a:spAutoFit/>
          </a:bodyPr>
          <a:lstStyle/>
          <a:p>
            <a:pPr algn="ctr" latinLnBrk="1">
              <a:lnSpc>
                <a:spcPct val="116000"/>
              </a:lnSpc>
            </a:pPr>
            <a:r>
              <a:rPr lang="en-US" sz="1200">
                <a:solidFill>
                  <a:srgbClr val="222222"/>
                </a:solidFill>
                <a:latin typeface="微软雅黑" panose="020B0503020204020204" charset="-122"/>
                <a:ea typeface="微软雅黑" panose="020B0503020204020204" charset="-122"/>
              </a:rPr>
              <a:t> </a:t>
            </a:r>
            <a:endParaRPr lang="en-US" sz="1100"/>
          </a:p>
          <a:p>
            <a:pPr algn="ctr" latinLnBrk="1">
              <a:lnSpc>
                <a:spcPct val="116000"/>
              </a:lnSpc>
            </a:pPr>
            <a:r>
              <a:rPr lang="en-US" sz="4000">
                <a:solidFill>
                  <a:srgbClr val="222222"/>
                </a:solidFill>
                <a:latin typeface="微软雅黑" panose="020B0503020204020204" charset="-122"/>
                <a:ea typeface="微软雅黑" panose="020B0503020204020204" charset="-122"/>
              </a:rPr>
              <a:t>目录</a:t>
            </a:r>
            <a:endParaRPr lang="en-US" sz="4000">
              <a:solidFill>
                <a:srgbClr val="222222"/>
              </a:solidFill>
              <a:latin typeface="微软雅黑" panose="020B0503020204020204" charset="-122"/>
              <a:ea typeface="微软雅黑" panose="020B0503020204020204" charset="-122"/>
            </a:endParaRPr>
          </a:p>
          <a:p>
            <a:pPr algn="ctr" latinLnBrk="1">
              <a:lnSpc>
                <a:spcPct val="116000"/>
              </a:lnSpc>
            </a:pPr>
            <a:r>
              <a:rPr lang="en-US" sz="1200">
                <a:solidFill>
                  <a:srgbClr val="222222"/>
                </a:solidFill>
                <a:latin typeface="微软雅黑" panose="020B0503020204020204" charset="-122"/>
                <a:ea typeface="微软雅黑" panose="020B0503020204020204" charset="-122"/>
              </a:rPr>
              <a:t> </a:t>
            </a:r>
            <a:endParaRPr lang="en-US" sz="1200">
              <a:solidFill>
                <a:srgbClr val="222222"/>
              </a:solidFill>
              <a:latin typeface="微软雅黑" panose="020B0503020204020204" charset="-122"/>
              <a:ea typeface="微软雅黑" panose="020B0503020204020204" charset="-122"/>
            </a:endParaRPr>
          </a:p>
        </p:txBody>
      </p:sp>
      <p:sp>
        <p:nvSpPr>
          <p:cNvPr id="4" name="TextBox 3"/>
          <p:cNvSpPr txBox="1"/>
          <p:nvPr/>
        </p:nvSpPr>
        <p:spPr>
          <a:xfrm>
            <a:off x="7442200" y="1498600"/>
            <a:ext cx="3575431" cy="419100"/>
          </a:xfrm>
          <a:prstGeom prst="rect">
            <a:avLst/>
          </a:prstGeom>
        </p:spPr>
        <p:txBody>
          <a:bodyPr lIns="0" tIns="0" rIns="63500" rtlCol="0" anchor="t">
            <a:spAutoFit/>
          </a:bodyPr>
          <a:lstStyle/>
          <a:p>
            <a:pPr algn="l" latinLnBrk="1">
              <a:lnSpc>
                <a:spcPct val="116000"/>
              </a:lnSpc>
            </a:pPr>
            <a:r>
              <a:rPr lang="en-US" sz="2400">
                <a:solidFill>
                  <a:srgbClr val="222222"/>
                </a:solidFill>
                <a:latin typeface="微软雅黑" panose="020B0503020204020204" charset="-122"/>
                <a:ea typeface="微软雅黑" panose="020B0503020204020204" charset="-122"/>
              </a:rPr>
              <a:t>作品简介</a:t>
            </a:r>
            <a:endParaRPr lang="en-US" sz="1100"/>
          </a:p>
        </p:txBody>
      </p:sp>
      <p:sp>
        <p:nvSpPr>
          <p:cNvPr id="5" name="Freeform 4"/>
          <p:cNvSpPr/>
          <p:nvPr/>
        </p:nvSpPr>
        <p:spPr>
          <a:xfrm>
            <a:off x="6324600" y="1409700"/>
            <a:ext cx="459854" cy="391521"/>
          </a:xfrm>
          <a:custGeom>
            <a:avLst/>
            <a:gdLst/>
            <a:ahLst/>
            <a:cxnLst/>
            <a:rect l="l" t="t" r="r" b="b"/>
            <a:pathLst>
              <a:path w="459854" h="391521">
                <a:moveTo>
                  <a:pt x="459854" y="391521"/>
                </a:moveTo>
                <a:lnTo>
                  <a:pt x="0" y="391521"/>
                </a:lnTo>
                <a:lnTo>
                  <a:pt x="0" y="0"/>
                </a:lnTo>
                <a:lnTo>
                  <a:pt x="459854" y="0"/>
                </a:lnTo>
                <a:lnTo>
                  <a:pt x="459854" y="391521"/>
                </a:lnTo>
                <a:close/>
              </a:path>
            </a:pathLst>
          </a:custGeom>
          <a:solidFill>
            <a:srgbClr val="FFD213"/>
          </a:solidFill>
        </p:spPr>
        <p:txBody>
          <a:bodyPr lIns="127000" rIns="127000" rtlCol="0" anchor="ctr"/>
          <a:lstStyle/>
          <a:p>
            <a:pPr algn="l"/>
            <a:endParaRPr lang="en-US" sz="1100"/>
          </a:p>
        </p:txBody>
      </p:sp>
      <p:sp>
        <p:nvSpPr>
          <p:cNvPr id="6" name="TextBox 5"/>
          <p:cNvSpPr txBox="1"/>
          <p:nvPr/>
        </p:nvSpPr>
        <p:spPr>
          <a:xfrm>
            <a:off x="6261100" y="1447800"/>
            <a:ext cx="473329" cy="406400"/>
          </a:xfrm>
          <a:prstGeom prst="rect">
            <a:avLst/>
          </a:prstGeom>
          <a:ln w="25400">
            <a:solidFill>
              <a:srgbClr val="000000"/>
            </a:solidFill>
            <a:prstDash val="solid"/>
          </a:ln>
        </p:spPr>
        <p:txBody>
          <a:bodyPr lIns="0" tIns="0" rIns="63500" rtlCol="0" anchor="t">
            <a:spAutoFit/>
          </a:bodyPr>
          <a:lstStyle/>
          <a:p>
            <a:pPr algn="ctr" latinLnBrk="1">
              <a:lnSpc>
                <a:spcPct val="116000"/>
              </a:lnSpc>
            </a:pPr>
            <a:r>
              <a:rPr lang="en-US" sz="2000">
                <a:solidFill>
                  <a:srgbClr val="222222"/>
                </a:solidFill>
                <a:latin typeface="微软雅黑" panose="020B0503020204020204" charset="-122"/>
                <a:ea typeface="微软雅黑" panose="020B0503020204020204" charset="-122"/>
              </a:rPr>
              <a:t>01</a:t>
            </a:r>
            <a:endParaRPr lang="en-US" sz="1100"/>
          </a:p>
        </p:txBody>
      </p:sp>
      <p:sp>
        <p:nvSpPr>
          <p:cNvPr id="7" name="TextBox 6"/>
          <p:cNvSpPr txBox="1"/>
          <p:nvPr/>
        </p:nvSpPr>
        <p:spPr>
          <a:xfrm>
            <a:off x="7073900" y="2463800"/>
            <a:ext cx="3575431" cy="419100"/>
          </a:xfrm>
          <a:prstGeom prst="rect">
            <a:avLst/>
          </a:prstGeom>
        </p:spPr>
        <p:txBody>
          <a:bodyPr lIns="0" tIns="0" rIns="63500" rtlCol="0" anchor="t">
            <a:spAutoFit/>
          </a:bodyPr>
          <a:lstStyle/>
          <a:p>
            <a:pPr algn="l" latinLnBrk="1">
              <a:lnSpc>
                <a:spcPct val="116000"/>
              </a:lnSpc>
            </a:pPr>
            <a:r>
              <a:rPr lang="en-US" sz="2400">
                <a:solidFill>
                  <a:srgbClr val="222222"/>
                </a:solidFill>
                <a:latin typeface="微软雅黑" panose="020B0503020204020204" charset="-122"/>
                <a:ea typeface="微软雅黑" panose="020B0503020204020204" charset="-122"/>
              </a:rPr>
              <a:t>关键技术</a:t>
            </a:r>
            <a:endParaRPr lang="en-US" sz="1100"/>
          </a:p>
        </p:txBody>
      </p:sp>
      <p:sp>
        <p:nvSpPr>
          <p:cNvPr id="8" name="TextBox 7"/>
          <p:cNvSpPr txBox="1"/>
          <p:nvPr/>
        </p:nvSpPr>
        <p:spPr>
          <a:xfrm>
            <a:off x="6807200" y="3454400"/>
            <a:ext cx="3575431" cy="419100"/>
          </a:xfrm>
          <a:prstGeom prst="rect">
            <a:avLst/>
          </a:prstGeom>
        </p:spPr>
        <p:txBody>
          <a:bodyPr lIns="0" tIns="0" rIns="63500" rtlCol="0" anchor="t">
            <a:spAutoFit/>
          </a:bodyPr>
          <a:lstStyle/>
          <a:p>
            <a:pPr algn="l" latinLnBrk="1">
              <a:lnSpc>
                <a:spcPct val="116000"/>
              </a:lnSpc>
            </a:pPr>
            <a:r>
              <a:rPr lang="en-US" sz="2400">
                <a:solidFill>
                  <a:srgbClr val="222222"/>
                </a:solidFill>
                <a:latin typeface="微软雅黑" panose="020B0503020204020204" charset="-122"/>
                <a:ea typeface="微软雅黑" panose="020B0503020204020204" charset="-122"/>
              </a:rPr>
              <a:t>作品展示</a:t>
            </a:r>
            <a:endParaRPr lang="en-US" sz="1100"/>
          </a:p>
        </p:txBody>
      </p:sp>
      <p:sp>
        <p:nvSpPr>
          <p:cNvPr id="9" name="Freeform 8"/>
          <p:cNvSpPr/>
          <p:nvPr/>
        </p:nvSpPr>
        <p:spPr>
          <a:xfrm>
            <a:off x="5765800" y="3416300"/>
            <a:ext cx="459854" cy="391521"/>
          </a:xfrm>
          <a:custGeom>
            <a:avLst/>
            <a:gdLst/>
            <a:ahLst/>
            <a:cxnLst/>
            <a:rect l="l" t="t" r="r" b="b"/>
            <a:pathLst>
              <a:path w="459854" h="391521">
                <a:moveTo>
                  <a:pt x="459854" y="391521"/>
                </a:moveTo>
                <a:lnTo>
                  <a:pt x="0" y="391521"/>
                </a:lnTo>
                <a:lnTo>
                  <a:pt x="0" y="0"/>
                </a:lnTo>
                <a:lnTo>
                  <a:pt x="459854" y="0"/>
                </a:lnTo>
                <a:lnTo>
                  <a:pt x="459854" y="391521"/>
                </a:lnTo>
                <a:close/>
              </a:path>
            </a:pathLst>
          </a:custGeom>
          <a:solidFill>
            <a:srgbClr val="FFD213"/>
          </a:solidFill>
        </p:spPr>
        <p:txBody>
          <a:bodyPr lIns="127000" rIns="127000" rtlCol="0" anchor="ctr"/>
          <a:lstStyle/>
          <a:p>
            <a:pPr algn="l"/>
            <a:endParaRPr lang="en-US" sz="1100"/>
          </a:p>
        </p:txBody>
      </p:sp>
      <p:sp>
        <p:nvSpPr>
          <p:cNvPr id="10" name="TextBox 9"/>
          <p:cNvSpPr txBox="1"/>
          <p:nvPr/>
        </p:nvSpPr>
        <p:spPr>
          <a:xfrm>
            <a:off x="5715000" y="3454400"/>
            <a:ext cx="473329" cy="406400"/>
          </a:xfrm>
          <a:prstGeom prst="rect">
            <a:avLst/>
          </a:prstGeom>
          <a:ln w="25400">
            <a:solidFill>
              <a:srgbClr val="000000"/>
            </a:solidFill>
            <a:prstDash val="solid"/>
          </a:ln>
        </p:spPr>
        <p:txBody>
          <a:bodyPr lIns="0" tIns="0" rIns="63500" rtlCol="0" anchor="t">
            <a:spAutoFit/>
          </a:bodyPr>
          <a:lstStyle/>
          <a:p>
            <a:pPr algn="ctr" latinLnBrk="1">
              <a:lnSpc>
                <a:spcPct val="116000"/>
              </a:lnSpc>
            </a:pPr>
            <a:r>
              <a:rPr lang="en-US" sz="2000">
                <a:solidFill>
                  <a:srgbClr val="222222"/>
                </a:solidFill>
                <a:latin typeface="微软雅黑" panose="020B0503020204020204" charset="-122"/>
                <a:ea typeface="微软雅黑" panose="020B0503020204020204" charset="-122"/>
              </a:rPr>
              <a:t>03</a:t>
            </a:r>
            <a:endParaRPr lang="en-US" sz="1100"/>
          </a:p>
        </p:txBody>
      </p:sp>
      <p:sp>
        <p:nvSpPr>
          <p:cNvPr id="11" name="Freeform 10"/>
          <p:cNvSpPr/>
          <p:nvPr/>
        </p:nvSpPr>
        <p:spPr>
          <a:xfrm>
            <a:off x="6057900" y="2400300"/>
            <a:ext cx="459854" cy="391521"/>
          </a:xfrm>
          <a:custGeom>
            <a:avLst/>
            <a:gdLst/>
            <a:ahLst/>
            <a:cxnLst/>
            <a:rect l="l" t="t" r="r" b="b"/>
            <a:pathLst>
              <a:path w="459854" h="391521">
                <a:moveTo>
                  <a:pt x="459854" y="391521"/>
                </a:moveTo>
                <a:lnTo>
                  <a:pt x="0" y="391521"/>
                </a:lnTo>
                <a:lnTo>
                  <a:pt x="0" y="0"/>
                </a:lnTo>
                <a:lnTo>
                  <a:pt x="459854" y="0"/>
                </a:lnTo>
                <a:lnTo>
                  <a:pt x="459854" y="391521"/>
                </a:lnTo>
                <a:close/>
              </a:path>
            </a:pathLst>
          </a:custGeom>
          <a:solidFill>
            <a:srgbClr val="FFD213"/>
          </a:solidFill>
        </p:spPr>
        <p:txBody>
          <a:bodyPr lIns="127000" rIns="127000" rtlCol="0" anchor="ctr"/>
          <a:lstStyle/>
          <a:p>
            <a:pPr algn="l"/>
            <a:endParaRPr lang="en-US" sz="1100"/>
          </a:p>
        </p:txBody>
      </p:sp>
      <p:sp>
        <p:nvSpPr>
          <p:cNvPr id="12" name="TextBox 11"/>
          <p:cNvSpPr txBox="1"/>
          <p:nvPr/>
        </p:nvSpPr>
        <p:spPr>
          <a:xfrm>
            <a:off x="5994400" y="2451100"/>
            <a:ext cx="473329" cy="406400"/>
          </a:xfrm>
          <a:prstGeom prst="rect">
            <a:avLst/>
          </a:prstGeom>
          <a:ln w="25400">
            <a:solidFill>
              <a:srgbClr val="000000"/>
            </a:solidFill>
            <a:prstDash val="solid"/>
          </a:ln>
        </p:spPr>
        <p:txBody>
          <a:bodyPr lIns="0" tIns="0" rIns="63500" rtlCol="0" anchor="t">
            <a:spAutoFit/>
          </a:bodyPr>
          <a:lstStyle/>
          <a:p>
            <a:pPr algn="ctr" latinLnBrk="1">
              <a:lnSpc>
                <a:spcPct val="116000"/>
              </a:lnSpc>
            </a:pPr>
            <a:r>
              <a:rPr lang="en-US" sz="2000">
                <a:solidFill>
                  <a:srgbClr val="222222"/>
                </a:solidFill>
                <a:latin typeface="微软雅黑" panose="020B0503020204020204" charset="-122"/>
                <a:ea typeface="微软雅黑" panose="020B0503020204020204" charset="-122"/>
              </a:rPr>
              <a:t>02</a:t>
            </a:r>
            <a:endParaRPr lang="en-US" sz="1100"/>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8763" y="-1270"/>
            <a:ext cx="4456429" cy="6513243"/>
          </a:xfrm>
          <a:prstGeom prst="rect">
            <a:avLst/>
          </a:prstGeom>
        </p:spPr>
      </p:pic>
      <p:sp>
        <p:nvSpPr>
          <p:cNvPr id="3" name="Freeform 2"/>
          <p:cNvSpPr/>
          <p:nvPr/>
        </p:nvSpPr>
        <p:spPr>
          <a:xfrm>
            <a:off x="1536700" y="1625600"/>
            <a:ext cx="2016480" cy="2016480"/>
          </a:xfrm>
          <a:custGeom>
            <a:avLst/>
            <a:gdLst/>
            <a:ahLst/>
            <a:cxnLst/>
            <a:rect l="l" t="t" r="r" b="b"/>
            <a:pathLst>
              <a:path w="2016480" h="2016480">
                <a:moveTo>
                  <a:pt x="2016480" y="2016480"/>
                </a:moveTo>
                <a:lnTo>
                  <a:pt x="0" y="2016480"/>
                </a:lnTo>
                <a:lnTo>
                  <a:pt x="0" y="0"/>
                </a:lnTo>
                <a:lnTo>
                  <a:pt x="2016480" y="0"/>
                </a:lnTo>
                <a:lnTo>
                  <a:pt x="2016480" y="2016480"/>
                </a:lnTo>
                <a:close/>
              </a:path>
            </a:pathLst>
          </a:custGeom>
          <a:solidFill>
            <a:srgbClr val="FFD213"/>
          </a:solidFill>
        </p:spPr>
        <p:txBody>
          <a:bodyPr lIns="127000" rIns="127000" rtlCol="0" anchor="ctr"/>
          <a:lstStyle/>
          <a:p>
            <a:pPr algn="l"/>
            <a:endParaRPr lang="en-US" sz="1100"/>
          </a:p>
        </p:txBody>
      </p:sp>
      <p:sp>
        <p:nvSpPr>
          <p:cNvPr id="4" name="Freeform 3"/>
          <p:cNvSpPr/>
          <p:nvPr/>
        </p:nvSpPr>
        <p:spPr>
          <a:xfrm>
            <a:off x="1384293" y="1765300"/>
            <a:ext cx="2028034" cy="2093041"/>
          </a:xfrm>
          <a:custGeom>
            <a:avLst/>
            <a:gdLst/>
            <a:ahLst/>
            <a:cxnLst/>
            <a:rect l="l" t="t" r="r" b="b"/>
            <a:pathLst>
              <a:path w="2028034" h="2093041">
                <a:moveTo>
                  <a:pt x="2028034" y="2093041"/>
                </a:moveTo>
                <a:lnTo>
                  <a:pt x="0" y="2093041"/>
                </a:lnTo>
                <a:lnTo>
                  <a:pt x="0" y="0"/>
                </a:lnTo>
                <a:lnTo>
                  <a:pt x="2028034" y="0"/>
                </a:lnTo>
                <a:lnTo>
                  <a:pt x="2028034" y="2093041"/>
                </a:lnTo>
                <a:close/>
                <a:moveTo>
                  <a:pt x="28041" y="2073482"/>
                </a:moveTo>
                <a:lnTo>
                  <a:pt x="1999994" y="2073482"/>
                </a:lnTo>
                <a:lnTo>
                  <a:pt x="1999994" y="19559"/>
                </a:lnTo>
                <a:lnTo>
                  <a:pt x="28041" y="19559"/>
                </a:lnTo>
                <a:lnTo>
                  <a:pt x="28041" y="2073482"/>
                </a:lnTo>
                <a:close/>
              </a:path>
            </a:pathLst>
          </a:custGeom>
          <a:solidFill>
            <a:srgbClr val="FFFFFF"/>
          </a:solidFill>
        </p:spPr>
        <p:txBody>
          <a:bodyPr lIns="127000" rIns="127000" rtlCol="0" anchor="ctr"/>
          <a:lstStyle/>
          <a:p>
            <a:pPr algn="l"/>
            <a:endParaRPr lang="en-US" sz="1100"/>
          </a:p>
        </p:txBody>
      </p:sp>
      <p:sp>
        <p:nvSpPr>
          <p:cNvPr id="5" name="TextBox 4"/>
          <p:cNvSpPr txBox="1"/>
          <p:nvPr/>
        </p:nvSpPr>
        <p:spPr>
          <a:xfrm>
            <a:off x="1645666" y="1938528"/>
            <a:ext cx="1820164" cy="1422400"/>
          </a:xfrm>
          <a:prstGeom prst="rect">
            <a:avLst/>
          </a:prstGeom>
        </p:spPr>
        <p:txBody>
          <a:bodyPr lIns="0" tIns="0" rIns="63500" rtlCol="0" anchor="t">
            <a:spAutoFit/>
          </a:bodyPr>
          <a:lstStyle/>
          <a:p>
            <a:pPr algn="ctr" latinLnBrk="1">
              <a:lnSpc>
                <a:spcPct val="116000"/>
              </a:lnSpc>
            </a:pPr>
            <a:r>
              <a:rPr lang="en-US" sz="8000" b="1">
                <a:solidFill>
                  <a:srgbClr val="000000"/>
                </a:solidFill>
                <a:latin typeface="微软雅黑" panose="020B0503020204020204" charset="-122"/>
                <a:ea typeface="微软雅黑" panose="020B0503020204020204" charset="-122"/>
              </a:rPr>
              <a:t>01</a:t>
            </a:r>
            <a:endParaRPr lang="en-US" sz="1100"/>
          </a:p>
        </p:txBody>
      </p:sp>
      <p:sp>
        <p:nvSpPr>
          <p:cNvPr id="6" name="TextBox 5"/>
          <p:cNvSpPr txBox="1"/>
          <p:nvPr/>
        </p:nvSpPr>
        <p:spPr>
          <a:xfrm>
            <a:off x="6692900" y="3263900"/>
            <a:ext cx="3876040" cy="622300"/>
          </a:xfrm>
          <a:prstGeom prst="rect">
            <a:avLst/>
          </a:prstGeom>
        </p:spPr>
        <p:txBody>
          <a:bodyPr lIns="0" tIns="0" rIns="63500" rtlCol="0" anchor="t">
            <a:spAutoFit/>
          </a:bodyPr>
          <a:lstStyle/>
          <a:p>
            <a:pPr algn="l" latinLnBrk="1">
              <a:lnSpc>
                <a:spcPct val="116000"/>
              </a:lnSpc>
            </a:pPr>
            <a:r>
              <a:rPr lang="en-US" sz="3500" b="1">
                <a:solidFill>
                  <a:srgbClr val="222222"/>
                </a:solidFill>
                <a:latin typeface="微软雅黑" panose="020B0503020204020204" charset="-122"/>
                <a:ea typeface="微软雅黑" panose="020B0503020204020204" charset="-122"/>
              </a:rPr>
              <a:t>作 品 简 介</a:t>
            </a:r>
            <a:endParaRPr lang="en-US" sz="1100"/>
          </a:p>
        </p:txBody>
      </p:sp>
      <p:sp>
        <p:nvSpPr>
          <p:cNvPr id="7" name="Freeform 6"/>
          <p:cNvSpPr/>
          <p:nvPr/>
        </p:nvSpPr>
        <p:spPr>
          <a:xfrm>
            <a:off x="5727700" y="3352800"/>
            <a:ext cx="459854" cy="391521"/>
          </a:xfrm>
          <a:custGeom>
            <a:avLst/>
            <a:gdLst/>
            <a:ahLst/>
            <a:cxnLst/>
            <a:rect l="l" t="t" r="r" b="b"/>
            <a:pathLst>
              <a:path w="459854" h="391521">
                <a:moveTo>
                  <a:pt x="459854" y="391521"/>
                </a:moveTo>
                <a:lnTo>
                  <a:pt x="0" y="391521"/>
                </a:lnTo>
                <a:lnTo>
                  <a:pt x="0" y="0"/>
                </a:lnTo>
                <a:lnTo>
                  <a:pt x="459854" y="0"/>
                </a:lnTo>
                <a:lnTo>
                  <a:pt x="459854" y="391521"/>
                </a:lnTo>
                <a:close/>
              </a:path>
            </a:pathLst>
          </a:custGeom>
          <a:solidFill>
            <a:srgbClr val="FFD213"/>
          </a:solidFill>
        </p:spPr>
        <p:txBody>
          <a:bodyPr lIns="127000" rIns="127000" rtlCol="0" anchor="ctr"/>
          <a:lstStyle/>
          <a:p>
            <a:pPr algn="l"/>
            <a:endParaRPr lang="en-US" sz="1100"/>
          </a:p>
        </p:txBody>
      </p:sp>
      <p:sp>
        <p:nvSpPr>
          <p:cNvPr id="8" name="TextBox 7"/>
          <p:cNvSpPr txBox="1"/>
          <p:nvPr/>
        </p:nvSpPr>
        <p:spPr>
          <a:xfrm>
            <a:off x="5651500" y="3403600"/>
            <a:ext cx="473329" cy="406400"/>
          </a:xfrm>
          <a:prstGeom prst="rect">
            <a:avLst/>
          </a:prstGeom>
          <a:ln w="25400">
            <a:solidFill>
              <a:srgbClr val="000000"/>
            </a:solidFill>
            <a:prstDash val="solid"/>
          </a:ln>
        </p:spPr>
        <p:txBody>
          <a:bodyPr lIns="0" tIns="0" rIns="63500" rtlCol="0" anchor="t">
            <a:spAutoFit/>
          </a:bodyPr>
          <a:lstStyle/>
          <a:p>
            <a:pPr algn="ctr" latinLnBrk="1">
              <a:lnSpc>
                <a:spcPct val="116000"/>
              </a:lnSpc>
            </a:pPr>
            <a:r>
              <a:rPr lang="en-US" sz="2000">
                <a:solidFill>
                  <a:srgbClr val="222222"/>
                </a:solidFill>
                <a:latin typeface="微软雅黑" panose="020B0503020204020204" charset="-122"/>
                <a:ea typeface="微软雅黑" panose="020B0503020204020204" charset="-122"/>
              </a:rPr>
              <a:t> </a:t>
            </a:r>
            <a:endParaRPr lang="en-US" sz="1100"/>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1"/>
          <p:cNvSpPr/>
          <p:nvPr/>
        </p:nvSpPr>
        <p:spPr>
          <a:xfrm>
            <a:off x="0" y="0"/>
            <a:ext cx="7300017" cy="2799469"/>
          </a:xfrm>
          <a:custGeom>
            <a:avLst/>
            <a:gdLst/>
            <a:ahLst/>
            <a:cxnLst/>
            <a:rect l="l" t="t" r="r" b="b"/>
            <a:pathLst>
              <a:path w="7300017" h="2799469">
                <a:moveTo>
                  <a:pt x="7300017" y="2799469"/>
                </a:moveTo>
                <a:lnTo>
                  <a:pt x="0" y="2799469"/>
                </a:lnTo>
                <a:lnTo>
                  <a:pt x="0" y="0"/>
                </a:lnTo>
                <a:lnTo>
                  <a:pt x="7300017" y="0"/>
                </a:lnTo>
                <a:lnTo>
                  <a:pt x="7300017" y="2799469"/>
                </a:lnTo>
                <a:close/>
              </a:path>
            </a:pathLst>
          </a:custGeom>
          <a:solidFill>
            <a:srgbClr val="FFD213"/>
          </a:solidFill>
        </p:spPr>
        <p:txBody>
          <a:bodyPr lIns="127000" rIns="127000" rtlCol="0" anchor="ctr"/>
          <a:lstStyle/>
          <a:p>
            <a:pPr algn="l"/>
            <a:endParaRPr lang="en-US" sz="1100"/>
          </a:p>
        </p:txBody>
      </p:sp>
      <p:sp>
        <p:nvSpPr>
          <p:cNvPr id="3" name="TextBox 2"/>
          <p:cNvSpPr txBox="1"/>
          <p:nvPr/>
        </p:nvSpPr>
        <p:spPr>
          <a:xfrm>
            <a:off x="806450" y="734314"/>
            <a:ext cx="4900041" cy="533400"/>
          </a:xfrm>
          <a:prstGeom prst="rect">
            <a:avLst/>
          </a:prstGeom>
        </p:spPr>
        <p:txBody>
          <a:bodyPr lIns="0" tIns="0" rIns="63500" rtlCol="0" anchor="t">
            <a:spAutoFit/>
          </a:bodyPr>
          <a:lstStyle/>
          <a:p>
            <a:pPr algn="ctr" latinLnBrk="1">
              <a:lnSpc>
                <a:spcPct val="116000"/>
              </a:lnSpc>
            </a:pPr>
            <a:r>
              <a:rPr lang="en-US" sz="3000">
                <a:solidFill>
                  <a:srgbClr val="222222"/>
                </a:solidFill>
                <a:latin typeface="微软雅黑" panose="020B0503020204020204" charset="-122"/>
                <a:ea typeface="微软雅黑" panose="020B0503020204020204" charset="-122"/>
              </a:rPr>
              <a:t>Fruit Recognition</a:t>
            </a:r>
            <a:endParaRPr lang="en-US" sz="1100"/>
          </a:p>
        </p:txBody>
      </p:sp>
      <p:sp>
        <p:nvSpPr>
          <p:cNvPr id="4" name="TextBox 3"/>
          <p:cNvSpPr txBox="1"/>
          <p:nvPr/>
        </p:nvSpPr>
        <p:spPr>
          <a:xfrm>
            <a:off x="492887" y="2149094"/>
            <a:ext cx="6177788" cy="1295400"/>
          </a:xfrm>
          <a:prstGeom prst="rect">
            <a:avLst/>
          </a:prstGeom>
          <a:ln w="25400">
            <a:solidFill>
              <a:srgbClr val="000000"/>
            </a:solidFill>
            <a:prstDash val="solid"/>
          </a:ln>
        </p:spPr>
        <p:txBody>
          <a:bodyPr lIns="0" tIns="0" rIns="63500" rtlCol="0" anchor="t">
            <a:spAutoFit/>
          </a:bodyPr>
          <a:lstStyle/>
          <a:p>
            <a:pPr algn="ctr" latinLnBrk="1">
              <a:lnSpc>
                <a:spcPct val="116000"/>
              </a:lnSpc>
            </a:pPr>
            <a:r>
              <a:rPr lang="en-US" sz="7000" b="1">
                <a:solidFill>
                  <a:srgbClr val="222222"/>
                </a:solidFill>
                <a:latin typeface="微软雅黑" panose="020B0503020204020204" charset="-122"/>
                <a:ea typeface="微软雅黑" panose="020B0503020204020204" charset="-122"/>
              </a:rPr>
              <a:t>水 果 识 别</a:t>
            </a:r>
            <a:endParaRPr lang="en-US" sz="1100"/>
          </a:p>
        </p:txBody>
      </p:sp>
      <p:sp>
        <p:nvSpPr>
          <p:cNvPr id="5" name="TextBox 4"/>
          <p:cNvSpPr txBox="1"/>
          <p:nvPr/>
        </p:nvSpPr>
        <p:spPr>
          <a:xfrm>
            <a:off x="3934460" y="4368927"/>
            <a:ext cx="6167628" cy="829945"/>
          </a:xfrm>
          <a:prstGeom prst="rect">
            <a:avLst/>
          </a:prstGeom>
        </p:spPr>
        <p:txBody>
          <a:bodyPr lIns="0" tIns="0" rIns="63500" rtlCol="0" anchor="t">
            <a:spAutoFit/>
          </a:bodyPr>
          <a:lstStyle/>
          <a:p>
            <a:pPr algn="l" latinLnBrk="1">
              <a:lnSpc>
                <a:spcPct val="116000"/>
              </a:lnSpc>
            </a:pPr>
            <a:r>
              <a:rPr lang="en-US" sz="2200">
                <a:solidFill>
                  <a:srgbClr val="333333"/>
                </a:solidFill>
                <a:latin typeface="微软雅黑" panose="020B0503020204020204" charset="-122"/>
                <a:ea typeface="微软雅黑" panose="020B0503020204020204" charset="-122"/>
              </a:rPr>
              <a:t> 利用 Matlab 软件</a:t>
            </a:r>
            <a:endParaRPr lang="en-US" sz="2200">
              <a:solidFill>
                <a:srgbClr val="333333"/>
              </a:solidFill>
              <a:latin typeface="微软雅黑" panose="020B0503020204020204" charset="-122"/>
              <a:ea typeface="微软雅黑" panose="020B0503020204020204" charset="-122"/>
            </a:endParaRPr>
          </a:p>
          <a:p>
            <a:pPr algn="l" latinLnBrk="1">
              <a:lnSpc>
                <a:spcPct val="116000"/>
              </a:lnSpc>
            </a:pPr>
            <a:endParaRPr lang="en-US" sz="2200">
              <a:solidFill>
                <a:srgbClr val="333333"/>
              </a:solidFill>
              <a:latin typeface="微软雅黑" panose="020B0503020204020204" charset="-122"/>
              <a:ea typeface="微软雅黑" panose="020B0503020204020204" charset="-122"/>
            </a:endParaRPr>
          </a:p>
        </p:txBody>
      </p:sp>
      <p:pic>
        <p:nvPicPr>
          <p:cNvPr id="6" name="Picture 5"/>
          <p:cNvPicPr>
            <a:picLocks noChangeAspect="1"/>
          </p:cNvPicPr>
          <p:nvPr/>
        </p:nvPicPr>
        <p:blipFill>
          <a:blip r:embed="rId1"/>
          <a:stretch>
            <a:fillRect/>
          </a:stretch>
        </p:blipFill>
        <p:spPr>
          <a:xfrm>
            <a:off x="6956933" y="-13081"/>
            <a:ext cx="4719290" cy="6526935"/>
          </a:xfrm>
          <a:prstGeom prst="rect">
            <a:avLst/>
          </a:prstGeom>
        </p:spPr>
      </p:pic>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1"/>
          <p:cNvSpPr/>
          <p:nvPr/>
        </p:nvSpPr>
        <p:spPr>
          <a:xfrm>
            <a:off x="-697230" y="2465705"/>
            <a:ext cx="9267825" cy="2630805"/>
          </a:xfrm>
          <a:custGeom>
            <a:avLst/>
            <a:gdLst/>
            <a:ahLst/>
            <a:cxnLst/>
            <a:rect l="l" t="t" r="r" b="b"/>
            <a:pathLst>
              <a:path w="8738048" h="4077756">
                <a:moveTo>
                  <a:pt x="8738048" y="4077756"/>
                </a:moveTo>
                <a:lnTo>
                  <a:pt x="0" y="4077756"/>
                </a:lnTo>
                <a:lnTo>
                  <a:pt x="0" y="0"/>
                </a:lnTo>
                <a:lnTo>
                  <a:pt x="8738048" y="0"/>
                </a:lnTo>
                <a:lnTo>
                  <a:pt x="8738048" y="4077756"/>
                </a:lnTo>
                <a:close/>
              </a:path>
            </a:pathLst>
          </a:custGeom>
          <a:solidFill>
            <a:srgbClr val="FFD213"/>
          </a:solidFill>
        </p:spPr>
        <p:txBody>
          <a:bodyPr lIns="127000" rIns="127000" rtlCol="0" anchor="ctr"/>
          <a:lstStyle/>
          <a:p>
            <a:pPr algn="l"/>
            <a:endParaRPr lang="en-US" sz="1100"/>
          </a:p>
        </p:txBody>
      </p:sp>
      <p:sp>
        <p:nvSpPr>
          <p:cNvPr id="3" name="Freeform 2"/>
          <p:cNvSpPr/>
          <p:nvPr/>
        </p:nvSpPr>
        <p:spPr>
          <a:xfrm>
            <a:off x="8369300" y="0"/>
            <a:ext cx="3187083" cy="6505777"/>
          </a:xfrm>
          <a:custGeom>
            <a:avLst/>
            <a:gdLst/>
            <a:ahLst/>
            <a:cxnLst/>
            <a:rect l="l" t="t" r="r" b="b"/>
            <a:pathLst>
              <a:path w="3187083" h="6505777">
                <a:moveTo>
                  <a:pt x="3187083" y="6505777"/>
                </a:moveTo>
                <a:lnTo>
                  <a:pt x="0" y="6505777"/>
                </a:lnTo>
                <a:lnTo>
                  <a:pt x="0" y="0"/>
                </a:lnTo>
                <a:lnTo>
                  <a:pt x="3187083" y="0"/>
                </a:lnTo>
                <a:lnTo>
                  <a:pt x="3187083" y="6505777"/>
                </a:lnTo>
                <a:close/>
              </a:path>
            </a:pathLst>
          </a:custGeom>
          <a:solidFill>
            <a:srgbClr val="FFD213"/>
          </a:solidFill>
        </p:spPr>
        <p:txBody>
          <a:bodyPr lIns="127000" rIns="127000" rtlCol="0" anchor="ctr"/>
          <a:lstStyle/>
          <a:p>
            <a:pPr algn="l"/>
            <a:endParaRPr lang="en-US" sz="1100"/>
          </a:p>
        </p:txBody>
      </p:sp>
      <p:sp>
        <p:nvSpPr>
          <p:cNvPr id="4" name="Freeform 3"/>
          <p:cNvSpPr/>
          <p:nvPr/>
        </p:nvSpPr>
        <p:spPr>
          <a:xfrm rot="20460000">
            <a:off x="-406400" y="215900"/>
            <a:ext cx="3397860" cy="1017177"/>
          </a:xfrm>
          <a:custGeom>
            <a:avLst/>
            <a:gdLst/>
            <a:ahLst/>
            <a:cxnLst/>
            <a:rect l="l" t="t" r="r" b="b"/>
            <a:pathLst>
              <a:path w="3397860" h="1017177">
                <a:moveTo>
                  <a:pt x="3397860" y="1017177"/>
                </a:moveTo>
                <a:lnTo>
                  <a:pt x="0" y="1017177"/>
                </a:lnTo>
                <a:lnTo>
                  <a:pt x="0" y="0"/>
                </a:lnTo>
                <a:lnTo>
                  <a:pt x="3397860" y="0"/>
                </a:lnTo>
                <a:lnTo>
                  <a:pt x="3397860" y="1017177"/>
                </a:lnTo>
                <a:close/>
              </a:path>
            </a:pathLst>
          </a:custGeom>
          <a:solidFill>
            <a:srgbClr val="FFD213"/>
          </a:solidFill>
        </p:spPr>
        <p:txBody>
          <a:bodyPr lIns="127000" rIns="127000" rtlCol="0" anchor="ctr"/>
          <a:lstStyle/>
          <a:p>
            <a:pPr algn="l"/>
            <a:endParaRPr lang="en-US" sz="1100"/>
          </a:p>
        </p:txBody>
      </p:sp>
      <p:sp>
        <p:nvSpPr>
          <p:cNvPr id="5" name="TextBox 4"/>
          <p:cNvSpPr txBox="1"/>
          <p:nvPr/>
        </p:nvSpPr>
        <p:spPr>
          <a:xfrm rot="20460000">
            <a:off x="-203200" y="495300"/>
            <a:ext cx="3364865" cy="1003300"/>
          </a:xfrm>
          <a:prstGeom prst="rect">
            <a:avLst/>
          </a:prstGeom>
          <a:ln w="25400">
            <a:solidFill>
              <a:srgbClr val="000000"/>
            </a:solidFill>
            <a:prstDash val="solid"/>
          </a:ln>
        </p:spPr>
        <p:txBody>
          <a:bodyPr lIns="0" tIns="0" rIns="63500" rtlCol="0" anchor="t">
            <a:spAutoFit/>
          </a:bodyPr>
          <a:lstStyle/>
          <a:p>
            <a:pPr algn="ctr" latinLnBrk="1">
              <a:lnSpc>
                <a:spcPct val="116000"/>
              </a:lnSpc>
            </a:pPr>
            <a:r>
              <a:rPr lang="en-US" sz="4200">
                <a:solidFill>
                  <a:srgbClr val="222222"/>
                </a:solidFill>
                <a:latin typeface="微软雅黑" panose="020B0503020204020204" charset="-122"/>
                <a:ea typeface="微软雅黑" panose="020B0503020204020204" charset="-122"/>
              </a:rPr>
              <a:t>设 计 方 案</a:t>
            </a:r>
            <a:endParaRPr lang="en-US" sz="1100"/>
          </a:p>
        </p:txBody>
      </p:sp>
      <p:sp>
        <p:nvSpPr>
          <p:cNvPr id="6" name="TextBox 5"/>
          <p:cNvSpPr txBox="1"/>
          <p:nvPr/>
        </p:nvSpPr>
        <p:spPr>
          <a:xfrm>
            <a:off x="1038860" y="2981325"/>
            <a:ext cx="4542790" cy="1828165"/>
          </a:xfrm>
          <a:prstGeom prst="rect">
            <a:avLst/>
          </a:prstGeom>
        </p:spPr>
        <p:txBody>
          <a:bodyPr wrap="square" lIns="0" tIns="0" rIns="63500" rtlCol="0" anchor="t">
            <a:spAutoFit/>
          </a:bodyPr>
          <a:lstStyle/>
          <a:p>
            <a:pPr algn="l" latinLnBrk="1">
              <a:lnSpc>
                <a:spcPct val="116000"/>
              </a:lnSpc>
            </a:pPr>
            <a:r>
              <a:rPr lang="en-US" sz="2000">
                <a:solidFill>
                  <a:srgbClr val="333333"/>
                </a:solidFill>
                <a:latin typeface="微软雅黑" panose="020B0503020204020204" charset="-122"/>
                <a:ea typeface="微软雅黑" panose="020B0503020204020204" charset="-122"/>
              </a:rPr>
              <a:t>不同种</a:t>
            </a:r>
            <a:r>
              <a:rPr lang="zh-CN" altLang="en-US" sz="2000">
                <a:solidFill>
                  <a:srgbClr val="333333"/>
                </a:solidFill>
                <a:latin typeface="微软雅黑" panose="020B0503020204020204" charset="-122"/>
                <a:ea typeface="微软雅黑" panose="020B0503020204020204" charset="-122"/>
              </a:rPr>
              <a:t>类</a:t>
            </a:r>
            <a:r>
              <a:rPr lang="en-US" sz="2000">
                <a:solidFill>
                  <a:srgbClr val="333333"/>
                </a:solidFill>
                <a:latin typeface="微软雅黑" panose="020B0503020204020204" charset="-122"/>
                <a:ea typeface="微软雅黑" panose="020B0503020204020204" charset="-122"/>
              </a:rPr>
              <a:t>水果的</a:t>
            </a:r>
            <a:endParaRPr lang="en-US" sz="2000">
              <a:solidFill>
                <a:srgbClr val="333333"/>
              </a:solidFill>
              <a:latin typeface="微软雅黑" panose="020B0503020204020204" charset="-122"/>
              <a:ea typeface="微软雅黑" panose="020B0503020204020204" charset="-122"/>
            </a:endParaRPr>
          </a:p>
          <a:p>
            <a:pPr algn="l" latinLnBrk="1">
              <a:lnSpc>
                <a:spcPct val="116000"/>
              </a:lnSpc>
            </a:pPr>
            <a:endParaRPr lang="en-US" sz="2000">
              <a:solidFill>
                <a:srgbClr val="333333"/>
              </a:solidFill>
              <a:latin typeface="微软雅黑" panose="020B0503020204020204" charset="-122"/>
              <a:ea typeface="微软雅黑" panose="020B0503020204020204" charset="-122"/>
            </a:endParaRPr>
          </a:p>
          <a:p>
            <a:pPr algn="l" latinLnBrk="1">
              <a:lnSpc>
                <a:spcPct val="116000"/>
              </a:lnSpc>
            </a:pPr>
            <a:r>
              <a:rPr lang="en-US" sz="2000">
                <a:solidFill>
                  <a:srgbClr val="333333"/>
                </a:solidFill>
                <a:latin typeface="微软雅黑" panose="020B0503020204020204" charset="-122"/>
                <a:ea typeface="微软雅黑" panose="020B0503020204020204" charset="-122"/>
              </a:rPr>
              <a:t>颜色</a:t>
            </a:r>
            <a:r>
              <a:rPr lang="zh-CN" altLang="en-US" sz="2000">
                <a:solidFill>
                  <a:srgbClr val="333333"/>
                </a:solidFill>
                <a:latin typeface="微软雅黑" panose="020B0503020204020204" charset="-122"/>
                <a:ea typeface="微软雅黑" panose="020B0503020204020204" charset="-122"/>
              </a:rPr>
              <a:t>特征、似圆性特征、面积特征</a:t>
            </a:r>
            <a:endParaRPr lang="en-US" sz="2000">
              <a:solidFill>
                <a:srgbClr val="333333"/>
              </a:solidFill>
              <a:latin typeface="微软雅黑" panose="020B0503020204020204" charset="-122"/>
              <a:ea typeface="微软雅黑" panose="020B0503020204020204" charset="-122"/>
            </a:endParaRPr>
          </a:p>
          <a:p>
            <a:pPr algn="l" latinLnBrk="1">
              <a:lnSpc>
                <a:spcPct val="116000"/>
              </a:lnSpc>
            </a:pPr>
            <a:endParaRPr lang="en-US" sz="2000">
              <a:solidFill>
                <a:srgbClr val="333333"/>
              </a:solidFill>
              <a:latin typeface="微软雅黑" panose="020B0503020204020204" charset="-122"/>
              <a:ea typeface="微软雅黑" panose="020B0503020204020204" charset="-122"/>
            </a:endParaRPr>
          </a:p>
          <a:p>
            <a:pPr algn="l" latinLnBrk="1">
              <a:lnSpc>
                <a:spcPct val="116000"/>
              </a:lnSpc>
            </a:pPr>
            <a:r>
              <a:rPr lang="en-US" sz="2000">
                <a:solidFill>
                  <a:srgbClr val="333333"/>
                </a:solidFill>
                <a:latin typeface="微软雅黑" panose="020B0503020204020204" charset="-122"/>
                <a:ea typeface="微软雅黑" panose="020B0503020204020204" charset="-122"/>
              </a:rPr>
              <a:t>进行水果识别</a:t>
            </a:r>
            <a:endParaRPr lang="en-US" sz="2000">
              <a:solidFill>
                <a:srgbClr val="333333"/>
              </a:solidFill>
              <a:latin typeface="微软雅黑" panose="020B0503020204020204" charset="-122"/>
              <a:ea typeface="微软雅黑" panose="020B0503020204020204" charset="-122"/>
            </a:endParaRPr>
          </a:p>
        </p:txBody>
      </p:sp>
      <p:pic>
        <p:nvPicPr>
          <p:cNvPr id="7" name="Picture 6"/>
          <p:cNvPicPr>
            <a:picLocks noChangeAspect="1"/>
          </p:cNvPicPr>
          <p:nvPr/>
        </p:nvPicPr>
        <p:blipFill>
          <a:blip r:embed="rId1"/>
          <a:stretch>
            <a:fillRect/>
          </a:stretch>
        </p:blipFill>
        <p:spPr>
          <a:xfrm>
            <a:off x="6946900" y="876300"/>
            <a:ext cx="3040660" cy="3695979"/>
          </a:xfrm>
          <a:prstGeom prst="ellipse">
            <a:avLst/>
          </a:prstGeom>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8763" y="-1270"/>
            <a:ext cx="4456429" cy="6513243"/>
          </a:xfrm>
          <a:prstGeom prst="rect">
            <a:avLst/>
          </a:prstGeom>
        </p:spPr>
      </p:pic>
      <p:sp>
        <p:nvSpPr>
          <p:cNvPr id="3" name="Freeform 2"/>
          <p:cNvSpPr/>
          <p:nvPr/>
        </p:nvSpPr>
        <p:spPr>
          <a:xfrm>
            <a:off x="1536700" y="1625600"/>
            <a:ext cx="2016480" cy="2016480"/>
          </a:xfrm>
          <a:custGeom>
            <a:avLst/>
            <a:gdLst/>
            <a:ahLst/>
            <a:cxnLst/>
            <a:rect l="l" t="t" r="r" b="b"/>
            <a:pathLst>
              <a:path w="2016480" h="2016480">
                <a:moveTo>
                  <a:pt x="2016480" y="2016480"/>
                </a:moveTo>
                <a:lnTo>
                  <a:pt x="0" y="2016480"/>
                </a:lnTo>
                <a:lnTo>
                  <a:pt x="0" y="0"/>
                </a:lnTo>
                <a:lnTo>
                  <a:pt x="2016480" y="0"/>
                </a:lnTo>
                <a:lnTo>
                  <a:pt x="2016480" y="2016480"/>
                </a:lnTo>
                <a:close/>
              </a:path>
            </a:pathLst>
          </a:custGeom>
          <a:solidFill>
            <a:srgbClr val="FFD213"/>
          </a:solidFill>
        </p:spPr>
        <p:txBody>
          <a:bodyPr lIns="127000" rIns="127000" rtlCol="0" anchor="ctr"/>
          <a:lstStyle/>
          <a:p>
            <a:pPr algn="l"/>
            <a:endParaRPr lang="en-US" sz="1100"/>
          </a:p>
        </p:txBody>
      </p:sp>
      <p:sp>
        <p:nvSpPr>
          <p:cNvPr id="4" name="Freeform 3"/>
          <p:cNvSpPr/>
          <p:nvPr/>
        </p:nvSpPr>
        <p:spPr>
          <a:xfrm>
            <a:off x="1384293" y="1765300"/>
            <a:ext cx="2028034" cy="2093041"/>
          </a:xfrm>
          <a:custGeom>
            <a:avLst/>
            <a:gdLst/>
            <a:ahLst/>
            <a:cxnLst/>
            <a:rect l="l" t="t" r="r" b="b"/>
            <a:pathLst>
              <a:path w="2028034" h="2093041">
                <a:moveTo>
                  <a:pt x="2028034" y="2093041"/>
                </a:moveTo>
                <a:lnTo>
                  <a:pt x="0" y="2093041"/>
                </a:lnTo>
                <a:lnTo>
                  <a:pt x="0" y="0"/>
                </a:lnTo>
                <a:lnTo>
                  <a:pt x="2028034" y="0"/>
                </a:lnTo>
                <a:lnTo>
                  <a:pt x="2028034" y="2093041"/>
                </a:lnTo>
                <a:close/>
                <a:moveTo>
                  <a:pt x="28041" y="2073482"/>
                </a:moveTo>
                <a:lnTo>
                  <a:pt x="1999994" y="2073482"/>
                </a:lnTo>
                <a:lnTo>
                  <a:pt x="1999994" y="19559"/>
                </a:lnTo>
                <a:lnTo>
                  <a:pt x="28041" y="19559"/>
                </a:lnTo>
                <a:lnTo>
                  <a:pt x="28041" y="2073482"/>
                </a:lnTo>
                <a:close/>
              </a:path>
            </a:pathLst>
          </a:custGeom>
          <a:solidFill>
            <a:srgbClr val="FFFFFF"/>
          </a:solidFill>
        </p:spPr>
        <p:txBody>
          <a:bodyPr lIns="127000" rIns="127000" rtlCol="0" anchor="ctr"/>
          <a:lstStyle/>
          <a:p>
            <a:pPr algn="l"/>
            <a:endParaRPr lang="en-US" sz="1100"/>
          </a:p>
        </p:txBody>
      </p:sp>
      <p:sp>
        <p:nvSpPr>
          <p:cNvPr id="5" name="TextBox 4"/>
          <p:cNvSpPr txBox="1"/>
          <p:nvPr/>
        </p:nvSpPr>
        <p:spPr>
          <a:xfrm>
            <a:off x="1645666" y="1938528"/>
            <a:ext cx="1820164" cy="1422400"/>
          </a:xfrm>
          <a:prstGeom prst="rect">
            <a:avLst/>
          </a:prstGeom>
        </p:spPr>
        <p:txBody>
          <a:bodyPr lIns="0" tIns="0" rIns="63500" rtlCol="0" anchor="t">
            <a:spAutoFit/>
          </a:bodyPr>
          <a:lstStyle/>
          <a:p>
            <a:pPr algn="ctr" latinLnBrk="1">
              <a:lnSpc>
                <a:spcPct val="116000"/>
              </a:lnSpc>
            </a:pPr>
            <a:r>
              <a:rPr lang="en-US" sz="8000" b="1">
                <a:solidFill>
                  <a:srgbClr val="000000"/>
                </a:solidFill>
                <a:latin typeface="微软雅黑" panose="020B0503020204020204" charset="-122"/>
                <a:ea typeface="微软雅黑" panose="020B0503020204020204" charset="-122"/>
              </a:rPr>
              <a:t>02</a:t>
            </a:r>
            <a:endParaRPr lang="en-US" sz="1100"/>
          </a:p>
        </p:txBody>
      </p:sp>
      <p:sp>
        <p:nvSpPr>
          <p:cNvPr id="6" name="TextBox 5"/>
          <p:cNvSpPr txBox="1"/>
          <p:nvPr/>
        </p:nvSpPr>
        <p:spPr>
          <a:xfrm>
            <a:off x="6858000" y="3022600"/>
            <a:ext cx="3876040" cy="622300"/>
          </a:xfrm>
          <a:prstGeom prst="rect">
            <a:avLst/>
          </a:prstGeom>
        </p:spPr>
        <p:txBody>
          <a:bodyPr lIns="0" tIns="0" rIns="63500" rtlCol="0" anchor="t">
            <a:spAutoFit/>
          </a:bodyPr>
          <a:lstStyle/>
          <a:p>
            <a:pPr algn="l" latinLnBrk="1">
              <a:lnSpc>
                <a:spcPct val="116000"/>
              </a:lnSpc>
            </a:pPr>
            <a:r>
              <a:rPr lang="en-US" sz="3500" b="1">
                <a:solidFill>
                  <a:srgbClr val="222222"/>
                </a:solidFill>
                <a:latin typeface="微软雅黑" panose="020B0503020204020204" charset="-122"/>
                <a:ea typeface="微软雅黑" panose="020B0503020204020204" charset="-122"/>
              </a:rPr>
              <a:t>关 键 技 术</a:t>
            </a:r>
            <a:endParaRPr lang="en-US" sz="1100"/>
          </a:p>
        </p:txBody>
      </p:sp>
      <p:sp>
        <p:nvSpPr>
          <p:cNvPr id="7" name="Freeform 6"/>
          <p:cNvSpPr/>
          <p:nvPr/>
        </p:nvSpPr>
        <p:spPr>
          <a:xfrm>
            <a:off x="5689600" y="3022600"/>
            <a:ext cx="459854" cy="391521"/>
          </a:xfrm>
          <a:custGeom>
            <a:avLst/>
            <a:gdLst/>
            <a:ahLst/>
            <a:cxnLst/>
            <a:rect l="l" t="t" r="r" b="b"/>
            <a:pathLst>
              <a:path w="459854" h="391521">
                <a:moveTo>
                  <a:pt x="459854" y="391521"/>
                </a:moveTo>
                <a:lnTo>
                  <a:pt x="0" y="391521"/>
                </a:lnTo>
                <a:lnTo>
                  <a:pt x="0" y="0"/>
                </a:lnTo>
                <a:lnTo>
                  <a:pt x="459854" y="0"/>
                </a:lnTo>
                <a:lnTo>
                  <a:pt x="459854" y="391521"/>
                </a:lnTo>
                <a:close/>
              </a:path>
            </a:pathLst>
          </a:custGeom>
          <a:solidFill>
            <a:srgbClr val="FFD213"/>
          </a:solidFill>
        </p:spPr>
        <p:txBody>
          <a:bodyPr lIns="127000" rIns="127000" rtlCol="0" anchor="ctr"/>
          <a:lstStyle/>
          <a:p>
            <a:pPr algn="l"/>
            <a:endParaRPr lang="en-US" sz="1100"/>
          </a:p>
        </p:txBody>
      </p:sp>
      <p:sp>
        <p:nvSpPr>
          <p:cNvPr id="8" name="TextBox 7"/>
          <p:cNvSpPr txBox="1"/>
          <p:nvPr/>
        </p:nvSpPr>
        <p:spPr>
          <a:xfrm>
            <a:off x="5613400" y="3073400"/>
            <a:ext cx="473329" cy="406400"/>
          </a:xfrm>
          <a:prstGeom prst="rect">
            <a:avLst/>
          </a:prstGeom>
          <a:ln w="25400">
            <a:solidFill>
              <a:srgbClr val="000000"/>
            </a:solidFill>
            <a:prstDash val="solid"/>
          </a:ln>
        </p:spPr>
        <p:txBody>
          <a:bodyPr lIns="0" tIns="0" rIns="63500" rtlCol="0" anchor="t">
            <a:spAutoFit/>
          </a:bodyPr>
          <a:lstStyle/>
          <a:p>
            <a:pPr algn="ctr" latinLnBrk="1">
              <a:lnSpc>
                <a:spcPct val="116000"/>
              </a:lnSpc>
            </a:pPr>
            <a:r>
              <a:rPr lang="en-US" sz="2000">
                <a:solidFill>
                  <a:srgbClr val="222222"/>
                </a:solidFill>
                <a:latin typeface="微软雅黑" panose="020B0503020204020204" charset="-122"/>
                <a:ea typeface="微软雅黑" panose="020B0503020204020204" charset="-122"/>
              </a:rPr>
              <a:t> </a:t>
            </a:r>
            <a:endParaRPr lang="en-US" sz="1100"/>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1"/>
          <p:cNvSpPr/>
          <p:nvPr/>
        </p:nvSpPr>
        <p:spPr>
          <a:xfrm>
            <a:off x="-127000" y="0"/>
            <a:ext cx="11561296" cy="2799469"/>
          </a:xfrm>
          <a:custGeom>
            <a:avLst/>
            <a:gdLst/>
            <a:ahLst/>
            <a:cxnLst/>
            <a:rect l="l" t="t" r="r" b="b"/>
            <a:pathLst>
              <a:path w="11561296" h="2799469">
                <a:moveTo>
                  <a:pt x="11561296" y="2799469"/>
                </a:moveTo>
                <a:lnTo>
                  <a:pt x="0" y="2799469"/>
                </a:lnTo>
                <a:lnTo>
                  <a:pt x="0" y="0"/>
                </a:lnTo>
                <a:lnTo>
                  <a:pt x="11561296" y="0"/>
                </a:lnTo>
                <a:lnTo>
                  <a:pt x="11561296" y="2799469"/>
                </a:lnTo>
                <a:close/>
              </a:path>
            </a:pathLst>
          </a:custGeom>
          <a:solidFill>
            <a:srgbClr val="FFD213"/>
          </a:solidFill>
        </p:spPr>
        <p:txBody>
          <a:bodyPr lIns="127000" rIns="127000" rtlCol="0" anchor="ctr"/>
          <a:lstStyle/>
          <a:p>
            <a:pPr algn="l"/>
            <a:endParaRPr lang="en-US" sz="1100"/>
          </a:p>
        </p:txBody>
      </p:sp>
      <p:sp>
        <p:nvSpPr>
          <p:cNvPr id="3" name="TextBox 2"/>
          <p:cNvSpPr txBox="1"/>
          <p:nvPr/>
        </p:nvSpPr>
        <p:spPr>
          <a:xfrm>
            <a:off x="889000" y="571500"/>
            <a:ext cx="4900041" cy="533400"/>
          </a:xfrm>
          <a:prstGeom prst="rect">
            <a:avLst/>
          </a:prstGeom>
        </p:spPr>
        <p:txBody>
          <a:bodyPr lIns="0" tIns="0" rIns="63500" rtlCol="0" anchor="t">
            <a:spAutoFit/>
          </a:bodyPr>
          <a:lstStyle/>
          <a:p>
            <a:pPr algn="l" latinLnBrk="1">
              <a:lnSpc>
                <a:spcPct val="116000"/>
              </a:lnSpc>
            </a:pPr>
            <a:r>
              <a:rPr lang="en-US" sz="3000" b="1">
                <a:solidFill>
                  <a:srgbClr val="222222"/>
                </a:solidFill>
                <a:latin typeface="微软雅黑" panose="020B0503020204020204" charset="-122"/>
                <a:ea typeface="微软雅黑" panose="020B0503020204020204" charset="-122"/>
              </a:rPr>
              <a:t>关 键 技 术 （二值化）</a:t>
            </a:r>
            <a:endParaRPr lang="en-US" sz="1100"/>
          </a:p>
        </p:txBody>
      </p:sp>
      <p:sp>
        <p:nvSpPr>
          <p:cNvPr id="4" name="TextBox 3"/>
          <p:cNvSpPr txBox="1"/>
          <p:nvPr/>
        </p:nvSpPr>
        <p:spPr>
          <a:xfrm>
            <a:off x="2374900" y="3708400"/>
            <a:ext cx="6815963" cy="2095500"/>
          </a:xfrm>
          <a:prstGeom prst="rect">
            <a:avLst/>
          </a:prstGeom>
        </p:spPr>
        <p:txBody>
          <a:bodyPr lIns="0" tIns="0" rIns="63500" rtlCol="0" anchor="t">
            <a:spAutoFit/>
          </a:bodyPr>
          <a:lstStyle/>
          <a:p>
            <a:pPr algn="l" latinLnBrk="1">
              <a:lnSpc>
                <a:spcPct val="116000"/>
              </a:lnSpc>
            </a:pPr>
            <a:r>
              <a:rPr lang="en-US" sz="2400">
                <a:solidFill>
                  <a:srgbClr val="333333"/>
                </a:solidFill>
                <a:latin typeface="微软雅黑" panose="020B0503020204020204" charset="-122"/>
                <a:ea typeface="微软雅黑" panose="020B0503020204020204" charset="-122"/>
              </a:rPr>
              <a:t>对于一副水果图像为了处理方便</a:t>
            </a:r>
            <a:endParaRPr lang="en-US" sz="1100"/>
          </a:p>
          <a:p>
            <a:pPr algn="l" latinLnBrk="1">
              <a:lnSpc>
                <a:spcPct val="116000"/>
              </a:lnSpc>
            </a:pPr>
            <a:r>
              <a:rPr lang="en-US" sz="2400">
                <a:solidFill>
                  <a:srgbClr val="333333"/>
                </a:solidFill>
                <a:latin typeface="微软雅黑" panose="020B0503020204020204" charset="-122"/>
                <a:ea typeface="微软雅黑" panose="020B0503020204020204" charset="-122"/>
              </a:rPr>
              <a:t> </a:t>
            </a:r>
            <a:endParaRPr lang="en-US" sz="2400">
              <a:solidFill>
                <a:srgbClr val="333333"/>
              </a:solidFill>
              <a:latin typeface="微软雅黑" panose="020B0503020204020204" charset="-122"/>
              <a:ea typeface="微软雅黑" panose="020B0503020204020204" charset="-122"/>
            </a:endParaRPr>
          </a:p>
          <a:p>
            <a:pPr algn="l" latinLnBrk="1">
              <a:lnSpc>
                <a:spcPct val="116000"/>
              </a:lnSpc>
            </a:pPr>
            <a:r>
              <a:rPr lang="en-US" sz="2400">
                <a:solidFill>
                  <a:srgbClr val="333333"/>
                </a:solidFill>
                <a:latin typeface="微软雅黑" panose="020B0503020204020204" charset="-122"/>
                <a:ea typeface="微软雅黑" panose="020B0503020204020204" charset="-122"/>
              </a:rPr>
              <a:t>首先把彩色图像转化为灰度图像</a:t>
            </a:r>
            <a:endParaRPr lang="en-US" sz="2400">
              <a:solidFill>
                <a:srgbClr val="333333"/>
              </a:solidFill>
              <a:latin typeface="微软雅黑" panose="020B0503020204020204" charset="-122"/>
              <a:ea typeface="微软雅黑" panose="020B0503020204020204" charset="-122"/>
            </a:endParaRPr>
          </a:p>
          <a:p>
            <a:pPr algn="l" latinLnBrk="1">
              <a:lnSpc>
                <a:spcPct val="116000"/>
              </a:lnSpc>
            </a:pPr>
            <a:r>
              <a:rPr lang="en-US" sz="2400">
                <a:solidFill>
                  <a:srgbClr val="333333"/>
                </a:solidFill>
                <a:latin typeface="微软雅黑" panose="020B0503020204020204" charset="-122"/>
                <a:ea typeface="微软雅黑" panose="020B0503020204020204" charset="-122"/>
              </a:rPr>
              <a:t> </a:t>
            </a:r>
            <a:endParaRPr lang="en-US" sz="2400">
              <a:solidFill>
                <a:srgbClr val="333333"/>
              </a:solidFill>
              <a:latin typeface="微软雅黑" panose="020B0503020204020204" charset="-122"/>
              <a:ea typeface="微软雅黑" panose="020B0503020204020204" charset="-122"/>
            </a:endParaRPr>
          </a:p>
          <a:p>
            <a:pPr algn="l" latinLnBrk="1">
              <a:lnSpc>
                <a:spcPct val="116000"/>
              </a:lnSpc>
            </a:pPr>
            <a:r>
              <a:rPr lang="en-US" sz="2400">
                <a:solidFill>
                  <a:srgbClr val="333333"/>
                </a:solidFill>
                <a:latin typeface="微软雅黑" panose="020B0503020204020204" charset="-122"/>
                <a:ea typeface="微软雅黑" panose="020B0503020204020204" charset="-122"/>
              </a:rPr>
              <a:t>然后进行二值化处理来获得每个水果的区域特征。</a:t>
            </a:r>
            <a:endParaRPr lang="en-US" sz="2400">
              <a:solidFill>
                <a:srgbClr val="333333"/>
              </a:solidFill>
              <a:latin typeface="微软雅黑" panose="020B0503020204020204" charset="-122"/>
              <a:ea typeface="微软雅黑" panose="020B0503020204020204" charset="-122"/>
            </a:endParaRPr>
          </a:p>
        </p:txBody>
      </p:sp>
      <p:sp>
        <p:nvSpPr>
          <p:cNvPr id="5" name="TextBox 4"/>
          <p:cNvSpPr txBox="1"/>
          <p:nvPr/>
        </p:nvSpPr>
        <p:spPr>
          <a:xfrm>
            <a:off x="1765300" y="1549400"/>
            <a:ext cx="3509328" cy="863600"/>
          </a:xfrm>
          <a:prstGeom prst="rect">
            <a:avLst/>
          </a:prstGeom>
        </p:spPr>
        <p:txBody>
          <a:bodyPr lIns="31750" tIns="12700" rIns="31750" bIns="12700" rtlCol="0" anchor="t">
            <a:spAutoFit/>
          </a:bodyPr>
          <a:lstStyle/>
          <a:p>
            <a:pPr algn="l" latinLnBrk="1">
              <a:lnSpc>
                <a:spcPct val="116000"/>
              </a:lnSpc>
            </a:pPr>
            <a:r>
              <a:rPr lang="en-US" sz="1600" b="1">
                <a:solidFill>
                  <a:srgbClr val="212121"/>
                </a:solidFill>
                <a:latin typeface="微软雅黑" panose="020B0503020204020204" charset="-122"/>
                <a:ea typeface="微软雅黑" panose="020B0503020204020204" charset="-122"/>
              </a:rPr>
              <a:t>I=rgb2gray(i);            % 灰度化</a:t>
            </a:r>
            <a:endParaRPr lang="en-US" sz="1100"/>
          </a:p>
          <a:p>
            <a:pPr algn="l" latinLnBrk="1">
              <a:lnSpc>
                <a:spcPct val="116000"/>
              </a:lnSpc>
            </a:pPr>
            <a:r>
              <a:rPr lang="en-US" sz="1600" b="1">
                <a:solidFill>
                  <a:srgbClr val="212121"/>
                </a:solidFill>
                <a:latin typeface="微软雅黑" panose="020B0503020204020204" charset="-122"/>
                <a:ea typeface="微软雅黑" panose="020B0503020204020204" charset="-122"/>
              </a:rPr>
              <a:t> </a:t>
            </a:r>
            <a:endParaRPr lang="en-US" sz="1600" b="1">
              <a:solidFill>
                <a:srgbClr val="212121"/>
              </a:solidFill>
              <a:latin typeface="微软雅黑" panose="020B0503020204020204" charset="-122"/>
              <a:ea typeface="微软雅黑" panose="020B0503020204020204" charset="-122"/>
            </a:endParaRPr>
          </a:p>
          <a:p>
            <a:pPr algn="l" latinLnBrk="1">
              <a:lnSpc>
                <a:spcPct val="116000"/>
              </a:lnSpc>
            </a:pPr>
            <a:r>
              <a:rPr lang="en-US" sz="1600" b="1">
                <a:solidFill>
                  <a:srgbClr val="212121"/>
                </a:solidFill>
                <a:latin typeface="微软雅黑" panose="020B0503020204020204" charset="-122"/>
                <a:ea typeface="微软雅黑" panose="020B0503020204020204" charset="-122"/>
              </a:rPr>
              <a:t>I=im2bw（i，level）; % 二值化</a:t>
            </a:r>
            <a:endParaRPr lang="en-US" sz="1600" b="1">
              <a:solidFill>
                <a:srgbClr val="212121"/>
              </a:solidFill>
              <a:latin typeface="微软雅黑" panose="020B0503020204020204" charset="-122"/>
              <a:ea typeface="微软雅黑" panose="020B0503020204020204" charset="-122"/>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1"/>
          <p:cNvSpPr/>
          <p:nvPr/>
        </p:nvSpPr>
        <p:spPr>
          <a:xfrm>
            <a:off x="-127000" y="0"/>
            <a:ext cx="11561296" cy="2799469"/>
          </a:xfrm>
          <a:custGeom>
            <a:avLst/>
            <a:gdLst/>
            <a:ahLst/>
            <a:cxnLst/>
            <a:rect l="l" t="t" r="r" b="b"/>
            <a:pathLst>
              <a:path w="11561296" h="2799469">
                <a:moveTo>
                  <a:pt x="11561296" y="2799469"/>
                </a:moveTo>
                <a:lnTo>
                  <a:pt x="0" y="2799469"/>
                </a:lnTo>
                <a:lnTo>
                  <a:pt x="0" y="0"/>
                </a:lnTo>
                <a:lnTo>
                  <a:pt x="11561296" y="0"/>
                </a:lnTo>
                <a:lnTo>
                  <a:pt x="11561296" y="2799469"/>
                </a:lnTo>
                <a:close/>
              </a:path>
            </a:pathLst>
          </a:custGeom>
          <a:solidFill>
            <a:srgbClr val="FFD213"/>
          </a:solidFill>
        </p:spPr>
        <p:txBody>
          <a:bodyPr lIns="127000" rIns="127000" rtlCol="0" anchor="ctr"/>
          <a:lstStyle/>
          <a:p>
            <a:pPr algn="l"/>
            <a:endParaRPr lang="en-US" sz="1100"/>
          </a:p>
        </p:txBody>
      </p:sp>
      <p:sp>
        <p:nvSpPr>
          <p:cNvPr id="3" name="TextBox 2"/>
          <p:cNvSpPr txBox="1"/>
          <p:nvPr/>
        </p:nvSpPr>
        <p:spPr>
          <a:xfrm>
            <a:off x="889000" y="571500"/>
            <a:ext cx="4900041" cy="533400"/>
          </a:xfrm>
          <a:prstGeom prst="rect">
            <a:avLst/>
          </a:prstGeom>
        </p:spPr>
        <p:txBody>
          <a:bodyPr lIns="0" tIns="0" rIns="63500" rtlCol="0" anchor="t">
            <a:spAutoFit/>
          </a:bodyPr>
          <a:lstStyle/>
          <a:p>
            <a:pPr algn="l" latinLnBrk="1">
              <a:lnSpc>
                <a:spcPct val="116000"/>
              </a:lnSpc>
            </a:pPr>
            <a:r>
              <a:rPr lang="en-US" sz="3000" b="1">
                <a:solidFill>
                  <a:srgbClr val="222222"/>
                </a:solidFill>
                <a:latin typeface="微软雅黑" panose="020B0503020204020204" charset="-122"/>
                <a:ea typeface="微软雅黑" panose="020B0503020204020204" charset="-122"/>
              </a:rPr>
              <a:t>关 键 技 术 （图像分割）</a:t>
            </a:r>
            <a:endParaRPr lang="en-US" sz="1100"/>
          </a:p>
        </p:txBody>
      </p:sp>
      <p:sp>
        <p:nvSpPr>
          <p:cNvPr id="4" name="TextBox 3"/>
          <p:cNvSpPr txBox="1"/>
          <p:nvPr/>
        </p:nvSpPr>
        <p:spPr>
          <a:xfrm>
            <a:off x="240792" y="3027553"/>
            <a:ext cx="10825734" cy="2615565"/>
          </a:xfrm>
          <a:prstGeom prst="rect">
            <a:avLst/>
          </a:prstGeom>
        </p:spPr>
        <p:txBody>
          <a:bodyPr lIns="0" tIns="0" rIns="63500" rtlCol="0" anchor="t">
            <a:spAutoFit/>
          </a:bodyPr>
          <a:lstStyle/>
          <a:p>
            <a:pPr algn="l" latinLnBrk="1">
              <a:lnSpc>
                <a:spcPct val="116000"/>
              </a:lnSpc>
            </a:pPr>
            <a:endParaRPr lang="en-US" sz="2400">
              <a:solidFill>
                <a:srgbClr val="333333"/>
              </a:solidFill>
              <a:latin typeface="微软雅黑" panose="020B0503020204020204" charset="-122"/>
              <a:ea typeface="微软雅黑" panose="020B0503020204020204" charset="-122"/>
            </a:endParaRPr>
          </a:p>
          <a:p>
            <a:pPr algn="l" latinLnBrk="1">
              <a:lnSpc>
                <a:spcPct val="116000"/>
              </a:lnSpc>
            </a:pPr>
            <a:r>
              <a:rPr lang="en-US" sz="2400">
                <a:solidFill>
                  <a:srgbClr val="333333"/>
                </a:solidFill>
                <a:latin typeface="微软雅黑" panose="020B0503020204020204" charset="-122"/>
                <a:ea typeface="微软雅黑" panose="020B0503020204020204" charset="-122"/>
              </a:rPr>
              <a:t>在水果与背景接触处二值化会导致图像边缘部分有断裂，毛躁的部分。</a:t>
            </a:r>
            <a:endParaRPr lang="en-US" sz="1100"/>
          </a:p>
          <a:p>
            <a:pPr algn="l" latinLnBrk="1">
              <a:lnSpc>
                <a:spcPct val="116000"/>
              </a:lnSpc>
            </a:pPr>
            <a:endParaRPr lang="en-US" sz="2400">
              <a:solidFill>
                <a:srgbClr val="333333"/>
              </a:solidFill>
              <a:latin typeface="微软雅黑" panose="020B0503020204020204" charset="-122"/>
              <a:ea typeface="微软雅黑" panose="020B0503020204020204" charset="-122"/>
            </a:endParaRPr>
          </a:p>
          <a:p>
            <a:pPr algn="l" latinLnBrk="1">
              <a:lnSpc>
                <a:spcPct val="116000"/>
              </a:lnSpc>
            </a:pPr>
            <a:r>
              <a:rPr lang="en-US" sz="2400">
                <a:solidFill>
                  <a:srgbClr val="333333"/>
                </a:solidFill>
                <a:latin typeface="微软雅黑" panose="020B0503020204020204" charset="-122"/>
                <a:ea typeface="微软雅黑" panose="020B0503020204020204" charset="-122"/>
              </a:rPr>
              <a:t>所以采用边缘提取以弥补断裂的边缘部分。</a:t>
            </a:r>
            <a:endParaRPr lang="en-US" sz="2400">
              <a:solidFill>
                <a:srgbClr val="333333"/>
              </a:solidFill>
              <a:latin typeface="微软雅黑" panose="020B0503020204020204" charset="-122"/>
              <a:ea typeface="微软雅黑" panose="020B0503020204020204" charset="-122"/>
            </a:endParaRPr>
          </a:p>
          <a:p>
            <a:pPr algn="l" latinLnBrk="1">
              <a:lnSpc>
                <a:spcPct val="116000"/>
              </a:lnSpc>
            </a:pPr>
            <a:endParaRPr lang="en-US" sz="2400">
              <a:solidFill>
                <a:srgbClr val="333333"/>
              </a:solidFill>
              <a:latin typeface="微软雅黑" panose="020B0503020204020204" charset="-122"/>
              <a:ea typeface="微软雅黑" panose="020B0503020204020204" charset="-122"/>
            </a:endParaRPr>
          </a:p>
          <a:p>
            <a:pPr algn="l" latinLnBrk="1">
              <a:lnSpc>
                <a:spcPct val="116000"/>
              </a:lnSpc>
            </a:pPr>
            <a:r>
              <a:rPr lang="en-US" sz="2400">
                <a:solidFill>
                  <a:srgbClr val="333333"/>
                </a:solidFill>
                <a:latin typeface="微软雅黑" panose="020B0503020204020204" charset="-122"/>
                <a:ea typeface="微软雅黑" panose="020B0503020204020204" charset="-122"/>
              </a:rPr>
              <a:t>然后基于数学形态</a:t>
            </a:r>
            <a:r>
              <a:rPr lang="zh-CN" altLang="en-US" sz="2400">
                <a:solidFill>
                  <a:srgbClr val="333333"/>
                </a:solidFill>
                <a:latin typeface="微软雅黑" panose="020B0503020204020204" charset="-122"/>
                <a:ea typeface="微软雅黑" panose="020B0503020204020204" charset="-122"/>
              </a:rPr>
              <a:t>运算</a:t>
            </a:r>
            <a:r>
              <a:rPr lang="en-US" sz="2400">
                <a:solidFill>
                  <a:srgbClr val="333333"/>
                </a:solidFill>
                <a:latin typeface="微软雅黑" panose="020B0503020204020204" charset="-122"/>
                <a:ea typeface="微软雅黑" panose="020B0503020204020204" charset="-122"/>
              </a:rPr>
              <a:t>对图像进行去除断边，图像填充等必要的后续处理。</a:t>
            </a:r>
            <a:endParaRPr lang="en-US" sz="2400">
              <a:solidFill>
                <a:srgbClr val="333333"/>
              </a:solidFill>
              <a:latin typeface="微软雅黑" panose="020B0503020204020204" charset="-122"/>
              <a:ea typeface="微软雅黑" panose="020B0503020204020204" charset="-122"/>
            </a:endParaRPr>
          </a:p>
        </p:txBody>
      </p:sp>
      <p:sp>
        <p:nvSpPr>
          <p:cNvPr id="5" name="TextBox 4"/>
          <p:cNvSpPr txBox="1"/>
          <p:nvPr/>
        </p:nvSpPr>
        <p:spPr>
          <a:xfrm>
            <a:off x="2376805" y="1096010"/>
            <a:ext cx="4480560" cy="2162810"/>
          </a:xfrm>
          <a:prstGeom prst="rect">
            <a:avLst/>
          </a:prstGeom>
        </p:spPr>
        <p:txBody>
          <a:bodyPr wrap="square" lIns="31750" tIns="12700" rIns="31750" bIns="12700" rtlCol="0" anchor="t">
            <a:spAutoFit/>
          </a:bodyPr>
          <a:lstStyle/>
          <a:p>
            <a:pPr algn="l" latinLnBrk="1">
              <a:lnSpc>
                <a:spcPct val="116000"/>
              </a:lnSpc>
            </a:pPr>
            <a:endParaRPr lang="en-US" sz="1100"/>
          </a:p>
          <a:p>
            <a:pPr algn="l" latinLnBrk="1">
              <a:lnSpc>
                <a:spcPct val="116000"/>
              </a:lnSpc>
            </a:pPr>
            <a:r>
              <a:rPr lang="en-US" sz="1300" b="1">
                <a:solidFill>
                  <a:srgbClr val="333333"/>
                </a:solidFill>
                <a:latin typeface="微软雅黑" panose="020B0503020204020204" charset="-122"/>
                <a:ea typeface="微软雅黑" panose="020B0503020204020204" charset="-122"/>
              </a:rPr>
              <a:t>I=imopen(i,SE);</a:t>
            </a:r>
            <a:r>
              <a:rPr lang="en-US" sz="1300" b="1">
                <a:solidFill>
                  <a:srgbClr val="212121"/>
                </a:solidFill>
                <a:latin typeface="微软雅黑" panose="020B0503020204020204" charset="-122"/>
                <a:ea typeface="微软雅黑" panose="020B0503020204020204" charset="-122"/>
              </a:rPr>
              <a:t>                     % 开运算</a:t>
            </a:r>
            <a:endParaRPr lang="en-US" sz="1300" b="1">
              <a:solidFill>
                <a:srgbClr val="212121"/>
              </a:solidFill>
              <a:latin typeface="微软雅黑" panose="020B0503020204020204" charset="-122"/>
              <a:ea typeface="微软雅黑" panose="020B0503020204020204" charset="-122"/>
            </a:endParaRPr>
          </a:p>
          <a:p>
            <a:pPr algn="l" latinLnBrk="1">
              <a:lnSpc>
                <a:spcPct val="116000"/>
              </a:lnSpc>
            </a:pPr>
            <a:r>
              <a:rPr lang="en-US" sz="1300" b="1">
                <a:solidFill>
                  <a:srgbClr val="212121"/>
                </a:solidFill>
                <a:latin typeface="微软雅黑" panose="020B0503020204020204" charset="-122"/>
                <a:ea typeface="微软雅黑" panose="020B0503020204020204" charset="-122"/>
              </a:rPr>
              <a:t> </a:t>
            </a:r>
            <a:endParaRPr lang="en-US" sz="1300" b="1">
              <a:solidFill>
                <a:srgbClr val="212121"/>
              </a:solidFill>
              <a:latin typeface="微软雅黑" panose="020B0503020204020204" charset="-122"/>
              <a:ea typeface="微软雅黑" panose="020B0503020204020204" charset="-122"/>
            </a:endParaRPr>
          </a:p>
          <a:p>
            <a:pPr algn="l" latinLnBrk="1">
              <a:lnSpc>
                <a:spcPct val="116000"/>
              </a:lnSpc>
            </a:pPr>
            <a:r>
              <a:rPr lang="en-US" sz="1300" b="1">
                <a:solidFill>
                  <a:srgbClr val="333333"/>
                </a:solidFill>
                <a:latin typeface="微软雅黑" panose="020B0503020204020204" charset="-122"/>
                <a:ea typeface="微软雅黑" panose="020B0503020204020204" charset="-122"/>
              </a:rPr>
              <a:t>I=imerode(i,S);         </a:t>
            </a:r>
            <a:r>
              <a:rPr lang="en-US" sz="1300" b="1">
                <a:solidFill>
                  <a:srgbClr val="212121"/>
                </a:solidFill>
                <a:latin typeface="微软雅黑" panose="020B0503020204020204" charset="-122"/>
                <a:ea typeface="微软雅黑" panose="020B0503020204020204" charset="-122"/>
              </a:rPr>
              <a:t>             % 腐蚀运算</a:t>
            </a:r>
            <a:endParaRPr lang="en-US" sz="1300" b="1">
              <a:solidFill>
                <a:srgbClr val="212121"/>
              </a:solidFill>
              <a:latin typeface="微软雅黑" panose="020B0503020204020204" charset="-122"/>
              <a:ea typeface="微软雅黑" panose="020B0503020204020204" charset="-122"/>
            </a:endParaRPr>
          </a:p>
          <a:p>
            <a:pPr algn="l" latinLnBrk="1">
              <a:lnSpc>
                <a:spcPct val="116000"/>
              </a:lnSpc>
            </a:pPr>
            <a:endParaRPr lang="en-US" sz="1300" b="1">
              <a:solidFill>
                <a:srgbClr val="212121"/>
              </a:solidFill>
              <a:latin typeface="微软雅黑" panose="020B0503020204020204" charset="-122"/>
              <a:ea typeface="微软雅黑" panose="020B0503020204020204" charset="-122"/>
            </a:endParaRPr>
          </a:p>
          <a:p>
            <a:pPr algn="l" latinLnBrk="1">
              <a:lnSpc>
                <a:spcPct val="116000"/>
              </a:lnSpc>
            </a:pPr>
            <a:r>
              <a:rPr lang="en-US" sz="1300" b="1">
                <a:solidFill>
                  <a:srgbClr val="333333"/>
                </a:solidFill>
                <a:latin typeface="微软雅黑" panose="020B0503020204020204" charset="-122"/>
                <a:ea typeface="微软雅黑" panose="020B0503020204020204" charset="-122"/>
                <a:sym typeface="+mn-ea"/>
              </a:rPr>
              <a:t>I=bwmorph（i，'remove'); </a:t>
            </a:r>
            <a:r>
              <a:rPr lang="en-US" sz="1300" b="1">
                <a:solidFill>
                  <a:srgbClr val="212121"/>
                </a:solidFill>
                <a:latin typeface="微软雅黑" panose="020B0503020204020204" charset="-122"/>
                <a:ea typeface="微软雅黑" panose="020B0503020204020204" charset="-122"/>
                <a:sym typeface="+mn-ea"/>
              </a:rPr>
              <a:t> % </a:t>
            </a:r>
            <a:r>
              <a:rPr lang="en-US" sz="1300" b="1">
                <a:solidFill>
                  <a:srgbClr val="000000"/>
                </a:solidFill>
                <a:latin typeface="微软雅黑" panose="020B0503020204020204" charset="-122"/>
                <a:ea typeface="微软雅黑" panose="020B0503020204020204" charset="-122"/>
                <a:sym typeface="+mn-ea"/>
              </a:rPr>
              <a:t>数学形态学运算</a:t>
            </a:r>
            <a:endParaRPr lang="en-US" sz="1300" b="1">
              <a:solidFill>
                <a:srgbClr val="000000"/>
              </a:solidFill>
              <a:latin typeface="微软雅黑" panose="020B0503020204020204" charset="-122"/>
              <a:ea typeface="微软雅黑" panose="020B0503020204020204" charset="-122"/>
            </a:endParaRPr>
          </a:p>
          <a:p>
            <a:pPr algn="l" latinLnBrk="1">
              <a:lnSpc>
                <a:spcPct val="116000"/>
              </a:lnSpc>
            </a:pPr>
            <a:endParaRPr lang="en-US" sz="1300" b="1">
              <a:solidFill>
                <a:srgbClr val="212121"/>
              </a:solidFill>
              <a:latin typeface="微软雅黑" panose="020B0503020204020204" charset="-122"/>
              <a:ea typeface="微软雅黑" panose="020B0503020204020204" charset="-122"/>
            </a:endParaRPr>
          </a:p>
          <a:p>
            <a:pPr algn="l" latinLnBrk="1">
              <a:lnSpc>
                <a:spcPct val="116000"/>
              </a:lnSpc>
            </a:pPr>
          </a:p>
          <a:p>
            <a:pPr algn="l" latinLnBrk="1">
              <a:lnSpc>
                <a:spcPct val="116000"/>
              </a:lnSpc>
            </a:pPr>
            <a:endParaRPr lang="en-US" sz="1300" b="1">
              <a:solidFill>
                <a:srgbClr val="000000"/>
              </a:solidFill>
              <a:latin typeface="微软雅黑" panose="020B0503020204020204" charset="-122"/>
              <a:ea typeface="微软雅黑" panose="020B0503020204020204" charset="-122"/>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1"/>
          <p:cNvSpPr/>
          <p:nvPr/>
        </p:nvSpPr>
        <p:spPr>
          <a:xfrm>
            <a:off x="-4445" y="0"/>
            <a:ext cx="11561296" cy="2799469"/>
          </a:xfrm>
          <a:custGeom>
            <a:avLst/>
            <a:gdLst/>
            <a:ahLst/>
            <a:cxnLst/>
            <a:rect l="l" t="t" r="r" b="b"/>
            <a:pathLst>
              <a:path w="11561296" h="2799469">
                <a:moveTo>
                  <a:pt x="11561296" y="2799469"/>
                </a:moveTo>
                <a:lnTo>
                  <a:pt x="0" y="2799469"/>
                </a:lnTo>
                <a:lnTo>
                  <a:pt x="0" y="0"/>
                </a:lnTo>
                <a:lnTo>
                  <a:pt x="11561296" y="0"/>
                </a:lnTo>
                <a:lnTo>
                  <a:pt x="11561296" y="2799469"/>
                </a:lnTo>
                <a:close/>
              </a:path>
            </a:pathLst>
          </a:custGeom>
          <a:solidFill>
            <a:srgbClr val="FFD213"/>
          </a:solidFill>
        </p:spPr>
        <p:txBody>
          <a:bodyPr lIns="127000" rIns="127000" rtlCol="0" anchor="ctr"/>
          <a:lstStyle/>
          <a:p>
            <a:pPr algn="l"/>
            <a:endParaRPr lang="en-US" sz="1100"/>
          </a:p>
        </p:txBody>
      </p:sp>
      <p:sp>
        <p:nvSpPr>
          <p:cNvPr id="3" name="TextBox 2"/>
          <p:cNvSpPr txBox="1"/>
          <p:nvPr/>
        </p:nvSpPr>
        <p:spPr>
          <a:xfrm>
            <a:off x="889000" y="571500"/>
            <a:ext cx="4900041" cy="533400"/>
          </a:xfrm>
          <a:prstGeom prst="rect">
            <a:avLst/>
          </a:prstGeom>
        </p:spPr>
        <p:txBody>
          <a:bodyPr lIns="0" tIns="0" rIns="63500" rtlCol="0" anchor="t">
            <a:spAutoFit/>
          </a:bodyPr>
          <a:lstStyle/>
          <a:p>
            <a:pPr algn="l" latinLnBrk="1">
              <a:lnSpc>
                <a:spcPct val="116000"/>
              </a:lnSpc>
            </a:pPr>
            <a:r>
              <a:rPr lang="en-US" sz="3000" b="1">
                <a:solidFill>
                  <a:srgbClr val="222222"/>
                </a:solidFill>
                <a:latin typeface="微软雅黑" panose="020B0503020204020204" charset="-122"/>
                <a:ea typeface="微软雅黑" panose="020B0503020204020204" charset="-122"/>
              </a:rPr>
              <a:t>关 键 技 术 （水果分类）</a:t>
            </a:r>
            <a:endParaRPr lang="en-US" sz="1100"/>
          </a:p>
        </p:txBody>
      </p:sp>
      <p:sp>
        <p:nvSpPr>
          <p:cNvPr id="4" name="TextBox 3"/>
          <p:cNvSpPr txBox="1"/>
          <p:nvPr/>
        </p:nvSpPr>
        <p:spPr>
          <a:xfrm>
            <a:off x="812800" y="3479800"/>
            <a:ext cx="10825734" cy="2095500"/>
          </a:xfrm>
          <a:prstGeom prst="rect">
            <a:avLst/>
          </a:prstGeom>
        </p:spPr>
        <p:txBody>
          <a:bodyPr lIns="0" tIns="0" rIns="63500" rtlCol="0" anchor="t">
            <a:spAutoFit/>
          </a:bodyPr>
          <a:lstStyle/>
          <a:p>
            <a:pPr algn="l" latinLnBrk="1">
              <a:lnSpc>
                <a:spcPct val="116000"/>
              </a:lnSpc>
            </a:pPr>
            <a:endParaRPr lang="en-US" sz="1100"/>
          </a:p>
          <a:p>
            <a:pPr algn="l" latinLnBrk="1">
              <a:lnSpc>
                <a:spcPct val="116000"/>
              </a:lnSpc>
            </a:pPr>
            <a:r>
              <a:rPr lang="en-US" sz="2400">
                <a:solidFill>
                  <a:srgbClr val="333333"/>
                </a:solidFill>
                <a:latin typeface="微软雅黑" panose="020B0503020204020204" charset="-122"/>
                <a:ea typeface="微软雅黑" panose="020B0503020204020204" charset="-122"/>
              </a:rPr>
              <a:t>根据水果在图像中表现出来的特点</a:t>
            </a:r>
            <a:endParaRPr lang="en-US" sz="2400">
              <a:solidFill>
                <a:srgbClr val="333333"/>
              </a:solidFill>
              <a:latin typeface="微软雅黑" panose="020B0503020204020204" charset="-122"/>
              <a:ea typeface="微软雅黑" panose="020B0503020204020204" charset="-122"/>
            </a:endParaRPr>
          </a:p>
          <a:p>
            <a:pPr algn="l" latinLnBrk="1">
              <a:lnSpc>
                <a:spcPct val="116000"/>
              </a:lnSpc>
            </a:pPr>
            <a:r>
              <a:rPr lang="en-US" sz="2400">
                <a:solidFill>
                  <a:srgbClr val="333333"/>
                </a:solidFill>
                <a:latin typeface="微软雅黑" panose="020B0503020204020204" charset="-122"/>
                <a:ea typeface="微软雅黑" panose="020B0503020204020204" charset="-122"/>
              </a:rPr>
              <a:t> </a:t>
            </a:r>
            <a:endParaRPr lang="en-US" sz="2400">
              <a:solidFill>
                <a:srgbClr val="333333"/>
              </a:solidFill>
              <a:latin typeface="微软雅黑" panose="020B0503020204020204" charset="-122"/>
              <a:ea typeface="微软雅黑" panose="020B0503020204020204" charset="-122"/>
            </a:endParaRPr>
          </a:p>
          <a:p>
            <a:pPr algn="l" latinLnBrk="1">
              <a:lnSpc>
                <a:spcPct val="116000"/>
              </a:lnSpc>
            </a:pPr>
            <a:r>
              <a:rPr lang="en-US" sz="2400">
                <a:solidFill>
                  <a:srgbClr val="333333"/>
                </a:solidFill>
                <a:latin typeface="微软雅黑" panose="020B0503020204020204" charset="-122"/>
                <a:ea typeface="微软雅黑" panose="020B0503020204020204" charset="-122"/>
              </a:rPr>
              <a:t>从面积特征，似圆性特征，颜色（rgb值和hsv值）</a:t>
            </a:r>
            <a:endParaRPr lang="en-US" sz="2400">
              <a:solidFill>
                <a:srgbClr val="333333"/>
              </a:solidFill>
              <a:latin typeface="微软雅黑" panose="020B0503020204020204" charset="-122"/>
              <a:ea typeface="微软雅黑" panose="020B0503020204020204" charset="-122"/>
            </a:endParaRPr>
          </a:p>
          <a:p>
            <a:pPr algn="l" latinLnBrk="1">
              <a:lnSpc>
                <a:spcPct val="116000"/>
              </a:lnSpc>
            </a:pPr>
            <a:r>
              <a:rPr lang="en-US" sz="2400">
                <a:solidFill>
                  <a:srgbClr val="333333"/>
                </a:solidFill>
                <a:latin typeface="微软雅黑" panose="020B0503020204020204" charset="-122"/>
                <a:ea typeface="微软雅黑" panose="020B0503020204020204" charset="-122"/>
              </a:rPr>
              <a:t> </a:t>
            </a:r>
            <a:endParaRPr lang="en-US" sz="2400">
              <a:solidFill>
                <a:srgbClr val="333333"/>
              </a:solidFill>
              <a:latin typeface="微软雅黑" panose="020B0503020204020204" charset="-122"/>
              <a:ea typeface="微软雅黑" panose="020B0503020204020204" charset="-122"/>
            </a:endParaRPr>
          </a:p>
          <a:p>
            <a:pPr algn="l" latinLnBrk="1">
              <a:lnSpc>
                <a:spcPct val="116000"/>
              </a:lnSpc>
            </a:pPr>
            <a:r>
              <a:rPr lang="en-US" sz="2400">
                <a:solidFill>
                  <a:srgbClr val="333333"/>
                </a:solidFill>
                <a:latin typeface="微软雅黑" panose="020B0503020204020204" charset="-122"/>
                <a:ea typeface="微软雅黑" panose="020B0503020204020204" charset="-122"/>
              </a:rPr>
              <a:t>对图像中的桃子、苹果、香蕉 、西瓜、菠萝、梨子等进行特征提取</a:t>
            </a:r>
            <a:endParaRPr lang="en-US" sz="2400">
              <a:solidFill>
                <a:srgbClr val="333333"/>
              </a:solidFill>
              <a:latin typeface="微软雅黑" panose="020B0503020204020204" charset="-122"/>
              <a:ea typeface="微软雅黑" panose="020B0503020204020204" charset="-122"/>
            </a:endParaRPr>
          </a:p>
        </p:txBody>
      </p:sp>
      <p:sp>
        <p:nvSpPr>
          <p:cNvPr id="5" name="TextBox 4"/>
          <p:cNvSpPr txBox="1"/>
          <p:nvPr/>
        </p:nvSpPr>
        <p:spPr>
          <a:xfrm>
            <a:off x="2463800" y="1638300"/>
            <a:ext cx="7697470" cy="595630"/>
          </a:xfrm>
          <a:prstGeom prst="rect">
            <a:avLst/>
          </a:prstGeom>
        </p:spPr>
        <p:txBody>
          <a:bodyPr wrap="square" lIns="31750" tIns="12700" rIns="31750" bIns="12700" rtlCol="0" anchor="t">
            <a:spAutoFit/>
          </a:bodyPr>
          <a:lstStyle/>
          <a:p>
            <a:pPr algn="l" latinLnBrk="1">
              <a:lnSpc>
                <a:spcPct val="116000"/>
              </a:lnSpc>
            </a:pPr>
            <a:r>
              <a:rPr lang="en-US" sz="1600" b="1">
                <a:solidFill>
                  <a:srgbClr val="333333"/>
                </a:solidFill>
                <a:latin typeface="微软雅黑" panose="020B0503020204020204" charset="-122"/>
                <a:ea typeface="微软雅黑" panose="020B0503020204020204" charset="-122"/>
                <a:sym typeface="+mn-ea"/>
              </a:rPr>
              <a:t>STATS =regionprops(L,properties)</a:t>
            </a:r>
            <a:r>
              <a:rPr lang="en-US" sz="1600" b="1">
                <a:solidFill>
                  <a:srgbClr val="212121"/>
                </a:solidFill>
                <a:latin typeface="微软雅黑" panose="020B0503020204020204" charset="-122"/>
                <a:ea typeface="微软雅黑" panose="020B0503020204020204" charset="-122"/>
                <a:sym typeface="+mn-ea"/>
              </a:rPr>
              <a:t>   %</a:t>
            </a:r>
            <a:r>
              <a:rPr lang="en-US" sz="1600" b="1">
                <a:solidFill>
                  <a:srgbClr val="000000"/>
                </a:solidFill>
                <a:latin typeface="微软雅黑" panose="020B0503020204020204" charset="-122"/>
                <a:ea typeface="微软雅黑" panose="020B0503020204020204" charset="-122"/>
                <a:sym typeface="+mn-ea"/>
              </a:rPr>
              <a:t>获得连通区域的属性</a:t>
            </a:r>
            <a:endParaRPr lang="en-US" sz="1600" b="1">
              <a:solidFill>
                <a:srgbClr val="000000"/>
              </a:solidFill>
              <a:latin typeface="微软雅黑" panose="020B0503020204020204" charset="-122"/>
              <a:ea typeface="微软雅黑" panose="020B0503020204020204" charset="-122"/>
            </a:endParaRPr>
          </a:p>
          <a:p>
            <a:pPr algn="l" latinLnBrk="1">
              <a:lnSpc>
                <a:spcPct val="116000"/>
              </a:lnSpc>
            </a:pPr>
            <a:r>
              <a:rPr lang="en-US" sz="1600">
                <a:solidFill>
                  <a:srgbClr val="212121"/>
                </a:solidFill>
                <a:latin typeface="微软雅黑" panose="020B0503020204020204" charset="-122"/>
                <a:ea typeface="微软雅黑" panose="020B0503020204020204" charset="-122"/>
                <a:sym typeface="+mn-ea"/>
              </a:rPr>
              <a:t> </a:t>
            </a:r>
            <a:endParaRPr lang="en-US" sz="1600" b="0">
              <a:solidFill>
                <a:srgbClr val="212121"/>
              </a:solidFill>
              <a:latin typeface="微软雅黑" panose="020B0503020204020204" charset="-122"/>
              <a:ea typeface="微软雅黑" panose="020B0503020204020204" charset="-122"/>
              <a:sym typeface="+mn-ea"/>
            </a:endParaRPr>
          </a:p>
        </p:txBody>
      </p:sp>
    </p:spTree>
  </p:cSld>
  <p:clrMapOvr>
    <a:masterClrMapping/>
  </p:clrMapOvr>
  <p:transition spd="med">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894</Words>
  <Application>WPS 演示</Application>
  <PresentationFormat>On-screen Show (4:3)</PresentationFormat>
  <Paragraphs>160</Paragraphs>
  <Slides>12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Arial</vt:lpstr>
      <vt:lpstr>宋体</vt:lpstr>
      <vt:lpstr>Wingdings</vt:lpstr>
      <vt:lpstr>微软雅黑</vt:lpstr>
      <vt:lpstr>Calibri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钦念二哈</cp:lastModifiedBy>
  <cp:revision>23</cp:revision>
  <dcterms:created xsi:type="dcterms:W3CDTF">2006-08-16T00:00:00Z</dcterms:created>
  <dcterms:modified xsi:type="dcterms:W3CDTF">2019-12-30T00:23:24Z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