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325" r:id="rId4"/>
    <p:sldId id="326" r:id="rId5"/>
    <p:sldId id="327" r:id="rId6"/>
    <p:sldId id="261" r:id="rId7"/>
    <p:sldId id="281" r:id="rId8"/>
    <p:sldId id="279" r:id="rId9"/>
    <p:sldId id="280" r:id="rId10"/>
    <p:sldId id="300" r:id="rId11"/>
    <p:sldId id="265" r:id="rId12"/>
    <p:sldId id="262" r:id="rId13"/>
    <p:sldId id="301" r:id="rId14"/>
    <p:sldId id="263" r:id="rId15"/>
    <p:sldId id="302" r:id="rId16"/>
    <p:sldId id="277" r:id="rId17"/>
    <p:sldId id="267" r:id="rId18"/>
    <p:sldId id="294" r:id="rId19"/>
    <p:sldId id="295" r:id="rId20"/>
    <p:sldId id="297" r:id="rId21"/>
    <p:sldId id="298" r:id="rId22"/>
    <p:sldId id="296" r:id="rId23"/>
    <p:sldId id="268" r:id="rId24"/>
    <p:sldId id="284" r:id="rId25"/>
    <p:sldId id="286" r:id="rId26"/>
    <p:sldId id="288" r:id="rId27"/>
    <p:sldId id="289" r:id="rId28"/>
    <p:sldId id="269" r:id="rId29"/>
    <p:sldId id="303" r:id="rId30"/>
  </p:sldIdLst>
  <p:sldSz cx="12192000" cy="6858000"/>
  <p:notesSz cx="6858000" cy="9144000"/>
  <p:custDataLst>
    <p:tags r:id="rId32"/>
  </p:custDataLst>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p:restoredTop sz="94694"/>
  </p:normalViewPr>
  <p:slideViewPr>
    <p:cSldViewPr snapToGrid="0" snapToObjects="1" showGuides="1">
      <p:cViewPr varScale="1">
        <p:scale>
          <a:sx n="54" d="100"/>
          <a:sy n="54" d="100"/>
        </p:scale>
        <p:origin x="80" y="1148"/>
      </p:cViewPr>
      <p:guideLst>
        <p:guide orient="horz" pos="2160"/>
        <p:guide pos="3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9D1C6B-3425-4F86-AD7B-2854F0D1D840}"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0CD45-581C-4807-9608-39A3F88398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0CD45-581C-4807-9608-39A3F88398C4}" type="slidenum">
              <a:rPr lang="zh-CN" altLang="en-US" smtClean="0"/>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x-none"/>
          </a:p>
        </p:txBody>
      </p:sp>
      <p:sp>
        <p:nvSpPr>
          <p:cNvPr id="3" name="Date Placeholder 2"/>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3C642-F4C5-4B4D-BC0F-DF5507E30BF3}" type="datetimeFigureOut">
              <a:rPr lang="x-none" altLang="zh-CN" smtClean="0"/>
              <a:t>2024/6/13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DEBC3879-A840-6A43-ADE6-BA91A525EDFA}" type="slidenum">
              <a:rPr lang="x-none" smtClean="0"/>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3C642-F4C5-4B4D-BC0F-DF5507E30BF3}" type="datetimeFigureOut">
              <a:rPr lang="x-none" altLang="zh-CN" smtClean="0"/>
              <a:t>2024/6/13</a:t>
            </a:fld>
            <a:endParaRPr lang="x-non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C3879-A840-6A43-ADE6-BA91A525EDFA}" type="slidenum">
              <a:rPr lang="x-none" smtClean="0"/>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7200" dirty="0"/>
              <a:t>《</a:t>
            </a:r>
            <a:r>
              <a:rPr lang="x-none" sz="7200" dirty="0"/>
              <a:t>数据库系统</a:t>
            </a:r>
            <a:r>
              <a:rPr lang="en-US" altLang="zh-CN" sz="7200" dirty="0"/>
              <a:t>》</a:t>
            </a:r>
            <a:br>
              <a:rPr lang="en-US" altLang="zh-CN" sz="7200" dirty="0"/>
            </a:br>
            <a:r>
              <a:rPr lang="zh-CN" altLang="en-US" sz="7200" dirty="0"/>
              <a:t>总复习</a:t>
            </a:r>
            <a:endParaRPr lang="x-none" sz="7200" dirty="0"/>
          </a:p>
        </p:txBody>
      </p:sp>
      <p:sp>
        <p:nvSpPr>
          <p:cNvPr id="3" name="Subtitle 2"/>
          <p:cNvSpPr>
            <a:spLocks noGrp="1"/>
          </p:cNvSpPr>
          <p:nvPr>
            <p:ph type="subTitle" idx="1"/>
          </p:nvPr>
        </p:nvSpPr>
        <p:spPr>
          <a:xfrm>
            <a:off x="1344891" y="4327902"/>
            <a:ext cx="9144000" cy="536329"/>
          </a:xfrm>
        </p:spPr>
        <p:txBody>
          <a:bodyPr>
            <a:noAutofit/>
          </a:bodyPr>
          <a:lstStyle/>
          <a:p>
            <a:r>
              <a:rPr lang="en-US" sz="4000" dirty="0"/>
              <a:t>2024.5</a:t>
            </a:r>
            <a:endParaRPr lang="x-none"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知识单元一</a:t>
            </a:r>
            <a:r>
              <a:rPr lang="zh-CN" altLang="en-US" dirty="0"/>
              <a:t>：数据库系统概述</a:t>
            </a:r>
            <a:endParaRPr lang="x-none" dirty="0"/>
          </a:p>
        </p:txBody>
      </p:sp>
      <p:sp>
        <p:nvSpPr>
          <p:cNvPr id="3" name="Content Placeholder 2"/>
          <p:cNvSpPr>
            <a:spLocks noGrp="1"/>
          </p:cNvSpPr>
          <p:nvPr>
            <p:ph idx="1"/>
          </p:nvPr>
        </p:nvSpPr>
        <p:spPr>
          <a:xfrm>
            <a:off x="838200" y="1825625"/>
            <a:ext cx="10515600" cy="4837934"/>
          </a:xfrm>
        </p:spPr>
        <p:txBody>
          <a:bodyPr>
            <a:normAutofit/>
          </a:bodyPr>
          <a:lstStyle/>
          <a:p>
            <a:pPr marL="0" indent="0">
              <a:lnSpc>
                <a:spcPct val="135000"/>
              </a:lnSpc>
              <a:buNone/>
            </a:pPr>
            <a:r>
              <a:rPr lang="zh-CN" altLang="en-US" sz="2000" b="1" dirty="0">
                <a:latin typeface="Microsoft YaHei UI" panose="020B0503020204020204" pitchFamily="34" charset="-122"/>
                <a:ea typeface="Microsoft YaHei UI" panose="020B0503020204020204" pitchFamily="34" charset="-122"/>
              </a:rPr>
              <a:t>三、数据库系统的三级模式结构</a:t>
            </a:r>
            <a:endParaRPr lang="en-US" altLang="zh-CN" sz="2000" b="1"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外模式（子模式或用户模式）</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模式（逻辑模式）</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内模式（存储模式）</a:t>
            </a:r>
            <a:endParaRPr lang="en-US" altLang="zh-CN" sz="2000" dirty="0">
              <a:latin typeface="Microsoft YaHei UI" panose="020B0503020204020204" pitchFamily="34" charset="-122"/>
              <a:ea typeface="Microsoft YaHei UI" panose="020B0503020204020204" pitchFamily="34" charset="-122"/>
            </a:endParaRPr>
          </a:p>
          <a:p>
            <a:pPr marL="685800" lvl="2">
              <a:lnSpc>
                <a:spcPct val="135000"/>
              </a:lnSpc>
              <a:spcBef>
                <a:spcPts val="1000"/>
              </a:spcBef>
            </a:pPr>
            <a:r>
              <a:rPr lang="zh-CN" altLang="en-US" dirty="0">
                <a:latin typeface="Microsoft YaHei UI" panose="020B0503020204020204" pitchFamily="34" charset="-122"/>
                <a:ea typeface="Microsoft YaHei UI" panose="020B0503020204020204" pitchFamily="34" charset="-122"/>
              </a:rPr>
              <a:t>外模式</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模式映像</a:t>
            </a:r>
            <a:endParaRPr lang="en-US" altLang="zh-CN" dirty="0">
              <a:latin typeface="Microsoft YaHei UI" panose="020B0503020204020204" pitchFamily="34" charset="-122"/>
              <a:ea typeface="Microsoft YaHei UI" panose="020B0503020204020204" pitchFamily="34" charset="-122"/>
            </a:endParaRPr>
          </a:p>
          <a:p>
            <a:pPr marL="685800" lvl="2">
              <a:lnSpc>
                <a:spcPct val="135000"/>
              </a:lnSpc>
              <a:spcBef>
                <a:spcPts val="1000"/>
              </a:spcBef>
            </a:pPr>
            <a:r>
              <a:rPr lang="x-none" dirty="0">
                <a:latin typeface="Microsoft YaHei UI" panose="020B0503020204020204" pitchFamily="34" charset="-122"/>
                <a:ea typeface="Microsoft YaHei UI" panose="020B0503020204020204" pitchFamily="34" charset="-122"/>
              </a:rPr>
              <a:t>模式</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内模式映像</a:t>
            </a:r>
            <a:endParaRPr lang="en-US" altLang="zh-CN" dirty="0">
              <a:latin typeface="Microsoft YaHei UI" panose="020B0503020204020204" pitchFamily="34" charset="-122"/>
              <a:ea typeface="Microsoft YaHei UI" panose="020B0503020204020204" pitchFamily="34" charset="-122"/>
            </a:endParaRPr>
          </a:p>
          <a:p>
            <a:pPr>
              <a:lnSpc>
                <a:spcPct val="135000"/>
              </a:lnSpc>
            </a:pPr>
            <a:r>
              <a:rPr lang="zh-CN" altLang="en-US" sz="2000" dirty="0">
                <a:latin typeface="Microsoft YaHei UI" panose="020B0503020204020204" pitchFamily="34" charset="-122"/>
                <a:ea typeface="Microsoft YaHei UI" panose="020B0503020204020204" pitchFamily="34" charset="-122"/>
              </a:rPr>
              <a:t>数据独立性（物理独立性、逻辑独立性）由数据库管理系统的二级映像功能来保证。</a:t>
            </a:r>
            <a:endParaRPr lang="en-US" altLang="zh-CN" sz="2000" dirty="0">
              <a:latin typeface="Microsoft YaHei UI" panose="020B0503020204020204" pitchFamily="34" charset="-122"/>
              <a:ea typeface="Microsoft YaHei UI" panose="020B0503020204020204" pitchFamily="34" charset="-122"/>
            </a:endParaRPr>
          </a:p>
          <a:p>
            <a:pPr>
              <a:lnSpc>
                <a:spcPct val="135000"/>
              </a:lnSpc>
            </a:pPr>
            <a:r>
              <a:rPr lang="zh-CN" altLang="zh-CN" sz="2000" dirty="0">
                <a:solidFill>
                  <a:srgbClr val="FF0000"/>
                </a:solidFill>
              </a:rPr>
              <a:t>关系模式是静态的、稳定的，而关系</a:t>
            </a:r>
            <a:r>
              <a:rPr lang="zh-CN" altLang="en-US" sz="2000" dirty="0">
                <a:solidFill>
                  <a:srgbClr val="FF0000"/>
                </a:solidFill>
              </a:rPr>
              <a:t>（实例）</a:t>
            </a:r>
            <a:r>
              <a:rPr lang="zh-CN" altLang="zh-CN" sz="2000" dirty="0">
                <a:solidFill>
                  <a:srgbClr val="FF0000"/>
                </a:solidFill>
              </a:rPr>
              <a:t>是动态的、随时间而不断变化的</a:t>
            </a:r>
            <a:endParaRPr lang="x-none" sz="2000" dirty="0">
              <a:solidFill>
                <a:srgbClr val="FF000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二</a:t>
            </a:r>
            <a:r>
              <a:rPr lang="zh-CN" altLang="en-US" dirty="0"/>
              <a:t>：关系数据模型</a:t>
            </a:r>
            <a:endParaRPr lang="x-none" dirty="0"/>
          </a:p>
        </p:txBody>
      </p:sp>
      <p:sp>
        <p:nvSpPr>
          <p:cNvPr id="3" name="Content Placeholder 2"/>
          <p:cNvSpPr>
            <a:spLocks noGrp="1"/>
          </p:cNvSpPr>
          <p:nvPr>
            <p:ph idx="1"/>
          </p:nvPr>
        </p:nvSpPr>
        <p:spPr>
          <a:xfrm>
            <a:off x="838200" y="1586867"/>
            <a:ext cx="10515600" cy="5179691"/>
          </a:xfrm>
        </p:spPr>
        <p:txBody>
          <a:bodyPr>
            <a:noAutofit/>
          </a:bodyPr>
          <a:lstStyle/>
          <a:p>
            <a:pPr marL="0" indent="0">
              <a:lnSpc>
                <a:spcPct val="120000"/>
              </a:lnSpc>
              <a:buNone/>
            </a:pPr>
            <a:r>
              <a:rPr lang="zh-CN" altLang="en-US" sz="2000" b="1" dirty="0">
                <a:latin typeface="Microsoft YaHei UI" panose="020B0503020204020204" pitchFamily="34" charset="-122"/>
                <a:ea typeface="Microsoft YaHei UI" panose="020B0503020204020204" pitchFamily="34" charset="-122"/>
              </a:rPr>
              <a:t>一、关系（数据结构）</a:t>
            </a:r>
            <a:endParaRPr lang="en-US" altLang="zh-CN" sz="2000" b="1" dirty="0">
              <a:latin typeface="Microsoft YaHei UI" panose="020B0503020204020204" pitchFamily="34" charset="-122"/>
              <a:ea typeface="Microsoft YaHei UI" panose="020B0503020204020204" pitchFamily="34" charset="-122"/>
            </a:endParaRPr>
          </a:p>
          <a:p>
            <a:pPr marL="683895">
              <a:lnSpc>
                <a:spcPct val="120000"/>
              </a:lnSpc>
            </a:pPr>
            <a:r>
              <a:rPr lang="zh-CN" altLang="en-US" sz="2000" dirty="0">
                <a:latin typeface="Microsoft YaHei UI" panose="020B0503020204020204" pitchFamily="34" charset="-122"/>
                <a:ea typeface="Microsoft YaHei UI" panose="020B0503020204020204" pitchFamily="34" charset="-122"/>
              </a:rPr>
              <a:t>在用户看来，关系是一张扁平的二维表</a:t>
            </a:r>
            <a:endParaRPr lang="en-US" altLang="zh-CN" sz="2000" dirty="0">
              <a:latin typeface="Microsoft YaHei UI" panose="020B0503020204020204" pitchFamily="34" charset="-122"/>
              <a:ea typeface="Microsoft YaHei UI" panose="020B0503020204020204" pitchFamily="34" charset="-122"/>
            </a:endParaRPr>
          </a:p>
          <a:p>
            <a:pPr marL="683895">
              <a:lnSpc>
                <a:spcPct val="120000"/>
              </a:lnSpc>
            </a:pPr>
            <a:r>
              <a:rPr lang="zh-CN" altLang="en-US" sz="2000" dirty="0">
                <a:latin typeface="Microsoft YaHei UI" panose="020B0503020204020204" pitchFamily="34" charset="-122"/>
                <a:ea typeface="Microsoft YaHei UI" panose="020B0503020204020204" pitchFamily="34" charset="-122"/>
              </a:rPr>
              <a:t>码（</a:t>
            </a:r>
            <a:r>
              <a:rPr lang="zh-CN" altLang="en-US" sz="2000" dirty="0">
                <a:solidFill>
                  <a:srgbClr val="FF0000"/>
                </a:solidFill>
                <a:latin typeface="Microsoft YaHei UI" panose="020B0503020204020204" pitchFamily="34" charset="-122"/>
                <a:ea typeface="Microsoft YaHei UI" panose="020B0503020204020204" pitchFamily="34" charset="-122"/>
              </a:rPr>
              <a:t>候选键</a:t>
            </a:r>
            <a:r>
              <a:rPr lang="zh-CN" altLang="en-US" sz="2000" dirty="0">
                <a:latin typeface="Microsoft YaHei UI" panose="020B0503020204020204" pitchFamily="34" charset="-122"/>
                <a:ea typeface="Microsoft YaHei UI" panose="020B0503020204020204" pitchFamily="34" charset="-122"/>
              </a:rPr>
              <a:t>、全键、超键、</a:t>
            </a:r>
            <a:r>
              <a:rPr lang="zh-CN" altLang="en-US" sz="2000" dirty="0">
                <a:solidFill>
                  <a:srgbClr val="FF0000"/>
                </a:solidFill>
                <a:latin typeface="Microsoft YaHei UI" panose="020B0503020204020204" pitchFamily="34" charset="-122"/>
                <a:ea typeface="Microsoft YaHei UI" panose="020B0503020204020204" pitchFamily="34" charset="-122"/>
              </a:rPr>
              <a:t>主键、外键</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marL="683895">
              <a:lnSpc>
                <a:spcPct val="120000"/>
              </a:lnSpc>
            </a:pPr>
            <a:r>
              <a:rPr lang="zh-CN" altLang="en-US" sz="2000" dirty="0">
                <a:latin typeface="Microsoft YaHei UI" panose="020B0503020204020204" pitchFamily="34" charset="-122"/>
                <a:ea typeface="Microsoft YaHei UI" panose="020B0503020204020204" pitchFamily="34" charset="-122"/>
              </a:rPr>
              <a:t>主属性：候选键中的属性、非主属性</a:t>
            </a:r>
          </a:p>
          <a:p>
            <a:pPr marL="683895">
              <a:lnSpc>
                <a:spcPct val="120000"/>
              </a:lnSpc>
            </a:pPr>
            <a:r>
              <a:rPr lang="zh-CN" altLang="en-US" sz="2000" dirty="0">
                <a:latin typeface="Microsoft YaHei UI" panose="020B0503020204020204" pitchFamily="34" charset="-122"/>
                <a:ea typeface="Microsoft YaHei UI" panose="020B0503020204020204" pitchFamily="34" charset="-122"/>
              </a:rPr>
              <a:t>基本关系的性质：</a:t>
            </a:r>
            <a:endParaRPr lang="x-none" altLang="zh-CN" sz="2000" dirty="0">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① </a:t>
            </a:r>
            <a:r>
              <a:rPr lang="zh-CN" altLang="en-US" sz="2000" dirty="0">
                <a:solidFill>
                  <a:srgbClr val="FF0000"/>
                </a:solidFill>
                <a:latin typeface="Microsoft YaHei UI" panose="020B0503020204020204" pitchFamily="34" charset="-122"/>
                <a:ea typeface="Microsoft YaHei UI" panose="020B0503020204020204" pitchFamily="34" charset="-122"/>
              </a:rPr>
              <a:t>列是同质的</a:t>
            </a:r>
            <a:r>
              <a:rPr lang="en-US" sz="2000" dirty="0">
                <a:solidFill>
                  <a:srgbClr val="FF0000"/>
                </a:solidFill>
                <a:latin typeface="Microsoft YaHei UI" panose="020B0503020204020204" pitchFamily="34" charset="-122"/>
                <a:ea typeface="Microsoft YaHei UI" panose="020B0503020204020204" pitchFamily="34" charset="-122"/>
              </a:rPr>
              <a:t>，</a:t>
            </a:r>
            <a:r>
              <a:rPr lang="zh-CN" altLang="en-US" sz="2000" dirty="0">
                <a:solidFill>
                  <a:srgbClr val="FF0000"/>
                </a:solidFill>
                <a:latin typeface="Microsoft YaHei UI" panose="020B0503020204020204" pitchFamily="34" charset="-122"/>
                <a:ea typeface="Microsoft YaHei UI" panose="020B0503020204020204" pitchFamily="34" charset="-122"/>
              </a:rPr>
              <a:t>即每一列中的分量是同一类型的数据，来自同一个域</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② 不同的列可出自同一个域（</a:t>
            </a:r>
            <a:r>
              <a:rPr lang="zh-CN" altLang="zh-CN" sz="2000" dirty="0"/>
              <a:t>域是一组具有相同数据类型的值的集合</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③ 列的顺序无所谓，列的次序可以任意交换 </a:t>
            </a:r>
            <a:endParaRPr lang="en-US" altLang="zh-CN" sz="2000" dirty="0">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④ 任意两个元组的候选码不能相同 </a:t>
            </a:r>
            <a:endParaRPr lang="en-US" altLang="zh-CN" sz="2000" dirty="0">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⑤ 行的顺序无所谓，行的次序可以任意交换 </a:t>
            </a:r>
            <a:endParaRPr lang="en-US" altLang="zh-CN" sz="2000" dirty="0">
              <a:latin typeface="Microsoft YaHei UI" panose="020B0503020204020204" pitchFamily="34" charset="-122"/>
              <a:ea typeface="Microsoft YaHei UI" panose="020B0503020204020204" pitchFamily="34" charset="-122"/>
            </a:endParaRPr>
          </a:p>
          <a:p>
            <a:pPr marL="817245" lvl="1" indent="0">
              <a:lnSpc>
                <a:spcPct val="120000"/>
              </a:lnSpc>
              <a:buNone/>
            </a:pPr>
            <a:r>
              <a:rPr lang="zh-CN" altLang="en-US" sz="2000" dirty="0">
                <a:latin typeface="Microsoft YaHei UI" panose="020B0503020204020204" pitchFamily="34" charset="-122"/>
                <a:ea typeface="Microsoft YaHei UI" panose="020B0503020204020204" pitchFamily="34" charset="-122"/>
              </a:rPr>
              <a:t>⑥ 分量必须取原子值（规范化）</a:t>
            </a:r>
            <a:endParaRPr lang="en-US" altLang="zh-C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二</a:t>
            </a:r>
            <a:r>
              <a:rPr lang="zh-CN" altLang="en-US" dirty="0"/>
              <a:t>：关系数据模型</a:t>
            </a:r>
            <a:endParaRPr lang="x-none" dirty="0"/>
          </a:p>
        </p:txBody>
      </p:sp>
      <p:sp>
        <p:nvSpPr>
          <p:cNvPr id="3" name="Content Placeholder 2"/>
          <p:cNvSpPr>
            <a:spLocks noGrp="1"/>
          </p:cNvSpPr>
          <p:nvPr>
            <p:ph idx="1"/>
          </p:nvPr>
        </p:nvSpPr>
        <p:spPr>
          <a:xfrm>
            <a:off x="838200" y="1687512"/>
            <a:ext cx="10515600" cy="5032375"/>
          </a:xfrm>
        </p:spPr>
        <p:txBody>
          <a:bodyPr>
            <a:normAutofit/>
          </a:bodyPr>
          <a:lstStyle/>
          <a:p>
            <a:pPr marL="0" indent="0">
              <a:lnSpc>
                <a:spcPct val="120000"/>
              </a:lnSpc>
              <a:buNone/>
            </a:pPr>
            <a:r>
              <a:rPr lang="zh-CN" altLang="en-US" sz="2000" b="1" dirty="0">
                <a:latin typeface="Microsoft YaHei UI" panose="020B0503020204020204" pitchFamily="34" charset="-122"/>
                <a:ea typeface="Microsoft YaHei UI" panose="020B0503020204020204" pitchFamily="34" charset="-122"/>
              </a:rPr>
              <a:t>二、关系操作（数据操作）</a:t>
            </a:r>
            <a:endParaRPr lang="en-US" sz="2000" dirty="0">
              <a:latin typeface="Microsoft YaHei UI" panose="020B0503020204020204" pitchFamily="34" charset="-122"/>
              <a:ea typeface="Microsoft YaHei UI" panose="020B0503020204020204" pitchFamily="34" charset="-122"/>
            </a:endParaRPr>
          </a:p>
          <a:p>
            <a:pPr>
              <a:lnSpc>
                <a:spcPct val="120000"/>
              </a:lnSpc>
            </a:pPr>
            <a:r>
              <a:rPr lang="en-US" sz="2000" dirty="0" err="1">
                <a:latin typeface="Microsoft YaHei UI" panose="020B0503020204020204" pitchFamily="34" charset="-122"/>
                <a:ea typeface="Microsoft YaHei UI" panose="020B0503020204020204" pitchFamily="34" charset="-122"/>
              </a:rPr>
              <a:t>关系代数</a:t>
            </a:r>
            <a:r>
              <a:rPr lang="zh-CN" altLang="en-US" sz="2000" dirty="0">
                <a:latin typeface="Microsoft YaHei UI" panose="020B0503020204020204" pitchFamily="34" charset="-122"/>
                <a:ea typeface="Microsoft YaHei UI" panose="020B0503020204020204" pitchFamily="34" charset="-122"/>
              </a:rPr>
              <a:t>（</a:t>
            </a:r>
            <a:r>
              <a:rPr lang="en-US" sz="2000" dirty="0" err="1">
                <a:latin typeface="Microsoft YaHei UI" panose="020B0503020204020204" pitchFamily="34" charset="-122"/>
                <a:ea typeface="Microsoft YaHei UI" panose="020B0503020204020204" pitchFamily="34" charset="-122"/>
              </a:rPr>
              <a:t>关系表达式的书写和理解</a:t>
            </a:r>
            <a:r>
              <a:rPr lang="zh-CN" altLang="en-US" sz="2000" dirty="0">
                <a:latin typeface="Microsoft YaHei UI" panose="020B0503020204020204" pitchFamily="34" charset="-122"/>
                <a:ea typeface="Microsoft YaHei UI" panose="020B0503020204020204" pitchFamily="34" charset="-122"/>
              </a:rPr>
              <a:t>）</a:t>
            </a:r>
            <a:endParaRPr lang="en-US" sz="2000" dirty="0">
              <a:latin typeface="Microsoft YaHei UI" panose="020B0503020204020204" pitchFamily="34" charset="-122"/>
              <a:ea typeface="Microsoft YaHei UI" panose="020B0503020204020204" pitchFamily="34" charset="-122"/>
            </a:endParaRPr>
          </a:p>
          <a:p>
            <a:pPr lvl="1">
              <a:lnSpc>
                <a:spcPct val="120000"/>
              </a:lnSpc>
            </a:pPr>
            <a:r>
              <a:rPr lang="zh-CN" altLang="en-US" sz="2000" dirty="0">
                <a:solidFill>
                  <a:srgbClr val="FF0000"/>
                </a:solidFill>
                <a:latin typeface="Microsoft YaHei UI" panose="020B0503020204020204" pitchFamily="34" charset="-122"/>
                <a:ea typeface="Microsoft YaHei UI" panose="020B0503020204020204" pitchFamily="34" charset="-122"/>
              </a:rPr>
              <a:t>集合运算：</a:t>
            </a:r>
            <a:r>
              <a:rPr lang="zh-CN" altLang="en-US" sz="2000" dirty="0">
                <a:latin typeface="Microsoft YaHei UI" panose="020B0503020204020204" pitchFamily="34" charset="-122"/>
                <a:ea typeface="Microsoft YaHei UI" panose="020B0503020204020204" pitchFamily="34" charset="-122"/>
              </a:rPr>
              <a:t>并、差、交、</a:t>
            </a:r>
            <a:r>
              <a:rPr lang="zh-CN" altLang="en-US" sz="2000" dirty="0">
                <a:solidFill>
                  <a:srgbClr val="FF0000"/>
                </a:solidFill>
                <a:latin typeface="Microsoft YaHei UI" panose="020B0503020204020204" pitchFamily="34" charset="-122"/>
                <a:ea typeface="Microsoft YaHei UI" panose="020B0503020204020204" pitchFamily="34" charset="-122"/>
              </a:rPr>
              <a:t>笛卡儿积</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20000"/>
              </a:lnSpc>
            </a:pPr>
            <a:r>
              <a:rPr lang="zh-CN" altLang="en-US" sz="2000" dirty="0">
                <a:solidFill>
                  <a:srgbClr val="FF0000"/>
                </a:solidFill>
                <a:latin typeface="Microsoft YaHei UI" panose="020B0503020204020204" pitchFamily="34" charset="-122"/>
                <a:ea typeface="Microsoft YaHei UI" panose="020B0503020204020204" pitchFamily="34" charset="-122"/>
              </a:rPr>
              <a:t>关系运算：选择（行）、投影（列）</a:t>
            </a:r>
            <a:r>
              <a:rPr lang="zh-CN" altLang="en-US" sz="2000" dirty="0">
                <a:latin typeface="Microsoft YaHei UI" panose="020B0503020204020204" pitchFamily="34" charset="-122"/>
                <a:ea typeface="Microsoft YaHei UI" panose="020B0503020204020204" pitchFamily="34" charset="-122"/>
              </a:rPr>
              <a:t>、连接（行列）、</a:t>
            </a:r>
            <a:r>
              <a:rPr lang="zh-CN" altLang="en-US" sz="2000" dirty="0">
                <a:solidFill>
                  <a:srgbClr val="FF0000"/>
                </a:solidFill>
                <a:latin typeface="Microsoft YaHei UI" panose="020B0503020204020204" pitchFamily="34" charset="-122"/>
                <a:ea typeface="Microsoft YaHei UI" panose="020B0503020204020204" pitchFamily="34" charset="-122"/>
              </a:rPr>
              <a:t>除（行列）</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lnSpc>
                <a:spcPct val="120000"/>
              </a:lnSpc>
            </a:pPr>
            <a:r>
              <a:rPr lang="zh-CN" altLang="en-US" sz="2000" dirty="0">
                <a:latin typeface="Microsoft YaHei UI" panose="020B0503020204020204" pitchFamily="34" charset="-122"/>
                <a:ea typeface="Microsoft YaHei UI" panose="020B0503020204020204" pitchFamily="34" charset="-122"/>
              </a:rPr>
              <a:t>自然连接是一种特殊的等值连接。</a:t>
            </a:r>
            <a:endParaRPr lang="en-US" altLang="zh-CN" sz="2000" dirty="0">
              <a:latin typeface="Microsoft YaHei UI" panose="020B0503020204020204" pitchFamily="34" charset="-122"/>
              <a:ea typeface="Microsoft YaHei UI" panose="020B0503020204020204" pitchFamily="34" charset="-122"/>
            </a:endParaRPr>
          </a:p>
          <a:p>
            <a:pPr>
              <a:lnSpc>
                <a:spcPct val="120000"/>
              </a:lnSpc>
            </a:pPr>
            <a:r>
              <a:rPr lang="zh-CN" altLang="en-US" sz="2000" dirty="0">
                <a:solidFill>
                  <a:srgbClr val="FF0000"/>
                </a:solidFill>
                <a:latin typeface="Microsoft YaHei UI" panose="020B0503020204020204" pitchFamily="34" charset="-122"/>
                <a:ea typeface="Microsoft YaHei UI" panose="020B0503020204020204" pitchFamily="34" charset="-122"/>
              </a:rPr>
              <a:t>基本运算：</a:t>
            </a:r>
            <a:r>
              <a:rPr lang="zh-CN" altLang="zh-CN" sz="2000" dirty="0">
                <a:solidFill>
                  <a:srgbClr val="FF0000"/>
                </a:solidFill>
              </a:rPr>
              <a:t>并、差、选择、投影、笛卡尔积</a:t>
            </a:r>
            <a:endParaRPr lang="en-US" altLang="zh-CN" sz="2000" dirty="0">
              <a:solidFill>
                <a:srgbClr val="FF0000"/>
              </a:solidFill>
            </a:endParaRPr>
          </a:p>
          <a:p>
            <a:pPr>
              <a:lnSpc>
                <a:spcPct val="120000"/>
              </a:lnSpc>
            </a:pPr>
            <a:r>
              <a:rPr lang="en-US" altLang="zh-CN" sz="2000" dirty="0">
                <a:solidFill>
                  <a:srgbClr val="FF0000"/>
                </a:solidFill>
              </a:rPr>
              <a:t>SQL</a:t>
            </a:r>
            <a:r>
              <a:rPr lang="zh-CN" altLang="en-US" sz="2000" dirty="0">
                <a:solidFill>
                  <a:srgbClr val="FF0000"/>
                </a:solidFill>
              </a:rPr>
              <a:t>语句对应的关系代数表达式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19"/>
            <a:ext cx="10515600" cy="1325563"/>
          </a:xfrm>
        </p:spPr>
        <p:txBody>
          <a:bodyPr/>
          <a:lstStyle/>
          <a:p>
            <a:r>
              <a:rPr lang="x-none" dirty="0"/>
              <a:t>知识单元</a:t>
            </a:r>
            <a:r>
              <a:rPr lang="en-US" dirty="0" err="1"/>
              <a:t>二</a:t>
            </a:r>
            <a:r>
              <a:rPr lang="zh-CN" altLang="en-US" dirty="0"/>
              <a:t>：关系数据模型</a:t>
            </a:r>
            <a:endParaRPr lang="x-none" dirty="0"/>
          </a:p>
        </p:txBody>
      </p:sp>
      <p:sp>
        <p:nvSpPr>
          <p:cNvPr id="3" name="Content Placeholder 2"/>
          <p:cNvSpPr>
            <a:spLocks noGrp="1"/>
          </p:cNvSpPr>
          <p:nvPr>
            <p:ph idx="1"/>
          </p:nvPr>
        </p:nvSpPr>
        <p:spPr>
          <a:xfrm>
            <a:off x="1001486" y="1282468"/>
            <a:ext cx="10515600" cy="5575532"/>
          </a:xfrm>
        </p:spPr>
        <p:txBody>
          <a:bodyPr>
            <a:noAutofit/>
          </a:bodyPr>
          <a:lstStyle/>
          <a:p>
            <a:pPr marL="0" indent="0">
              <a:lnSpc>
                <a:spcPct val="125000"/>
              </a:lnSpc>
              <a:buNone/>
            </a:pPr>
            <a:r>
              <a:rPr lang="zh-CN" altLang="en-US" sz="1800" b="1" dirty="0">
                <a:latin typeface="Microsoft YaHei UI" panose="020B0503020204020204" pitchFamily="34" charset="-122"/>
                <a:ea typeface="Microsoft YaHei UI" panose="020B0503020204020204" pitchFamily="34" charset="-122"/>
              </a:rPr>
              <a:t>三、关系完整性约束条件</a:t>
            </a:r>
            <a:endParaRPr lang="en-US" sz="1800" dirty="0">
              <a:latin typeface="Microsoft YaHei UI" panose="020B0503020204020204" pitchFamily="34" charset="-122"/>
              <a:ea typeface="Microsoft YaHei UI" panose="020B0503020204020204" pitchFamily="34" charset="-122"/>
            </a:endParaRPr>
          </a:p>
          <a:p>
            <a:pPr lvl="1">
              <a:lnSpc>
                <a:spcPct val="125000"/>
              </a:lnSpc>
            </a:pPr>
            <a:r>
              <a:rPr lang="zh-CN" altLang="en-US" sz="1800" dirty="0">
                <a:solidFill>
                  <a:srgbClr val="FF0000"/>
                </a:solidFill>
                <a:latin typeface="Microsoft YaHei UI" panose="020B0503020204020204" pitchFamily="34" charset="-122"/>
                <a:ea typeface="Microsoft YaHei UI" panose="020B0503020204020204" pitchFamily="34" charset="-122"/>
              </a:rPr>
              <a:t>实体完整性</a:t>
            </a:r>
            <a:endParaRPr lang="en-US" altLang="zh-CN" sz="1800" dirty="0">
              <a:solidFill>
                <a:srgbClr val="FF0000"/>
              </a:solidFill>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现实含义：</a:t>
            </a:r>
            <a:r>
              <a:rPr lang="zh-CN" altLang="en-US" sz="1800" dirty="0">
                <a:solidFill>
                  <a:srgbClr val="FF0000"/>
                </a:solidFill>
                <a:latin typeface="Microsoft YaHei UI" panose="020B0503020204020204" pitchFamily="34" charset="-122"/>
                <a:ea typeface="Microsoft YaHei UI" panose="020B0503020204020204" pitchFamily="34" charset="-122"/>
              </a:rPr>
              <a:t>事物（元组）可区分、是唯一的</a:t>
            </a:r>
            <a:endParaRPr lang="en-US" altLang="zh-CN" sz="1800" dirty="0">
              <a:solidFill>
                <a:srgbClr val="FF0000"/>
              </a:solidFill>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实现：主键</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内容：主属性不能取空值（或：主键值唯一、非空）</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SQL</a:t>
            </a:r>
            <a:r>
              <a:rPr lang="zh-CN" altLang="en-US" sz="1800" dirty="0">
                <a:latin typeface="Microsoft YaHei UI" panose="020B0503020204020204" pitchFamily="34" charset="-122"/>
                <a:ea typeface="Microsoft YaHei UI" panose="020B0503020204020204" pitchFamily="34" charset="-122"/>
              </a:rPr>
              <a:t>实现：</a:t>
            </a:r>
            <a:r>
              <a:rPr lang="en-US" altLang="zh-CN" sz="1800" dirty="0">
                <a:latin typeface="Microsoft YaHei UI" panose="020B0503020204020204" pitchFamily="34" charset="-122"/>
                <a:ea typeface="Microsoft YaHei UI" panose="020B0503020204020204" pitchFamily="34" charset="-122"/>
              </a:rPr>
              <a:t>Primary Key</a:t>
            </a:r>
          </a:p>
          <a:p>
            <a:pPr lvl="1">
              <a:lnSpc>
                <a:spcPct val="125000"/>
              </a:lnSpc>
            </a:pPr>
            <a:r>
              <a:rPr lang="zh-CN" altLang="en-US" sz="1800" dirty="0">
                <a:solidFill>
                  <a:srgbClr val="FF0000"/>
                </a:solidFill>
                <a:latin typeface="Microsoft YaHei UI" panose="020B0503020204020204" pitchFamily="34" charset="-122"/>
                <a:ea typeface="Microsoft YaHei UI" panose="020B0503020204020204" pitchFamily="34" charset="-122"/>
              </a:rPr>
              <a:t>参照完整性</a:t>
            </a:r>
            <a:endParaRPr lang="en-US" altLang="zh-CN" sz="1800" dirty="0">
              <a:solidFill>
                <a:srgbClr val="FF0000"/>
              </a:solidFill>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zh-CN" altLang="en-US" sz="1800" dirty="0">
                <a:latin typeface="Microsoft YaHei UI" panose="020B0503020204020204" pitchFamily="34" charset="-122"/>
                <a:ea typeface="Microsoft YaHei UI" panose="020B0503020204020204" pitchFamily="34" charset="-122"/>
              </a:rPr>
              <a:t>   现实含义：不能引用不存在的事物</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实现：外键</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内容：外键值或者等于一个已经存在的主键值，或取空值</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SQL</a:t>
            </a:r>
            <a:r>
              <a:rPr lang="zh-CN" altLang="en-US" sz="1800" dirty="0">
                <a:latin typeface="Microsoft YaHei UI" panose="020B0503020204020204" pitchFamily="34" charset="-122"/>
                <a:ea typeface="Microsoft YaHei UI" panose="020B0503020204020204" pitchFamily="34" charset="-122"/>
              </a:rPr>
              <a:t>实现：</a:t>
            </a:r>
            <a:r>
              <a:rPr lang="en-US" altLang="zh-CN" sz="1800" dirty="0">
                <a:latin typeface="Microsoft YaHei UI" panose="020B0503020204020204" pitchFamily="34" charset="-122"/>
                <a:ea typeface="Microsoft YaHei UI" panose="020B0503020204020204" pitchFamily="34" charset="-122"/>
              </a:rPr>
              <a:t>Foreign Key</a:t>
            </a:r>
          </a:p>
          <a:p>
            <a:pPr lvl="1">
              <a:lnSpc>
                <a:spcPct val="125000"/>
              </a:lnSpc>
            </a:pPr>
            <a:r>
              <a:rPr lang="zh-CN" altLang="en-US" sz="1800" dirty="0">
                <a:solidFill>
                  <a:srgbClr val="FF0000"/>
                </a:solidFill>
                <a:latin typeface="Microsoft YaHei UI" panose="020B0503020204020204" pitchFamily="34" charset="-122"/>
                <a:ea typeface="Microsoft YaHei UI" panose="020B0503020204020204" pitchFamily="34" charset="-122"/>
              </a:rPr>
              <a:t>用户定义的完整性</a:t>
            </a:r>
            <a:endParaRPr lang="en-US" altLang="zh-CN" sz="1800" dirty="0">
              <a:solidFill>
                <a:srgbClr val="FF0000"/>
              </a:solidFill>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zh-CN" altLang="en-US" sz="1800" dirty="0">
                <a:latin typeface="Microsoft YaHei UI" panose="020B0503020204020204" pitchFamily="34" charset="-122"/>
                <a:ea typeface="Microsoft YaHei UI" panose="020B0503020204020204" pitchFamily="34" charset="-122"/>
              </a:rPr>
              <a:t> 现实含义：某一具体应用所涉及的数据必须满足的语义要求</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a:t>
            </a:r>
            <a:r>
              <a:rPr lang="zh-CN" altLang="en-US" sz="1800" dirty="0">
                <a:latin typeface="Microsoft YaHei UI" panose="020B0503020204020204" pitchFamily="34" charset="-122"/>
                <a:ea typeface="Microsoft YaHei UI" panose="020B0503020204020204" pitchFamily="34" charset="-122"/>
              </a:rPr>
              <a:t>实现：第五章的完整性实现方法</a:t>
            </a:r>
            <a:endParaRPr lang="en-US" altLang="zh-CN" sz="1800" dirty="0">
              <a:latin typeface="Microsoft YaHei UI" panose="020B0503020204020204" pitchFamily="34" charset="-122"/>
              <a:ea typeface="Microsoft YaHei UI" panose="020B0503020204020204" pitchFamily="34" charset="-122"/>
            </a:endParaRPr>
          </a:p>
          <a:p>
            <a:pPr marL="1047750" lvl="1">
              <a:lnSpc>
                <a:spcPct val="125000"/>
              </a:lnSpc>
              <a:spcBef>
                <a:spcPts val="0"/>
              </a:spcBef>
              <a:buFont typeface="Wingdings" panose="05000000000000000000" pitchFamily="2" charset="2"/>
              <a:buChar char="ü"/>
            </a:pPr>
            <a:r>
              <a:rPr lang="en-US" altLang="zh-CN" sz="1800" dirty="0">
                <a:latin typeface="Microsoft YaHei UI" panose="020B0503020204020204" pitchFamily="34" charset="-122"/>
                <a:ea typeface="Microsoft YaHei UI" panose="020B0503020204020204" pitchFamily="34" charset="-122"/>
              </a:rPr>
              <a:t>   SQL</a:t>
            </a:r>
            <a:r>
              <a:rPr lang="zh-CN" altLang="en-US" sz="1800" dirty="0">
                <a:latin typeface="Microsoft YaHei UI" panose="020B0503020204020204" pitchFamily="34" charset="-122"/>
                <a:ea typeface="Microsoft YaHei UI" panose="020B0503020204020204" pitchFamily="34" charset="-122"/>
              </a:rPr>
              <a:t>实现：</a:t>
            </a:r>
            <a:r>
              <a:rPr lang="en-US" altLang="zh-CN" sz="1800" dirty="0">
                <a:solidFill>
                  <a:srgbClr val="FF0000"/>
                </a:solidFill>
                <a:latin typeface="Microsoft YaHei UI" panose="020B0503020204020204" pitchFamily="34" charset="-122"/>
                <a:ea typeface="Microsoft YaHei UI" panose="020B0503020204020204" pitchFamily="34" charset="-122"/>
              </a:rPr>
              <a:t>Check</a:t>
            </a:r>
            <a:r>
              <a:rPr lang="zh-CN" altLang="en-US" sz="1800" dirty="0">
                <a:solidFill>
                  <a:srgbClr val="FF0000"/>
                </a:solidFill>
                <a:latin typeface="Microsoft YaHei UI" panose="020B0503020204020204" pitchFamily="34" charset="-122"/>
                <a:ea typeface="Microsoft YaHei UI" panose="020B0503020204020204" pitchFamily="34" charset="-122"/>
              </a:rPr>
              <a:t>（）</a:t>
            </a:r>
            <a:r>
              <a:rPr lang="zh-CN" altLang="en-US" sz="1800" dirty="0">
                <a:latin typeface="Microsoft YaHei UI" panose="020B0503020204020204" pitchFamily="34" charset="-122"/>
                <a:ea typeface="Microsoft YaHei UI" panose="020B0503020204020204" pitchFamily="34" charset="-122"/>
              </a:rPr>
              <a:t>、</a:t>
            </a:r>
            <a:r>
              <a:rPr lang="en-US" altLang="zh-CN" sz="1800" dirty="0">
                <a:latin typeface="Microsoft YaHei UI" panose="020B0503020204020204" pitchFamily="34" charset="-122"/>
                <a:ea typeface="Microsoft YaHei UI" panose="020B0503020204020204" pitchFamily="34" charset="-122"/>
              </a:rPr>
              <a:t>Assertion</a:t>
            </a:r>
            <a:r>
              <a:rPr lang="zh-CN" altLang="en-US" sz="1800" dirty="0">
                <a:latin typeface="Microsoft YaHei UI" panose="020B0503020204020204" pitchFamily="34" charset="-122"/>
                <a:ea typeface="Microsoft YaHei UI" panose="020B0503020204020204" pitchFamily="34" charset="-122"/>
              </a:rPr>
              <a:t>，</a:t>
            </a:r>
            <a:r>
              <a:rPr lang="en-US" altLang="zh-CN" sz="1800" dirty="0">
                <a:latin typeface="Microsoft YaHei UI" panose="020B0503020204020204" pitchFamily="34" charset="-122"/>
                <a:ea typeface="Microsoft YaHei UI" panose="020B0503020204020204" pitchFamily="34"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939"/>
            <a:ext cx="10515600" cy="1325563"/>
          </a:xfrm>
        </p:spPr>
        <p:txBody>
          <a:bodyPr/>
          <a:lstStyle/>
          <a:p>
            <a:r>
              <a:rPr lang="x-none" dirty="0"/>
              <a:t>知识单元</a:t>
            </a:r>
            <a:r>
              <a:rPr lang="en-US" dirty="0" err="1"/>
              <a:t>三</a:t>
            </a:r>
            <a:r>
              <a:rPr lang="zh-CN" altLang="en-US" dirty="0"/>
              <a:t>：关系数据库语言</a:t>
            </a:r>
            <a:r>
              <a:rPr lang="en-US" altLang="zh-CN" dirty="0"/>
              <a:t>SQL</a:t>
            </a:r>
            <a:endParaRPr lang="x-none" dirty="0"/>
          </a:p>
        </p:txBody>
      </p:sp>
      <p:graphicFrame>
        <p:nvGraphicFramePr>
          <p:cNvPr id="4" name="Table 3"/>
          <p:cNvGraphicFramePr>
            <a:graphicFrameLocks noGrp="1"/>
          </p:cNvGraphicFramePr>
          <p:nvPr/>
        </p:nvGraphicFramePr>
        <p:xfrm>
          <a:off x="2928257" y="1525502"/>
          <a:ext cx="6096000" cy="1981200"/>
        </p:xfrm>
        <a:graphic>
          <a:graphicData uri="http://schemas.openxmlformats.org/drawingml/2006/table">
            <a:tbl>
              <a:tblPr/>
              <a:tblGrid>
                <a:gridCol w="1891862">
                  <a:extLst>
                    <a:ext uri="{9D8B030D-6E8A-4147-A177-3AD203B41FA5}">
                      <a16:colId xmlns:a16="http://schemas.microsoft.com/office/drawing/2014/main" val="20000"/>
                    </a:ext>
                  </a:extLst>
                </a:gridCol>
                <a:gridCol w="4204138">
                  <a:extLst>
                    <a:ext uri="{9D8B030D-6E8A-4147-A177-3AD203B41FA5}">
                      <a16:colId xmlns:a16="http://schemas.microsoft.com/office/drawing/2014/main" val="20001"/>
                    </a:ext>
                  </a:extLst>
                </a:gridCol>
              </a:tblGrid>
              <a:tr h="0">
                <a:tc>
                  <a:txBody>
                    <a:bodyPr/>
                    <a:lstStyle/>
                    <a:p>
                      <a:pPr algn="ctr"/>
                      <a:r>
                        <a:rPr lang="en-US" sz="2000" b="1" i="0" dirty="0">
                          <a:solidFill>
                            <a:srgbClr val="000000"/>
                          </a:solidFill>
                          <a:effectLst/>
                          <a:latin typeface="Microsoft YaHei UI" panose="020B0503020204020204" pitchFamily="34" charset="-122"/>
                          <a:ea typeface="Microsoft YaHei UI" panose="020B0503020204020204" pitchFamily="34" charset="-122"/>
                        </a:rPr>
                        <a:t>SQL</a:t>
                      </a:r>
                      <a:r>
                        <a:rPr lang="en-US" sz="2000" b="0" i="0" dirty="0">
                          <a:solidFill>
                            <a:srgbClr val="000000"/>
                          </a:solidFill>
                          <a:effectLst/>
                          <a:latin typeface="Microsoft YaHei UI" panose="020B0503020204020204" pitchFamily="34" charset="-122"/>
                          <a:ea typeface="Microsoft YaHei UI" panose="020B0503020204020204" pitchFamily="34" charset="-122"/>
                        </a:rPr>
                        <a:t> </a:t>
                      </a:r>
                      <a:r>
                        <a:rPr lang="zh-CN" altLang="en-US" sz="2000" b="0" i="0" dirty="0">
                          <a:solidFill>
                            <a:srgbClr val="000000"/>
                          </a:solidFill>
                          <a:effectLst/>
                          <a:latin typeface="Microsoft YaHei UI" panose="020B0503020204020204" pitchFamily="34" charset="-122"/>
                          <a:ea typeface="Microsoft YaHei UI" panose="020B0503020204020204" pitchFamily="34" charset="-122"/>
                        </a:rPr>
                        <a:t>功能</a:t>
                      </a:r>
                      <a:endParaRPr lang="zh-CN" altLang="en-US" sz="2000" dirty="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动词</a:t>
                      </a:r>
                      <a:endParaRPr lang="zh-CN" altLang="en-US" sz="200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数 据 查 询</a:t>
                      </a:r>
                      <a:endParaRPr lang="zh-CN" altLang="en-US" sz="200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2000" b="1" i="0" dirty="0">
                          <a:solidFill>
                            <a:srgbClr val="FF0000"/>
                          </a:solidFill>
                          <a:effectLst/>
                          <a:latin typeface="Microsoft YaHei UI" panose="020B0503020204020204" pitchFamily="34" charset="-122"/>
                          <a:ea typeface="Microsoft YaHei UI" panose="020B0503020204020204" pitchFamily="34" charset="-122"/>
                        </a:rPr>
                        <a:t>SELECT</a:t>
                      </a:r>
                      <a:endParaRPr lang="en-US" sz="2000" dirty="0">
                        <a:solidFill>
                          <a:srgbClr val="FF0000"/>
                        </a:solidFill>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数 据 定 义</a:t>
                      </a:r>
                      <a:endParaRPr lang="zh-CN" altLang="en-US" sz="200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2000" b="1" i="0" dirty="0">
                          <a:solidFill>
                            <a:srgbClr val="FF0000"/>
                          </a:solidFill>
                          <a:effectLst/>
                          <a:latin typeface="Microsoft YaHei UI" panose="020B0503020204020204" pitchFamily="34" charset="-122"/>
                          <a:ea typeface="Microsoft YaHei UI" panose="020B0503020204020204" pitchFamily="34" charset="-122"/>
                        </a:rPr>
                        <a:t>CREATE</a:t>
                      </a:r>
                      <a:r>
                        <a:rPr lang="en-US" sz="2000" b="0" i="0" dirty="0">
                          <a:solidFill>
                            <a:srgbClr val="000000"/>
                          </a:solidFill>
                          <a:effectLst/>
                          <a:latin typeface="Microsoft YaHei UI" panose="020B0503020204020204" pitchFamily="34" charset="-122"/>
                          <a:ea typeface="Microsoft YaHei UI" panose="020B0503020204020204" pitchFamily="34" charset="-122"/>
                        </a:rPr>
                        <a:t>，</a:t>
                      </a:r>
                      <a:r>
                        <a:rPr lang="en-US" sz="2000" b="1" i="0" dirty="0">
                          <a:solidFill>
                            <a:srgbClr val="000000"/>
                          </a:solidFill>
                          <a:effectLst/>
                          <a:latin typeface="Microsoft YaHei UI" panose="020B0503020204020204" pitchFamily="34" charset="-122"/>
                          <a:ea typeface="Microsoft YaHei UI" panose="020B0503020204020204" pitchFamily="34" charset="-122"/>
                        </a:rPr>
                        <a:t>DROP</a:t>
                      </a:r>
                      <a:r>
                        <a:rPr lang="en-US" sz="2000" b="0" i="0" dirty="0">
                          <a:solidFill>
                            <a:srgbClr val="000000"/>
                          </a:solidFill>
                          <a:effectLst/>
                          <a:latin typeface="Microsoft YaHei UI" panose="020B0503020204020204" pitchFamily="34" charset="-122"/>
                          <a:ea typeface="Microsoft YaHei UI" panose="020B0503020204020204" pitchFamily="34" charset="-122"/>
                        </a:rPr>
                        <a:t>，</a:t>
                      </a:r>
                      <a:r>
                        <a:rPr lang="en-US" sz="2000" b="1" i="0" kern="1200" dirty="0">
                          <a:solidFill>
                            <a:srgbClr val="000000"/>
                          </a:solidFill>
                          <a:effectLst/>
                          <a:latin typeface="Microsoft YaHei UI" panose="020B0503020204020204" pitchFamily="34" charset="-122"/>
                          <a:ea typeface="Microsoft YaHei UI" panose="020B0503020204020204" pitchFamily="34" charset="-122"/>
                          <a:cs typeface="+mn-cs"/>
                        </a:rPr>
                        <a:t>ALTER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数 据 操 纵</a:t>
                      </a:r>
                      <a:endParaRPr lang="zh-CN" altLang="en-US" sz="200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2000" b="1" i="0" dirty="0">
                          <a:solidFill>
                            <a:srgbClr val="FF0000"/>
                          </a:solidFill>
                          <a:effectLst/>
                          <a:latin typeface="Microsoft YaHei UI" panose="020B0503020204020204" pitchFamily="34" charset="-122"/>
                          <a:ea typeface="Microsoft YaHei UI" panose="020B0503020204020204" pitchFamily="34" charset="-122"/>
                        </a:rPr>
                        <a:t>INSERT</a:t>
                      </a:r>
                      <a:r>
                        <a:rPr lang="en-US" sz="2000" b="0" i="0" dirty="0">
                          <a:solidFill>
                            <a:srgbClr val="FF0000"/>
                          </a:solidFill>
                          <a:effectLst/>
                          <a:latin typeface="Microsoft YaHei UI" panose="020B0503020204020204" pitchFamily="34" charset="-122"/>
                          <a:ea typeface="Microsoft YaHei UI" panose="020B0503020204020204" pitchFamily="34" charset="-122"/>
                        </a:rPr>
                        <a:t>，</a:t>
                      </a:r>
                      <a:r>
                        <a:rPr lang="en-US" sz="2000" b="1" i="0" dirty="0">
                          <a:solidFill>
                            <a:schemeClr val="tx1"/>
                          </a:solidFill>
                          <a:effectLst/>
                          <a:latin typeface="Microsoft YaHei UI" panose="020B0503020204020204" pitchFamily="34" charset="-122"/>
                          <a:ea typeface="Microsoft YaHei UI" panose="020B0503020204020204" pitchFamily="34" charset="-122"/>
                        </a:rPr>
                        <a:t>UPDATE</a:t>
                      </a:r>
                      <a:r>
                        <a:rPr lang="en-US" sz="2000" b="0" i="0" dirty="0">
                          <a:solidFill>
                            <a:srgbClr val="FF0000"/>
                          </a:solidFill>
                          <a:effectLst/>
                          <a:latin typeface="Microsoft YaHei UI" panose="020B0503020204020204" pitchFamily="34" charset="-122"/>
                          <a:ea typeface="Microsoft YaHei UI" panose="020B0503020204020204" pitchFamily="34" charset="-122"/>
                        </a:rPr>
                        <a:t>，</a:t>
                      </a:r>
                      <a:r>
                        <a:rPr lang="en-US" sz="2000" b="1" i="0" dirty="0">
                          <a:solidFill>
                            <a:srgbClr val="FF0000"/>
                          </a:solidFill>
                          <a:effectLst/>
                          <a:latin typeface="Microsoft YaHei UI" panose="020B0503020204020204" pitchFamily="34" charset="-122"/>
                          <a:ea typeface="Microsoft YaHei UI" panose="020B0503020204020204" pitchFamily="34" charset="-122"/>
                        </a:rPr>
                        <a:t>DELETE</a:t>
                      </a:r>
                      <a:endParaRPr lang="en-US" sz="2000" dirty="0">
                        <a:solidFill>
                          <a:srgbClr val="FF0000"/>
                        </a:solidFill>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数 据 控 制</a:t>
                      </a:r>
                      <a:endParaRPr lang="zh-CN" altLang="en-US" sz="200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2000" b="1" i="0" dirty="0">
                          <a:solidFill>
                            <a:srgbClr val="FF0000"/>
                          </a:solidFill>
                          <a:effectLst/>
                          <a:latin typeface="Microsoft YaHei UI" panose="020B0503020204020204" pitchFamily="34" charset="-122"/>
                          <a:ea typeface="Microsoft YaHei UI" panose="020B0503020204020204" pitchFamily="34" charset="-122"/>
                        </a:rPr>
                        <a:t>GRANT</a:t>
                      </a:r>
                      <a:r>
                        <a:rPr lang="en-US" sz="2000" b="0" i="0" dirty="0">
                          <a:solidFill>
                            <a:srgbClr val="000000"/>
                          </a:solidFill>
                          <a:effectLst/>
                          <a:latin typeface="Microsoft YaHei UI" panose="020B0503020204020204" pitchFamily="34" charset="-122"/>
                          <a:ea typeface="Microsoft YaHei UI" panose="020B0503020204020204" pitchFamily="34" charset="-122"/>
                        </a:rPr>
                        <a:t>，</a:t>
                      </a:r>
                      <a:r>
                        <a:rPr lang="en-US" sz="2000" b="1" i="0" dirty="0">
                          <a:solidFill>
                            <a:srgbClr val="000000"/>
                          </a:solidFill>
                          <a:effectLst/>
                          <a:latin typeface="Microsoft YaHei UI" panose="020B0503020204020204" pitchFamily="34" charset="-122"/>
                          <a:ea typeface="Microsoft YaHei UI" panose="020B0503020204020204" pitchFamily="34" charset="-122"/>
                        </a:rPr>
                        <a:t>REVOKE</a:t>
                      </a:r>
                      <a:endParaRPr lang="en-US" sz="2000" dirty="0">
                        <a:effectLst/>
                        <a:latin typeface="Microsoft YaHei UI" panose="020B0503020204020204" pitchFamily="34" charset="-122"/>
                        <a:ea typeface="Microsoft YaHei UI" panose="020B0503020204020204" pitchFamily="34" charset="-122"/>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974272" y="3870271"/>
            <a:ext cx="5252358" cy="2805640"/>
          </a:xfrm>
          <a:prstGeom prst="rect">
            <a:avLst/>
          </a:prstGeom>
        </p:spPr>
        <p:txBody>
          <a:bodyPr wrap="square">
            <a:spAutoFit/>
          </a:bodyPr>
          <a:lstStyle/>
          <a:p>
            <a:pPr marL="285750" lvl="0" indent="-285750" fontAlgn="base">
              <a:lnSpc>
                <a:spcPct val="125000"/>
              </a:lnSpc>
              <a:spcBef>
                <a:spcPts val="500"/>
              </a:spcBef>
              <a:spcAft>
                <a:spcPct val="0"/>
              </a:spcAft>
              <a:buFont typeface="Arial" panose="020B0604020202020204" pitchFamily="34" charset="0"/>
              <a:buChar char="•"/>
            </a:pPr>
            <a:r>
              <a:rPr lang="zh-CN" altLang="en-US" dirty="0">
                <a:solidFill>
                  <a:srgbClr val="FF0000"/>
                </a:solidFill>
                <a:latin typeface="Microsoft YaHei UI" panose="020B0503020204020204" pitchFamily="34" charset="-122"/>
                <a:ea typeface="Microsoft YaHei UI" panose="020B0503020204020204" pitchFamily="34" charset="-122"/>
              </a:rPr>
              <a:t>基本表  </a:t>
            </a:r>
            <a:r>
              <a:rPr lang="x-none" altLang="x-none" dirty="0">
                <a:solidFill>
                  <a:srgbClr val="FF0000"/>
                </a:solidFill>
                <a:latin typeface="Microsoft YaHei UI" panose="020B0503020204020204" pitchFamily="34" charset="-122"/>
                <a:ea typeface="Microsoft YaHei UI" panose="020B0503020204020204" pitchFamily="34" charset="-122"/>
              </a:rPr>
              <a:t>CRE</a:t>
            </a:r>
            <a:r>
              <a:rPr lang="en-US" altLang="zh-CN" dirty="0">
                <a:solidFill>
                  <a:srgbClr val="FF0000"/>
                </a:solidFill>
                <a:latin typeface="Microsoft YaHei UI" panose="020B0503020204020204" pitchFamily="34" charset="-122"/>
                <a:ea typeface="Microsoft YaHei UI" panose="020B0503020204020204" pitchFamily="34" charset="-122"/>
              </a:rPr>
              <a:t>ATE TABLE</a:t>
            </a:r>
          </a:p>
          <a:p>
            <a:pPr marL="742950" lvl="1" indent="-285750" fontAlgn="base">
              <a:lnSpc>
                <a:spcPct val="125000"/>
              </a:lnSpc>
              <a:spcBef>
                <a:spcPts val="500"/>
              </a:spcBef>
              <a:spcAft>
                <a:spcPct val="0"/>
              </a:spcAft>
              <a:buFont typeface="Arial" panose="020B0604020202020204" pitchFamily="34" charset="0"/>
              <a:buChar char="•"/>
            </a:pPr>
            <a:r>
              <a:rPr lang="zh-CN" altLang="en-US" dirty="0">
                <a:latin typeface="Microsoft YaHei UI" panose="020B0503020204020204" pitchFamily="34" charset="-122"/>
                <a:ea typeface="Microsoft YaHei UI" panose="020B0503020204020204" pitchFamily="34" charset="-122"/>
              </a:rPr>
              <a:t>数据类型（</a:t>
            </a:r>
            <a:r>
              <a:rPr lang="en-US" altLang="zh-CN" dirty="0">
                <a:latin typeface="Microsoft YaHei UI" panose="020B0503020204020204" pitchFamily="34" charset="-122"/>
                <a:ea typeface="Microsoft YaHei UI" panose="020B0503020204020204" pitchFamily="34" charset="-122"/>
              </a:rPr>
              <a:t>char</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int</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date</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marL="742950" lvl="1" indent="-285750" fontAlgn="base">
              <a:lnSpc>
                <a:spcPct val="125000"/>
              </a:lnSpc>
              <a:spcBef>
                <a:spcPts val="500"/>
              </a:spcBef>
              <a:spcAft>
                <a:spcPct val="0"/>
              </a:spcAft>
              <a:buFont typeface="Arial" panose="020B0604020202020204" pitchFamily="34" charset="0"/>
              <a:buChar char="•"/>
            </a:pPr>
            <a:r>
              <a:rPr lang="en-US" altLang="zh-CN" dirty="0">
                <a:latin typeface="Microsoft YaHei UI" panose="020B0503020204020204" pitchFamily="34" charset="-122"/>
                <a:ea typeface="Microsoft YaHei UI" panose="020B0503020204020204" pitchFamily="34" charset="-122"/>
              </a:rPr>
              <a:t>PRIMARY</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KEY</a:t>
            </a:r>
            <a:r>
              <a:rPr lang="zh-CN" altLang="en-US" dirty="0">
                <a:latin typeface="Microsoft YaHei UI" panose="020B0503020204020204" pitchFamily="34" charset="-122"/>
                <a:ea typeface="Microsoft YaHei UI" panose="020B0503020204020204" pitchFamily="34" charset="-122"/>
              </a:rPr>
              <a:t>、</a:t>
            </a:r>
            <a:r>
              <a:rPr lang="en-US" dirty="0">
                <a:latin typeface="Microsoft YaHei UI" panose="020B0503020204020204" pitchFamily="34" charset="-122"/>
                <a:ea typeface="Microsoft YaHei UI" panose="020B0503020204020204" pitchFamily="34" charset="-122"/>
              </a:rPr>
              <a:t> </a:t>
            </a:r>
          </a:p>
          <a:p>
            <a:pPr marL="742950" lvl="1" indent="-285750" fontAlgn="base">
              <a:lnSpc>
                <a:spcPct val="125000"/>
              </a:lnSpc>
              <a:spcBef>
                <a:spcPts val="500"/>
              </a:spcBef>
              <a:spcAft>
                <a:spcPct val="0"/>
              </a:spcAft>
              <a:buFont typeface="Arial" panose="020B0604020202020204" pitchFamily="34" charset="0"/>
              <a:buChar char="•"/>
            </a:pPr>
            <a:r>
              <a:rPr lang="en-US" dirty="0">
                <a:latin typeface="Microsoft YaHei UI" panose="020B0503020204020204" pitchFamily="34" charset="-122"/>
                <a:ea typeface="Microsoft YaHei UI" panose="020B0503020204020204" pitchFamily="34" charset="-122"/>
              </a:rPr>
              <a:t>FOREIGN KEY</a:t>
            </a:r>
            <a:r>
              <a:rPr lang="en-US" altLang="zh-CN" dirty="0">
                <a:latin typeface="Microsoft YaHei UI" panose="020B0503020204020204" pitchFamily="34" charset="-122"/>
                <a:ea typeface="Microsoft YaHei UI" panose="020B0503020204020204" pitchFamily="34" charset="-122"/>
              </a:rPr>
              <a:t>…REFERENCES…ON</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DELETE CASCADE</a:t>
            </a:r>
          </a:p>
          <a:p>
            <a:pPr marL="742950" lvl="1" indent="-285750" fontAlgn="base">
              <a:lnSpc>
                <a:spcPct val="125000"/>
              </a:lnSpc>
              <a:spcBef>
                <a:spcPts val="500"/>
              </a:spcBef>
              <a:spcAft>
                <a:spcPct val="0"/>
              </a:spcAft>
              <a:buFont typeface="Arial" panose="020B0604020202020204" pitchFamily="34" charset="0"/>
              <a:buChar char="•"/>
            </a:pPr>
            <a:r>
              <a:rPr lang="en-US" altLang="x-none" dirty="0" err="1">
                <a:latin typeface="Microsoft YaHei UI" panose="020B0503020204020204" pitchFamily="34" charset="-122"/>
                <a:ea typeface="Microsoft YaHei UI" panose="020B0503020204020204" pitchFamily="34" charset="-122"/>
              </a:rPr>
              <a:t>用户自定义完整性</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CHECK</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marL="285750" indent="-285750" fontAlgn="base">
              <a:lnSpc>
                <a:spcPct val="125000"/>
              </a:lnSpc>
              <a:spcBef>
                <a:spcPts val="500"/>
              </a:spcBef>
              <a:spcAft>
                <a:spcPct val="0"/>
              </a:spcAft>
              <a:buFont typeface="Arial" panose="020B0604020202020204" pitchFamily="34" charset="0"/>
              <a:buChar char="•"/>
            </a:pPr>
            <a:r>
              <a:rPr lang="zh-CN" altLang="en-US" dirty="0">
                <a:solidFill>
                  <a:srgbClr val="FF0000"/>
                </a:solidFill>
                <a:latin typeface="Microsoft YaHei UI" panose="020B0503020204020204" pitchFamily="34" charset="-122"/>
                <a:ea typeface="Microsoft YaHei UI" panose="020B0503020204020204" pitchFamily="34" charset="-122"/>
              </a:rPr>
              <a:t>与第五章的完整性结合</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sp>
        <p:nvSpPr>
          <p:cNvPr id="8" name="Rectangle 4"/>
          <p:cNvSpPr/>
          <p:nvPr/>
        </p:nvSpPr>
        <p:spPr>
          <a:xfrm>
            <a:off x="6226629" y="3887401"/>
            <a:ext cx="5578927" cy="1228285"/>
          </a:xfrm>
          <a:prstGeom prst="rect">
            <a:avLst/>
          </a:prstGeom>
        </p:spPr>
        <p:txBody>
          <a:bodyPr wrap="square">
            <a:spAutoFit/>
          </a:bodyPr>
          <a:lstStyle/>
          <a:p>
            <a:pPr marL="285750" lvl="0" indent="-285750" fontAlgn="base">
              <a:lnSpc>
                <a:spcPct val="125000"/>
              </a:lnSpc>
              <a:spcBef>
                <a:spcPts val="500"/>
              </a:spcBef>
              <a:spcAft>
                <a:spcPct val="0"/>
              </a:spcAft>
              <a:buFont typeface="Arial" panose="020B0604020202020204" pitchFamily="34" charset="0"/>
              <a:buChar char="•"/>
            </a:pPr>
            <a:r>
              <a:rPr lang="en-US" altLang="x-none" dirty="0" err="1">
                <a:latin typeface="Microsoft YaHei UI" panose="020B0503020204020204" pitchFamily="34" charset="-122"/>
                <a:ea typeface="Microsoft YaHei UI" panose="020B0503020204020204" pitchFamily="34" charset="-122"/>
              </a:rPr>
              <a:t>视图</a:t>
            </a:r>
            <a:endParaRPr lang="en-US" altLang="zh-CN" dirty="0">
              <a:latin typeface="Microsoft YaHei UI" panose="020B0503020204020204" pitchFamily="34" charset="-122"/>
              <a:ea typeface="Microsoft YaHei UI" panose="020B0503020204020204" pitchFamily="34" charset="-122"/>
            </a:endParaRPr>
          </a:p>
          <a:p>
            <a:pPr marL="742950" lvl="1" indent="-285750" fontAlgn="base">
              <a:lnSpc>
                <a:spcPct val="125000"/>
              </a:lnSpc>
              <a:spcBef>
                <a:spcPts val="500"/>
              </a:spcBef>
              <a:spcAft>
                <a:spcPct val="0"/>
              </a:spcAft>
              <a:buFont typeface="Arial" panose="020B0604020202020204" pitchFamily="34" charset="0"/>
              <a:buChar char="•"/>
            </a:pPr>
            <a:r>
              <a:rPr lang="en-US" altLang="zh-CN" dirty="0">
                <a:solidFill>
                  <a:srgbClr val="FF0000"/>
                </a:solidFill>
                <a:latin typeface="Microsoft YaHei UI" panose="020B0503020204020204" pitchFamily="34" charset="-122"/>
                <a:ea typeface="Microsoft YaHei UI" panose="020B0503020204020204" pitchFamily="34" charset="-122"/>
              </a:rPr>
              <a:t>CREATE</a:t>
            </a:r>
            <a:r>
              <a:rPr lang="zh-CN" altLang="en-US" dirty="0">
                <a:solidFill>
                  <a:srgbClr val="FF0000"/>
                </a:solidFill>
                <a:latin typeface="Microsoft YaHei UI" panose="020B0503020204020204" pitchFamily="34" charset="-122"/>
                <a:ea typeface="Microsoft YaHei UI" panose="020B0503020204020204" pitchFamily="34" charset="-122"/>
              </a:rPr>
              <a:t> </a:t>
            </a:r>
            <a:r>
              <a:rPr lang="en-US" altLang="zh-CN" dirty="0">
                <a:solidFill>
                  <a:srgbClr val="FF0000"/>
                </a:solidFill>
                <a:latin typeface="Microsoft YaHei UI" panose="020B0503020204020204" pitchFamily="34" charset="-122"/>
                <a:ea typeface="Microsoft YaHei UI" panose="020B0503020204020204" pitchFamily="34" charset="-122"/>
              </a:rPr>
              <a:t>VIEW</a:t>
            </a:r>
            <a:r>
              <a:rPr lang="zh-CN" altLang="en-US" dirty="0">
                <a:solidFill>
                  <a:srgbClr val="FF0000"/>
                </a:solidFill>
                <a:latin typeface="Microsoft YaHei UI" panose="020B0503020204020204" pitchFamily="34" charset="-122"/>
                <a:ea typeface="Microsoft YaHei UI" panose="020B0503020204020204" pitchFamily="34" charset="-122"/>
              </a:rPr>
              <a:t> 、</a:t>
            </a:r>
            <a:r>
              <a:rPr lang="en-US" dirty="0">
                <a:solidFill>
                  <a:srgbClr val="FF0000"/>
                </a:solidFill>
                <a:latin typeface="Microsoft YaHei UI" panose="020B0503020204020204" pitchFamily="34" charset="-122"/>
                <a:ea typeface="Microsoft YaHei UI" panose="020B0503020204020204" pitchFamily="34" charset="-122"/>
              </a:rPr>
              <a:t> </a:t>
            </a:r>
          </a:p>
          <a:p>
            <a:pPr marL="742950" lvl="1" indent="-285750" fontAlgn="base">
              <a:lnSpc>
                <a:spcPct val="125000"/>
              </a:lnSpc>
              <a:spcBef>
                <a:spcPts val="500"/>
              </a:spcBef>
              <a:spcAft>
                <a:spcPct val="0"/>
              </a:spcAft>
              <a:buFont typeface="Arial" panose="020B0604020202020204" pitchFamily="34" charset="0"/>
              <a:buChar char="•"/>
            </a:pPr>
            <a:r>
              <a:rPr lang="zh-CN" altLang="en-US" dirty="0">
                <a:solidFill>
                  <a:srgbClr val="FF0000"/>
                </a:solidFill>
                <a:latin typeface="Microsoft YaHei UI" panose="020B0503020204020204" pitchFamily="34" charset="-122"/>
                <a:ea typeface="Microsoft YaHei UI" panose="020B0503020204020204" pitchFamily="34" charset="-122"/>
              </a:rPr>
              <a:t>对视图的操作（查询、更新）</a:t>
            </a:r>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5"/>
            <a:ext cx="10515600" cy="1325563"/>
          </a:xfrm>
        </p:spPr>
        <p:txBody>
          <a:bodyPr/>
          <a:lstStyle/>
          <a:p>
            <a:r>
              <a:rPr lang="x-none" dirty="0"/>
              <a:t>知识单元</a:t>
            </a:r>
            <a:r>
              <a:rPr lang="en-US" dirty="0" err="1"/>
              <a:t>三</a:t>
            </a:r>
            <a:r>
              <a:rPr lang="zh-CN" altLang="en-US" dirty="0"/>
              <a:t>：关系数据库语言</a:t>
            </a:r>
            <a:r>
              <a:rPr lang="en-US" altLang="zh-CN" dirty="0"/>
              <a:t>SQL</a:t>
            </a:r>
            <a:endParaRPr lang="x-none" dirty="0"/>
          </a:p>
        </p:txBody>
      </p:sp>
      <p:sp>
        <p:nvSpPr>
          <p:cNvPr id="7" name="Rectangle 6"/>
          <p:cNvSpPr/>
          <p:nvPr/>
        </p:nvSpPr>
        <p:spPr>
          <a:xfrm>
            <a:off x="1306830" y="1129030"/>
            <a:ext cx="10046335" cy="3938270"/>
          </a:xfrm>
          <a:prstGeom prst="rect">
            <a:avLst/>
          </a:prstGeom>
        </p:spPr>
        <p:txBody>
          <a:bodyPr wrap="square">
            <a:spAutoFit/>
          </a:bodyPr>
          <a:lstStyle/>
          <a:p>
            <a:pPr marL="285750" lvl="0" indent="-285750" fontAlgn="base">
              <a:lnSpc>
                <a:spcPct val="125000"/>
              </a:lnSpc>
              <a:spcAft>
                <a:spcPct val="0"/>
              </a:spcAft>
              <a:buFont typeface="Arial" panose="020B0604020202020204" pitchFamily="34" charset="0"/>
              <a:buChar char="•"/>
            </a:pPr>
            <a:r>
              <a:rPr lang="zh-CN" altLang="en-US" sz="2000" dirty="0">
                <a:solidFill>
                  <a:srgbClr val="FF0000"/>
                </a:solidFill>
                <a:latin typeface="Microsoft YaHei UI" panose="020B0503020204020204" pitchFamily="34" charset="-122"/>
                <a:ea typeface="Microsoft YaHei UI" panose="020B0503020204020204" pitchFamily="34" charset="-122"/>
              </a:rPr>
              <a:t>数据查询 </a:t>
            </a:r>
            <a:r>
              <a:rPr lang="en-US" altLang="zh-CN" sz="2000" dirty="0">
                <a:solidFill>
                  <a:srgbClr val="FF0000"/>
                </a:solidFill>
                <a:latin typeface="Microsoft YaHei UI" panose="020B0503020204020204" pitchFamily="34" charset="-122"/>
                <a:ea typeface="Microsoft YaHei UI" panose="020B0503020204020204" pitchFamily="34" charset="-122"/>
              </a:rPr>
              <a:t>SELECT</a:t>
            </a:r>
          </a:p>
          <a:p>
            <a:pPr marL="742950" lvl="1" indent="-285750" fontAlgn="base">
              <a:lnSpc>
                <a:spcPct val="125000"/>
              </a:lnSpc>
              <a:spcAft>
                <a:spcPct val="0"/>
              </a:spcAft>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完整语法：</a:t>
            </a:r>
            <a:r>
              <a:rPr lang="en-US" altLang="zh-CN" sz="2000" dirty="0">
                <a:latin typeface="Microsoft YaHei UI" panose="020B0503020204020204" pitchFamily="34" charset="-122"/>
                <a:ea typeface="Microsoft YaHei UI" panose="020B0503020204020204" pitchFamily="34" charset="-122"/>
              </a:rPr>
              <a:t>SELECT …  FROM … WHERE … GROUP BY … ORDER BY…</a:t>
            </a:r>
          </a:p>
          <a:p>
            <a:pPr marL="742950" lvl="1"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SELECT </a:t>
            </a:r>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DISTINCT</a:t>
            </a:r>
            <a:r>
              <a:rPr lang="zh-CN" altLang="en-US" sz="2000" dirty="0">
                <a:latin typeface="Microsoft YaHei UI" panose="020B0503020204020204" pitchFamily="34" charset="-122"/>
                <a:ea typeface="Microsoft YaHei UI" panose="020B0503020204020204" pitchFamily="34" charset="-122"/>
              </a:rPr>
              <a:t>、聚集函数 </a:t>
            </a:r>
            <a:r>
              <a:rPr lang="en-US" altLang="zh-CN" sz="2000" dirty="0">
                <a:latin typeface="Microsoft YaHei UI" panose="020B0503020204020204" pitchFamily="34" charset="-122"/>
                <a:ea typeface="Microsoft YaHei UI" panose="020B0503020204020204" pitchFamily="34" charset="-122"/>
              </a:rPr>
              <a:t>AVG</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SUM</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MAX</a:t>
            </a:r>
          </a:p>
          <a:p>
            <a:pPr marL="742950" lvl="1"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WHERE</a:t>
            </a:r>
            <a:r>
              <a:rPr lang="zh-CN" altLang="en-US" sz="2000" dirty="0">
                <a:latin typeface="Microsoft YaHei UI" panose="020B0503020204020204" pitchFamily="34" charset="-122"/>
                <a:ea typeface="Microsoft YaHei UI" panose="020B0503020204020204" pitchFamily="34" charset="-122"/>
              </a:rPr>
              <a:t>条件（）</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Aft>
                <a:spcPct val="0"/>
              </a:spcAft>
            </a:pPr>
            <a:r>
              <a:rPr lang="zh-CN" altLang="en-US" sz="2000" dirty="0">
                <a:latin typeface="Microsoft YaHei UI" panose="020B0503020204020204" pitchFamily="34" charset="-122"/>
                <a:ea typeface="Microsoft YaHei UI" panose="020B0503020204020204" pitchFamily="34" charset="-122"/>
              </a:rPr>
              <a:t>          比较、</a:t>
            </a:r>
            <a:r>
              <a:rPr lang="en-US" altLang="zh-CN" sz="2000" dirty="0">
                <a:latin typeface="Microsoft YaHei UI" panose="020B0503020204020204" pitchFamily="34" charset="-122"/>
                <a:ea typeface="Microsoft YaHei UI" panose="020B0503020204020204" pitchFamily="34" charset="-122"/>
              </a:rPr>
              <a:t>IS</a:t>
            </a:r>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NULL</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LIKE</a:t>
            </a:r>
            <a:r>
              <a:rPr lang="zh-CN" altLang="en-US" sz="2000" dirty="0">
                <a:latin typeface="Microsoft YaHei UI" panose="020B0503020204020204" pitchFamily="34" charset="-122"/>
                <a:ea typeface="Microsoft YaHei UI" panose="020B0503020204020204" pitchFamily="34" charset="-122"/>
              </a:rPr>
              <a:t>和字符串通配符、</a:t>
            </a:r>
            <a:r>
              <a:rPr lang="en-US" altLang="zh-CN" sz="2000" dirty="0">
                <a:latin typeface="Microsoft YaHei UI" panose="020B0503020204020204" pitchFamily="34" charset="-122"/>
                <a:ea typeface="Microsoft YaHei UI" panose="020B0503020204020204" pitchFamily="34" charset="-122"/>
              </a:rPr>
              <a:t>BETWEEN …  AND…</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Aft>
                <a:spcPct val="0"/>
              </a:spcAft>
            </a:pPr>
            <a:r>
              <a:rPr lang="en-US" altLang="zh-CN" sz="2000" dirty="0">
                <a:latin typeface="Microsoft YaHei UI" panose="020B0503020204020204" pitchFamily="34" charset="-122"/>
                <a:ea typeface="Microsoft YaHei UI" panose="020B0503020204020204" pitchFamily="34" charset="-122"/>
              </a:rPr>
              <a:t>          AND</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OR</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NOT  </a:t>
            </a:r>
          </a:p>
          <a:p>
            <a:pPr marL="742950" lvl="1"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GROUP</a:t>
            </a:r>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BY</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HAVING</a:t>
            </a:r>
          </a:p>
          <a:p>
            <a:pPr marL="742950" lvl="1"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ORDER</a:t>
            </a:r>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BY</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DESC</a:t>
            </a:r>
          </a:p>
          <a:p>
            <a:pPr marL="742950" lvl="1" indent="-285750" fontAlgn="base">
              <a:lnSpc>
                <a:spcPct val="125000"/>
              </a:lnSpc>
              <a:spcAft>
                <a:spcPct val="0"/>
              </a:spcAft>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连接：</a:t>
            </a:r>
            <a:r>
              <a:rPr lang="en-US" altLang="zh-CN" sz="2000" dirty="0">
                <a:latin typeface="Microsoft YaHei UI" panose="020B0503020204020204" pitchFamily="34" charset="-122"/>
                <a:ea typeface="Microsoft YaHei UI" panose="020B0503020204020204" pitchFamily="34" charset="-122"/>
              </a:rPr>
              <a:t>where</a:t>
            </a:r>
            <a:r>
              <a:rPr lang="zh-CN" altLang="en-US" sz="2000" dirty="0">
                <a:latin typeface="Microsoft YaHei UI" panose="020B0503020204020204" pitchFamily="34" charset="-122"/>
                <a:ea typeface="Microsoft YaHei UI" panose="020B0503020204020204" pitchFamily="34" charset="-122"/>
              </a:rPr>
              <a:t>中连接条件</a:t>
            </a:r>
            <a:endParaRPr lang="en-US" altLang="zh-CN" sz="2000" dirty="0">
              <a:latin typeface="Microsoft YaHei UI" panose="020B0503020204020204" pitchFamily="34" charset="-122"/>
              <a:ea typeface="Microsoft YaHei UI" panose="020B0503020204020204" pitchFamily="34" charset="-122"/>
            </a:endParaRPr>
          </a:p>
          <a:p>
            <a:pPr marL="742950" lvl="1" indent="-285750" fontAlgn="base">
              <a:lnSpc>
                <a:spcPct val="125000"/>
              </a:lnSpc>
              <a:spcAft>
                <a:spcPct val="0"/>
              </a:spcAft>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子查询：</a:t>
            </a:r>
            <a:r>
              <a:rPr lang="en-US" altLang="zh-CN" sz="2000" dirty="0">
                <a:latin typeface="Microsoft YaHei UI" panose="020B0503020204020204" pitchFamily="34" charset="-122"/>
                <a:ea typeface="Microsoft YaHei UI" panose="020B0503020204020204" pitchFamily="34" charset="-122"/>
              </a:rPr>
              <a:t>IN</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NOT IN</a:t>
            </a:r>
            <a:endParaRPr lang="en-US" altLang="x-none" sz="2000" dirty="0">
              <a:latin typeface="Microsoft YaHei UI" panose="020B0503020204020204" pitchFamily="34" charset="-122"/>
              <a:ea typeface="Microsoft YaHei UI" panose="020B0503020204020204" pitchFamily="34" charset="-122"/>
            </a:endParaRPr>
          </a:p>
        </p:txBody>
      </p:sp>
      <p:sp>
        <p:nvSpPr>
          <p:cNvPr id="9" name="Rectangle 8"/>
          <p:cNvSpPr/>
          <p:nvPr/>
        </p:nvSpPr>
        <p:spPr>
          <a:xfrm>
            <a:off x="1140184" y="5067917"/>
            <a:ext cx="7840529" cy="1631216"/>
          </a:xfrm>
          <a:prstGeom prst="rect">
            <a:avLst/>
          </a:prstGeom>
        </p:spPr>
        <p:txBody>
          <a:bodyPr wrap="square">
            <a:spAutoFit/>
          </a:bodyPr>
          <a:lstStyle/>
          <a:p>
            <a:pPr marL="285750" lvl="0" indent="-285750" fontAlgn="base">
              <a:lnSpc>
                <a:spcPct val="125000"/>
              </a:lnSpc>
              <a:spcAft>
                <a:spcPct val="0"/>
              </a:spcAft>
              <a:buFont typeface="Arial" panose="020B0604020202020204" pitchFamily="34" charset="0"/>
              <a:buChar char="•"/>
            </a:pPr>
            <a:r>
              <a:rPr lang="zh-CN" altLang="en-US" sz="2000" dirty="0">
                <a:solidFill>
                  <a:srgbClr val="FF0000"/>
                </a:solidFill>
                <a:latin typeface="Microsoft YaHei UI" panose="020B0503020204020204" pitchFamily="34" charset="-122"/>
                <a:ea typeface="Microsoft YaHei UI" panose="020B0503020204020204" pitchFamily="34" charset="-122"/>
              </a:rPr>
              <a:t>数据更新</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marL="899795" lvl="0"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INSERT INTO…  VALUES  …</a:t>
            </a:r>
          </a:p>
          <a:p>
            <a:pPr marL="899795" indent="-285750" fontAlgn="base">
              <a:lnSpc>
                <a:spcPct val="125000"/>
              </a:lnSpc>
              <a:spcAft>
                <a:spcPct val="0"/>
              </a:spcAft>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DELETE FROM  …  WHERE  …</a:t>
            </a:r>
          </a:p>
          <a:p>
            <a:pPr marL="285750" indent="-285750" fontAlgn="base">
              <a:lnSpc>
                <a:spcPct val="125000"/>
              </a:lnSpc>
              <a:spcAft>
                <a:spcPct val="0"/>
              </a:spcAft>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空值的处理：查询条件、更新、聚集函数</a:t>
            </a:r>
            <a:endParaRPr lang="en-US" altLang="x-none" sz="2000" dirty="0">
              <a:latin typeface="Microsoft YaHei UI" panose="020B0503020204020204" pitchFamily="34" charset="-122"/>
              <a:ea typeface="Microsoft YaHei UI"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45981133"/>
              </p:ext>
            </p:extLst>
          </p:nvPr>
        </p:nvGraphicFramePr>
        <p:xfrm>
          <a:off x="5486400" y="3245671"/>
          <a:ext cx="6326671" cy="2498393"/>
        </p:xfrm>
        <a:graphic>
          <a:graphicData uri="http://schemas.openxmlformats.org/drawingml/2006/table">
            <a:tbl>
              <a:tblPr/>
              <a:tblGrid>
                <a:gridCol w="1947553">
                  <a:extLst>
                    <a:ext uri="{9D8B030D-6E8A-4147-A177-3AD203B41FA5}">
                      <a16:colId xmlns:a16="http://schemas.microsoft.com/office/drawing/2014/main" val="20000"/>
                    </a:ext>
                  </a:extLst>
                </a:gridCol>
                <a:gridCol w="4379118">
                  <a:extLst>
                    <a:ext uri="{9D8B030D-6E8A-4147-A177-3AD203B41FA5}">
                      <a16:colId xmlns:a16="http://schemas.microsoft.com/office/drawing/2014/main" val="20001"/>
                    </a:ext>
                  </a:extLst>
                </a:gridCol>
              </a:tblGrid>
              <a:tr h="39516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查 询 条 件</a:t>
                      </a:r>
                      <a:endParaRPr kumimoji="0" lang="zh-CN" alt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谓    词</a:t>
                      </a:r>
                      <a:endParaRPr kumimoji="0" lang="zh-CN" alt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97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比    较</a:t>
                      </a:r>
                      <a:endParaRPr kumimoji="0" lang="zh-CN" alt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400" b="1" i="0" u="none" strike="noStrike" cap="none" normalizeH="0" baseline="0" dirty="0">
                          <a:ln>
                            <a:noFill/>
                          </a:ln>
                          <a:solidFill>
                            <a:schemeClr val="tx1"/>
                          </a:solidFill>
                          <a:effectLst/>
                          <a:latin typeface="+mn-lt"/>
                          <a:ea typeface="宋体" panose="02010600030101010101" pitchFamily="2" charset="-122"/>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&lt;&gt;</a:t>
                      </a:r>
                      <a:r>
                        <a:rPr kumimoji="0" lang="zh-CN" altLang="en-US" sz="1400" b="1" i="0" u="none" strike="noStrike" cap="none" normalizeH="0" baseline="0" dirty="0">
                          <a:ln>
                            <a:noFill/>
                          </a:ln>
                          <a:solidFill>
                            <a:schemeClr val="tx1"/>
                          </a:solidFill>
                          <a:effectLst/>
                          <a:latin typeface="+mn-lt"/>
                          <a:ea typeface="宋体" panose="02010600030101010101" pitchFamily="2" charset="-122"/>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!&gt;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!&lt;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NOT+</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上述比较运算符</a:t>
                      </a:r>
                      <a:endParaRPr kumimoji="0" lang="zh-CN" alt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96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确定范围</a:t>
                      </a:r>
                      <a:endParaRPr kumimoji="0" lang="zh-CN" altLang="en-US" sz="18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BETWEEN AND</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NOT BETWEEN AND</a:t>
                      </a:r>
                      <a:endParaRPr kumimoji="0" 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57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确定集合</a:t>
                      </a:r>
                      <a:endParaRPr kumimoji="0" lang="zh-CN" altLang="en-US" sz="18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NOT IN</a:t>
                      </a:r>
                      <a:endParaRPr kumimoji="0" 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57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字符匹配</a:t>
                      </a:r>
                      <a:endParaRPr kumimoji="0" lang="zh-CN" altLang="en-US" sz="18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LIKE</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NOT LIKE</a:t>
                      </a:r>
                      <a:endParaRPr kumimoji="0" 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357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rPr>
                        <a:t>空    值</a:t>
                      </a:r>
                      <a:endParaRPr kumimoji="0" lang="zh-CN" altLang="en-US" sz="1800" b="1" i="0" u="none" strike="noStrike" cap="none" normalizeH="0" baseline="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IS NULL</a:t>
                      </a:r>
                      <a:r>
                        <a:rPr kumimoji="0" lang="zh-CN" alt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 </a:t>
                      </a:r>
                      <a:r>
                        <a:rPr kumimoji="0" lang="en-US"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IS NOT NULL</a:t>
                      </a:r>
                      <a:endParaRPr kumimoji="0" lang="en-US" sz="18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57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chemeClr val="tx1"/>
                          </a:solidFill>
                          <a:effectLst/>
                          <a:latin typeface="+mn-lt"/>
                          <a:ea typeface="宋体" panose="02010600030101010101" pitchFamily="2" charset="-122"/>
                        </a:rPr>
                        <a:t>多重条件（逻辑运算）</a:t>
                      </a:r>
                      <a:endParaRPr kumimoji="0" lang="zh-CN" altLang="en-US" sz="1800" b="1" i="0" u="none" strike="noStrike" cap="none" normalizeH="0" baseline="0" dirty="0">
                        <a:ln>
                          <a:noFill/>
                        </a:ln>
                        <a:solidFill>
                          <a:schemeClr val="tx1"/>
                        </a:solidFill>
                        <a:effectLst/>
                        <a:latin typeface="+mn-lt"/>
                        <a:ea typeface="宋体" panose="02010600030101010101" pitchFamily="2" charset="-122"/>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400" b="1" i="0" u="none" strike="noStrike" cap="none" normalizeH="0" baseline="0" dirty="0">
                          <a:ln>
                            <a:noFill/>
                          </a:ln>
                          <a:solidFill>
                            <a:schemeClr val="tx1"/>
                          </a:solidFill>
                          <a:effectLst/>
                          <a:latin typeface="+mn-lt"/>
                          <a:ea typeface="宋体" panose="02010600030101010101" pitchFamily="2" charset="-122"/>
                        </a:rPr>
                        <a:t>AND</a:t>
                      </a:r>
                      <a:r>
                        <a:rPr kumimoji="0" lang="zh-CN" altLang="en-US" sz="1400" b="1" i="0" u="none" strike="noStrike" cap="none" normalizeH="0" baseline="0" dirty="0">
                          <a:ln>
                            <a:noFill/>
                          </a:ln>
                          <a:solidFill>
                            <a:schemeClr val="tx1"/>
                          </a:solidFill>
                          <a:effectLst/>
                          <a:latin typeface="+mn-lt"/>
                          <a:ea typeface="宋体" panose="02010600030101010101" pitchFamily="2" charset="-122"/>
                        </a:rPr>
                        <a:t>, </a:t>
                      </a:r>
                      <a:r>
                        <a:rPr kumimoji="0" lang="en-US" sz="1400" b="1" i="0" u="none" strike="noStrike" cap="none" normalizeH="0" baseline="0" dirty="0">
                          <a:ln>
                            <a:noFill/>
                          </a:ln>
                          <a:solidFill>
                            <a:schemeClr val="tx1"/>
                          </a:solidFill>
                          <a:effectLst/>
                          <a:latin typeface="+mn-lt"/>
                          <a:ea typeface="宋体" panose="02010600030101010101" pitchFamily="2" charset="-122"/>
                        </a:rPr>
                        <a:t>OR</a:t>
                      </a:r>
                      <a:r>
                        <a:rPr kumimoji="0" lang="zh-CN" altLang="en-US" sz="1400" b="1" i="0" u="none" strike="noStrike" cap="none" normalizeH="0" baseline="0" dirty="0">
                          <a:ln>
                            <a:noFill/>
                          </a:ln>
                          <a:solidFill>
                            <a:schemeClr val="tx1"/>
                          </a:solidFill>
                          <a:effectLst/>
                          <a:latin typeface="+mn-lt"/>
                          <a:ea typeface="宋体" panose="02010600030101010101" pitchFamily="2" charset="-122"/>
                        </a:rPr>
                        <a:t>, </a:t>
                      </a:r>
                      <a:r>
                        <a:rPr kumimoji="0" lang="en-US" sz="1400" b="1" i="0" u="none" strike="noStrike" cap="none" normalizeH="0" baseline="0" dirty="0">
                          <a:ln>
                            <a:noFill/>
                          </a:ln>
                          <a:solidFill>
                            <a:schemeClr val="tx1"/>
                          </a:solidFill>
                          <a:effectLst/>
                          <a:latin typeface="+mn-lt"/>
                          <a:ea typeface="宋体" panose="02010600030101010101" pitchFamily="2" charset="-122"/>
                        </a:rPr>
                        <a:t>NOT</a:t>
                      </a:r>
                      <a:endParaRPr kumimoji="0" lang="en-US" sz="1800" b="1" i="0" u="none" strike="noStrike" cap="none" normalizeH="0" baseline="0" dirty="0">
                        <a:ln>
                          <a:noFill/>
                        </a:ln>
                        <a:solidFill>
                          <a:schemeClr val="tx1"/>
                        </a:solidFill>
                        <a:effectLst/>
                        <a:latin typeface="+mn-lt"/>
                        <a:ea typeface="宋体" panose="02010600030101010101" pitchFamily="2" charset="-122"/>
                      </a:endParaRPr>
                    </a:p>
                  </a:txBody>
                  <a:tcPr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文本框 3"/>
          <p:cNvSpPr txBox="1"/>
          <p:nvPr/>
        </p:nvSpPr>
        <p:spPr>
          <a:xfrm>
            <a:off x="8980805" y="1006475"/>
            <a:ext cx="2439035" cy="460375"/>
          </a:xfrm>
          <a:prstGeom prst="rect">
            <a:avLst/>
          </a:prstGeom>
          <a:noFill/>
        </p:spPr>
        <p:txBody>
          <a:bodyPr wrap="square" rtlCol="0">
            <a:spAutoFit/>
          </a:bodyPr>
          <a:lstStyle/>
          <a:p>
            <a:r>
              <a:rPr lang="zh-CN" altLang="en-US" sz="2400" b="1">
                <a:solidFill>
                  <a:srgbClr val="0070C0"/>
                </a:solidFill>
              </a:rPr>
              <a:t>以书本例题为主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四</a:t>
            </a:r>
            <a:r>
              <a:rPr lang="zh-CN" altLang="en-US" dirty="0"/>
              <a:t>：关系数据库的规范化设计</a:t>
            </a:r>
            <a:endParaRPr lang="x-none" dirty="0"/>
          </a:p>
        </p:txBody>
      </p:sp>
      <p:sp>
        <p:nvSpPr>
          <p:cNvPr id="3" name="Content Placeholder 2"/>
          <p:cNvSpPr>
            <a:spLocks noGrp="1"/>
          </p:cNvSpPr>
          <p:nvPr>
            <p:ph idx="1"/>
          </p:nvPr>
        </p:nvSpPr>
        <p:spPr>
          <a:xfrm>
            <a:off x="838200" y="1825625"/>
            <a:ext cx="10515600" cy="5226816"/>
          </a:xfrm>
        </p:spPr>
        <p:txBody>
          <a:bodyPr>
            <a:normAutofit/>
          </a:bodyPr>
          <a:lstStyle/>
          <a:p>
            <a:pPr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规范化涉及的基本概念</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solidFill>
                  <a:srgbClr val="FF0000"/>
                </a:solidFill>
                <a:latin typeface="Microsoft YaHei UI" panose="020B0503020204020204" pitchFamily="34" charset="-122"/>
                <a:ea typeface="Microsoft YaHei UI" panose="020B0503020204020204" pitchFamily="34" charset="-122"/>
              </a:rPr>
              <a:t>各级范式的定义</a:t>
            </a:r>
            <a:r>
              <a:rPr lang="zh-CN" altLang="en-US" sz="2000" dirty="0">
                <a:latin typeface="Microsoft YaHei UI" panose="020B0503020204020204" pitchFamily="34" charset="-122"/>
                <a:ea typeface="Microsoft YaHei UI" panose="020B0503020204020204" pitchFamily="34" charset="-122"/>
              </a:rPr>
              <a:t>（</a:t>
            </a:r>
            <a:r>
              <a:rPr lang="en-US" sz="2000" dirty="0">
                <a:latin typeface="Microsoft YaHei UI" panose="020B0503020204020204" pitchFamily="34" charset="-122"/>
                <a:ea typeface="Microsoft YaHei UI" panose="020B0503020204020204" pitchFamily="34" charset="-122"/>
              </a:rPr>
              <a:t>1NF 、2NF 、3NF 、BCNF</a:t>
            </a:r>
            <a:r>
              <a:rPr lang="zh-CN" altLang="en-US" sz="2000" dirty="0">
                <a:latin typeface="Microsoft YaHei UI" panose="020B0503020204020204" pitchFamily="34" charset="-122"/>
                <a:ea typeface="Microsoft YaHei UI" panose="020B0503020204020204" pitchFamily="34" charset="-122"/>
              </a:rPr>
              <a:t>）</a:t>
            </a:r>
            <a:endParaRPr lang="en-US"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en-US" sz="2000" dirty="0">
                <a:latin typeface="Microsoft YaHei UI" panose="020B0503020204020204" pitchFamily="34" charset="-122"/>
                <a:ea typeface="Microsoft YaHei UI" panose="020B0503020204020204" pitchFamily="34" charset="-122"/>
              </a:rPr>
              <a:t>FD</a:t>
            </a:r>
            <a:r>
              <a:rPr lang="zh-CN" altLang="en-US" sz="2000" dirty="0">
                <a:latin typeface="Microsoft YaHei UI" panose="020B0503020204020204" pitchFamily="34" charset="-122"/>
                <a:ea typeface="Microsoft YaHei UI" panose="020B0503020204020204" pitchFamily="34" charset="-122"/>
              </a:rPr>
              <a:t>的推理规则</a:t>
            </a:r>
            <a:endParaRPr lang="en-US"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solidFill>
                  <a:srgbClr val="FF0000"/>
                </a:solidFill>
                <a:latin typeface="Microsoft YaHei UI" panose="020B0503020204020204" pitchFamily="34" charset="-122"/>
                <a:ea typeface="Microsoft YaHei UI" panose="020B0503020204020204" pitchFamily="34" charset="-122"/>
              </a:rPr>
              <a:t>属性集闭包</a:t>
            </a:r>
            <a:r>
              <a:rPr lang="zh-CN" altLang="en-US" sz="2000" dirty="0">
                <a:latin typeface="Microsoft YaHei UI" panose="020B0503020204020204" pitchFamily="34" charset="-122"/>
                <a:ea typeface="Microsoft YaHei UI" panose="020B0503020204020204" pitchFamily="34" charset="-122"/>
              </a:rPr>
              <a:t>定义及算法</a:t>
            </a:r>
            <a:endParaRPr lang="en-US"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solidFill>
                  <a:srgbClr val="FF0000"/>
                </a:solidFill>
                <a:latin typeface="Microsoft YaHei UI" panose="020B0503020204020204" pitchFamily="34" charset="-122"/>
                <a:ea typeface="Microsoft YaHei UI" panose="020B0503020204020204" pitchFamily="34" charset="-122"/>
              </a:rPr>
              <a:t>判断</a:t>
            </a:r>
            <a:r>
              <a:rPr lang="zh-CN" altLang="en-US" sz="2000" dirty="0">
                <a:latin typeface="Microsoft YaHei UI" panose="020B0503020204020204" pitchFamily="34" charset="-122"/>
                <a:ea typeface="Microsoft YaHei UI" panose="020B0503020204020204" pitchFamily="34" charset="-122"/>
              </a:rPr>
              <a:t>无损分解、保持函数依赖</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无损分解和保持函数依赖</a:t>
            </a:r>
            <a:r>
              <a:rPr lang="zh-CN" altLang="en-US" sz="2000" dirty="0">
                <a:solidFill>
                  <a:srgbClr val="FF0000"/>
                </a:solidFill>
                <a:latin typeface="Microsoft YaHei UI" panose="020B0503020204020204" pitchFamily="34" charset="-122"/>
                <a:ea typeface="Microsoft YaHei UI" panose="020B0503020204020204" pitchFamily="34" charset="-122"/>
              </a:rPr>
              <a:t>分解方法</a:t>
            </a:r>
            <a:endParaRPr lang="x-none" sz="2000" dirty="0">
              <a:solidFill>
                <a:srgbClr val="FF0000"/>
              </a:solidFill>
              <a:latin typeface="Microsoft YaHei UI" panose="020B0503020204020204" pitchFamily="34" charset="-122"/>
              <a:ea typeface="Microsoft YaHei UI" panose="020B0503020204020204" pitchFamily="34" charset="-122"/>
            </a:endParaRPr>
          </a:p>
        </p:txBody>
      </p:sp>
      <p:pic>
        <p:nvPicPr>
          <p:cNvPr id="8" name="Picture 7"/>
          <p:cNvPicPr>
            <a:picLocks noChangeAspect="1"/>
          </p:cNvPicPr>
          <p:nvPr/>
        </p:nvPicPr>
        <p:blipFill>
          <a:blip r:embed="rId2"/>
          <a:stretch>
            <a:fillRect/>
          </a:stretch>
        </p:blipFill>
        <p:spPr>
          <a:xfrm>
            <a:off x="5897836" y="2814884"/>
            <a:ext cx="5306191" cy="3576499"/>
          </a:xfrm>
          <a:prstGeom prst="rect">
            <a:avLst/>
          </a:prstGeom>
        </p:spPr>
      </p:pic>
      <p:sp>
        <p:nvSpPr>
          <p:cNvPr id="4" name="文本框 3"/>
          <p:cNvSpPr txBox="1"/>
          <p:nvPr/>
        </p:nvSpPr>
        <p:spPr>
          <a:xfrm>
            <a:off x="6964045" y="1261745"/>
            <a:ext cx="5228590" cy="2167255"/>
          </a:xfrm>
          <a:prstGeom prst="rect">
            <a:avLst/>
          </a:prstGeom>
          <a:noFill/>
        </p:spPr>
        <p:txBody>
          <a:bodyPr wrap="square" rtlCol="0">
            <a:noAutofit/>
          </a:bodyPr>
          <a:lstStyle/>
          <a:p>
            <a:r>
              <a:rPr lang="zh-CN" altLang="en-US" sz="2400" b="1" dirty="0">
                <a:solidFill>
                  <a:srgbClr val="0070C0"/>
                </a:solidFill>
              </a:rPr>
              <a:t>根据语义写函数依赖关系注意：</a:t>
            </a:r>
          </a:p>
          <a:p>
            <a:r>
              <a:rPr lang="en-US" altLang="zh-CN" sz="2400" b="1" dirty="0">
                <a:solidFill>
                  <a:srgbClr val="0070C0"/>
                </a:solidFill>
              </a:rPr>
              <a:t>1</a:t>
            </a:r>
            <a:r>
              <a:rPr lang="zh-CN" altLang="en-US" sz="2400" b="1" dirty="0">
                <a:solidFill>
                  <a:srgbClr val="0070C0"/>
                </a:solidFill>
              </a:rPr>
              <a:t>，少量最基本的、非常明显的依赖关系需要自己判断</a:t>
            </a:r>
          </a:p>
          <a:p>
            <a:r>
              <a:rPr lang="en-US" altLang="zh-CN" sz="2400" b="1" dirty="0">
                <a:solidFill>
                  <a:srgbClr val="0070C0"/>
                </a:solidFill>
              </a:rPr>
              <a:t>2</a:t>
            </a:r>
            <a:r>
              <a:rPr lang="zh-CN" altLang="en-US" sz="2400" b="1" dirty="0">
                <a:solidFill>
                  <a:srgbClr val="0070C0"/>
                </a:solidFill>
              </a:rPr>
              <a:t>，题目给出的都要表达出来</a:t>
            </a:r>
          </a:p>
          <a:p>
            <a:r>
              <a:rPr lang="en-US" altLang="zh-CN" sz="2400" b="1" dirty="0">
                <a:solidFill>
                  <a:srgbClr val="0070C0"/>
                </a:solidFill>
              </a:rPr>
              <a:t>3</a:t>
            </a:r>
            <a:r>
              <a:rPr lang="zh-CN" altLang="en-US" sz="2400" b="1" dirty="0">
                <a:solidFill>
                  <a:srgbClr val="0070C0"/>
                </a:solidFill>
              </a:rPr>
              <a:t>，不要随意加多余的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五</a:t>
            </a:r>
            <a:r>
              <a:rPr lang="zh-CN" altLang="en-US" dirty="0"/>
              <a:t>：数据库设计</a:t>
            </a:r>
            <a:endParaRPr lang="x-none" dirty="0"/>
          </a:p>
        </p:txBody>
      </p:sp>
      <p:sp>
        <p:nvSpPr>
          <p:cNvPr id="3" name="Content Placeholder 2"/>
          <p:cNvSpPr>
            <a:spLocks noGrp="1"/>
          </p:cNvSpPr>
          <p:nvPr>
            <p:ph idx="1"/>
          </p:nvPr>
        </p:nvSpPr>
        <p:spPr/>
        <p:txBody>
          <a:bodyPr>
            <a:normAutofit/>
          </a:bodyPr>
          <a:lstStyle/>
          <a:p>
            <a:pPr marL="0" indent="0" fontAlgn="base">
              <a:lnSpc>
                <a:spcPct val="125000"/>
              </a:lnSpc>
              <a:spcBef>
                <a:spcPts val="1200"/>
              </a:spcBef>
              <a:spcAft>
                <a:spcPct val="0"/>
              </a:spcAft>
              <a:buNone/>
            </a:pPr>
            <a:r>
              <a:rPr lang="en-US" altLang="zh-CN" sz="2000" dirty="0">
                <a:latin typeface="Microsoft YaHei UI" panose="020B0503020204020204" pitchFamily="34" charset="-122"/>
                <a:ea typeface="Microsoft YaHei UI" panose="020B0503020204020204" pitchFamily="34" charset="-122"/>
              </a:rPr>
              <a:t>1</a:t>
            </a:r>
            <a:r>
              <a:rPr lang="zh-CN" altLang="en-US" sz="2000" dirty="0">
                <a:latin typeface="Microsoft YaHei UI" panose="020B0503020204020204" pitchFamily="34" charset="-122"/>
                <a:ea typeface="Microsoft YaHei UI" panose="020B0503020204020204" pitchFamily="34" charset="-122"/>
              </a:rPr>
              <a:t>、</a:t>
            </a:r>
            <a:r>
              <a:rPr lang="en-US" altLang="zh-CN" sz="2000" dirty="0">
                <a:solidFill>
                  <a:srgbClr val="FF0000"/>
                </a:solidFill>
                <a:latin typeface="Microsoft YaHei UI" panose="020B0503020204020204" pitchFamily="34" charset="-122"/>
                <a:ea typeface="Microsoft YaHei UI" panose="020B0503020204020204" pitchFamily="34" charset="-122"/>
              </a:rPr>
              <a:t>E-R</a:t>
            </a:r>
            <a:r>
              <a:rPr lang="zh-CN" altLang="en-US" sz="2000" dirty="0">
                <a:solidFill>
                  <a:srgbClr val="FF0000"/>
                </a:solidFill>
                <a:latin typeface="Microsoft YaHei UI" panose="020B0503020204020204" pitchFamily="34" charset="-122"/>
                <a:ea typeface="Microsoft YaHei UI" panose="020B0503020204020204" pitchFamily="34" charset="-122"/>
              </a:rPr>
              <a:t>图</a:t>
            </a:r>
            <a:r>
              <a:rPr lang="zh-CN" altLang="en-US" sz="2000" dirty="0">
                <a:latin typeface="Microsoft YaHei UI" panose="020B0503020204020204" pitchFamily="34" charset="-122"/>
                <a:ea typeface="Microsoft YaHei UI" panose="020B0503020204020204" pitchFamily="34" charset="-122"/>
              </a:rPr>
              <a:t>表示方法</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实体集</a:t>
            </a:r>
            <a:r>
              <a:rPr lang="en-US" altLang="zh-CN" sz="2000" dirty="0">
                <a:latin typeface="Microsoft YaHei UI" panose="020B0503020204020204" pitchFamily="34" charset="-122"/>
                <a:ea typeface="Microsoft YaHei UI" panose="020B0503020204020204" pitchFamily="34" charset="-122"/>
              </a:rPr>
              <a:t>-&gt;</a:t>
            </a:r>
            <a:r>
              <a:rPr lang="zh-CN" altLang="en-US" sz="2000" dirty="0">
                <a:latin typeface="Microsoft YaHei UI" panose="020B0503020204020204" pitchFamily="34" charset="-122"/>
                <a:ea typeface="Microsoft YaHei UI" panose="020B0503020204020204" pitchFamily="34" charset="-122"/>
              </a:rPr>
              <a:t>矩形框，框中标明实体集名 </a:t>
            </a:r>
            <a:endParaRPr lang="x-none"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联系</a:t>
            </a:r>
            <a:r>
              <a:rPr lang="en-US" altLang="zh-CN" sz="2000" dirty="0">
                <a:latin typeface="Microsoft YaHei UI" panose="020B0503020204020204" pitchFamily="34" charset="-122"/>
                <a:ea typeface="Microsoft YaHei UI" panose="020B0503020204020204" pitchFamily="34" charset="-122"/>
              </a:rPr>
              <a:t>-&gt;</a:t>
            </a:r>
            <a:r>
              <a:rPr lang="zh-CN" altLang="en-US" sz="2000" dirty="0">
                <a:latin typeface="Microsoft YaHei UI" panose="020B0503020204020204" pitchFamily="34" charset="-122"/>
                <a:ea typeface="Microsoft YaHei UI" panose="020B0503020204020204" pitchFamily="34" charset="-122"/>
              </a:rPr>
              <a:t>菱形框，框内标明联系名</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属性</a:t>
            </a:r>
            <a:r>
              <a:rPr lang="en-US" altLang="zh-CN" sz="2000" dirty="0">
                <a:latin typeface="Microsoft YaHei UI" panose="020B0503020204020204" pitchFamily="34" charset="-122"/>
                <a:ea typeface="Microsoft YaHei UI" panose="020B0503020204020204" pitchFamily="34" charset="-122"/>
              </a:rPr>
              <a:t>-&gt;</a:t>
            </a:r>
            <a:r>
              <a:rPr lang="zh-CN" altLang="en-US" sz="2000" dirty="0">
                <a:latin typeface="Microsoft YaHei UI" panose="020B0503020204020204" pitchFamily="34" charset="-122"/>
                <a:ea typeface="Microsoft YaHei UI" panose="020B0503020204020204" pitchFamily="34" charset="-122"/>
              </a:rPr>
              <a:t>椭圆</a:t>
            </a:r>
            <a:endParaRPr lang="en-US" altLang="zh-CN" sz="2000" dirty="0">
              <a:latin typeface="Microsoft YaHei UI" panose="020B0503020204020204" pitchFamily="34" charset="-122"/>
              <a:ea typeface="Microsoft YaHei UI" panose="020B0503020204020204" pitchFamily="34" charset="-122"/>
            </a:endParaRPr>
          </a:p>
          <a:p>
            <a:pPr lvl="1" fontAlgn="base">
              <a:lnSpc>
                <a:spcPct val="125000"/>
              </a:lnSpc>
              <a:spcBef>
                <a:spcPts val="1200"/>
              </a:spcBef>
              <a:spcAft>
                <a:spcPct val="0"/>
              </a:spcAft>
            </a:pPr>
            <a:r>
              <a:rPr lang="zh-CN" altLang="en-US" sz="2000" dirty="0">
                <a:latin typeface="Microsoft YaHei UI" panose="020B0503020204020204" pitchFamily="34" charset="-122"/>
                <a:ea typeface="Microsoft YaHei UI" panose="020B0503020204020204" pitchFamily="34" charset="-122"/>
              </a:rPr>
              <a:t>相关图形间用无向边连接，在联系与实体集的连线上要标明联系类型（如：</a:t>
            </a:r>
            <a:r>
              <a:rPr lang="en-US" altLang="zh-CN" sz="2000" dirty="0">
                <a:latin typeface="Microsoft YaHei UI" panose="020B0503020204020204" pitchFamily="34" charset="-122"/>
                <a:ea typeface="Microsoft YaHei UI" panose="020B0503020204020204" pitchFamily="34" charset="-122"/>
              </a:rPr>
              <a:t>1:n</a:t>
            </a:r>
            <a:r>
              <a:rPr lang="zh-CN" altLang="en-US" sz="2000" dirty="0">
                <a:latin typeface="Microsoft YaHei UI" panose="020B0503020204020204" pitchFamily="34" charset="-122"/>
                <a:ea typeface="Microsoft YaHei UI" panose="020B0503020204020204" pitchFamily="34" charset="-122"/>
              </a:rPr>
              <a:t>等），在实体标识符下划线</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x-none"/>
          </a:p>
        </p:txBody>
      </p:sp>
      <p:pic>
        <p:nvPicPr>
          <p:cNvPr id="9" name="Content Placeholder 8"/>
          <p:cNvPicPr>
            <a:picLocks noGrp="1" noChangeAspect="1"/>
          </p:cNvPicPr>
          <p:nvPr>
            <p:ph idx="1"/>
          </p:nvPr>
        </p:nvPicPr>
        <p:blipFill>
          <a:blip r:embed="rId2"/>
          <a:stretch>
            <a:fillRect/>
          </a:stretch>
        </p:blipFill>
        <p:spPr>
          <a:xfrm>
            <a:off x="838200" y="6298"/>
            <a:ext cx="10515600" cy="68454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五</a:t>
            </a:r>
            <a:r>
              <a:rPr lang="zh-CN" altLang="en-US" dirty="0"/>
              <a:t>：数据库设计</a:t>
            </a:r>
            <a:endParaRPr lang="x-none" dirty="0"/>
          </a:p>
        </p:txBody>
      </p:sp>
      <p:sp>
        <p:nvSpPr>
          <p:cNvPr id="3" name="Content Placeholder 2"/>
          <p:cNvSpPr>
            <a:spLocks noGrp="1"/>
          </p:cNvSpPr>
          <p:nvPr>
            <p:ph idx="1"/>
          </p:nvPr>
        </p:nvSpPr>
        <p:spPr>
          <a:xfrm>
            <a:off x="1066800" y="1518558"/>
            <a:ext cx="9481457" cy="5045528"/>
          </a:xfrm>
        </p:spPr>
        <p:txBody>
          <a:bodyPr>
            <a:normAutofit/>
          </a:bodyPr>
          <a:lstStyle/>
          <a:p>
            <a:pPr marL="0" indent="0" fontAlgn="base">
              <a:lnSpc>
                <a:spcPct val="125000"/>
              </a:lnSpc>
              <a:spcBef>
                <a:spcPts val="600"/>
              </a:spcBef>
              <a:spcAft>
                <a:spcPct val="0"/>
              </a:spcAft>
              <a:buNone/>
            </a:pPr>
            <a:r>
              <a:rPr lang="en-US" altLang="zh-CN" sz="2000" dirty="0">
                <a:latin typeface="Microsoft YaHei UI" panose="020B0503020204020204" pitchFamily="34" charset="-122"/>
                <a:ea typeface="Microsoft YaHei UI" panose="020B0503020204020204" pitchFamily="34" charset="-122"/>
              </a:rPr>
              <a:t>2</a:t>
            </a:r>
            <a:r>
              <a:rPr lang="zh-CN" altLang="en-US" sz="2000" dirty="0">
                <a:latin typeface="Microsoft YaHei UI" panose="020B0503020204020204" pitchFamily="34" charset="-122"/>
                <a:ea typeface="Microsoft YaHei UI" panose="020B0503020204020204" pitchFamily="34" charset="-122"/>
              </a:rPr>
              <a:t>、</a:t>
            </a:r>
            <a:r>
              <a:rPr lang="en-US" altLang="zh-CN" sz="2000" dirty="0">
                <a:solidFill>
                  <a:srgbClr val="FF0000"/>
                </a:solidFill>
                <a:latin typeface="Microsoft YaHei UI" panose="020B0503020204020204" pitchFamily="34" charset="-122"/>
                <a:ea typeface="Microsoft YaHei UI" panose="020B0503020204020204" pitchFamily="34" charset="-122"/>
              </a:rPr>
              <a:t>E-R</a:t>
            </a:r>
            <a:r>
              <a:rPr lang="zh-CN" altLang="en-US" sz="2000" dirty="0">
                <a:solidFill>
                  <a:srgbClr val="FF0000"/>
                </a:solidFill>
                <a:latin typeface="Microsoft YaHei UI" panose="020B0503020204020204" pitchFamily="34" charset="-122"/>
                <a:ea typeface="Microsoft YaHei UI" panose="020B0503020204020204" pitchFamily="34" charset="-122"/>
              </a:rPr>
              <a:t>模型向关系模型的转换 </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fontAlgn="base">
              <a:lnSpc>
                <a:spcPct val="125000"/>
              </a:lnSpc>
              <a:spcBef>
                <a:spcPts val="600"/>
              </a:spcBef>
              <a:spcAft>
                <a:spcPct val="0"/>
              </a:spcAft>
            </a:pPr>
            <a:r>
              <a:rPr lang="zh-CN" altLang="en-US" sz="2000" dirty="0">
                <a:latin typeface="Microsoft YaHei UI" panose="020B0503020204020204" pitchFamily="34" charset="-122"/>
                <a:ea typeface="Microsoft YaHei UI" panose="020B0503020204020204" pitchFamily="34" charset="-122"/>
              </a:rPr>
              <a:t>目标：把</a:t>
            </a:r>
            <a:r>
              <a:rPr lang="en-US" altLang="zh-CN" sz="2000" dirty="0">
                <a:latin typeface="Microsoft YaHei UI" panose="020B0503020204020204" pitchFamily="34" charset="-122"/>
                <a:ea typeface="Microsoft YaHei UI" panose="020B0503020204020204" pitchFamily="34" charset="-122"/>
              </a:rPr>
              <a:t>E-R</a:t>
            </a:r>
            <a:r>
              <a:rPr lang="zh-CN" altLang="en-US" sz="2000" dirty="0">
                <a:latin typeface="Microsoft YaHei UI" panose="020B0503020204020204" pitchFamily="34" charset="-122"/>
                <a:ea typeface="Microsoft YaHei UI" panose="020B0503020204020204" pitchFamily="34" charset="-122"/>
              </a:rPr>
              <a:t>图转换为关系模式的集合 </a:t>
            </a:r>
          </a:p>
          <a:p>
            <a:pPr lvl="1" fontAlgn="base">
              <a:lnSpc>
                <a:spcPct val="125000"/>
              </a:lnSpc>
              <a:spcBef>
                <a:spcPts val="600"/>
              </a:spcBef>
              <a:spcAft>
                <a:spcPct val="0"/>
              </a:spcAft>
            </a:pPr>
            <a:r>
              <a:rPr lang="zh-CN" altLang="en-US" sz="2000" dirty="0">
                <a:latin typeface="Microsoft YaHei UI" panose="020B0503020204020204" pitchFamily="34" charset="-122"/>
                <a:ea typeface="Microsoft YaHei UI" panose="020B0503020204020204" pitchFamily="34" charset="-122"/>
              </a:rPr>
              <a:t>规则：</a:t>
            </a:r>
          </a:p>
          <a:p>
            <a:pPr lvl="2" fontAlgn="base">
              <a:lnSpc>
                <a:spcPct val="125000"/>
              </a:lnSpc>
              <a:spcBef>
                <a:spcPts val="600"/>
              </a:spcBef>
              <a:spcAft>
                <a:spcPct val="0"/>
              </a:spcAft>
            </a:pPr>
            <a:r>
              <a:rPr lang="zh-CN" altLang="en-US" dirty="0">
                <a:latin typeface="Microsoft YaHei UI" panose="020B0503020204020204" pitchFamily="34" charset="-122"/>
                <a:ea typeface="Microsoft YaHei UI" panose="020B0503020204020204" pitchFamily="34" charset="-122"/>
              </a:rPr>
              <a:t>实体集：</a:t>
            </a:r>
            <a:endParaRPr lang="en-US" altLang="zh-CN" dirty="0">
              <a:latin typeface="Microsoft YaHei UI" panose="020B0503020204020204" pitchFamily="34" charset="-122"/>
              <a:ea typeface="Microsoft YaHei UI" panose="020B0503020204020204" pitchFamily="34" charset="-122"/>
            </a:endParaRPr>
          </a:p>
          <a:p>
            <a:pPr lvl="3" fontAlgn="base">
              <a:lnSpc>
                <a:spcPct val="125000"/>
              </a:lnSpc>
              <a:spcBef>
                <a:spcPts val="600"/>
              </a:spcBef>
              <a:spcAft>
                <a:spcPct val="0"/>
              </a:spcAft>
            </a:pPr>
            <a:r>
              <a:rPr lang="zh-CN" altLang="en-US" sz="2000" dirty="0">
                <a:latin typeface="Microsoft YaHei UI" panose="020B0503020204020204" pitchFamily="34" charset="-122"/>
                <a:ea typeface="Microsoft YaHei UI" panose="020B0503020204020204" pitchFamily="34" charset="-122"/>
              </a:rPr>
              <a:t>每个实体集转换成一个关系模式</a:t>
            </a:r>
          </a:p>
          <a:p>
            <a:pPr lvl="3" fontAlgn="base">
              <a:lnSpc>
                <a:spcPct val="125000"/>
              </a:lnSpc>
              <a:spcBef>
                <a:spcPts val="600"/>
              </a:spcBef>
              <a:spcAft>
                <a:spcPct val="0"/>
              </a:spcAft>
            </a:pPr>
            <a:r>
              <a:rPr lang="zh-CN" altLang="en-US" sz="2000" dirty="0">
                <a:latin typeface="Microsoft YaHei UI" panose="020B0503020204020204" pitchFamily="34" charset="-122"/>
                <a:ea typeface="Microsoft YaHei UI" panose="020B0503020204020204" pitchFamily="34" charset="-122"/>
              </a:rPr>
              <a:t>实体集的属性即为关系模式的属性</a:t>
            </a:r>
          </a:p>
          <a:p>
            <a:pPr lvl="3" fontAlgn="base">
              <a:lnSpc>
                <a:spcPct val="125000"/>
              </a:lnSpc>
              <a:spcBef>
                <a:spcPts val="600"/>
              </a:spcBef>
              <a:spcAft>
                <a:spcPct val="0"/>
              </a:spcAft>
            </a:pPr>
            <a:r>
              <a:rPr lang="zh-CN" altLang="en-US" sz="2000" dirty="0">
                <a:latin typeface="Microsoft YaHei UI" panose="020B0503020204020204" pitchFamily="34" charset="-122"/>
                <a:ea typeface="Microsoft YaHei UI" panose="020B0503020204020204" pitchFamily="34" charset="-122"/>
              </a:rPr>
              <a:t>实体健即为关系模式的键</a:t>
            </a:r>
          </a:p>
          <a:p>
            <a:pPr lvl="2" fontAlgn="base">
              <a:lnSpc>
                <a:spcPct val="125000"/>
              </a:lnSpc>
              <a:spcBef>
                <a:spcPts val="600"/>
              </a:spcBef>
              <a:spcAft>
                <a:spcPct val="0"/>
              </a:spcAft>
            </a:pPr>
            <a:r>
              <a:rPr lang="zh-CN" altLang="en-US" dirty="0">
                <a:latin typeface="Microsoft YaHei UI" panose="020B0503020204020204" pitchFamily="34" charset="-122"/>
                <a:ea typeface="Microsoft YaHei UI" panose="020B0503020204020204" pitchFamily="34" charset="-122"/>
              </a:rPr>
              <a:t>联系集：</a:t>
            </a:r>
            <a:endParaRPr lang="en-US" altLang="zh-CN" dirty="0">
              <a:latin typeface="Microsoft YaHei UI" panose="020B0503020204020204" pitchFamily="34" charset="-122"/>
              <a:ea typeface="Microsoft YaHei UI" panose="020B0503020204020204" pitchFamily="34" charset="-122"/>
            </a:endParaRPr>
          </a:p>
          <a:p>
            <a:pPr lvl="3" fontAlgn="base">
              <a:lnSpc>
                <a:spcPct val="125000"/>
              </a:lnSpc>
              <a:spcBef>
                <a:spcPts val="600"/>
              </a:spcBef>
              <a:spcAft>
                <a:spcPct val="0"/>
              </a:spcAft>
            </a:pPr>
            <a:r>
              <a:rPr lang="en-US" altLang="zh-CN" sz="2000" dirty="0">
                <a:latin typeface="Microsoft YaHei UI" panose="020B0503020204020204" pitchFamily="34" charset="-122"/>
                <a:ea typeface="Microsoft YaHei UI" panose="020B0503020204020204" pitchFamily="34" charset="-122"/>
              </a:rPr>
              <a:t>1:1</a:t>
            </a:r>
            <a:r>
              <a:rPr lang="zh-CN" altLang="en-US" sz="2000" dirty="0">
                <a:latin typeface="Microsoft YaHei UI" panose="020B0503020204020204" pitchFamily="34" charset="-122"/>
                <a:ea typeface="Microsoft YaHei UI" panose="020B0503020204020204" pitchFamily="34" charset="-122"/>
              </a:rPr>
              <a:t>的联系集</a:t>
            </a:r>
          </a:p>
          <a:p>
            <a:pPr lvl="3" fontAlgn="base">
              <a:lnSpc>
                <a:spcPct val="125000"/>
              </a:lnSpc>
              <a:spcBef>
                <a:spcPts val="600"/>
              </a:spcBef>
              <a:spcAft>
                <a:spcPct val="0"/>
              </a:spcAft>
            </a:pPr>
            <a:r>
              <a:rPr lang="en-US" altLang="zh-CN" sz="2000" dirty="0">
                <a:latin typeface="Microsoft YaHei UI" panose="020B0503020204020204" pitchFamily="34" charset="-122"/>
                <a:ea typeface="Microsoft YaHei UI" panose="020B0503020204020204" pitchFamily="34" charset="-122"/>
              </a:rPr>
              <a:t>1:n</a:t>
            </a:r>
            <a:r>
              <a:rPr lang="zh-CN" altLang="en-US" sz="2000" dirty="0">
                <a:latin typeface="Microsoft YaHei UI" panose="020B0503020204020204" pitchFamily="34" charset="-122"/>
                <a:ea typeface="Microsoft YaHei UI" panose="020B0503020204020204" pitchFamily="34" charset="-122"/>
              </a:rPr>
              <a:t>的联系集</a:t>
            </a:r>
          </a:p>
          <a:p>
            <a:pPr lvl="3" fontAlgn="base">
              <a:lnSpc>
                <a:spcPct val="125000"/>
              </a:lnSpc>
              <a:spcBef>
                <a:spcPts val="600"/>
              </a:spcBef>
              <a:spcAft>
                <a:spcPct val="0"/>
              </a:spcAft>
            </a:pPr>
            <a:r>
              <a:rPr lang="en-US" altLang="zh-CN" sz="2000" dirty="0" err="1">
                <a:latin typeface="Microsoft YaHei UI" panose="020B0503020204020204" pitchFamily="34" charset="-122"/>
                <a:ea typeface="Microsoft YaHei UI" panose="020B0503020204020204" pitchFamily="34" charset="-122"/>
              </a:rPr>
              <a:t>m:n</a:t>
            </a:r>
            <a:r>
              <a:rPr lang="zh-CN" altLang="en-US" sz="2000" dirty="0">
                <a:latin typeface="Microsoft YaHei UI" panose="020B0503020204020204" pitchFamily="34" charset="-122"/>
                <a:ea typeface="Microsoft YaHei UI" panose="020B0503020204020204" pitchFamily="34" charset="-122"/>
              </a:rPr>
              <a:t>的联系集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题型及分值</a:t>
            </a:r>
          </a:p>
        </p:txBody>
      </p:sp>
      <p:sp>
        <p:nvSpPr>
          <p:cNvPr id="3" name="Content Placeholder 2"/>
          <p:cNvSpPr>
            <a:spLocks noGrp="1"/>
          </p:cNvSpPr>
          <p:nvPr>
            <p:ph idx="1"/>
          </p:nvPr>
        </p:nvSpPr>
        <p:spPr>
          <a:xfrm>
            <a:off x="1997696" y="1798163"/>
            <a:ext cx="7231145" cy="3261674"/>
          </a:xfrm>
        </p:spPr>
        <p:txBody>
          <a:bodyPr>
            <a:normAutofit fontScale="90000" lnSpcReduction="20000"/>
          </a:bodyPr>
          <a:lstStyle/>
          <a:p>
            <a:pPr>
              <a:lnSpc>
                <a:spcPct val="135000"/>
              </a:lnSpc>
            </a:pPr>
            <a:r>
              <a:rPr lang="en-US" sz="2400" dirty="0">
                <a:latin typeface="Microsoft YaHei UI" panose="020B0503020204020204" pitchFamily="34" charset="-122"/>
                <a:ea typeface="Microsoft YaHei UI" panose="020B0503020204020204" pitchFamily="34" charset="-122"/>
              </a:rPr>
              <a:t>一</a:t>
            </a:r>
            <a:r>
              <a:rPr lang="zh-CN" altLang="en-US"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sym typeface="+mn-ea"/>
              </a:rPr>
              <a:t>数据库设计题（共</a:t>
            </a:r>
            <a:r>
              <a:rPr lang="en-US" altLang="zh-CN" sz="2400" dirty="0">
                <a:latin typeface="Microsoft YaHei UI" panose="020B0503020204020204" pitchFamily="34" charset="-122"/>
                <a:ea typeface="Microsoft YaHei UI" panose="020B0503020204020204" pitchFamily="34" charset="-122"/>
                <a:sym typeface="+mn-ea"/>
              </a:rPr>
              <a:t>30</a:t>
            </a:r>
            <a:r>
              <a:rPr lang="zh-CN" altLang="en-US" sz="2400" dirty="0">
                <a:latin typeface="Microsoft YaHei UI" panose="020B0503020204020204" pitchFamily="34" charset="-122"/>
                <a:ea typeface="Microsoft YaHei UI" panose="020B0503020204020204" pitchFamily="34" charset="-122"/>
                <a:sym typeface="+mn-ea"/>
              </a:rPr>
              <a:t>分）</a:t>
            </a:r>
            <a:endParaRPr lang="en-US" altLang="zh-CN" sz="2400" dirty="0">
              <a:latin typeface="Microsoft YaHei UI" panose="020B0503020204020204" pitchFamily="34" charset="-122"/>
              <a:ea typeface="Microsoft YaHei UI" panose="020B0503020204020204" pitchFamily="34" charset="-122"/>
            </a:endParaRPr>
          </a:p>
          <a:p>
            <a:pPr>
              <a:lnSpc>
                <a:spcPct val="135000"/>
              </a:lnSpc>
            </a:pPr>
            <a:r>
              <a:rPr lang="x-none" sz="2400" dirty="0">
                <a:latin typeface="Microsoft YaHei UI" panose="020B0503020204020204" pitchFamily="34" charset="-122"/>
                <a:ea typeface="Microsoft YaHei UI" panose="020B0503020204020204" pitchFamily="34" charset="-122"/>
              </a:rPr>
              <a:t>二</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SQL</a:t>
            </a:r>
            <a:r>
              <a:rPr lang="zh-CN" altLang="en-US" sz="2400" dirty="0">
                <a:latin typeface="Microsoft YaHei UI" panose="020B0503020204020204" pitchFamily="34" charset="-122"/>
                <a:ea typeface="Microsoft YaHei UI" panose="020B0503020204020204" pitchFamily="34" charset="-122"/>
              </a:rPr>
              <a:t>语句题（每小题</a:t>
            </a:r>
            <a:r>
              <a:rPr lang="en-US" altLang="zh-CN" sz="2400" dirty="0">
                <a:latin typeface="Microsoft YaHei UI" panose="020B0503020204020204" pitchFamily="34" charset="-122"/>
                <a:ea typeface="Microsoft YaHei UI" panose="020B0503020204020204" pitchFamily="34" charset="-122"/>
              </a:rPr>
              <a:t>5</a:t>
            </a:r>
            <a:r>
              <a:rPr lang="zh-CN" altLang="en-US" sz="2400" dirty="0">
                <a:latin typeface="Microsoft YaHei UI" panose="020B0503020204020204" pitchFamily="34" charset="-122"/>
                <a:ea typeface="Microsoft YaHei UI" panose="020B0503020204020204" pitchFamily="34" charset="-122"/>
              </a:rPr>
              <a:t>分，共</a:t>
            </a:r>
            <a:r>
              <a:rPr lang="en-US" altLang="zh-CN" sz="2400" dirty="0">
                <a:latin typeface="Microsoft YaHei UI" panose="020B0503020204020204" pitchFamily="34" charset="-122"/>
                <a:ea typeface="Microsoft YaHei UI" panose="020B0503020204020204" pitchFamily="34" charset="-122"/>
              </a:rPr>
              <a:t>35</a:t>
            </a:r>
            <a:r>
              <a:rPr lang="zh-CN" altLang="en-US" sz="2400" dirty="0">
                <a:latin typeface="Microsoft YaHei UI" panose="020B0503020204020204" pitchFamily="34" charset="-122"/>
                <a:ea typeface="Microsoft YaHei UI" panose="020B0503020204020204" pitchFamily="34" charset="-122"/>
              </a:rPr>
              <a:t>分）</a:t>
            </a:r>
            <a:endParaRPr lang="en-US" altLang="zh-CN" sz="2400" dirty="0">
              <a:latin typeface="Microsoft YaHei UI" panose="020B0503020204020204" pitchFamily="34" charset="-122"/>
              <a:ea typeface="Microsoft YaHei UI" panose="020B0503020204020204" pitchFamily="34" charset="-122"/>
            </a:endParaRPr>
          </a:p>
          <a:p>
            <a:pPr>
              <a:lnSpc>
                <a:spcPct val="135000"/>
              </a:lnSpc>
            </a:pPr>
            <a:r>
              <a:rPr lang="zh-CN" altLang="en-US" sz="2400" dirty="0">
                <a:latin typeface="Microsoft YaHei UI" panose="020B0503020204020204" pitchFamily="34" charset="-122"/>
                <a:ea typeface="Microsoft YaHei UI" panose="020B0503020204020204" pitchFamily="34" charset="-122"/>
              </a:rPr>
              <a:t>三、</a:t>
            </a:r>
            <a:r>
              <a:rPr lang="zh-CN" altLang="en-US" sz="2400" dirty="0">
                <a:latin typeface="Microsoft YaHei UI" panose="020B0503020204020204" pitchFamily="34" charset="-122"/>
                <a:ea typeface="Microsoft YaHei UI" panose="020B0503020204020204" pitchFamily="34" charset="-122"/>
                <a:sym typeface="+mn-ea"/>
              </a:rPr>
              <a:t>关系数据理论题（共</a:t>
            </a:r>
            <a:r>
              <a:rPr lang="en-US" altLang="zh-CN" sz="2400" dirty="0">
                <a:latin typeface="Microsoft YaHei UI" panose="020B0503020204020204" pitchFamily="34" charset="-122"/>
                <a:ea typeface="Microsoft YaHei UI" panose="020B0503020204020204" pitchFamily="34" charset="-122"/>
                <a:sym typeface="+mn-ea"/>
              </a:rPr>
              <a:t>20</a:t>
            </a:r>
            <a:r>
              <a:rPr lang="zh-CN" altLang="en-US" sz="2400" dirty="0">
                <a:latin typeface="Microsoft YaHei UI" panose="020B0503020204020204" pitchFamily="34" charset="-122"/>
                <a:ea typeface="Microsoft YaHei UI" panose="020B0503020204020204" pitchFamily="34" charset="-122"/>
                <a:sym typeface="+mn-ea"/>
              </a:rPr>
              <a:t>分）</a:t>
            </a:r>
          </a:p>
          <a:p>
            <a:pPr>
              <a:lnSpc>
                <a:spcPct val="135000"/>
              </a:lnSpc>
            </a:pPr>
            <a:r>
              <a:rPr lang="zh-CN" altLang="en-US" sz="2400" dirty="0">
                <a:latin typeface="Microsoft YaHei UI" panose="020B0503020204020204" pitchFamily="34" charset="-122"/>
                <a:ea typeface="Microsoft YaHei UI" panose="020B0503020204020204" pitchFamily="34" charset="-122"/>
              </a:rPr>
              <a:t>四、日志记录分析题（共</a:t>
            </a:r>
            <a:r>
              <a:rPr lang="en-US" altLang="zh-CN" sz="2400" dirty="0">
                <a:latin typeface="Microsoft YaHei UI" panose="020B0503020204020204" pitchFamily="34" charset="-122"/>
                <a:ea typeface="Microsoft YaHei UI" panose="020B0503020204020204" pitchFamily="34" charset="-122"/>
              </a:rPr>
              <a:t>15</a:t>
            </a:r>
            <a:r>
              <a:rPr lang="zh-CN" altLang="en-US" sz="2400" dirty="0">
                <a:latin typeface="Microsoft YaHei UI" panose="020B0503020204020204" pitchFamily="34" charset="-122"/>
                <a:ea typeface="Microsoft YaHei UI" panose="020B0503020204020204" pitchFamily="34" charset="-122"/>
              </a:rPr>
              <a:t>分）</a:t>
            </a:r>
            <a:endParaRPr lang="en-US" altLang="zh-CN" sz="2400" dirty="0">
              <a:latin typeface="Microsoft YaHei UI" panose="020B0503020204020204" pitchFamily="34" charset="-122"/>
              <a:ea typeface="Microsoft YaHei UI" panose="020B0503020204020204" pitchFamily="34" charset="-122"/>
            </a:endParaRPr>
          </a:p>
          <a:p>
            <a:pPr>
              <a:lnSpc>
                <a:spcPct val="135000"/>
              </a:lnSpc>
            </a:pPr>
            <a:r>
              <a:rPr lang="zh-CN" altLang="en-US" sz="2600" b="1" dirty="0">
                <a:latin typeface="Microsoft YaHei UI" panose="020B0503020204020204" pitchFamily="34" charset="-122"/>
                <a:ea typeface="Microsoft YaHei UI" panose="020B0503020204020204" pitchFamily="34" charset="-122"/>
              </a:rPr>
              <a:t>考试时间：待定</a:t>
            </a:r>
            <a:endParaRPr lang="en-US" altLang="zh-CN" sz="2600" b="1" dirty="0">
              <a:solidFill>
                <a:srgbClr val="FF0000"/>
              </a:solidFill>
              <a:latin typeface="Microsoft YaHei UI" panose="020B0503020204020204" pitchFamily="34" charset="-122"/>
              <a:ea typeface="Microsoft YaHei UI" panose="020B0503020204020204" pitchFamily="34" charset="-122"/>
            </a:endParaRPr>
          </a:p>
          <a:p>
            <a:pPr>
              <a:lnSpc>
                <a:spcPct val="135000"/>
              </a:lnSpc>
            </a:pPr>
            <a:r>
              <a:rPr lang="zh-CN" altLang="en-US" sz="2600" b="1" dirty="0">
                <a:solidFill>
                  <a:srgbClr val="FF0000"/>
                </a:solidFill>
                <a:latin typeface="Microsoft YaHei UI" panose="020B0503020204020204" pitchFamily="34" charset="-122"/>
                <a:ea typeface="Microsoft YaHei UI" panose="020B0503020204020204" pitchFamily="34" charset="-122"/>
              </a:rPr>
              <a:t>（具体时间地点以教务通知为准）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五</a:t>
            </a:r>
            <a:r>
              <a:rPr lang="zh-CN" altLang="en-US" dirty="0"/>
              <a:t>：数据库设计</a:t>
            </a:r>
            <a:endParaRPr lang="x-none" dirty="0"/>
          </a:p>
        </p:txBody>
      </p:sp>
      <p:pic>
        <p:nvPicPr>
          <p:cNvPr id="3" name="Picture 2"/>
          <p:cNvPicPr>
            <a:picLocks noChangeAspect="1"/>
          </p:cNvPicPr>
          <p:nvPr/>
        </p:nvPicPr>
        <p:blipFill>
          <a:blip r:embed="rId2"/>
          <a:stretch>
            <a:fillRect/>
          </a:stretch>
        </p:blipFill>
        <p:spPr>
          <a:xfrm>
            <a:off x="562066" y="1539547"/>
            <a:ext cx="11054443" cy="4529215"/>
          </a:xfrm>
          <a:prstGeom prst="rect">
            <a:avLst/>
          </a:prstGeom>
        </p:spPr>
      </p:pic>
      <p:sp>
        <p:nvSpPr>
          <p:cNvPr id="4" name="任意多边形 3"/>
          <p:cNvSpPr/>
          <p:nvPr/>
        </p:nvSpPr>
        <p:spPr>
          <a:xfrm>
            <a:off x="6573328" y="5058067"/>
            <a:ext cx="1980000" cy="144000"/>
          </a:xfrm>
          <a:custGeom>
            <a:avLst/>
            <a:gdLst>
              <a:gd name="connsiteX0" fmla="*/ 0 w 776378"/>
              <a:gd name="connsiteY0" fmla="*/ 0 h 189782"/>
              <a:gd name="connsiteX1" fmla="*/ 51759 w 776378"/>
              <a:gd name="connsiteY1" fmla="*/ 155276 h 189782"/>
              <a:gd name="connsiteX2" fmla="*/ 172529 w 776378"/>
              <a:gd name="connsiteY2" fmla="*/ 120770 h 189782"/>
              <a:gd name="connsiteX3" fmla="*/ 224287 w 776378"/>
              <a:gd name="connsiteY3" fmla="*/ 172529 h 189782"/>
              <a:gd name="connsiteX4" fmla="*/ 293299 w 776378"/>
              <a:gd name="connsiteY4" fmla="*/ 103517 h 189782"/>
              <a:gd name="connsiteX5" fmla="*/ 327804 w 776378"/>
              <a:gd name="connsiteY5" fmla="*/ 51759 h 189782"/>
              <a:gd name="connsiteX6" fmla="*/ 379563 w 776378"/>
              <a:gd name="connsiteY6" fmla="*/ 69012 h 189782"/>
              <a:gd name="connsiteX7" fmla="*/ 396815 w 776378"/>
              <a:gd name="connsiteY7" fmla="*/ 138023 h 189782"/>
              <a:gd name="connsiteX8" fmla="*/ 414068 w 776378"/>
              <a:gd name="connsiteY8" fmla="*/ 189782 h 189782"/>
              <a:gd name="connsiteX9" fmla="*/ 483080 w 776378"/>
              <a:gd name="connsiteY9" fmla="*/ 120770 h 189782"/>
              <a:gd name="connsiteX10" fmla="*/ 586597 w 776378"/>
              <a:gd name="connsiteY10" fmla="*/ 155276 h 189782"/>
              <a:gd name="connsiteX11" fmla="*/ 621102 w 776378"/>
              <a:gd name="connsiteY11" fmla="*/ 86265 h 189782"/>
              <a:gd name="connsiteX12" fmla="*/ 672861 w 776378"/>
              <a:gd name="connsiteY12" fmla="*/ 51759 h 189782"/>
              <a:gd name="connsiteX13" fmla="*/ 707366 w 776378"/>
              <a:gd name="connsiteY13" fmla="*/ 155276 h 189782"/>
              <a:gd name="connsiteX14" fmla="*/ 776378 w 776378"/>
              <a:gd name="connsiteY14" fmla="*/ 69012 h 18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378" h="189782">
                <a:moveTo>
                  <a:pt x="0" y="0"/>
                </a:moveTo>
                <a:cubicBezTo>
                  <a:pt x="1937" y="11622"/>
                  <a:pt x="8948" y="141006"/>
                  <a:pt x="51759" y="155276"/>
                </a:cubicBezTo>
                <a:cubicBezTo>
                  <a:pt x="62590" y="158886"/>
                  <a:pt x="156430" y="126136"/>
                  <a:pt x="172529" y="120770"/>
                </a:cubicBezTo>
                <a:cubicBezTo>
                  <a:pt x="189782" y="138023"/>
                  <a:pt x="201140" y="164813"/>
                  <a:pt x="224287" y="172529"/>
                </a:cubicBezTo>
                <a:cubicBezTo>
                  <a:pt x="283440" y="192247"/>
                  <a:pt x="280154" y="129807"/>
                  <a:pt x="293299" y="103517"/>
                </a:cubicBezTo>
                <a:cubicBezTo>
                  <a:pt x="302572" y="84971"/>
                  <a:pt x="316302" y="69012"/>
                  <a:pt x="327804" y="51759"/>
                </a:cubicBezTo>
                <a:cubicBezTo>
                  <a:pt x="345057" y="57510"/>
                  <a:pt x="368202" y="54811"/>
                  <a:pt x="379563" y="69012"/>
                </a:cubicBezTo>
                <a:cubicBezTo>
                  <a:pt x="394375" y="87528"/>
                  <a:pt x="390301" y="115224"/>
                  <a:pt x="396815" y="138023"/>
                </a:cubicBezTo>
                <a:cubicBezTo>
                  <a:pt x="401811" y="155510"/>
                  <a:pt x="408317" y="172529"/>
                  <a:pt x="414068" y="189782"/>
                </a:cubicBezTo>
                <a:cubicBezTo>
                  <a:pt x="427213" y="150347"/>
                  <a:pt x="423927" y="114197"/>
                  <a:pt x="483080" y="120770"/>
                </a:cubicBezTo>
                <a:cubicBezTo>
                  <a:pt x="519230" y="124787"/>
                  <a:pt x="586597" y="155276"/>
                  <a:pt x="586597" y="155276"/>
                </a:cubicBezTo>
                <a:cubicBezTo>
                  <a:pt x="598099" y="132272"/>
                  <a:pt x="604637" y="106023"/>
                  <a:pt x="621102" y="86265"/>
                </a:cubicBezTo>
                <a:cubicBezTo>
                  <a:pt x="634377" y="70336"/>
                  <a:pt x="656669" y="38806"/>
                  <a:pt x="672861" y="51759"/>
                </a:cubicBezTo>
                <a:cubicBezTo>
                  <a:pt x="701263" y="74480"/>
                  <a:pt x="707366" y="155276"/>
                  <a:pt x="707366" y="155276"/>
                </a:cubicBezTo>
                <a:cubicBezTo>
                  <a:pt x="750895" y="89983"/>
                  <a:pt x="727210" y="118179"/>
                  <a:pt x="776378" y="6901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五</a:t>
            </a:r>
            <a:r>
              <a:rPr lang="zh-CN" altLang="en-US" dirty="0"/>
              <a:t>：数据库设计</a:t>
            </a:r>
            <a:endParaRPr lang="x-none" dirty="0"/>
          </a:p>
        </p:txBody>
      </p:sp>
      <p:pic>
        <p:nvPicPr>
          <p:cNvPr id="3" name="Picture 2"/>
          <p:cNvPicPr>
            <a:picLocks noChangeAspect="1"/>
          </p:cNvPicPr>
          <p:nvPr/>
        </p:nvPicPr>
        <p:blipFill>
          <a:blip r:embed="rId2"/>
          <a:stretch>
            <a:fillRect/>
          </a:stretch>
        </p:blipFill>
        <p:spPr>
          <a:xfrm>
            <a:off x="1327150" y="1803400"/>
            <a:ext cx="9537700" cy="3251200"/>
          </a:xfrm>
          <a:prstGeom prst="rect">
            <a:avLst/>
          </a:prstGeom>
        </p:spPr>
      </p:pic>
      <p:sp>
        <p:nvSpPr>
          <p:cNvPr id="4" name="任意多边形 3"/>
          <p:cNvSpPr/>
          <p:nvPr/>
        </p:nvSpPr>
        <p:spPr>
          <a:xfrm>
            <a:off x="9661585" y="3229269"/>
            <a:ext cx="776378" cy="144000"/>
          </a:xfrm>
          <a:custGeom>
            <a:avLst/>
            <a:gdLst>
              <a:gd name="connsiteX0" fmla="*/ 0 w 776378"/>
              <a:gd name="connsiteY0" fmla="*/ 0 h 189782"/>
              <a:gd name="connsiteX1" fmla="*/ 51759 w 776378"/>
              <a:gd name="connsiteY1" fmla="*/ 155276 h 189782"/>
              <a:gd name="connsiteX2" fmla="*/ 172529 w 776378"/>
              <a:gd name="connsiteY2" fmla="*/ 120770 h 189782"/>
              <a:gd name="connsiteX3" fmla="*/ 224287 w 776378"/>
              <a:gd name="connsiteY3" fmla="*/ 172529 h 189782"/>
              <a:gd name="connsiteX4" fmla="*/ 293299 w 776378"/>
              <a:gd name="connsiteY4" fmla="*/ 103517 h 189782"/>
              <a:gd name="connsiteX5" fmla="*/ 327804 w 776378"/>
              <a:gd name="connsiteY5" fmla="*/ 51759 h 189782"/>
              <a:gd name="connsiteX6" fmla="*/ 379563 w 776378"/>
              <a:gd name="connsiteY6" fmla="*/ 69012 h 189782"/>
              <a:gd name="connsiteX7" fmla="*/ 396815 w 776378"/>
              <a:gd name="connsiteY7" fmla="*/ 138023 h 189782"/>
              <a:gd name="connsiteX8" fmla="*/ 414068 w 776378"/>
              <a:gd name="connsiteY8" fmla="*/ 189782 h 189782"/>
              <a:gd name="connsiteX9" fmla="*/ 483080 w 776378"/>
              <a:gd name="connsiteY9" fmla="*/ 120770 h 189782"/>
              <a:gd name="connsiteX10" fmla="*/ 586597 w 776378"/>
              <a:gd name="connsiteY10" fmla="*/ 155276 h 189782"/>
              <a:gd name="connsiteX11" fmla="*/ 621102 w 776378"/>
              <a:gd name="connsiteY11" fmla="*/ 86265 h 189782"/>
              <a:gd name="connsiteX12" fmla="*/ 672861 w 776378"/>
              <a:gd name="connsiteY12" fmla="*/ 51759 h 189782"/>
              <a:gd name="connsiteX13" fmla="*/ 707366 w 776378"/>
              <a:gd name="connsiteY13" fmla="*/ 155276 h 189782"/>
              <a:gd name="connsiteX14" fmla="*/ 776378 w 776378"/>
              <a:gd name="connsiteY14" fmla="*/ 69012 h 18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378" h="189782">
                <a:moveTo>
                  <a:pt x="0" y="0"/>
                </a:moveTo>
                <a:cubicBezTo>
                  <a:pt x="1937" y="11622"/>
                  <a:pt x="8948" y="141006"/>
                  <a:pt x="51759" y="155276"/>
                </a:cubicBezTo>
                <a:cubicBezTo>
                  <a:pt x="62590" y="158886"/>
                  <a:pt x="156430" y="126136"/>
                  <a:pt x="172529" y="120770"/>
                </a:cubicBezTo>
                <a:cubicBezTo>
                  <a:pt x="189782" y="138023"/>
                  <a:pt x="201140" y="164813"/>
                  <a:pt x="224287" y="172529"/>
                </a:cubicBezTo>
                <a:cubicBezTo>
                  <a:pt x="283440" y="192247"/>
                  <a:pt x="280154" y="129807"/>
                  <a:pt x="293299" y="103517"/>
                </a:cubicBezTo>
                <a:cubicBezTo>
                  <a:pt x="302572" y="84971"/>
                  <a:pt x="316302" y="69012"/>
                  <a:pt x="327804" y="51759"/>
                </a:cubicBezTo>
                <a:cubicBezTo>
                  <a:pt x="345057" y="57510"/>
                  <a:pt x="368202" y="54811"/>
                  <a:pt x="379563" y="69012"/>
                </a:cubicBezTo>
                <a:cubicBezTo>
                  <a:pt x="394375" y="87528"/>
                  <a:pt x="390301" y="115224"/>
                  <a:pt x="396815" y="138023"/>
                </a:cubicBezTo>
                <a:cubicBezTo>
                  <a:pt x="401811" y="155510"/>
                  <a:pt x="408317" y="172529"/>
                  <a:pt x="414068" y="189782"/>
                </a:cubicBezTo>
                <a:cubicBezTo>
                  <a:pt x="427213" y="150347"/>
                  <a:pt x="423927" y="114197"/>
                  <a:pt x="483080" y="120770"/>
                </a:cubicBezTo>
                <a:cubicBezTo>
                  <a:pt x="519230" y="124787"/>
                  <a:pt x="586597" y="155276"/>
                  <a:pt x="586597" y="155276"/>
                </a:cubicBezTo>
                <a:cubicBezTo>
                  <a:pt x="598099" y="132272"/>
                  <a:pt x="604637" y="106023"/>
                  <a:pt x="621102" y="86265"/>
                </a:cubicBezTo>
                <a:cubicBezTo>
                  <a:pt x="634377" y="70336"/>
                  <a:pt x="656669" y="38806"/>
                  <a:pt x="672861" y="51759"/>
                </a:cubicBezTo>
                <a:cubicBezTo>
                  <a:pt x="701263" y="74480"/>
                  <a:pt x="707366" y="155276"/>
                  <a:pt x="707366" y="155276"/>
                </a:cubicBezTo>
                <a:cubicBezTo>
                  <a:pt x="750895" y="89983"/>
                  <a:pt x="727210" y="118179"/>
                  <a:pt x="776378" y="6901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五</a:t>
            </a:r>
            <a:r>
              <a:rPr lang="zh-CN" altLang="en-US" dirty="0"/>
              <a:t>：数据库设计</a:t>
            </a:r>
            <a:endParaRPr lang="x-none" dirty="0"/>
          </a:p>
        </p:txBody>
      </p:sp>
      <p:pic>
        <p:nvPicPr>
          <p:cNvPr id="4" name="Picture 3"/>
          <p:cNvPicPr>
            <a:picLocks noChangeAspect="1"/>
          </p:cNvPicPr>
          <p:nvPr/>
        </p:nvPicPr>
        <p:blipFill>
          <a:blip r:embed="rId2"/>
          <a:stretch>
            <a:fillRect/>
          </a:stretch>
        </p:blipFill>
        <p:spPr>
          <a:xfrm>
            <a:off x="927100" y="1962150"/>
            <a:ext cx="10337800" cy="2933700"/>
          </a:xfrm>
          <a:prstGeom prst="rect">
            <a:avLst/>
          </a:prstGeom>
        </p:spPr>
      </p:pic>
      <p:sp>
        <p:nvSpPr>
          <p:cNvPr id="5" name="任意多边形 4"/>
          <p:cNvSpPr/>
          <p:nvPr/>
        </p:nvSpPr>
        <p:spPr>
          <a:xfrm>
            <a:off x="5158596" y="3626082"/>
            <a:ext cx="776378" cy="144000"/>
          </a:xfrm>
          <a:custGeom>
            <a:avLst/>
            <a:gdLst>
              <a:gd name="connsiteX0" fmla="*/ 0 w 776378"/>
              <a:gd name="connsiteY0" fmla="*/ 0 h 189782"/>
              <a:gd name="connsiteX1" fmla="*/ 51759 w 776378"/>
              <a:gd name="connsiteY1" fmla="*/ 155276 h 189782"/>
              <a:gd name="connsiteX2" fmla="*/ 172529 w 776378"/>
              <a:gd name="connsiteY2" fmla="*/ 120770 h 189782"/>
              <a:gd name="connsiteX3" fmla="*/ 224287 w 776378"/>
              <a:gd name="connsiteY3" fmla="*/ 172529 h 189782"/>
              <a:gd name="connsiteX4" fmla="*/ 293299 w 776378"/>
              <a:gd name="connsiteY4" fmla="*/ 103517 h 189782"/>
              <a:gd name="connsiteX5" fmla="*/ 327804 w 776378"/>
              <a:gd name="connsiteY5" fmla="*/ 51759 h 189782"/>
              <a:gd name="connsiteX6" fmla="*/ 379563 w 776378"/>
              <a:gd name="connsiteY6" fmla="*/ 69012 h 189782"/>
              <a:gd name="connsiteX7" fmla="*/ 396815 w 776378"/>
              <a:gd name="connsiteY7" fmla="*/ 138023 h 189782"/>
              <a:gd name="connsiteX8" fmla="*/ 414068 w 776378"/>
              <a:gd name="connsiteY8" fmla="*/ 189782 h 189782"/>
              <a:gd name="connsiteX9" fmla="*/ 483080 w 776378"/>
              <a:gd name="connsiteY9" fmla="*/ 120770 h 189782"/>
              <a:gd name="connsiteX10" fmla="*/ 586597 w 776378"/>
              <a:gd name="connsiteY10" fmla="*/ 155276 h 189782"/>
              <a:gd name="connsiteX11" fmla="*/ 621102 w 776378"/>
              <a:gd name="connsiteY11" fmla="*/ 86265 h 189782"/>
              <a:gd name="connsiteX12" fmla="*/ 672861 w 776378"/>
              <a:gd name="connsiteY12" fmla="*/ 51759 h 189782"/>
              <a:gd name="connsiteX13" fmla="*/ 707366 w 776378"/>
              <a:gd name="connsiteY13" fmla="*/ 155276 h 189782"/>
              <a:gd name="connsiteX14" fmla="*/ 776378 w 776378"/>
              <a:gd name="connsiteY14" fmla="*/ 69012 h 18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378" h="189782">
                <a:moveTo>
                  <a:pt x="0" y="0"/>
                </a:moveTo>
                <a:cubicBezTo>
                  <a:pt x="1937" y="11622"/>
                  <a:pt x="8948" y="141006"/>
                  <a:pt x="51759" y="155276"/>
                </a:cubicBezTo>
                <a:cubicBezTo>
                  <a:pt x="62590" y="158886"/>
                  <a:pt x="156430" y="126136"/>
                  <a:pt x="172529" y="120770"/>
                </a:cubicBezTo>
                <a:cubicBezTo>
                  <a:pt x="189782" y="138023"/>
                  <a:pt x="201140" y="164813"/>
                  <a:pt x="224287" y="172529"/>
                </a:cubicBezTo>
                <a:cubicBezTo>
                  <a:pt x="283440" y="192247"/>
                  <a:pt x="280154" y="129807"/>
                  <a:pt x="293299" y="103517"/>
                </a:cubicBezTo>
                <a:cubicBezTo>
                  <a:pt x="302572" y="84971"/>
                  <a:pt x="316302" y="69012"/>
                  <a:pt x="327804" y="51759"/>
                </a:cubicBezTo>
                <a:cubicBezTo>
                  <a:pt x="345057" y="57510"/>
                  <a:pt x="368202" y="54811"/>
                  <a:pt x="379563" y="69012"/>
                </a:cubicBezTo>
                <a:cubicBezTo>
                  <a:pt x="394375" y="87528"/>
                  <a:pt x="390301" y="115224"/>
                  <a:pt x="396815" y="138023"/>
                </a:cubicBezTo>
                <a:cubicBezTo>
                  <a:pt x="401811" y="155510"/>
                  <a:pt x="408317" y="172529"/>
                  <a:pt x="414068" y="189782"/>
                </a:cubicBezTo>
                <a:cubicBezTo>
                  <a:pt x="427213" y="150347"/>
                  <a:pt x="423927" y="114197"/>
                  <a:pt x="483080" y="120770"/>
                </a:cubicBezTo>
                <a:cubicBezTo>
                  <a:pt x="519230" y="124787"/>
                  <a:pt x="586597" y="155276"/>
                  <a:pt x="586597" y="155276"/>
                </a:cubicBezTo>
                <a:cubicBezTo>
                  <a:pt x="598099" y="132272"/>
                  <a:pt x="604637" y="106023"/>
                  <a:pt x="621102" y="86265"/>
                </a:cubicBezTo>
                <a:cubicBezTo>
                  <a:pt x="634377" y="70336"/>
                  <a:pt x="656669" y="38806"/>
                  <a:pt x="672861" y="51759"/>
                </a:cubicBezTo>
                <a:cubicBezTo>
                  <a:pt x="701263" y="74480"/>
                  <a:pt x="707366" y="155276"/>
                  <a:pt x="707366" y="155276"/>
                </a:cubicBezTo>
                <a:cubicBezTo>
                  <a:pt x="750895" y="89983"/>
                  <a:pt x="727210" y="118179"/>
                  <a:pt x="776378" y="6901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6277155" y="3657824"/>
            <a:ext cx="1080000" cy="144000"/>
          </a:xfrm>
          <a:custGeom>
            <a:avLst/>
            <a:gdLst>
              <a:gd name="connsiteX0" fmla="*/ 0 w 776378"/>
              <a:gd name="connsiteY0" fmla="*/ 0 h 189782"/>
              <a:gd name="connsiteX1" fmla="*/ 51759 w 776378"/>
              <a:gd name="connsiteY1" fmla="*/ 155276 h 189782"/>
              <a:gd name="connsiteX2" fmla="*/ 172529 w 776378"/>
              <a:gd name="connsiteY2" fmla="*/ 120770 h 189782"/>
              <a:gd name="connsiteX3" fmla="*/ 224287 w 776378"/>
              <a:gd name="connsiteY3" fmla="*/ 172529 h 189782"/>
              <a:gd name="connsiteX4" fmla="*/ 293299 w 776378"/>
              <a:gd name="connsiteY4" fmla="*/ 103517 h 189782"/>
              <a:gd name="connsiteX5" fmla="*/ 327804 w 776378"/>
              <a:gd name="connsiteY5" fmla="*/ 51759 h 189782"/>
              <a:gd name="connsiteX6" fmla="*/ 379563 w 776378"/>
              <a:gd name="connsiteY6" fmla="*/ 69012 h 189782"/>
              <a:gd name="connsiteX7" fmla="*/ 396815 w 776378"/>
              <a:gd name="connsiteY7" fmla="*/ 138023 h 189782"/>
              <a:gd name="connsiteX8" fmla="*/ 414068 w 776378"/>
              <a:gd name="connsiteY8" fmla="*/ 189782 h 189782"/>
              <a:gd name="connsiteX9" fmla="*/ 483080 w 776378"/>
              <a:gd name="connsiteY9" fmla="*/ 120770 h 189782"/>
              <a:gd name="connsiteX10" fmla="*/ 586597 w 776378"/>
              <a:gd name="connsiteY10" fmla="*/ 155276 h 189782"/>
              <a:gd name="connsiteX11" fmla="*/ 621102 w 776378"/>
              <a:gd name="connsiteY11" fmla="*/ 86265 h 189782"/>
              <a:gd name="connsiteX12" fmla="*/ 672861 w 776378"/>
              <a:gd name="connsiteY12" fmla="*/ 51759 h 189782"/>
              <a:gd name="connsiteX13" fmla="*/ 707366 w 776378"/>
              <a:gd name="connsiteY13" fmla="*/ 155276 h 189782"/>
              <a:gd name="connsiteX14" fmla="*/ 776378 w 776378"/>
              <a:gd name="connsiteY14" fmla="*/ 69012 h 18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378" h="189782">
                <a:moveTo>
                  <a:pt x="0" y="0"/>
                </a:moveTo>
                <a:cubicBezTo>
                  <a:pt x="1937" y="11622"/>
                  <a:pt x="8948" y="141006"/>
                  <a:pt x="51759" y="155276"/>
                </a:cubicBezTo>
                <a:cubicBezTo>
                  <a:pt x="62590" y="158886"/>
                  <a:pt x="156430" y="126136"/>
                  <a:pt x="172529" y="120770"/>
                </a:cubicBezTo>
                <a:cubicBezTo>
                  <a:pt x="189782" y="138023"/>
                  <a:pt x="201140" y="164813"/>
                  <a:pt x="224287" y="172529"/>
                </a:cubicBezTo>
                <a:cubicBezTo>
                  <a:pt x="283440" y="192247"/>
                  <a:pt x="280154" y="129807"/>
                  <a:pt x="293299" y="103517"/>
                </a:cubicBezTo>
                <a:cubicBezTo>
                  <a:pt x="302572" y="84971"/>
                  <a:pt x="316302" y="69012"/>
                  <a:pt x="327804" y="51759"/>
                </a:cubicBezTo>
                <a:cubicBezTo>
                  <a:pt x="345057" y="57510"/>
                  <a:pt x="368202" y="54811"/>
                  <a:pt x="379563" y="69012"/>
                </a:cubicBezTo>
                <a:cubicBezTo>
                  <a:pt x="394375" y="87528"/>
                  <a:pt x="390301" y="115224"/>
                  <a:pt x="396815" y="138023"/>
                </a:cubicBezTo>
                <a:cubicBezTo>
                  <a:pt x="401811" y="155510"/>
                  <a:pt x="408317" y="172529"/>
                  <a:pt x="414068" y="189782"/>
                </a:cubicBezTo>
                <a:cubicBezTo>
                  <a:pt x="427213" y="150347"/>
                  <a:pt x="423927" y="114197"/>
                  <a:pt x="483080" y="120770"/>
                </a:cubicBezTo>
                <a:cubicBezTo>
                  <a:pt x="519230" y="124787"/>
                  <a:pt x="586597" y="155276"/>
                  <a:pt x="586597" y="155276"/>
                </a:cubicBezTo>
                <a:cubicBezTo>
                  <a:pt x="598099" y="132272"/>
                  <a:pt x="604637" y="106023"/>
                  <a:pt x="621102" y="86265"/>
                </a:cubicBezTo>
                <a:cubicBezTo>
                  <a:pt x="634377" y="70336"/>
                  <a:pt x="656669" y="38806"/>
                  <a:pt x="672861" y="51759"/>
                </a:cubicBezTo>
                <a:cubicBezTo>
                  <a:pt x="701263" y="74480"/>
                  <a:pt x="707366" y="155276"/>
                  <a:pt x="707366" y="155276"/>
                </a:cubicBezTo>
                <a:cubicBezTo>
                  <a:pt x="750895" y="89983"/>
                  <a:pt x="727210" y="118179"/>
                  <a:pt x="776378" y="6901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六</a:t>
            </a:r>
            <a:r>
              <a:rPr lang="zh-CN" altLang="en-US" dirty="0"/>
              <a:t>：系统实现技术</a:t>
            </a:r>
            <a:endParaRPr lang="x-none" dirty="0"/>
          </a:p>
        </p:txBody>
      </p:sp>
      <p:sp>
        <p:nvSpPr>
          <p:cNvPr id="3" name="Content Placeholder 2"/>
          <p:cNvSpPr>
            <a:spLocks noGrp="1"/>
          </p:cNvSpPr>
          <p:nvPr>
            <p:ph idx="1"/>
          </p:nvPr>
        </p:nvSpPr>
        <p:spPr/>
        <p:txBody>
          <a:bodyPr>
            <a:normAutofit/>
          </a:bodyPr>
          <a:lstStyle/>
          <a:p>
            <a:pPr marL="0" indent="0">
              <a:lnSpc>
                <a:spcPct val="135000"/>
              </a:lnSpc>
              <a:buNone/>
            </a:pPr>
            <a:r>
              <a:rPr lang="zh-CN" altLang="en-US" sz="2000" b="1" dirty="0">
                <a:latin typeface="Microsoft YaHei UI" panose="020B0503020204020204" pitchFamily="34" charset="-122"/>
                <a:ea typeface="Microsoft YaHei UI" panose="020B0503020204020204" pitchFamily="34" charset="-122"/>
              </a:rPr>
              <a:t>一、数据库安全性控制</a:t>
            </a:r>
            <a:endParaRPr lang="en-US" altLang="zh-CN" sz="2000" b="1" dirty="0">
              <a:latin typeface="Microsoft YaHei UI" panose="020B0503020204020204" pitchFamily="34" charset="-122"/>
              <a:ea typeface="Microsoft YaHei UI" panose="020B0503020204020204" pitchFamily="34" charset="-122"/>
            </a:endParaRPr>
          </a:p>
          <a:p>
            <a:pPr>
              <a:lnSpc>
                <a:spcPct val="135000"/>
              </a:lnSpc>
            </a:pPr>
            <a:r>
              <a:rPr lang="en-US" altLang="zh-CN" sz="2000" dirty="0">
                <a:latin typeface="Microsoft YaHei UI" panose="020B0503020204020204" pitchFamily="34" charset="-122"/>
                <a:ea typeface="Microsoft YaHei UI" panose="020B0503020204020204" pitchFamily="34" charset="-122"/>
              </a:rPr>
              <a:t>DBMS</a:t>
            </a:r>
            <a:r>
              <a:rPr lang="zh-CN" altLang="en-US" sz="2000" dirty="0">
                <a:latin typeface="Microsoft YaHei UI" panose="020B0503020204020204" pitchFamily="34" charset="-122"/>
                <a:ea typeface="Microsoft YaHei UI" panose="020B0503020204020204" pitchFamily="34" charset="-122"/>
              </a:rPr>
              <a:t>的安全性控制机制：</a:t>
            </a:r>
            <a:r>
              <a:rPr lang="zh-CN" altLang="en-US" sz="2000" dirty="0">
                <a:solidFill>
                  <a:srgbClr val="FF0000"/>
                </a:solidFill>
                <a:latin typeface="Microsoft YaHei UI" panose="020B0503020204020204" pitchFamily="34" charset="-122"/>
                <a:ea typeface="Microsoft YaHei UI" panose="020B0503020204020204" pitchFamily="34" charset="-122"/>
              </a:rPr>
              <a:t>用户身份鉴别、存取控制、视图</a:t>
            </a:r>
            <a:r>
              <a:rPr lang="zh-CN" altLang="en-US" sz="2000" dirty="0">
                <a:latin typeface="Microsoft YaHei UI" panose="020B0503020204020204" pitchFamily="34" charset="-122"/>
                <a:ea typeface="Microsoft YaHei UI" panose="020B0503020204020204" pitchFamily="34" charset="-122"/>
              </a:rPr>
              <a:t>、审计、数据加密等</a:t>
            </a:r>
            <a:endParaRPr lang="en-US" altLang="zh-CN" sz="2000" dirty="0">
              <a:latin typeface="Microsoft YaHei UI" panose="020B0503020204020204" pitchFamily="34" charset="-122"/>
              <a:ea typeface="Microsoft YaHei UI" panose="020B0503020204020204" pitchFamily="34" charset="-122"/>
            </a:endParaRPr>
          </a:p>
          <a:p>
            <a:pPr>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自主存取控制机制组成</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授权和回收</a:t>
            </a:r>
            <a:endParaRPr lang="en-US" altLang="zh-CN" sz="2000" dirty="0">
              <a:latin typeface="Microsoft YaHei UI" panose="020B0503020204020204" pitchFamily="34" charset="-122"/>
              <a:ea typeface="Microsoft YaHei UI" panose="020B0503020204020204" pitchFamily="34" charset="-122"/>
            </a:endParaRPr>
          </a:p>
          <a:p>
            <a:pPr marL="457200" lvl="1" indent="0">
              <a:lnSpc>
                <a:spcPct val="135000"/>
              </a:lnSpc>
              <a:buNone/>
            </a:pPr>
            <a:r>
              <a:rPr lang="en-US" altLang="zh-CN" sz="2000" dirty="0">
                <a:latin typeface="Microsoft YaHei UI" panose="020B0503020204020204" pitchFamily="34" charset="-122"/>
                <a:ea typeface="Microsoft YaHei UI" panose="020B0503020204020204" pitchFamily="34" charset="-122"/>
              </a:rPr>
              <a:t>     SQL</a:t>
            </a:r>
            <a:r>
              <a:rPr lang="zh-CN" altLang="en-US" sz="2000" dirty="0">
                <a:latin typeface="Microsoft YaHei UI" panose="020B0503020204020204" pitchFamily="34" charset="-122"/>
                <a:ea typeface="Microsoft YaHei UI" panose="020B0503020204020204" pitchFamily="34" charset="-122"/>
              </a:rPr>
              <a:t>的</a:t>
            </a:r>
            <a:r>
              <a:rPr lang="en-US" altLang="zh-CN" sz="2000" dirty="0">
                <a:solidFill>
                  <a:srgbClr val="FF0000"/>
                </a:solidFill>
                <a:latin typeface="Microsoft YaHei UI" panose="020B0503020204020204" pitchFamily="34" charset="-122"/>
                <a:ea typeface="Microsoft YaHei UI" panose="020B0503020204020204" pitchFamily="34" charset="-122"/>
              </a:rPr>
              <a:t>GRANT/REVOKE</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数据库角色</a:t>
            </a:r>
            <a:endParaRPr lang="en-US" altLang="zh-CN" sz="2000" dirty="0">
              <a:latin typeface="Microsoft YaHei UI" panose="020B0503020204020204" pitchFamily="34" charset="-122"/>
              <a:ea typeface="Microsoft YaHei UI" panose="020B0503020204020204" pitchFamily="34" charset="-122"/>
            </a:endParaRPr>
          </a:p>
          <a:p>
            <a:pPr>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创建视图的命令</a:t>
            </a:r>
            <a:endParaRPr lang="en-US" altLang="zh-CN" sz="2000" dirty="0">
              <a:latin typeface="Microsoft YaHei UI" panose="020B0503020204020204" pitchFamily="34" charset="-122"/>
              <a:ea typeface="Microsoft YaHei UI" panose="020B0503020204020204" pitchFamily="34" charset="-122"/>
            </a:endParaRPr>
          </a:p>
          <a:p>
            <a:pPr>
              <a:lnSpc>
                <a:spcPct val="135000"/>
              </a:lnSpc>
            </a:pPr>
            <a:endParaRPr lang="zh-CN" altLang="en-US" sz="2000" dirty="0">
              <a:latin typeface="Microsoft YaHei UI" panose="020B0503020204020204" pitchFamily="34" charset="-122"/>
              <a:ea typeface="Microsoft YaHei UI" panose="020B0503020204020204" pitchFamily="34" charset="-122"/>
            </a:endParaRPr>
          </a:p>
          <a:p>
            <a:pPr marL="0" indent="0">
              <a:buNone/>
            </a:pPr>
            <a:endParaRPr lang="x-non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六</a:t>
            </a:r>
            <a:r>
              <a:rPr lang="zh-CN" altLang="en-US" dirty="0"/>
              <a:t>：系统实现技术</a:t>
            </a:r>
            <a:endParaRPr lang="x-none" dirty="0"/>
          </a:p>
        </p:txBody>
      </p:sp>
      <p:sp>
        <p:nvSpPr>
          <p:cNvPr id="3" name="Content Placeholder 2"/>
          <p:cNvSpPr>
            <a:spLocks noGrp="1"/>
          </p:cNvSpPr>
          <p:nvPr>
            <p:ph idx="1"/>
          </p:nvPr>
        </p:nvSpPr>
        <p:spPr>
          <a:xfrm>
            <a:off x="838200" y="1543731"/>
            <a:ext cx="10515600" cy="4987698"/>
          </a:xfrm>
        </p:spPr>
        <p:txBody>
          <a:bodyPr>
            <a:normAutofit/>
          </a:bodyPr>
          <a:lstStyle/>
          <a:p>
            <a:pPr marL="0" indent="0">
              <a:lnSpc>
                <a:spcPct val="125000"/>
              </a:lnSpc>
              <a:spcBef>
                <a:spcPts val="600"/>
              </a:spcBef>
              <a:buNone/>
            </a:pPr>
            <a:r>
              <a:rPr lang="zh-CN" altLang="en-US" sz="2000" b="1" dirty="0">
                <a:latin typeface="Microsoft YaHei UI" panose="020B0503020204020204" pitchFamily="34" charset="-122"/>
                <a:ea typeface="Microsoft YaHei UI" panose="020B0503020204020204" pitchFamily="34" charset="-122"/>
              </a:rPr>
              <a:t>二、数据库完整性控制</a:t>
            </a:r>
            <a:endParaRPr lang="en-US" altLang="zh-CN" sz="2000" b="1" dirty="0">
              <a:latin typeface="Microsoft YaHei UI" panose="020B0503020204020204" pitchFamily="34" charset="-122"/>
              <a:ea typeface="Microsoft YaHei UI" panose="020B0503020204020204" pitchFamily="34" charset="-122"/>
            </a:endParaRPr>
          </a:p>
          <a:p>
            <a:pPr>
              <a:lnSpc>
                <a:spcPct val="125000"/>
              </a:lnSpc>
              <a:spcBef>
                <a:spcPts val="600"/>
              </a:spcBef>
            </a:pPr>
            <a:r>
              <a:rPr lang="zh-CN" altLang="en-US" sz="2000" dirty="0">
                <a:solidFill>
                  <a:srgbClr val="FF0000"/>
                </a:solidFill>
                <a:latin typeface="Microsoft YaHei UI" panose="020B0503020204020204" pitchFamily="34" charset="-122"/>
                <a:ea typeface="Microsoft YaHei UI" panose="020B0503020204020204" pitchFamily="34" charset="-122"/>
              </a:rPr>
              <a:t>数据的完整性和安全性是两个不同概念</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25000"/>
              </a:lnSpc>
              <a:spcBef>
                <a:spcPts val="600"/>
              </a:spcBef>
            </a:pPr>
            <a:r>
              <a:rPr lang="zh-CN" altLang="en-US" sz="2000" dirty="0">
                <a:latin typeface="Microsoft YaHei UI" panose="020B0503020204020204" pitchFamily="34" charset="-122"/>
                <a:ea typeface="Microsoft YaHei UI" panose="020B0503020204020204" pitchFamily="34" charset="-122"/>
              </a:rPr>
              <a:t>数据库完整性是阻止合法用户通过合法操作向数据库中加入不正确的数据</a:t>
            </a:r>
            <a:endParaRPr lang="en-US" altLang="zh-CN" sz="2000" dirty="0">
              <a:latin typeface="Microsoft YaHei UI" panose="020B0503020204020204" pitchFamily="34" charset="-122"/>
              <a:ea typeface="Microsoft YaHei UI" panose="020B0503020204020204" pitchFamily="34" charset="-122"/>
            </a:endParaRPr>
          </a:p>
          <a:p>
            <a:pPr lvl="1">
              <a:lnSpc>
                <a:spcPct val="125000"/>
              </a:lnSpc>
              <a:spcBef>
                <a:spcPts val="600"/>
              </a:spcBef>
            </a:pPr>
            <a:r>
              <a:rPr lang="zh-CN" altLang="en-US" sz="2000" dirty="0">
                <a:latin typeface="Microsoft YaHei UI" panose="020B0503020204020204" pitchFamily="34" charset="-122"/>
                <a:ea typeface="Microsoft YaHei UI" panose="020B0503020204020204" pitchFamily="34" charset="-122"/>
              </a:rPr>
              <a:t>数据库安全性防范的是非法用户通过非法操作存取数据库中的正确数据</a:t>
            </a:r>
            <a:endParaRPr lang="en-US" altLang="zh-CN" sz="2000" dirty="0">
              <a:latin typeface="Microsoft YaHei UI" panose="020B0503020204020204" pitchFamily="34" charset="-122"/>
              <a:ea typeface="Microsoft YaHei UI" panose="020B0503020204020204" pitchFamily="34" charset="-122"/>
            </a:endParaRPr>
          </a:p>
          <a:p>
            <a:pPr>
              <a:lnSpc>
                <a:spcPct val="125000"/>
              </a:lnSpc>
              <a:spcBef>
                <a:spcPts val="600"/>
              </a:spcBef>
            </a:pPr>
            <a:r>
              <a:rPr lang="zh-CN" altLang="en-US" sz="2000" dirty="0">
                <a:solidFill>
                  <a:srgbClr val="FF0000"/>
                </a:solidFill>
                <a:latin typeface="Microsoft YaHei UI" panose="020B0503020204020204" pitchFamily="34" charset="-122"/>
                <a:ea typeface="Microsoft YaHei UI" panose="020B0503020204020204" pitchFamily="34" charset="-122"/>
              </a:rPr>
              <a:t>实体完整性、参照完整性、用户自定义完整性的实现</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marL="0" indent="0">
              <a:lnSpc>
                <a:spcPct val="125000"/>
              </a:lnSpc>
              <a:spcBef>
                <a:spcPts val="600"/>
              </a:spcBef>
              <a:buNone/>
            </a:pPr>
            <a:r>
              <a:rPr lang="en-US" altLang="zh-CN" sz="2000" dirty="0">
                <a:latin typeface="Microsoft YaHei UI" panose="020B0503020204020204" pitchFamily="34" charset="-122"/>
                <a:ea typeface="Microsoft YaHei UI" panose="020B0503020204020204" pitchFamily="34" charset="-122"/>
              </a:rPr>
              <a:t>              </a:t>
            </a:r>
            <a:r>
              <a:rPr lang="en-US" altLang="zh-CN" sz="2000" dirty="0">
                <a:solidFill>
                  <a:srgbClr val="FF0000"/>
                </a:solidFill>
                <a:latin typeface="Microsoft YaHei UI" panose="020B0503020204020204" pitchFamily="34" charset="-122"/>
                <a:ea typeface="Microsoft YaHei UI" panose="020B0503020204020204" pitchFamily="34" charset="-122"/>
              </a:rPr>
              <a:t>Foreign Key… … On Delete/ Update [No Action | Cascade | Set Null]</a:t>
            </a:r>
            <a:endParaRPr lang="zh-CN" altLang="en-US" sz="2000" dirty="0">
              <a:solidFill>
                <a:srgbClr val="FF0000"/>
              </a:solidFill>
              <a:latin typeface="Microsoft YaHei UI" panose="020B0503020204020204" pitchFamily="34" charset="-122"/>
              <a:ea typeface="Microsoft YaHei UI" panose="020B0503020204020204" pitchFamily="34" charset="-122"/>
            </a:endParaRPr>
          </a:p>
          <a:p>
            <a:pPr marL="0" indent="0">
              <a:lnSpc>
                <a:spcPct val="125000"/>
              </a:lnSpc>
              <a:spcBef>
                <a:spcPts val="600"/>
              </a:spcBef>
              <a:buNone/>
            </a:pPr>
            <a:endParaRPr lang="zh-CN" altLang="en-US" dirty="0"/>
          </a:p>
          <a:p>
            <a:pPr marL="0" indent="0">
              <a:lnSpc>
                <a:spcPct val="125000"/>
              </a:lnSpc>
              <a:spcBef>
                <a:spcPts val="600"/>
              </a:spcBef>
              <a:buNone/>
            </a:pPr>
            <a:endParaRPr lang="x-non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六</a:t>
            </a:r>
            <a:r>
              <a:rPr lang="zh-CN" altLang="en-US" dirty="0"/>
              <a:t>：系统实现技术</a:t>
            </a:r>
            <a:endParaRPr lang="x-none" dirty="0"/>
          </a:p>
        </p:txBody>
      </p:sp>
      <p:sp>
        <p:nvSpPr>
          <p:cNvPr id="3" name="Content Placeholder 2"/>
          <p:cNvSpPr>
            <a:spLocks noGrp="1"/>
          </p:cNvSpPr>
          <p:nvPr>
            <p:ph idx="1"/>
          </p:nvPr>
        </p:nvSpPr>
        <p:spPr>
          <a:xfrm>
            <a:off x="870857" y="1511073"/>
            <a:ext cx="10738757" cy="5012871"/>
          </a:xfrm>
        </p:spPr>
        <p:txBody>
          <a:bodyPr>
            <a:noAutofit/>
          </a:bodyPr>
          <a:lstStyle/>
          <a:p>
            <a:pPr marL="0" indent="0">
              <a:lnSpc>
                <a:spcPct val="120000"/>
              </a:lnSpc>
              <a:buNone/>
            </a:pPr>
            <a:r>
              <a:rPr lang="zh-CN" altLang="en-US" sz="2000" b="1" dirty="0">
                <a:latin typeface="Microsoft YaHei UI" panose="020B0503020204020204" pitchFamily="34" charset="-122"/>
                <a:ea typeface="Microsoft YaHei UI" panose="020B0503020204020204" pitchFamily="34" charset="-122"/>
              </a:rPr>
              <a:t>三、事务</a:t>
            </a:r>
            <a:endParaRPr lang="en-US" altLang="zh-CN" sz="2000" b="1" dirty="0">
              <a:latin typeface="Microsoft YaHei UI" panose="020B0503020204020204" pitchFamily="34" charset="-122"/>
              <a:ea typeface="Microsoft YaHei UI" panose="020B0503020204020204" pitchFamily="34" charset="-122"/>
            </a:endParaRPr>
          </a:p>
          <a:p>
            <a:pPr>
              <a:lnSpc>
                <a:spcPct val="120000"/>
              </a:lnSpc>
            </a:pPr>
            <a:r>
              <a:rPr lang="zh-CN" altLang="en-US" sz="2000" dirty="0">
                <a:latin typeface="Microsoft YaHei UI" panose="020B0503020204020204" pitchFamily="34" charset="-122"/>
                <a:ea typeface="Microsoft YaHei UI" panose="020B0503020204020204" pitchFamily="34" charset="-122"/>
              </a:rPr>
              <a:t>事务</a:t>
            </a:r>
            <a:r>
              <a:rPr lang="en-US" altLang="zh-CN" sz="2000" dirty="0">
                <a:latin typeface="Microsoft YaHei UI" panose="020B0503020204020204" pitchFamily="34" charset="-122"/>
                <a:ea typeface="Microsoft YaHei UI" panose="020B0503020204020204" pitchFamily="34" charset="-122"/>
              </a:rPr>
              <a:t>ACID</a:t>
            </a:r>
            <a:r>
              <a:rPr lang="zh-CN" altLang="en-US" sz="2000" dirty="0">
                <a:latin typeface="Microsoft YaHei UI" panose="020B0503020204020204" pitchFamily="34" charset="-122"/>
                <a:ea typeface="Microsoft YaHei UI" panose="020B0503020204020204" pitchFamily="34" charset="-122"/>
              </a:rPr>
              <a:t>的基本概念</a:t>
            </a:r>
            <a:endParaRPr lang="en-US" altLang="zh-CN" sz="2000" dirty="0">
              <a:latin typeface="Microsoft YaHei UI" panose="020B0503020204020204" pitchFamily="34" charset="-122"/>
              <a:ea typeface="Microsoft YaHei UI" panose="020B0503020204020204" pitchFamily="34" charset="-122"/>
            </a:endParaRPr>
          </a:p>
          <a:p>
            <a:pPr lvl="1">
              <a:lnSpc>
                <a:spcPct val="120000"/>
              </a:lnSpc>
            </a:pPr>
            <a:r>
              <a:rPr lang="zh-CN" altLang="en-US" sz="2000" dirty="0">
                <a:latin typeface="Microsoft YaHei UI" panose="020B0503020204020204" pitchFamily="34" charset="-122"/>
                <a:ea typeface="Microsoft YaHei UI" panose="020B0503020204020204" pitchFamily="34" charset="-122"/>
              </a:rPr>
              <a:t>原子性（</a:t>
            </a:r>
            <a:r>
              <a:rPr lang="en-US" altLang="zh-CN" sz="2000" u="sng" dirty="0">
                <a:latin typeface="Microsoft YaHei UI" panose="020B0503020204020204" pitchFamily="34" charset="-122"/>
                <a:ea typeface="Microsoft YaHei UI" panose="020B0503020204020204" pitchFamily="34" charset="-122"/>
              </a:rPr>
              <a:t>A</a:t>
            </a:r>
            <a:r>
              <a:rPr lang="en-US" altLang="zh-CN" sz="2000" dirty="0">
                <a:latin typeface="Microsoft YaHei UI" panose="020B0503020204020204" pitchFamily="34" charset="-122"/>
                <a:ea typeface="Microsoft YaHei UI" panose="020B0503020204020204" pitchFamily="34" charset="-122"/>
              </a:rPr>
              <a:t>tomicity</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2">
              <a:lnSpc>
                <a:spcPct val="120000"/>
              </a:lnSpc>
            </a:pPr>
            <a:r>
              <a:rPr lang="zh-CN" altLang="en-US" dirty="0">
                <a:latin typeface="Microsoft YaHei UI" panose="020B0503020204020204" pitchFamily="34" charset="-122"/>
                <a:ea typeface="Microsoft YaHei UI" panose="020B0503020204020204" pitchFamily="34" charset="-122"/>
              </a:rPr>
              <a:t>事务中包括的诸操作要么都做，要么都不做</a:t>
            </a:r>
            <a:endParaRPr lang="en-US" altLang="zh-CN" dirty="0">
              <a:latin typeface="Microsoft YaHei UI" panose="020B0503020204020204" pitchFamily="34" charset="-122"/>
              <a:ea typeface="Microsoft YaHei UI" panose="020B0503020204020204" pitchFamily="34" charset="-122"/>
            </a:endParaRPr>
          </a:p>
          <a:p>
            <a:pPr lvl="1">
              <a:lnSpc>
                <a:spcPct val="120000"/>
              </a:lnSpc>
            </a:pPr>
            <a:r>
              <a:rPr lang="zh-CN" altLang="en-US" sz="2000" dirty="0">
                <a:latin typeface="Microsoft YaHei UI" panose="020B0503020204020204" pitchFamily="34" charset="-122"/>
                <a:ea typeface="Microsoft YaHei UI" panose="020B0503020204020204" pitchFamily="34" charset="-122"/>
              </a:rPr>
              <a:t>一致性（</a:t>
            </a:r>
            <a:r>
              <a:rPr lang="en-US" altLang="zh-CN" sz="2000" u="sng" dirty="0">
                <a:latin typeface="Microsoft YaHei UI" panose="020B0503020204020204" pitchFamily="34" charset="-122"/>
                <a:ea typeface="Microsoft YaHei UI" panose="020B0503020204020204" pitchFamily="34" charset="-122"/>
              </a:rPr>
              <a:t>C</a:t>
            </a:r>
            <a:r>
              <a:rPr lang="en-US" altLang="zh-CN" sz="2000" dirty="0">
                <a:latin typeface="Microsoft YaHei UI" panose="020B0503020204020204" pitchFamily="34" charset="-122"/>
                <a:ea typeface="Microsoft YaHei UI" panose="020B0503020204020204" pitchFamily="34" charset="-122"/>
              </a:rPr>
              <a:t>onsistency</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2">
              <a:lnSpc>
                <a:spcPct val="120000"/>
              </a:lnSpc>
            </a:pPr>
            <a:r>
              <a:rPr lang="zh-CN" altLang="en-US" dirty="0">
                <a:latin typeface="Microsoft YaHei UI" panose="020B0503020204020204" pitchFamily="34" charset="-122"/>
                <a:ea typeface="Microsoft YaHei UI" panose="020B0503020204020204" pitchFamily="34" charset="-122"/>
              </a:rPr>
              <a:t>事务执行的结果必须是使数据库从一个一致性状态变 到另一个一致性状态</a:t>
            </a:r>
            <a:endParaRPr lang="en-US" altLang="zh-CN" dirty="0">
              <a:latin typeface="Microsoft YaHei UI" panose="020B0503020204020204" pitchFamily="34" charset="-122"/>
              <a:ea typeface="Microsoft YaHei UI" panose="020B0503020204020204" pitchFamily="34" charset="-122"/>
            </a:endParaRPr>
          </a:p>
          <a:p>
            <a:pPr lvl="1">
              <a:lnSpc>
                <a:spcPct val="120000"/>
              </a:lnSpc>
            </a:pPr>
            <a:r>
              <a:rPr lang="zh-CN" altLang="en-US" sz="2000" dirty="0">
                <a:solidFill>
                  <a:srgbClr val="FF0000"/>
                </a:solidFill>
                <a:latin typeface="Microsoft YaHei UI" panose="020B0503020204020204" pitchFamily="34" charset="-122"/>
                <a:ea typeface="Microsoft YaHei UI" panose="020B0503020204020204" pitchFamily="34" charset="-122"/>
              </a:rPr>
              <a:t>隔离性（</a:t>
            </a:r>
            <a:r>
              <a:rPr lang="en-US" altLang="zh-CN" sz="2000" u="sng" dirty="0">
                <a:solidFill>
                  <a:srgbClr val="FF0000"/>
                </a:solidFill>
                <a:latin typeface="Microsoft YaHei UI" panose="020B0503020204020204" pitchFamily="34" charset="-122"/>
                <a:ea typeface="Microsoft YaHei UI" panose="020B0503020204020204" pitchFamily="34" charset="-122"/>
              </a:rPr>
              <a:t>I</a:t>
            </a:r>
            <a:r>
              <a:rPr lang="en-US" altLang="zh-CN" sz="2000" dirty="0">
                <a:solidFill>
                  <a:srgbClr val="FF0000"/>
                </a:solidFill>
                <a:latin typeface="Microsoft YaHei UI" panose="020B0503020204020204" pitchFamily="34" charset="-122"/>
                <a:ea typeface="Microsoft YaHei UI" panose="020B0503020204020204" pitchFamily="34" charset="-122"/>
              </a:rPr>
              <a:t>solation</a:t>
            </a:r>
            <a:r>
              <a:rPr lang="zh-CN" altLang="en-US" sz="2000" dirty="0">
                <a:solidFill>
                  <a:srgbClr val="FF0000"/>
                </a:solidFill>
                <a:latin typeface="Microsoft YaHei UI" panose="020B0503020204020204" pitchFamily="34" charset="-122"/>
                <a:ea typeface="Microsoft YaHei UI" panose="020B0503020204020204" pitchFamily="34" charset="-122"/>
              </a:rPr>
              <a:t>）</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2">
              <a:lnSpc>
                <a:spcPct val="120000"/>
              </a:lnSpc>
            </a:pPr>
            <a:r>
              <a:rPr lang="zh-CN" altLang="en-US" dirty="0">
                <a:solidFill>
                  <a:srgbClr val="FF0000"/>
                </a:solidFill>
                <a:latin typeface="Microsoft YaHei UI" panose="020B0503020204020204" pitchFamily="34" charset="-122"/>
                <a:ea typeface="Microsoft YaHei UI" panose="020B0503020204020204" pitchFamily="34" charset="-122"/>
              </a:rPr>
              <a:t>一个事务的执行不能被其他事务干扰</a:t>
            </a:r>
            <a:endParaRPr lang="en-US" altLang="zh-CN" dirty="0">
              <a:solidFill>
                <a:srgbClr val="FF0000"/>
              </a:solidFill>
              <a:latin typeface="Microsoft YaHei UI" panose="020B0503020204020204" pitchFamily="34" charset="-122"/>
              <a:ea typeface="Microsoft YaHei UI" panose="020B0503020204020204" pitchFamily="34" charset="-122"/>
            </a:endParaRPr>
          </a:p>
          <a:p>
            <a:pPr lvl="1">
              <a:lnSpc>
                <a:spcPct val="120000"/>
              </a:lnSpc>
            </a:pPr>
            <a:r>
              <a:rPr lang="zh-CN" altLang="en-US" sz="2000" dirty="0">
                <a:latin typeface="Microsoft YaHei UI" panose="020B0503020204020204" pitchFamily="34" charset="-122"/>
                <a:ea typeface="Microsoft YaHei UI" panose="020B0503020204020204" pitchFamily="34" charset="-122"/>
              </a:rPr>
              <a:t>持续性（</a:t>
            </a:r>
            <a:r>
              <a:rPr lang="en-US" altLang="zh-CN" sz="2000" u="sng" dirty="0">
                <a:latin typeface="Microsoft YaHei UI" panose="020B0503020204020204" pitchFamily="34" charset="-122"/>
                <a:ea typeface="Microsoft YaHei UI" panose="020B0503020204020204" pitchFamily="34" charset="-122"/>
              </a:rPr>
              <a:t>D</a:t>
            </a:r>
            <a:r>
              <a:rPr lang="en-US" altLang="zh-CN" sz="2000" dirty="0">
                <a:latin typeface="Microsoft YaHei UI" panose="020B0503020204020204" pitchFamily="34" charset="-122"/>
                <a:ea typeface="Microsoft YaHei UI" panose="020B0503020204020204" pitchFamily="34" charset="-122"/>
              </a:rPr>
              <a:t>urability</a:t>
            </a:r>
            <a:r>
              <a:rPr lang="zh-CN" altLang="en-US" sz="2000" dirty="0">
                <a:latin typeface="Microsoft YaHei UI" panose="020B0503020204020204" pitchFamily="34" charset="-122"/>
                <a:ea typeface="Microsoft YaHei UI" panose="020B0503020204020204" pitchFamily="34" charset="-122"/>
              </a:rPr>
              <a:t>，永久性）</a:t>
            </a:r>
            <a:endParaRPr lang="en-US" altLang="zh-CN" sz="2000" dirty="0">
              <a:latin typeface="Microsoft YaHei UI" panose="020B0503020204020204" pitchFamily="34" charset="-122"/>
              <a:ea typeface="Microsoft YaHei UI" panose="020B0503020204020204" pitchFamily="34" charset="-122"/>
            </a:endParaRPr>
          </a:p>
          <a:p>
            <a:pPr lvl="2">
              <a:lnSpc>
                <a:spcPct val="120000"/>
              </a:lnSpc>
            </a:pPr>
            <a:r>
              <a:rPr lang="zh-CN" altLang="en-US" dirty="0">
                <a:latin typeface="Microsoft YaHei UI" panose="020B0503020204020204" pitchFamily="34" charset="-122"/>
                <a:ea typeface="Microsoft YaHei UI" panose="020B0503020204020204" pitchFamily="34" charset="-122"/>
              </a:rPr>
              <a:t>一个事务一旦提交，它对数据库中数据的改变就应该 是永久性的。</a:t>
            </a:r>
          </a:p>
          <a:p>
            <a:pPr>
              <a:lnSpc>
                <a:spcPct val="120000"/>
              </a:lnSpc>
            </a:pPr>
            <a:r>
              <a:rPr lang="zh-CN" altLang="en-US" sz="2000" dirty="0">
                <a:latin typeface="Microsoft YaHei UI" panose="020B0503020204020204" pitchFamily="34" charset="-122"/>
                <a:ea typeface="Microsoft YaHei UI" panose="020B0503020204020204" pitchFamily="34" charset="-122"/>
              </a:rPr>
              <a:t>事务的结束：</a:t>
            </a:r>
            <a:r>
              <a:rPr lang="en-US" altLang="zh-CN" sz="2000" dirty="0">
                <a:latin typeface="Microsoft YaHei UI" panose="020B0503020204020204" pitchFamily="34" charset="-122"/>
                <a:ea typeface="Microsoft YaHei UI" panose="020B0503020204020204" pitchFamily="34" charset="-122"/>
              </a:rPr>
              <a:t>COMMIT</a:t>
            </a:r>
            <a:r>
              <a:rPr lang="zh-CN" altLang="en-US" sz="2000" dirty="0">
                <a:latin typeface="Microsoft YaHei UI" panose="020B0503020204020204" pitchFamily="34" charset="-122"/>
                <a:ea typeface="Microsoft YaHei UI" panose="020B0503020204020204" pitchFamily="34" charset="-122"/>
              </a:rPr>
              <a:t>、</a:t>
            </a:r>
            <a:r>
              <a:rPr lang="en-US" altLang="zh-CN" sz="2000" dirty="0">
                <a:solidFill>
                  <a:srgbClr val="FF0000"/>
                </a:solidFill>
                <a:latin typeface="Microsoft YaHei UI" panose="020B0503020204020204" pitchFamily="34" charset="-122"/>
                <a:ea typeface="Microsoft YaHei UI" panose="020B0503020204020204" pitchFamily="34" charset="-122"/>
              </a:rPr>
              <a:t>ROLLBACK</a:t>
            </a:r>
            <a:endParaRPr lang="x-none" sz="2000" dirty="0">
              <a:solidFill>
                <a:srgbClr val="FF000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六</a:t>
            </a:r>
            <a:r>
              <a:rPr lang="zh-CN" altLang="en-US" dirty="0"/>
              <a:t>：系统实现技术</a:t>
            </a:r>
            <a:endParaRPr lang="x-none" dirty="0"/>
          </a:p>
        </p:txBody>
      </p:sp>
      <p:sp>
        <p:nvSpPr>
          <p:cNvPr id="3" name="Content Placeholder 2"/>
          <p:cNvSpPr>
            <a:spLocks noGrp="1"/>
          </p:cNvSpPr>
          <p:nvPr>
            <p:ph idx="1"/>
          </p:nvPr>
        </p:nvSpPr>
        <p:spPr>
          <a:xfrm>
            <a:off x="838199" y="1567543"/>
            <a:ext cx="11081657" cy="5094513"/>
          </a:xfrm>
        </p:spPr>
        <p:txBody>
          <a:bodyPr>
            <a:normAutofit/>
          </a:bodyPr>
          <a:lstStyle/>
          <a:p>
            <a:pPr marL="0" indent="0">
              <a:lnSpc>
                <a:spcPct val="130000"/>
              </a:lnSpc>
              <a:buNone/>
            </a:pPr>
            <a:r>
              <a:rPr lang="zh-CN" altLang="en-US" sz="2000" b="1" dirty="0">
                <a:latin typeface="Microsoft YaHei UI" panose="020B0503020204020204" pitchFamily="34" charset="-122"/>
                <a:ea typeface="Microsoft YaHei UI" panose="020B0503020204020204" pitchFamily="34" charset="-122"/>
              </a:rPr>
              <a:t>四、数据库恢复技术（</a:t>
            </a:r>
            <a:r>
              <a:rPr lang="zh-CN" altLang="en-US" sz="2000" b="1" dirty="0">
                <a:solidFill>
                  <a:srgbClr val="0070C0"/>
                </a:solidFill>
                <a:latin typeface="Microsoft YaHei UI" panose="020B0503020204020204" pitchFamily="34" charset="-122"/>
                <a:ea typeface="Microsoft YaHei UI" panose="020B0503020204020204" pitchFamily="34" charset="-122"/>
              </a:rPr>
              <a:t>课后习题</a:t>
            </a:r>
            <a:r>
              <a:rPr lang="en-US" altLang="zh-CN" sz="2000" b="1" dirty="0">
                <a:solidFill>
                  <a:srgbClr val="0070C0"/>
                </a:solidFill>
                <a:latin typeface="Microsoft YaHei UI" panose="020B0503020204020204" pitchFamily="34" charset="-122"/>
                <a:ea typeface="Microsoft YaHei UI" panose="020B0503020204020204" pitchFamily="34" charset="-122"/>
              </a:rPr>
              <a:t>4,5</a:t>
            </a:r>
            <a:r>
              <a:rPr lang="zh-CN" altLang="en-US" sz="2000" b="1" dirty="0">
                <a:solidFill>
                  <a:srgbClr val="0070C0"/>
                </a:solidFill>
                <a:latin typeface="Microsoft YaHei UI" panose="020B0503020204020204" pitchFamily="34" charset="-122"/>
                <a:ea typeface="Microsoft YaHei UI" panose="020B0503020204020204" pitchFamily="34" charset="-122"/>
              </a:rPr>
              <a:t>两题</a:t>
            </a:r>
            <a:r>
              <a:rPr lang="zh-CN" altLang="en-US" sz="2000" b="1"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a:lnSpc>
                <a:spcPct val="130000"/>
              </a:lnSpc>
            </a:pPr>
            <a:r>
              <a:rPr lang="zh-CN" altLang="en-US" sz="2000" dirty="0">
                <a:latin typeface="Microsoft YaHei UI" panose="020B0503020204020204" pitchFamily="34" charset="-122"/>
                <a:ea typeface="Microsoft YaHei UI" panose="020B0503020204020204" pitchFamily="34" charset="-122"/>
              </a:rPr>
              <a:t>故障的种类及其恢复</a:t>
            </a:r>
            <a:endParaRPr lang="en-US" altLang="zh-CN" sz="2000" dirty="0">
              <a:latin typeface="Microsoft YaHei UI" panose="020B0503020204020204" pitchFamily="34" charset="-122"/>
              <a:ea typeface="Microsoft YaHei UI" panose="020B0503020204020204" pitchFamily="34" charset="-122"/>
            </a:endParaRPr>
          </a:p>
          <a:p>
            <a:pPr lvl="1">
              <a:lnSpc>
                <a:spcPct val="130000"/>
              </a:lnSpc>
            </a:pPr>
            <a:r>
              <a:rPr lang="zh-CN" altLang="en-US" sz="2000" dirty="0">
                <a:latin typeface="Microsoft YaHei UI" panose="020B0503020204020204" pitchFamily="34" charset="-122"/>
                <a:ea typeface="Microsoft YaHei UI" panose="020B0503020204020204" pitchFamily="34" charset="-122"/>
              </a:rPr>
              <a:t>事务内部的故障（</a:t>
            </a:r>
            <a:r>
              <a:rPr lang="en-US" altLang="zh-CN" sz="2000" dirty="0">
                <a:latin typeface="Microsoft YaHei UI" panose="020B0503020204020204" pitchFamily="34" charset="-122"/>
                <a:ea typeface="Microsoft YaHei UI" panose="020B0503020204020204" pitchFamily="34" charset="-122"/>
              </a:rPr>
              <a:t>UNDO</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1">
              <a:lnSpc>
                <a:spcPct val="130000"/>
              </a:lnSpc>
            </a:pPr>
            <a:r>
              <a:rPr lang="zh-CN" altLang="en-US" sz="2000" dirty="0">
                <a:solidFill>
                  <a:srgbClr val="FF0000"/>
                </a:solidFill>
                <a:latin typeface="Microsoft YaHei UI" panose="020B0503020204020204" pitchFamily="34" charset="-122"/>
                <a:ea typeface="Microsoft YaHei UI" panose="020B0503020204020204" pitchFamily="34" charset="-122"/>
              </a:rPr>
              <a:t>系统故障（</a:t>
            </a:r>
            <a:r>
              <a:rPr lang="en-US" altLang="zh-CN" sz="2000" dirty="0">
                <a:solidFill>
                  <a:srgbClr val="FF0000"/>
                </a:solidFill>
                <a:latin typeface="Microsoft YaHei UI" panose="020B0503020204020204" pitchFamily="34" charset="-122"/>
                <a:ea typeface="Microsoft YaHei UI" panose="020B0503020204020204" pitchFamily="34" charset="-122"/>
              </a:rPr>
              <a:t>UNDO+REDO</a:t>
            </a:r>
            <a:r>
              <a:rPr lang="zh-CN" altLang="en-US" sz="2000" dirty="0">
                <a:solidFill>
                  <a:srgbClr val="FF0000"/>
                </a:solidFill>
                <a:latin typeface="Microsoft YaHei UI" panose="020B0503020204020204" pitchFamily="34" charset="-122"/>
                <a:ea typeface="Microsoft YaHei UI" panose="020B0503020204020204" pitchFamily="34" charset="-122"/>
              </a:rPr>
              <a:t>）</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0000"/>
              </a:lnSpc>
            </a:pPr>
            <a:r>
              <a:rPr lang="zh-CN" altLang="en-US" sz="2000" dirty="0">
                <a:latin typeface="Microsoft YaHei UI" panose="020B0503020204020204" pitchFamily="34" charset="-122"/>
                <a:ea typeface="Microsoft YaHei UI" panose="020B0503020204020204" pitchFamily="34" charset="-122"/>
              </a:rPr>
              <a:t>介质故障（</a:t>
            </a:r>
            <a:r>
              <a:rPr lang="en-US" altLang="zh-CN" sz="2000" dirty="0">
                <a:latin typeface="Microsoft YaHei UI" panose="020B0503020204020204" pitchFamily="34" charset="-122"/>
                <a:ea typeface="Microsoft YaHei UI" panose="020B0503020204020204" pitchFamily="34" charset="-122"/>
              </a:rPr>
              <a:t>REDO</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1">
              <a:lnSpc>
                <a:spcPct val="130000"/>
              </a:lnSpc>
            </a:pPr>
            <a:r>
              <a:rPr lang="zh-CN" altLang="en-US" sz="2000" dirty="0">
                <a:latin typeface="Microsoft YaHei UI" panose="020B0503020204020204" pitchFamily="34" charset="-122"/>
                <a:ea typeface="Microsoft YaHei UI" panose="020B0503020204020204" pitchFamily="34" charset="-122"/>
              </a:rPr>
              <a:t>*计算机病毒</a:t>
            </a:r>
            <a:endParaRPr lang="en-US" altLang="zh-CN" sz="2000" dirty="0">
              <a:latin typeface="Microsoft YaHei UI" panose="020B0503020204020204" pitchFamily="34" charset="-122"/>
              <a:ea typeface="Microsoft YaHei UI" panose="020B0503020204020204" pitchFamily="34" charset="-122"/>
            </a:endParaRPr>
          </a:p>
          <a:p>
            <a:pPr>
              <a:lnSpc>
                <a:spcPct val="130000"/>
              </a:lnSpc>
            </a:pPr>
            <a:r>
              <a:rPr lang="zh-CN" altLang="en-US" sz="2000" dirty="0">
                <a:solidFill>
                  <a:srgbClr val="FF0000"/>
                </a:solidFill>
                <a:latin typeface="Microsoft YaHei UI" panose="020B0503020204020204" pitchFamily="34" charset="-122"/>
                <a:ea typeface="Microsoft YaHei UI" panose="020B0503020204020204" pitchFamily="34" charset="-122"/>
              </a:rPr>
              <a:t>具有检查点的恢复技术可以改善恢复效率</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lnSpc>
                <a:spcPct val="130000"/>
              </a:lnSpc>
            </a:pPr>
            <a:r>
              <a:rPr lang="zh-CN" altLang="en-US" sz="2000" dirty="0">
                <a:solidFill>
                  <a:srgbClr val="FF0000"/>
                </a:solidFill>
                <a:latin typeface="Microsoft YaHei UI" panose="020B0503020204020204" pitchFamily="34" charset="-122"/>
                <a:ea typeface="Microsoft YaHei UI" panose="020B0503020204020204" pitchFamily="34" charset="-122"/>
              </a:rPr>
              <a:t>日志文件</a:t>
            </a:r>
            <a:r>
              <a:rPr lang="zh-CN" altLang="en-US" sz="2000" dirty="0">
                <a:latin typeface="Microsoft YaHei UI" panose="020B0503020204020204" pitchFamily="34" charset="-122"/>
                <a:ea typeface="Microsoft YaHei UI" panose="020B0503020204020204" pitchFamily="34" charset="-122"/>
              </a:rPr>
              <a:t>是用来记录事务对数据库的更新操作的文件</a:t>
            </a:r>
            <a:r>
              <a:rPr lang="en-US" altLang="zh-CN" sz="2000" dirty="0">
                <a:latin typeface="Microsoft YaHei UI" panose="020B0503020204020204" pitchFamily="34" charset="-122"/>
                <a:ea typeface="Microsoft YaHei UI" panose="020B0503020204020204" pitchFamily="34" charset="-122"/>
              </a:rPr>
              <a:t>,</a:t>
            </a:r>
            <a:r>
              <a:rPr lang="zh-CN" altLang="en-US" sz="2000" dirty="0">
                <a:solidFill>
                  <a:srgbClr val="FF0000"/>
                </a:solidFill>
                <a:latin typeface="Microsoft YaHei UI" panose="020B0503020204020204" pitchFamily="34" charset="-122"/>
                <a:ea typeface="Microsoft YaHei UI" panose="020B0503020204020204" pitchFamily="34" charset="-122"/>
              </a:rPr>
              <a:t>不同的系统采用的日志文件格式并不完全一样</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lnSpc>
                <a:spcPct val="130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数据转储是数据库恢复中采用的基本技术，但不能频繁进行。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六</a:t>
            </a:r>
            <a:r>
              <a:rPr lang="zh-CN" altLang="en-US" dirty="0"/>
              <a:t>：系统实现技术</a:t>
            </a:r>
            <a:endParaRPr lang="x-none" dirty="0"/>
          </a:p>
        </p:txBody>
      </p:sp>
      <p:graphicFrame>
        <p:nvGraphicFramePr>
          <p:cNvPr id="4" name="Table 3"/>
          <p:cNvGraphicFramePr>
            <a:graphicFrameLocks noGrp="1"/>
          </p:cNvGraphicFramePr>
          <p:nvPr/>
        </p:nvGraphicFramePr>
        <p:xfrm>
          <a:off x="5045526" y="2514625"/>
          <a:ext cx="6923316" cy="2277155"/>
        </p:xfrm>
        <a:graphic>
          <a:graphicData uri="http://schemas.openxmlformats.org/drawingml/2006/table">
            <a:tbl>
              <a:tblPr/>
              <a:tblGrid>
                <a:gridCol w="1730829">
                  <a:extLst>
                    <a:ext uri="{9D8B030D-6E8A-4147-A177-3AD203B41FA5}">
                      <a16:colId xmlns:a16="http://schemas.microsoft.com/office/drawing/2014/main" val="20000"/>
                    </a:ext>
                  </a:extLst>
                </a:gridCol>
                <a:gridCol w="1730829">
                  <a:extLst>
                    <a:ext uri="{9D8B030D-6E8A-4147-A177-3AD203B41FA5}">
                      <a16:colId xmlns:a16="http://schemas.microsoft.com/office/drawing/2014/main" val="20001"/>
                    </a:ext>
                  </a:extLst>
                </a:gridCol>
                <a:gridCol w="1730829">
                  <a:extLst>
                    <a:ext uri="{9D8B030D-6E8A-4147-A177-3AD203B41FA5}">
                      <a16:colId xmlns:a16="http://schemas.microsoft.com/office/drawing/2014/main" val="20002"/>
                    </a:ext>
                  </a:extLst>
                </a:gridCol>
                <a:gridCol w="1730829">
                  <a:extLst>
                    <a:ext uri="{9D8B030D-6E8A-4147-A177-3AD203B41FA5}">
                      <a16:colId xmlns:a16="http://schemas.microsoft.com/office/drawing/2014/main" val="20003"/>
                    </a:ext>
                  </a:extLst>
                </a:gridCol>
              </a:tblGrid>
              <a:tr h="455431">
                <a:tc rowSpan="2">
                  <a:txBody>
                    <a:bodyPr/>
                    <a:lstStyle/>
                    <a:p>
                      <a:pPr algn="ctr"/>
                      <a:r>
                        <a:rPr lang="x-none" sz="2000" dirty="0">
                          <a:effectLst/>
                          <a:latin typeface="Microsoft YaHei UI" panose="020B0503020204020204" pitchFamily="34" charset="-122"/>
                          <a:ea typeface="Microsoft YaHei UI" panose="020B0503020204020204" pitchFamily="34" charset="-122"/>
                        </a:rPr>
                        <a:t>封锁协议</a:t>
                      </a: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3">
                  <a:txBody>
                    <a:bodyPr/>
                    <a:lstStyle/>
                    <a:p>
                      <a:pPr algn="ctr"/>
                      <a:r>
                        <a:rPr lang="zh-CN" altLang="en-US" sz="2000" b="0" i="0" dirty="0">
                          <a:solidFill>
                            <a:srgbClr val="000000"/>
                          </a:solidFill>
                          <a:effectLst/>
                          <a:latin typeface="Microsoft YaHei UI" panose="020B0503020204020204" pitchFamily="34" charset="-122"/>
                          <a:ea typeface="Microsoft YaHei UI" panose="020B0503020204020204" pitchFamily="34" charset="-122"/>
                        </a:rPr>
                        <a:t>一致性保证</a:t>
                      </a:r>
                      <a:endParaRPr lang="zh-CN" altLang="en-US"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5431">
                <a:tc vMerge="1">
                  <a:txBody>
                    <a:bodyPr/>
                    <a:lstStyle/>
                    <a:p>
                      <a:endParaRPr lang="zh-CN"/>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altLang="en-US" sz="2000" b="0" i="0" dirty="0">
                          <a:solidFill>
                            <a:srgbClr val="000000"/>
                          </a:solidFill>
                          <a:effectLst/>
                          <a:latin typeface="Microsoft YaHei UI" panose="020B0503020204020204" pitchFamily="34" charset="-122"/>
                          <a:ea typeface="Microsoft YaHei UI" panose="020B0503020204020204" pitchFamily="34" charset="-122"/>
                        </a:rPr>
                        <a:t>丢失修改</a:t>
                      </a:r>
                      <a:endParaRPr lang="zh-CN" altLang="en-US"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altLang="en-US" sz="2000" b="0" i="0" dirty="0">
                          <a:solidFill>
                            <a:srgbClr val="000000"/>
                          </a:solidFill>
                          <a:effectLst/>
                          <a:latin typeface="Microsoft YaHei UI" panose="020B0503020204020204" pitchFamily="34" charset="-122"/>
                          <a:ea typeface="Microsoft YaHei UI" panose="020B0503020204020204" pitchFamily="34" charset="-122"/>
                        </a:rPr>
                        <a:t>读“脏”数据</a:t>
                      </a:r>
                      <a:endParaRPr lang="zh-CN" altLang="en-US"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altLang="en-US" sz="2000" b="0" i="0" dirty="0">
                          <a:solidFill>
                            <a:srgbClr val="000000"/>
                          </a:solidFill>
                          <a:effectLst/>
                          <a:latin typeface="Microsoft YaHei UI" panose="020B0503020204020204" pitchFamily="34" charset="-122"/>
                          <a:ea typeface="Microsoft YaHei UI" panose="020B0503020204020204" pitchFamily="34" charset="-122"/>
                        </a:rPr>
                        <a:t>不可重复读</a:t>
                      </a:r>
                      <a:endParaRPr lang="zh-CN" altLang="en-US"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5431">
                <a:tc>
                  <a:txBody>
                    <a:bodyPr/>
                    <a:lstStyle/>
                    <a:p>
                      <a:pPr algn="ctr"/>
                      <a:r>
                        <a:rPr lang="zh-CN" altLang="en-US" sz="2000" b="0" i="0" dirty="0">
                          <a:solidFill>
                            <a:srgbClr val="000000"/>
                          </a:solidFill>
                          <a:effectLst/>
                          <a:latin typeface="Microsoft YaHei UI" panose="020B0503020204020204" pitchFamily="34" charset="-122"/>
                          <a:ea typeface="Microsoft YaHei UI" panose="020B0503020204020204" pitchFamily="34" charset="-122"/>
                        </a:rPr>
                        <a:t>一级封锁协议</a:t>
                      </a:r>
                      <a:endParaRPr lang="zh-CN" altLang="en-US"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5431">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二级封锁协议</a:t>
                      </a:r>
                      <a:endParaRPr lang="zh-CN" altLang="en-US" sz="200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5431">
                <a:tc>
                  <a:txBody>
                    <a:bodyPr/>
                    <a:lstStyle/>
                    <a:p>
                      <a:pPr algn="ctr"/>
                      <a:r>
                        <a:rPr lang="zh-CN" altLang="en-US" sz="2000" b="0" i="0">
                          <a:solidFill>
                            <a:srgbClr val="000000"/>
                          </a:solidFill>
                          <a:effectLst/>
                          <a:latin typeface="Microsoft YaHei UI" panose="020B0503020204020204" pitchFamily="34" charset="-122"/>
                          <a:ea typeface="Microsoft YaHei UI" panose="020B0503020204020204" pitchFamily="34" charset="-122"/>
                        </a:rPr>
                        <a:t>三级封锁协议</a:t>
                      </a:r>
                      <a:endParaRPr lang="zh-CN" altLang="en-US" sz="200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x-none" sz="2000" b="1" i="0" dirty="0">
                          <a:solidFill>
                            <a:srgbClr val="000000"/>
                          </a:solidFill>
                          <a:effectLst/>
                          <a:latin typeface="Microsoft YaHei UI" panose="020B0503020204020204" pitchFamily="34" charset="-122"/>
                          <a:ea typeface="Microsoft YaHei UI" panose="020B0503020204020204" pitchFamily="34" charset="-122"/>
                        </a:rPr>
                        <a:t>×</a:t>
                      </a:r>
                      <a:endParaRPr lang="x-none" sz="2000" dirty="0">
                        <a:effectLst/>
                        <a:latin typeface="Microsoft YaHei UI" panose="020B0503020204020204" pitchFamily="34" charset="-122"/>
                        <a:ea typeface="Microsoft YaHei UI" panose="020B0503020204020204" pitchFamily="34" charset="-122"/>
                      </a:endParaRPr>
                    </a:p>
                  </a:txBody>
                  <a:tcPr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Content Placeholder 2"/>
          <p:cNvSpPr>
            <a:spLocks noGrp="1"/>
          </p:cNvSpPr>
          <p:nvPr>
            <p:ph idx="1"/>
          </p:nvPr>
        </p:nvSpPr>
        <p:spPr>
          <a:xfrm>
            <a:off x="952500" y="1567543"/>
            <a:ext cx="9922330" cy="5094513"/>
          </a:xfrm>
        </p:spPr>
        <p:txBody>
          <a:bodyPr>
            <a:normAutofit/>
          </a:bodyPr>
          <a:lstStyle/>
          <a:p>
            <a:pPr marL="0" indent="0">
              <a:lnSpc>
                <a:spcPct val="130000"/>
              </a:lnSpc>
              <a:spcBef>
                <a:spcPts val="600"/>
              </a:spcBef>
              <a:buNone/>
            </a:pPr>
            <a:r>
              <a:rPr lang="zh-CN" altLang="en-US" sz="2000" b="1" dirty="0">
                <a:latin typeface="Microsoft YaHei UI" panose="020B0503020204020204" pitchFamily="34" charset="-122"/>
                <a:ea typeface="Microsoft YaHei UI" panose="020B0503020204020204" pitchFamily="34" charset="-122"/>
              </a:rPr>
              <a:t>五、并发控制</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在单处理机系统中，事务的并发执行其实是多个事务轮流交叉执行</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并发操作带来的数据不一致</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封锁、封锁协议</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封锁的问题</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可串行化调度</a:t>
            </a:r>
            <a:endParaRPr lang="en-US" altLang="zh-CN" sz="2000" dirty="0">
              <a:latin typeface="Microsoft YaHei UI" panose="020B0503020204020204" pitchFamily="34" charset="-122"/>
              <a:ea typeface="Microsoft YaHei UI" panose="020B0503020204020204" pitchFamily="34" charset="-122"/>
            </a:endParaRPr>
          </a:p>
          <a:p>
            <a:pPr lvl="1">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串行调度</a:t>
            </a:r>
            <a:endParaRPr lang="en-US" altLang="zh-CN" sz="2000" dirty="0">
              <a:latin typeface="Microsoft YaHei UI" panose="020B0503020204020204" pitchFamily="34" charset="-122"/>
              <a:ea typeface="Microsoft YaHei UI" panose="020B0503020204020204" pitchFamily="34" charset="-122"/>
            </a:endParaRPr>
          </a:p>
          <a:p>
            <a:pPr lvl="1">
              <a:lnSpc>
                <a:spcPct val="130000"/>
              </a:lnSpc>
              <a:spcBef>
                <a:spcPts val="600"/>
              </a:spcBef>
            </a:pPr>
            <a:r>
              <a:rPr lang="zh-CN" altLang="en-US" sz="2000" dirty="0">
                <a:latin typeface="Microsoft YaHei UI" panose="020B0503020204020204" pitchFamily="34" charset="-122"/>
                <a:ea typeface="Microsoft YaHei UI" panose="020B0503020204020204" pitchFamily="34" charset="-122"/>
              </a:rPr>
              <a:t>并发事务正确调度的准则</a:t>
            </a:r>
            <a:endParaRPr lang="en-US" altLang="zh-CN" sz="2000" dirty="0">
              <a:latin typeface="Microsoft YaHei UI" panose="020B0503020204020204" pitchFamily="34" charset="-122"/>
              <a:ea typeface="Microsoft YaHei UI" panose="020B0503020204020204" pitchFamily="34" charset="-122"/>
            </a:endParaRPr>
          </a:p>
          <a:p>
            <a:pPr>
              <a:lnSpc>
                <a:spcPct val="130000"/>
              </a:lnSpc>
              <a:spcBef>
                <a:spcPts val="600"/>
              </a:spcBef>
            </a:pPr>
            <a:r>
              <a:rPr lang="zh-CN" altLang="en-US" sz="2400" dirty="0">
                <a:solidFill>
                  <a:srgbClr val="FF0000"/>
                </a:solidFill>
                <a:latin typeface="Microsoft YaHei UI" panose="020B0503020204020204" pitchFamily="34" charset="-122"/>
                <a:ea typeface="Microsoft YaHei UI" panose="020B0503020204020204" pitchFamily="34" charset="-122"/>
              </a:rPr>
              <a:t>封锁的粒度与系统的并发度和并发控制的开销密切相关。</a:t>
            </a:r>
            <a:endParaRPr lang="en-US" altLang="zh-CN" sz="2400" dirty="0">
              <a:solidFill>
                <a:srgbClr val="FF0000"/>
              </a:solidFill>
              <a:latin typeface="Microsoft YaHei UI" panose="020B0503020204020204" pitchFamily="34" charset="-122"/>
              <a:ea typeface="Microsoft YaHei UI" panose="020B0503020204020204" pitchFamily="34" charset="-122"/>
            </a:endParaRPr>
          </a:p>
          <a:p>
            <a:pPr lvl="1">
              <a:lnSpc>
                <a:spcPct val="130000"/>
              </a:lnSpc>
              <a:spcBef>
                <a:spcPts val="600"/>
              </a:spcBef>
            </a:pPr>
            <a:endParaRPr lang="en-US" altLang="zh-C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七</a:t>
            </a:r>
            <a:r>
              <a:rPr lang="zh-CN" altLang="en-US" dirty="0"/>
              <a:t>：数据库应用系统开发</a:t>
            </a:r>
            <a:endParaRPr lang="x-none" dirty="0"/>
          </a:p>
        </p:txBody>
      </p:sp>
      <p:sp>
        <p:nvSpPr>
          <p:cNvPr id="3" name="Content Placeholder 2"/>
          <p:cNvSpPr>
            <a:spLocks noGrp="1"/>
          </p:cNvSpPr>
          <p:nvPr>
            <p:ph idx="1"/>
          </p:nvPr>
        </p:nvSpPr>
        <p:spPr>
          <a:xfrm>
            <a:off x="838200" y="1674359"/>
            <a:ext cx="10515600" cy="5032375"/>
          </a:xfrm>
        </p:spPr>
        <p:txBody>
          <a:bodyPr>
            <a:noAutofit/>
          </a:bodyPr>
          <a:lstStyle/>
          <a:p>
            <a:pPr marL="0" indent="0">
              <a:lnSpc>
                <a:spcPct val="135000"/>
              </a:lnSpc>
              <a:spcBef>
                <a:spcPts val="600"/>
              </a:spcBef>
              <a:buNone/>
            </a:pPr>
            <a:r>
              <a:rPr lang="zh-CN" altLang="en-US" sz="2000" dirty="0">
                <a:solidFill>
                  <a:srgbClr val="FF0000"/>
                </a:solidFill>
                <a:latin typeface="Microsoft YaHei UI" panose="020B0503020204020204" pitchFamily="34" charset="-122"/>
                <a:ea typeface="Microsoft YaHei UI" panose="020B0503020204020204" pitchFamily="34" charset="-122"/>
              </a:rPr>
              <a:t>数据库设计：定义</a:t>
            </a:r>
            <a:r>
              <a:rPr lang="en-US" altLang="zh-CN" sz="2000" dirty="0">
                <a:solidFill>
                  <a:srgbClr val="FF0000"/>
                </a:solidFill>
                <a:latin typeface="Microsoft YaHei UI" panose="020B0503020204020204" pitchFamily="34" charset="-122"/>
                <a:ea typeface="Microsoft YaHei UI" panose="020B0503020204020204" pitchFamily="34" charset="-122"/>
              </a:rPr>
              <a:t>p206</a:t>
            </a:r>
          </a:p>
          <a:p>
            <a:pPr>
              <a:lnSpc>
                <a:spcPct val="135000"/>
              </a:lnSpc>
              <a:spcBef>
                <a:spcPts val="600"/>
              </a:spcBef>
            </a:pPr>
            <a:r>
              <a:rPr lang="zh-CN" altLang="en-US" sz="2000" dirty="0">
                <a:solidFill>
                  <a:srgbClr val="FF0000"/>
                </a:solidFill>
                <a:latin typeface="Microsoft YaHei UI" panose="020B0503020204020204" pitchFamily="34" charset="-122"/>
                <a:ea typeface="Microsoft YaHei UI" panose="020B0503020204020204" pitchFamily="34" charset="-122"/>
              </a:rPr>
              <a:t>数据库设计的</a:t>
            </a:r>
            <a:r>
              <a:rPr lang="en-US" altLang="zh-CN" sz="2000" dirty="0">
                <a:solidFill>
                  <a:srgbClr val="FF0000"/>
                </a:solidFill>
                <a:latin typeface="Microsoft YaHei UI" panose="020B0503020204020204" pitchFamily="34" charset="-122"/>
                <a:ea typeface="Microsoft YaHei UI" panose="020B0503020204020204" pitchFamily="34" charset="-122"/>
              </a:rPr>
              <a:t>6</a:t>
            </a:r>
            <a:r>
              <a:rPr lang="zh-CN" altLang="en-US" sz="2000" dirty="0">
                <a:solidFill>
                  <a:srgbClr val="FF0000"/>
                </a:solidFill>
                <a:latin typeface="Microsoft YaHei UI" panose="020B0503020204020204" pitchFamily="34" charset="-122"/>
                <a:ea typeface="Microsoft YaHei UI" panose="020B0503020204020204" pitchFamily="34" charset="-122"/>
              </a:rPr>
              <a:t>个基本步骤：需求分析、概念结构设计、逻辑结构设计、物理结构设计、数据库实施、数据库运行和维护。</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lnSpc>
                <a:spcPct val="135000"/>
              </a:lnSpc>
              <a:spcBef>
                <a:spcPts val="600"/>
              </a:spcBef>
            </a:pPr>
            <a:r>
              <a:rPr lang="zh-CN" altLang="en-US" sz="2000" dirty="0">
                <a:latin typeface="Microsoft YaHei UI" panose="020B0503020204020204" pitchFamily="34" charset="-122"/>
                <a:ea typeface="Microsoft YaHei UI" panose="020B0503020204020204" pitchFamily="34" charset="-122"/>
              </a:rPr>
              <a:t>需求分析：调查的重点是数据和处理、结构化方法是自顶向下、数据字典（元数据）</a:t>
            </a:r>
            <a:endParaRPr lang="en-US" altLang="zh-CN" sz="2000" dirty="0">
              <a:latin typeface="Microsoft YaHei UI" panose="020B0503020204020204" pitchFamily="34" charset="-122"/>
              <a:ea typeface="Microsoft YaHei UI" panose="020B0503020204020204" pitchFamily="34" charset="-122"/>
            </a:endParaRPr>
          </a:p>
          <a:p>
            <a:pPr>
              <a:lnSpc>
                <a:spcPct val="135000"/>
              </a:lnSpc>
              <a:spcBef>
                <a:spcPts val="600"/>
              </a:spcBef>
            </a:pPr>
            <a:r>
              <a:rPr lang="zh-CN" altLang="en-US" sz="2000" dirty="0">
                <a:latin typeface="Microsoft YaHei UI" panose="020B0503020204020204" pitchFamily="34" charset="-122"/>
                <a:ea typeface="Microsoft YaHei UI" panose="020B0503020204020204" pitchFamily="34" charset="-122"/>
              </a:rPr>
              <a:t>概念设计：</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spcBef>
                <a:spcPts val="600"/>
              </a:spcBef>
              <a:buFont typeface="Wingdings" panose="05000000000000000000" pitchFamily="2" charset="2"/>
              <a:buChar char="ü"/>
            </a:pPr>
            <a:r>
              <a:rPr lang="en-US" altLang="zh-CN" sz="2000" dirty="0">
                <a:latin typeface="Microsoft YaHei UI" panose="020B0503020204020204" pitchFamily="34" charset="-122"/>
                <a:ea typeface="Microsoft YaHei UI" panose="020B0503020204020204" pitchFamily="34" charset="-122"/>
              </a:rPr>
              <a:t>  E-R</a:t>
            </a:r>
            <a:r>
              <a:rPr lang="zh-CN" altLang="en-US" sz="2000" dirty="0">
                <a:latin typeface="Microsoft YaHei UI" panose="020B0503020204020204" pitchFamily="34" charset="-122"/>
                <a:ea typeface="Microsoft YaHei UI" panose="020B0503020204020204" pitchFamily="34" charset="-122"/>
              </a:rPr>
              <a:t>模型：实体、属性、联系</a:t>
            </a:r>
            <a:endParaRPr lang="en-US" altLang="zh-CN" sz="2000" dirty="0">
              <a:latin typeface="Microsoft YaHei UI" panose="020B0503020204020204" pitchFamily="34" charset="-122"/>
              <a:ea typeface="Microsoft YaHei UI" panose="020B0503020204020204" pitchFamily="34" charset="-122"/>
            </a:endParaRPr>
          </a:p>
          <a:p>
            <a:pPr marL="0" indent="0">
              <a:lnSpc>
                <a:spcPct val="135000"/>
              </a:lnSpc>
              <a:spcBef>
                <a:spcPts val="600"/>
              </a:spcBef>
              <a:buNone/>
            </a:pPr>
            <a:r>
              <a:rPr lang="zh-CN" altLang="zh-CN" sz="2000" b="1" dirty="0"/>
              <a:t>两个实体型之间的联系可以分为三种：</a:t>
            </a:r>
            <a:r>
              <a:rPr lang="zh-CN" altLang="zh-CN" sz="2000" b="1" dirty="0">
                <a:solidFill>
                  <a:srgbClr val="FF0000"/>
                </a:solidFill>
              </a:rPr>
              <a:t>一对一、一对多和</a:t>
            </a:r>
            <a:r>
              <a:rPr lang="zh-CN" altLang="en-US" sz="2000" b="1" dirty="0">
                <a:solidFill>
                  <a:srgbClr val="FF0000"/>
                </a:solidFill>
              </a:rPr>
              <a:t>多对多</a:t>
            </a:r>
            <a:r>
              <a:rPr lang="zh-CN" altLang="zh-CN" sz="2000" b="1" dirty="0">
                <a:solidFill>
                  <a:srgbClr val="FF0000"/>
                </a:solidFill>
              </a:rPr>
              <a:t>联系</a:t>
            </a:r>
          </a:p>
          <a:p>
            <a:pPr marL="0" indent="0">
              <a:lnSpc>
                <a:spcPct val="135000"/>
              </a:lnSpc>
              <a:spcBef>
                <a:spcPts val="600"/>
              </a:spcBef>
              <a:buNone/>
            </a:pPr>
            <a:r>
              <a:rPr lang="zh-CN" altLang="zh-CN" sz="2000" b="1" dirty="0">
                <a:solidFill>
                  <a:srgbClr val="0070C0"/>
                </a:solidFill>
              </a:rPr>
              <a:t>两个实体间可能会存在多种联系</a:t>
            </a:r>
            <a:endParaRPr lang="en-US" altLang="zh-CN" sz="2000" b="1" dirty="0">
              <a:solidFill>
                <a:srgbClr val="FF0000"/>
              </a:solidFill>
            </a:endParaRPr>
          </a:p>
          <a:p>
            <a:pPr marL="0" indent="0">
              <a:lnSpc>
                <a:spcPct val="135000"/>
              </a:lnSpc>
              <a:spcBef>
                <a:spcPts val="600"/>
              </a:spcBef>
              <a:buNone/>
            </a:pPr>
            <a:r>
              <a:rPr lang="zh-CN" altLang="en-US" sz="2000" b="1" dirty="0"/>
              <a:t>各子系统之间的冲突主要有三类：</a:t>
            </a:r>
            <a:r>
              <a:rPr lang="zh-CN" altLang="en-US" sz="2000" b="1" dirty="0">
                <a:solidFill>
                  <a:srgbClr val="FF0000"/>
                </a:solidFill>
              </a:rPr>
              <a:t>属性冲突、命名冲突和结构冲突</a:t>
            </a:r>
            <a:endParaRPr lang="en-US" altLang="zh-CN" sz="2000" b="1" dirty="0">
              <a:solidFill>
                <a:srgbClr val="FF0000"/>
              </a:solidFill>
            </a:endParaRPr>
          </a:p>
          <a:p>
            <a:pPr marL="0" indent="0">
              <a:lnSpc>
                <a:spcPct val="135000"/>
              </a:lnSpc>
              <a:spcBef>
                <a:spcPts val="600"/>
              </a:spcBef>
              <a:buNone/>
            </a:pPr>
            <a:endParaRPr lang="en-US" altLang="zh-CN" sz="2000" b="1" dirty="0"/>
          </a:p>
          <a:p>
            <a:pPr marL="0" indent="0">
              <a:lnSpc>
                <a:spcPct val="135000"/>
              </a:lnSpc>
              <a:spcBef>
                <a:spcPts val="600"/>
              </a:spcBef>
              <a:buNone/>
            </a:pPr>
            <a:endParaRPr lang="en-US" altLang="zh-CN" sz="2000" b="1" dirty="0">
              <a:latin typeface="Microsoft YaHei UI" panose="020B0503020204020204" pitchFamily="34" charset="-122"/>
              <a:ea typeface="Microsoft YaHei UI" panose="020B0503020204020204" pitchFamily="34" charset="-122"/>
            </a:endParaRPr>
          </a:p>
          <a:p>
            <a:pPr marL="457200" lvl="1" indent="0">
              <a:lnSpc>
                <a:spcPct val="135000"/>
              </a:lnSpc>
              <a:spcBef>
                <a:spcPts val="600"/>
              </a:spcBef>
              <a:buNone/>
            </a:pPr>
            <a:r>
              <a:rPr lang="en-US" altLang="zh-CN" sz="2000" b="1" dirty="0">
                <a:latin typeface="Microsoft YaHei UI" panose="020B0503020204020204" pitchFamily="34" charset="-122"/>
                <a:ea typeface="Microsoft YaHei UI" panose="020B0503020204020204" pitchFamily="34" charset="-122"/>
              </a:rPr>
              <a:t>  </a:t>
            </a:r>
            <a:endParaRPr lang="zh-CN" altLang="en-US" sz="2000" b="1"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a:t>
            </a:r>
            <a:r>
              <a:rPr lang="en-US" dirty="0" err="1"/>
              <a:t>七</a:t>
            </a:r>
            <a:r>
              <a:rPr lang="zh-CN" altLang="en-US" dirty="0"/>
              <a:t>：数据库应用系统开发</a:t>
            </a:r>
            <a:endParaRPr lang="x-none" dirty="0"/>
          </a:p>
        </p:txBody>
      </p:sp>
      <p:sp>
        <p:nvSpPr>
          <p:cNvPr id="3" name="Content Placeholder 2"/>
          <p:cNvSpPr>
            <a:spLocks noGrp="1"/>
          </p:cNvSpPr>
          <p:nvPr>
            <p:ph idx="1"/>
          </p:nvPr>
        </p:nvSpPr>
        <p:spPr>
          <a:xfrm>
            <a:off x="838200" y="1792374"/>
            <a:ext cx="10515600" cy="4708180"/>
          </a:xfrm>
        </p:spPr>
        <p:txBody>
          <a:bodyPr>
            <a:noAutofit/>
          </a:bodyPr>
          <a:lstStyle/>
          <a:p>
            <a:pPr marL="0" indent="0">
              <a:lnSpc>
                <a:spcPct val="150000"/>
              </a:lnSpc>
              <a:buNone/>
            </a:pPr>
            <a:r>
              <a:rPr lang="zh-CN" altLang="en-US" sz="2000" dirty="0">
                <a:solidFill>
                  <a:srgbClr val="FF0000"/>
                </a:solidFill>
                <a:latin typeface="Microsoft YaHei UI" panose="020B0503020204020204" pitchFamily="34" charset="-122"/>
                <a:ea typeface="Microsoft YaHei UI" panose="020B0503020204020204" pitchFamily="34" charset="-122"/>
              </a:rPr>
              <a:t>数据库设计：</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a:lnSpc>
                <a:spcPct val="150000"/>
              </a:lnSpc>
            </a:pPr>
            <a:r>
              <a:rPr lang="zh-CN" altLang="en-US" sz="2000" dirty="0">
                <a:solidFill>
                  <a:srgbClr val="FF0000"/>
                </a:solidFill>
                <a:latin typeface="Microsoft YaHei UI" panose="020B0503020204020204" pitchFamily="34" charset="-122"/>
                <a:ea typeface="Microsoft YaHei UI" panose="020B0503020204020204" pitchFamily="34" charset="-122"/>
              </a:rPr>
              <a:t>逻辑设计：</a:t>
            </a:r>
            <a:r>
              <a:rPr lang="zh-CN" altLang="en-US" sz="2000" dirty="0">
                <a:latin typeface="Microsoft YaHei UI" panose="020B0503020204020204" pitchFamily="34" charset="-122"/>
                <a:ea typeface="Microsoft YaHei UI" panose="020B0503020204020204" pitchFamily="34" charset="-122"/>
              </a:rPr>
              <a:t>将 </a:t>
            </a:r>
            <a:r>
              <a:rPr lang="en-US" altLang="zh-CN" sz="2000" dirty="0">
                <a:latin typeface="Microsoft YaHei UI" panose="020B0503020204020204" pitchFamily="34" charset="-122"/>
                <a:ea typeface="Microsoft YaHei UI" panose="020B0503020204020204" pitchFamily="34" charset="-122"/>
              </a:rPr>
              <a:t>E-R </a:t>
            </a:r>
            <a:r>
              <a:rPr lang="zh-CN" altLang="en-US" sz="2000" dirty="0">
                <a:latin typeface="Microsoft YaHei UI" panose="020B0503020204020204" pitchFamily="34" charset="-122"/>
                <a:ea typeface="Microsoft YaHei UI" panose="020B0503020204020204" pitchFamily="34" charset="-122"/>
              </a:rPr>
              <a:t>图转换成具体的数据库产品支持的数据模型如关系模型，形成数据库的</a:t>
            </a:r>
            <a:r>
              <a:rPr lang="zh-CN" altLang="en-US" sz="2000" dirty="0">
                <a:solidFill>
                  <a:srgbClr val="FF0000"/>
                </a:solidFill>
                <a:latin typeface="Microsoft YaHei UI" panose="020B0503020204020204" pitchFamily="34" charset="-122"/>
                <a:ea typeface="Microsoft YaHei UI" panose="020B0503020204020204" pitchFamily="34" charset="-122"/>
              </a:rPr>
              <a:t>逻辑模式</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1">
              <a:lnSpc>
                <a:spcPct val="150000"/>
              </a:lnSpc>
            </a:pPr>
            <a:r>
              <a:rPr lang="zh-CN" altLang="en-US" sz="2000" dirty="0"/>
              <a:t>逻辑模式的优化：规范化</a:t>
            </a:r>
          </a:p>
          <a:p>
            <a:pPr>
              <a:lnSpc>
                <a:spcPct val="150000"/>
              </a:lnSpc>
            </a:pPr>
            <a:r>
              <a:rPr lang="zh-CN" altLang="en-US" sz="2000" dirty="0">
                <a:solidFill>
                  <a:srgbClr val="FF0000"/>
                </a:solidFill>
                <a:latin typeface="Microsoft YaHei UI" panose="020B0503020204020204" pitchFamily="34" charset="-122"/>
                <a:ea typeface="Microsoft YaHei UI" panose="020B0503020204020204" pitchFamily="34" charset="-122"/>
              </a:rPr>
              <a:t>物理设计：</a:t>
            </a:r>
            <a:r>
              <a:rPr lang="zh-CN" altLang="en-US" sz="2000" dirty="0">
                <a:latin typeface="Microsoft YaHei UI" panose="020B0503020204020204" pitchFamily="34" charset="-122"/>
                <a:ea typeface="Microsoft YaHei UI" panose="020B0503020204020204" pitchFamily="34" charset="-122"/>
              </a:rPr>
              <a:t>为一个给定的逻辑数据模型选取一个最适合应用要求的物理结构的过程</a:t>
            </a:r>
            <a:endParaRPr lang="en-US" altLang="zh-CN" sz="2000" dirty="0">
              <a:latin typeface="Microsoft YaHei UI" panose="020B0503020204020204" pitchFamily="34" charset="-122"/>
              <a:ea typeface="Microsoft YaHei UI" panose="020B0503020204020204" pitchFamily="34" charset="-122"/>
            </a:endParaRPr>
          </a:p>
          <a:p>
            <a:pPr>
              <a:lnSpc>
                <a:spcPct val="150000"/>
              </a:lnSpc>
            </a:pPr>
            <a:r>
              <a:rPr lang="zh-CN" altLang="zh-CN" sz="2000" dirty="0">
                <a:solidFill>
                  <a:srgbClr val="FF0000"/>
                </a:solidFill>
                <a:latin typeface="Microsoft YaHei UI" panose="020B0503020204020204" pitchFamily="34" charset="-122"/>
                <a:ea typeface="Microsoft YaHei UI" panose="020B0503020204020204" pitchFamily="34" charset="-122"/>
              </a:rPr>
              <a:t>数据库实施阶段</a:t>
            </a:r>
            <a:r>
              <a:rPr lang="zh-CN" altLang="zh-CN" sz="2000" dirty="0">
                <a:latin typeface="Microsoft YaHei UI" panose="020B0503020204020204" pitchFamily="34" charset="-122"/>
                <a:ea typeface="Microsoft YaHei UI" panose="020B0503020204020204" pitchFamily="34" charset="-122"/>
              </a:rPr>
              <a:t>包括两项重要的工作</a:t>
            </a:r>
            <a:r>
              <a:rPr lang="zh-CN" altLang="en-US" sz="2000" dirty="0">
                <a:latin typeface="Microsoft YaHei UI" panose="020B0503020204020204" pitchFamily="34" charset="-122"/>
                <a:ea typeface="Microsoft YaHei UI" panose="020B0503020204020204" pitchFamily="34" charset="-122"/>
              </a:rPr>
              <a:t>：</a:t>
            </a:r>
            <a:r>
              <a:rPr lang="zh-CN" altLang="zh-CN" sz="2000" dirty="0">
                <a:latin typeface="Microsoft YaHei UI" panose="020B0503020204020204" pitchFamily="34" charset="-122"/>
                <a:ea typeface="Microsoft YaHei UI" panose="020B0503020204020204" pitchFamily="34" charset="-122"/>
              </a:rPr>
              <a:t>数据的</a:t>
            </a:r>
            <a:r>
              <a:rPr lang="zh-CN" altLang="en-US" sz="2000" dirty="0">
                <a:latin typeface="Microsoft YaHei UI" panose="020B0503020204020204" pitchFamily="34" charset="-122"/>
                <a:ea typeface="Microsoft YaHei UI" panose="020B0503020204020204" pitchFamily="34" charset="-122"/>
              </a:rPr>
              <a:t>载入，</a:t>
            </a:r>
            <a:r>
              <a:rPr lang="zh-CN" altLang="zh-CN" sz="2000" dirty="0">
                <a:latin typeface="Microsoft YaHei UI" panose="020B0503020204020204" pitchFamily="34" charset="-122"/>
                <a:ea typeface="Microsoft YaHei UI" panose="020B0503020204020204" pitchFamily="34" charset="-122"/>
              </a:rPr>
              <a:t>应用程序的编码和调试。</a:t>
            </a:r>
            <a:endParaRPr lang="en-US" altLang="zh-CN" sz="2000" dirty="0">
              <a:latin typeface="Microsoft YaHei UI" panose="020B0503020204020204" pitchFamily="34" charset="-122"/>
              <a:ea typeface="Microsoft YaHei UI" panose="020B0503020204020204" pitchFamily="34" charset="-122"/>
            </a:endParaRPr>
          </a:p>
          <a:p>
            <a:pPr>
              <a:lnSpc>
                <a:spcPct val="150000"/>
              </a:lnSpc>
            </a:pPr>
            <a:r>
              <a:rPr lang="zh-CN" altLang="en-US" sz="2000" dirty="0">
                <a:latin typeface="Microsoft YaHei UI" panose="020B0503020204020204" pitchFamily="34" charset="-122"/>
                <a:ea typeface="Microsoft YaHei UI" panose="020B0503020204020204" pitchFamily="34" charset="-122"/>
              </a:rPr>
              <a:t>数据库运行阶段，对数据库的维护工作主要由</a:t>
            </a:r>
            <a:r>
              <a:rPr lang="zh-CN" altLang="en-US" sz="2000" dirty="0">
                <a:solidFill>
                  <a:srgbClr val="FF0000"/>
                </a:solidFill>
                <a:latin typeface="Microsoft YaHei UI" panose="020B0503020204020204" pitchFamily="34" charset="-122"/>
                <a:ea typeface="Microsoft YaHei UI" panose="020B0503020204020204" pitchFamily="34" charset="-122"/>
              </a:rPr>
              <a:t>数据库管理员</a:t>
            </a:r>
            <a:r>
              <a:rPr lang="zh-CN" altLang="en-US" sz="2000" dirty="0">
                <a:latin typeface="Microsoft YaHei UI" panose="020B0503020204020204" pitchFamily="34" charset="-122"/>
                <a:ea typeface="Microsoft YaHei UI" panose="020B0503020204020204" pitchFamily="34" charset="-122"/>
              </a:rPr>
              <a:t>完成。</a:t>
            </a:r>
            <a:endParaRPr lang="x-none"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课程目标</a:t>
            </a:r>
            <a:endParaRPr lang="x-none" dirty="0"/>
          </a:p>
        </p:txBody>
      </p:sp>
      <p:sp>
        <p:nvSpPr>
          <p:cNvPr id="3" name="Content Placeholder 2"/>
          <p:cNvSpPr>
            <a:spLocks noGrp="1"/>
          </p:cNvSpPr>
          <p:nvPr>
            <p:ph idx="1"/>
          </p:nvPr>
        </p:nvSpPr>
        <p:spPr>
          <a:xfrm>
            <a:off x="838199" y="1567543"/>
            <a:ext cx="10918371" cy="4609420"/>
          </a:xfrm>
        </p:spPr>
        <p:txBody>
          <a:bodyPr>
            <a:normAutofit fontScale="92500"/>
          </a:bodyPr>
          <a:lstStyle/>
          <a:p>
            <a:pPr algn="just">
              <a:lnSpc>
                <a:spcPct val="125000"/>
              </a:lnSpc>
              <a:spcBef>
                <a:spcPts val="1200"/>
              </a:spcBef>
            </a:pPr>
            <a:r>
              <a:rPr lang="x-none" sz="2200" b="1" dirty="0">
                <a:latin typeface="Microsoft YaHei UI" panose="020B0503020204020204" pitchFamily="34" charset="-122"/>
                <a:ea typeface="Microsoft YaHei UI" panose="020B0503020204020204" pitchFamily="34" charset="-122"/>
              </a:rPr>
              <a:t>课程目标</a:t>
            </a:r>
            <a:r>
              <a:rPr lang="en-US" altLang="zh-CN" sz="2200" b="1" dirty="0">
                <a:latin typeface="Microsoft YaHei UI" panose="020B0503020204020204" pitchFamily="34" charset="-122"/>
                <a:ea typeface="Microsoft YaHei UI" panose="020B0503020204020204" pitchFamily="34" charset="-122"/>
              </a:rPr>
              <a:t>1</a:t>
            </a:r>
            <a:r>
              <a:rPr lang="zh-CN" altLang="en-US" sz="2200" b="1" dirty="0">
                <a:latin typeface="Microsoft YaHei UI" panose="020B0503020204020204" pitchFamily="34" charset="-122"/>
                <a:ea typeface="Microsoft YaHei UI" panose="020B0503020204020204" pitchFamily="34" charset="-122"/>
              </a:rPr>
              <a:t>：</a:t>
            </a:r>
            <a:r>
              <a:rPr lang="zh-CN" altLang="zh-CN" sz="2200" dirty="0">
                <a:latin typeface="Microsoft YaHei UI" panose="020B0503020204020204" pitchFamily="34" charset="-122"/>
                <a:ea typeface="Microsoft YaHei UI" panose="020B0503020204020204" pitchFamily="34" charset="-122"/>
              </a:rPr>
              <a:t>使学生理解数据库系统的基本概念，掌握关系数据库的基础知识以及数据库管理系统的主要功能与实现技术，培养学生对数据库系统的逻辑架构能力，能够将数据库系统的相关知识用于复杂软件工程问题解决方案的比较、评价和改进。</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15</a:t>
            </a:r>
            <a:r>
              <a:rPr lang="zh-CN" altLang="en-US" sz="2000" dirty="0">
                <a:latin typeface="Microsoft YaHei UI" panose="020B0503020204020204" pitchFamily="34" charset="-122"/>
                <a:ea typeface="Microsoft YaHei UI" panose="020B0503020204020204" pitchFamily="34" charset="-122"/>
              </a:rPr>
              <a:t>分</a:t>
            </a:r>
            <a:r>
              <a:rPr lang="zh-CN" altLang="en-US" sz="2400" dirty="0">
                <a:latin typeface="Microsoft YaHei UI" panose="020B0503020204020204" pitchFamily="34" charset="-122"/>
                <a:ea typeface="Microsoft YaHei UI" panose="020B0503020204020204" pitchFamily="34" charset="-122"/>
              </a:rPr>
              <a:t>）</a:t>
            </a:r>
            <a:endParaRPr lang="en-US" altLang="zh-CN" sz="2200" dirty="0">
              <a:latin typeface="Microsoft YaHei UI" panose="020B0503020204020204" pitchFamily="34" charset="-122"/>
              <a:ea typeface="Microsoft YaHei UI" panose="020B0503020204020204" pitchFamily="34" charset="-122"/>
            </a:endParaRPr>
          </a:p>
          <a:p>
            <a:pPr algn="just">
              <a:lnSpc>
                <a:spcPct val="125000"/>
              </a:lnSpc>
              <a:spcBef>
                <a:spcPts val="1200"/>
              </a:spcBef>
            </a:pPr>
            <a:r>
              <a:rPr lang="zh-CN" altLang="en-US" sz="2200" b="1" dirty="0">
                <a:latin typeface="Microsoft YaHei UI" panose="020B0503020204020204" pitchFamily="34" charset="-122"/>
                <a:ea typeface="Microsoft YaHei UI" panose="020B0503020204020204" pitchFamily="34" charset="-122"/>
              </a:rPr>
              <a:t>课程目标</a:t>
            </a:r>
            <a:r>
              <a:rPr lang="en-US" altLang="zh-CN" sz="2200" b="1" dirty="0">
                <a:latin typeface="Microsoft YaHei UI" panose="020B0503020204020204" pitchFamily="34" charset="-122"/>
                <a:ea typeface="Microsoft YaHei UI" panose="020B0503020204020204" pitchFamily="34" charset="-122"/>
              </a:rPr>
              <a:t>2</a:t>
            </a:r>
            <a:r>
              <a:rPr lang="zh-CN" altLang="en-US" sz="2200" b="1" dirty="0">
                <a:latin typeface="Microsoft YaHei UI" panose="020B0503020204020204" pitchFamily="34" charset="-122"/>
                <a:ea typeface="Microsoft YaHei UI" panose="020B0503020204020204" pitchFamily="34" charset="-122"/>
              </a:rPr>
              <a:t>：</a:t>
            </a:r>
            <a:r>
              <a:rPr lang="zh-CN" altLang="zh-CN" sz="2200" dirty="0">
                <a:latin typeface="Microsoft YaHei UI" panose="020B0503020204020204" pitchFamily="34" charset="-122"/>
                <a:ea typeface="Microsoft YaHei UI" panose="020B0503020204020204" pitchFamily="34" charset="-122"/>
              </a:rPr>
              <a:t>使学生掌握关系数据库的规范化理论知识以及数据库设计的步骤与方法，具有利用专业知识结合应用环境和现实世界的具体情况合理设计关系模式的能力。</a:t>
            </a:r>
            <a:r>
              <a:rPr lang="zh-CN" altLang="en-US" sz="2200" dirty="0">
                <a:latin typeface="Microsoft YaHei UI" panose="020B0503020204020204" pitchFamily="34" charset="-122"/>
                <a:ea typeface="Microsoft YaHei UI" panose="020B0503020204020204" pitchFamily="34" charset="-122"/>
              </a:rPr>
              <a:t> （</a:t>
            </a:r>
            <a:r>
              <a:rPr lang="en-US" altLang="zh-CN" sz="2200" dirty="0">
                <a:latin typeface="Microsoft YaHei UI" panose="020B0503020204020204" pitchFamily="34" charset="-122"/>
                <a:ea typeface="Microsoft YaHei UI" panose="020B0503020204020204" pitchFamily="34" charset="-122"/>
              </a:rPr>
              <a:t>26</a:t>
            </a:r>
            <a:r>
              <a:rPr lang="zh-CN" altLang="en-US" sz="2200" dirty="0">
                <a:latin typeface="Microsoft YaHei UI" panose="020B0503020204020204" pitchFamily="34" charset="-122"/>
                <a:ea typeface="Microsoft YaHei UI" panose="020B0503020204020204" pitchFamily="34" charset="-122"/>
              </a:rPr>
              <a:t>分）</a:t>
            </a:r>
            <a:r>
              <a:rPr lang="en-US" altLang="zh-CN" sz="2000" dirty="0">
                <a:latin typeface="Microsoft YaHei UI" panose="020B0503020204020204" pitchFamily="34" charset="-122"/>
                <a:ea typeface="Microsoft YaHei UI" panose="020B0503020204020204" pitchFamily="34" charset="-122"/>
              </a:rPr>
              <a:t> </a:t>
            </a:r>
            <a:endParaRPr lang="en-US" altLang="zh-CN" sz="2200" dirty="0">
              <a:latin typeface="Microsoft YaHei UI" panose="020B0503020204020204" pitchFamily="34" charset="-122"/>
              <a:ea typeface="Microsoft YaHei UI" panose="020B0503020204020204" pitchFamily="34" charset="-122"/>
            </a:endParaRPr>
          </a:p>
          <a:p>
            <a:pPr algn="just">
              <a:lnSpc>
                <a:spcPct val="125000"/>
              </a:lnSpc>
              <a:spcBef>
                <a:spcPts val="1200"/>
              </a:spcBef>
            </a:pPr>
            <a:r>
              <a:rPr lang="x-none" altLang="zh-CN" sz="2200" b="1" dirty="0">
                <a:latin typeface="Microsoft YaHei UI" panose="020B0503020204020204" pitchFamily="34" charset="-122"/>
                <a:ea typeface="Microsoft YaHei UI" panose="020B0503020204020204" pitchFamily="34" charset="-122"/>
              </a:rPr>
              <a:t>课程目标</a:t>
            </a:r>
            <a:r>
              <a:rPr lang="en-US" altLang="zh-CN" sz="2200" b="1" dirty="0">
                <a:latin typeface="Microsoft YaHei UI" panose="020B0503020204020204" pitchFamily="34" charset="-122"/>
                <a:ea typeface="Microsoft YaHei UI" panose="020B0503020204020204" pitchFamily="34" charset="-122"/>
              </a:rPr>
              <a:t>3</a:t>
            </a:r>
            <a:r>
              <a:rPr lang="zh-CN" altLang="en-US" sz="2200" b="1" dirty="0">
                <a:latin typeface="Microsoft YaHei UI" panose="020B0503020204020204" pitchFamily="34" charset="-122"/>
                <a:ea typeface="Microsoft YaHei UI" panose="020B0503020204020204" pitchFamily="34" charset="-122"/>
              </a:rPr>
              <a:t>：</a:t>
            </a:r>
            <a:r>
              <a:rPr lang="zh-CN" altLang="zh-CN" sz="2200" dirty="0">
                <a:latin typeface="Microsoft YaHei UI" panose="020B0503020204020204" pitchFamily="34" charset="-122"/>
                <a:ea typeface="Microsoft YaHei UI" panose="020B0503020204020204" pitchFamily="34" charset="-122"/>
              </a:rPr>
              <a:t>使学生掌握关系数据库的标准语言</a:t>
            </a:r>
            <a:r>
              <a:rPr lang="en-US" altLang="zh-CN" sz="2200" dirty="0">
                <a:latin typeface="Microsoft YaHei UI" panose="020B0503020204020204" pitchFamily="34" charset="-122"/>
                <a:ea typeface="Microsoft YaHei UI" panose="020B0503020204020204" pitchFamily="34" charset="-122"/>
              </a:rPr>
              <a:t>SQL</a:t>
            </a:r>
            <a:r>
              <a:rPr lang="zh-CN" altLang="zh-CN" sz="2200" dirty="0">
                <a:latin typeface="Microsoft YaHei UI" panose="020B0503020204020204" pitchFamily="34" charset="-122"/>
                <a:ea typeface="Microsoft YaHei UI" panose="020B0503020204020204" pitchFamily="34" charset="-122"/>
              </a:rPr>
              <a:t>，熟悉主流数据库管理系统产品，配置实验环境、开展实验，具有熟练运用</a:t>
            </a:r>
            <a:r>
              <a:rPr lang="en-US" altLang="zh-CN" sz="2200" dirty="0">
                <a:latin typeface="Microsoft YaHei UI" panose="020B0503020204020204" pitchFamily="34" charset="-122"/>
                <a:ea typeface="Microsoft YaHei UI" panose="020B0503020204020204" pitchFamily="34" charset="-122"/>
              </a:rPr>
              <a:t>SQL</a:t>
            </a:r>
            <a:r>
              <a:rPr lang="zh-CN" altLang="zh-CN" sz="2200" dirty="0">
                <a:latin typeface="Microsoft YaHei UI" panose="020B0503020204020204" pitchFamily="34" charset="-122"/>
                <a:ea typeface="Microsoft YaHei UI" panose="020B0503020204020204" pitchFamily="34" charset="-122"/>
              </a:rPr>
              <a:t>语言分析和解决数据管理工程问题的能力。</a:t>
            </a:r>
            <a:r>
              <a:rPr lang="zh-CN" altLang="en-US" sz="2200" dirty="0">
                <a:latin typeface="Microsoft YaHei UI" panose="020B0503020204020204" pitchFamily="34" charset="-122"/>
                <a:ea typeface="Microsoft YaHei UI" panose="020B0503020204020204" pitchFamily="34" charset="-122"/>
              </a:rPr>
              <a:t>（</a:t>
            </a:r>
            <a:r>
              <a:rPr lang="en-US" altLang="zh-CN" sz="2200" dirty="0">
                <a:latin typeface="Microsoft YaHei UI" panose="020B0503020204020204" pitchFamily="34" charset="-122"/>
                <a:ea typeface="Microsoft YaHei UI" panose="020B0503020204020204" pitchFamily="34" charset="-122"/>
              </a:rPr>
              <a:t>35</a:t>
            </a:r>
            <a:r>
              <a:rPr lang="zh-CN" altLang="en-US" sz="2200" dirty="0">
                <a:latin typeface="Microsoft YaHei UI" panose="020B0503020204020204" pitchFamily="34" charset="-122"/>
                <a:ea typeface="Microsoft YaHei UI" panose="020B0503020204020204" pitchFamily="34" charset="-122"/>
              </a:rPr>
              <a:t>分）</a:t>
            </a:r>
            <a:r>
              <a:rPr lang="zh-CN" altLang="zh-CN" sz="2200" dirty="0">
                <a:latin typeface="Microsoft YaHei UI" panose="020B0503020204020204" pitchFamily="34" charset="-122"/>
                <a:ea typeface="Microsoft YaHei UI" panose="020B0503020204020204" pitchFamily="34" charset="-122"/>
              </a:rPr>
              <a:t>。</a:t>
            </a:r>
            <a:endParaRPr lang="en-US" altLang="zh-CN" sz="2200" dirty="0">
              <a:latin typeface="Microsoft YaHei UI" panose="020B0503020204020204" pitchFamily="34" charset="-122"/>
              <a:ea typeface="Microsoft YaHei UI" panose="020B0503020204020204" pitchFamily="34" charset="-122"/>
            </a:endParaRPr>
          </a:p>
          <a:p>
            <a:pPr algn="just">
              <a:lnSpc>
                <a:spcPct val="125000"/>
              </a:lnSpc>
              <a:spcBef>
                <a:spcPts val="1200"/>
              </a:spcBef>
            </a:pPr>
            <a:r>
              <a:rPr lang="zh-CN" altLang="en-US" sz="2200" b="1" dirty="0">
                <a:latin typeface="Microsoft YaHei UI" panose="020B0503020204020204" pitchFamily="34" charset="-122"/>
                <a:ea typeface="Microsoft YaHei UI" panose="020B0503020204020204" pitchFamily="34" charset="-122"/>
              </a:rPr>
              <a:t>课程目标</a:t>
            </a:r>
            <a:r>
              <a:rPr lang="en-US" altLang="zh-CN" sz="2200" b="1" dirty="0">
                <a:latin typeface="Microsoft YaHei UI" panose="020B0503020204020204" pitchFamily="34" charset="-122"/>
                <a:ea typeface="Microsoft YaHei UI" panose="020B0503020204020204" pitchFamily="34" charset="-122"/>
              </a:rPr>
              <a:t>4</a:t>
            </a:r>
            <a:r>
              <a:rPr lang="zh-CN" altLang="en-US" sz="2200" b="1" dirty="0">
                <a:latin typeface="Microsoft YaHei UI" panose="020B0503020204020204" pitchFamily="34" charset="-122"/>
                <a:ea typeface="Microsoft YaHei UI" panose="020B0503020204020204" pitchFamily="34" charset="-122"/>
              </a:rPr>
              <a:t>：</a:t>
            </a:r>
            <a:r>
              <a:rPr lang="zh-CN" altLang="zh-CN" sz="2200" dirty="0">
                <a:latin typeface="Microsoft YaHei UI" panose="020B0503020204020204" pitchFamily="34" charset="-122"/>
                <a:ea typeface="Microsoft YaHei UI" panose="020B0503020204020204" pitchFamily="34" charset="-122"/>
              </a:rPr>
              <a:t>使学生掌握数据库应用系统开发方法，能够针对复杂软件工程问题，根据用户需求，合理使用现代信息技术工具设计数据库应用系统的开发方案，培养学生对信息管理问题进行分析、设计以及实现的能力。</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a:t>
            </a:r>
            <a:r>
              <a:rPr lang="en-US" altLang="zh-CN" sz="2000" dirty="0">
                <a:latin typeface="Microsoft YaHei UI" panose="020B0503020204020204" pitchFamily="34" charset="-122"/>
                <a:ea typeface="Microsoft YaHei UI" panose="020B0503020204020204" pitchFamily="34" charset="-122"/>
              </a:rPr>
              <a:t>24</a:t>
            </a:r>
            <a:r>
              <a:rPr lang="zh-CN" altLang="en-US" sz="2000" dirty="0">
                <a:latin typeface="Microsoft YaHei UI" panose="020B0503020204020204" pitchFamily="34" charset="-122"/>
                <a:ea typeface="Microsoft YaHei UI" panose="020B0503020204020204" pitchFamily="34" charset="-122"/>
              </a:rPr>
              <a:t>分</a:t>
            </a:r>
            <a:r>
              <a:rPr lang="zh-CN" altLang="en-US" sz="2400" dirty="0">
                <a:latin typeface="Microsoft YaHei UI" panose="020B0503020204020204" pitchFamily="34" charset="-122"/>
                <a:ea typeface="Microsoft YaHei UI" panose="020B0503020204020204" pitchFamily="34" charset="-122"/>
              </a:rPr>
              <a:t>）</a:t>
            </a:r>
            <a:endParaRPr lang="en-US" altLang="zh-CN" sz="2200" dirty="0">
              <a:latin typeface="Microsoft YaHei UI" panose="020B0503020204020204" pitchFamily="34" charset="-122"/>
              <a:ea typeface="Microsoft YaHei UI" panose="020B0503020204020204" pitchFamily="34" charset="-122"/>
            </a:endParaRPr>
          </a:p>
          <a:p>
            <a:pPr algn="just">
              <a:lnSpc>
                <a:spcPct val="125000"/>
              </a:lnSpc>
              <a:spcBef>
                <a:spcPts val="1200"/>
              </a:spcBef>
            </a:pPr>
            <a:endParaRPr lang="x-none" sz="22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课程目标与毕业要求的关系</a:t>
            </a:r>
          </a:p>
        </p:txBody>
      </p:sp>
      <p:graphicFrame>
        <p:nvGraphicFramePr>
          <p:cNvPr id="4" name="Content Placeholder 3"/>
          <p:cNvGraphicFramePr>
            <a:graphicFrameLocks noGrp="1"/>
          </p:cNvGraphicFramePr>
          <p:nvPr>
            <p:ph idx="1"/>
          </p:nvPr>
        </p:nvGraphicFramePr>
        <p:xfrm>
          <a:off x="838200" y="1571671"/>
          <a:ext cx="10515600" cy="5041487"/>
        </p:xfrm>
        <a:graphic>
          <a:graphicData uri="http://schemas.openxmlformats.org/drawingml/2006/table">
            <a:tbl>
              <a:tblPr firstRow="1" firstCol="1" bandRow="1">
                <a:tableStyleId>{5C22544A-7EE6-4342-B048-85BDC9FD1C3A}</a:tableStyleId>
              </a:tblPr>
              <a:tblGrid>
                <a:gridCol w="2808642">
                  <a:extLst>
                    <a:ext uri="{9D8B030D-6E8A-4147-A177-3AD203B41FA5}">
                      <a16:colId xmlns:a16="http://schemas.microsoft.com/office/drawing/2014/main" val="20000"/>
                    </a:ext>
                  </a:extLst>
                </a:gridCol>
                <a:gridCol w="6444215">
                  <a:extLst>
                    <a:ext uri="{9D8B030D-6E8A-4147-A177-3AD203B41FA5}">
                      <a16:colId xmlns:a16="http://schemas.microsoft.com/office/drawing/2014/main" val="20001"/>
                    </a:ext>
                  </a:extLst>
                </a:gridCol>
                <a:gridCol w="1262743">
                  <a:extLst>
                    <a:ext uri="{9D8B030D-6E8A-4147-A177-3AD203B41FA5}">
                      <a16:colId xmlns:a16="http://schemas.microsoft.com/office/drawing/2014/main" val="20002"/>
                    </a:ext>
                  </a:extLst>
                </a:gridCol>
              </a:tblGrid>
              <a:tr h="432449">
                <a:tc>
                  <a:txBody>
                    <a:bodyPr/>
                    <a:lstStyle/>
                    <a:p>
                      <a:pPr algn="ctr"/>
                      <a:r>
                        <a:rPr lang="zh-CN" sz="2000" kern="0" dirty="0">
                          <a:effectLst/>
                          <a:latin typeface="Microsoft YaHei UI" panose="020B0503020204020204" pitchFamily="34" charset="-122"/>
                          <a:ea typeface="Microsoft YaHei UI" panose="020B0503020204020204" pitchFamily="34" charset="-122"/>
                        </a:rPr>
                        <a:t>毕业要求</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zh-CN" sz="2000" kern="0">
                          <a:effectLst/>
                          <a:latin typeface="Microsoft YaHei UI" panose="020B0503020204020204" pitchFamily="34" charset="-122"/>
                          <a:ea typeface="Microsoft YaHei UI" panose="020B0503020204020204" pitchFamily="34" charset="-122"/>
                        </a:rPr>
                        <a:t>指标点</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zh-CN" sz="2000" kern="0">
                          <a:effectLst/>
                          <a:latin typeface="Microsoft YaHei UI" panose="020B0503020204020204" pitchFamily="34" charset="-122"/>
                          <a:ea typeface="Microsoft YaHei UI" panose="020B0503020204020204" pitchFamily="34" charset="-122"/>
                        </a:rPr>
                        <a:t>课程目标</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extLst>
                  <a:ext uri="{0D108BD9-81ED-4DB2-BD59-A6C34878D82A}">
                    <a16:rowId xmlns:a16="http://schemas.microsoft.com/office/drawing/2014/main" val="10000"/>
                  </a:ext>
                </a:extLst>
              </a:tr>
              <a:tr h="1116000">
                <a:tc>
                  <a:txBody>
                    <a:bodyPr/>
                    <a:lstStyle/>
                    <a:p>
                      <a:pPr algn="ctr"/>
                      <a:r>
                        <a:rPr lang="en-US" sz="2000" kern="0" dirty="0">
                          <a:effectLst/>
                          <a:latin typeface="Microsoft YaHei UI" panose="020B0503020204020204" pitchFamily="34" charset="-122"/>
                          <a:ea typeface="Microsoft YaHei UI" panose="020B0503020204020204" pitchFamily="34" charset="-122"/>
                        </a:rPr>
                        <a:t>1</a:t>
                      </a:r>
                      <a:r>
                        <a:rPr lang="zh-CN" sz="2000" kern="0" dirty="0">
                          <a:effectLst/>
                          <a:latin typeface="Microsoft YaHei UI" panose="020B0503020204020204" pitchFamily="34" charset="-122"/>
                          <a:ea typeface="Microsoft YaHei UI" panose="020B0503020204020204" pitchFamily="34" charset="-122"/>
                        </a:rPr>
                        <a:t>、工程知识</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l" fontAlgn="base"/>
                      <a:r>
                        <a:rPr lang="en-US" altLang="zh-CN" sz="2000" kern="1200" dirty="0">
                          <a:effectLst/>
                          <a:latin typeface="Microsoft YaHei UI" panose="020B0503020204020204" pitchFamily="34" charset="-122"/>
                          <a:ea typeface="Microsoft YaHei UI" panose="020B0503020204020204" pitchFamily="34" charset="-122"/>
                        </a:rPr>
                        <a:t>1-4-H</a:t>
                      </a:r>
                      <a:r>
                        <a:rPr lang="zh-CN" altLang="en-US" sz="2000" kern="1200" dirty="0">
                          <a:effectLst/>
                          <a:latin typeface="Microsoft YaHei UI" panose="020B0503020204020204" pitchFamily="34" charset="-122"/>
                          <a:ea typeface="Microsoft YaHei UI" panose="020B0503020204020204" pitchFamily="34" charset="-122"/>
                        </a:rPr>
                        <a:t>掌握计算机科学与技术的专业知识，能将专业知识用于分析和解决计算机及应用领域内的复杂工程问题。</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en-US" sz="2000" kern="0">
                          <a:effectLst/>
                          <a:latin typeface="Microsoft YaHei UI" panose="020B0503020204020204" pitchFamily="34" charset="-122"/>
                          <a:ea typeface="Microsoft YaHei UI" panose="020B0503020204020204" pitchFamily="34" charset="-122"/>
                        </a:rPr>
                        <a:t>1</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extLst>
                  <a:ext uri="{0D108BD9-81ED-4DB2-BD59-A6C34878D82A}">
                    <a16:rowId xmlns:a16="http://schemas.microsoft.com/office/drawing/2014/main" val="10001"/>
                  </a:ext>
                </a:extLst>
              </a:tr>
              <a:tr h="1116000">
                <a:tc>
                  <a:txBody>
                    <a:bodyPr/>
                    <a:lstStyle/>
                    <a:p>
                      <a:pPr algn="ctr"/>
                      <a:r>
                        <a:rPr lang="en-US" sz="2000" kern="0">
                          <a:effectLst/>
                          <a:latin typeface="Microsoft YaHei UI" panose="020B0503020204020204" pitchFamily="34" charset="-122"/>
                          <a:ea typeface="Microsoft YaHei UI" panose="020B0503020204020204" pitchFamily="34" charset="-122"/>
                        </a:rPr>
                        <a:t>3</a:t>
                      </a:r>
                      <a:r>
                        <a:rPr lang="zh-CN" sz="2000" kern="0">
                          <a:effectLst/>
                          <a:latin typeface="Microsoft YaHei UI" panose="020B0503020204020204" pitchFamily="34" charset="-122"/>
                          <a:ea typeface="Microsoft YaHei UI" panose="020B0503020204020204" pitchFamily="34" charset="-122"/>
                        </a:rPr>
                        <a:t>、设计</a:t>
                      </a:r>
                      <a:r>
                        <a:rPr lang="en-US" sz="2000" kern="0">
                          <a:effectLst/>
                          <a:latin typeface="Microsoft YaHei UI" panose="020B0503020204020204" pitchFamily="34" charset="-122"/>
                          <a:ea typeface="Microsoft YaHei UI" panose="020B0503020204020204" pitchFamily="34" charset="-122"/>
                        </a:rPr>
                        <a:t>/</a:t>
                      </a:r>
                      <a:r>
                        <a:rPr lang="zh-CN" sz="2000" kern="0">
                          <a:effectLst/>
                          <a:latin typeface="Microsoft YaHei UI" panose="020B0503020204020204" pitchFamily="34" charset="-122"/>
                          <a:ea typeface="Microsoft YaHei UI" panose="020B0503020204020204" pitchFamily="34" charset="-122"/>
                        </a:rPr>
                        <a:t>开发解决方案</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l"/>
                      <a:r>
                        <a:rPr lang="en-US" altLang="zh-CN" sz="2000" kern="0" dirty="0">
                          <a:effectLst/>
                          <a:latin typeface="Microsoft YaHei UI" panose="020B0503020204020204" pitchFamily="34" charset="-122"/>
                          <a:ea typeface="Microsoft YaHei UI" panose="020B0503020204020204" pitchFamily="34" charset="-122"/>
                        </a:rPr>
                        <a:t>3-2-M</a:t>
                      </a:r>
                      <a:r>
                        <a:rPr lang="zh-CN" altLang="en-US" sz="2000" kern="0" dirty="0">
                          <a:effectLst/>
                          <a:latin typeface="Microsoft YaHei UI" panose="020B0503020204020204" pitchFamily="34" charset="-122"/>
                          <a:ea typeface="Microsoft YaHei UI" panose="020B0503020204020204" pitchFamily="34" charset="-122"/>
                        </a:rPr>
                        <a:t>能够根据用户需求，选取适当的研究方法和技术手段，确定复杂工程问题的解决方案。</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en-US" sz="2000" kern="0">
                          <a:effectLst/>
                          <a:latin typeface="Microsoft YaHei UI" panose="020B0503020204020204" pitchFamily="34" charset="-122"/>
                          <a:ea typeface="Microsoft YaHei UI" panose="020B0503020204020204" pitchFamily="34" charset="-122"/>
                        </a:rPr>
                        <a:t>2</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extLst>
                  <a:ext uri="{0D108BD9-81ED-4DB2-BD59-A6C34878D82A}">
                    <a16:rowId xmlns:a16="http://schemas.microsoft.com/office/drawing/2014/main" val="10002"/>
                  </a:ext>
                </a:extLst>
              </a:tr>
              <a:tr h="1261038">
                <a:tc>
                  <a:txBody>
                    <a:bodyPr/>
                    <a:lstStyle/>
                    <a:p>
                      <a:pPr algn="ctr"/>
                      <a:r>
                        <a:rPr lang="en-US" sz="2000" kern="0">
                          <a:effectLst/>
                          <a:latin typeface="Microsoft YaHei UI" panose="020B0503020204020204" pitchFamily="34" charset="-122"/>
                          <a:ea typeface="Microsoft YaHei UI" panose="020B0503020204020204" pitchFamily="34" charset="-122"/>
                        </a:rPr>
                        <a:t>4</a:t>
                      </a:r>
                      <a:r>
                        <a:rPr lang="zh-CN" sz="2000" kern="0">
                          <a:effectLst/>
                          <a:latin typeface="Microsoft YaHei UI" panose="020B0503020204020204" pitchFamily="34" charset="-122"/>
                          <a:ea typeface="Microsoft YaHei UI" panose="020B0503020204020204" pitchFamily="34" charset="-122"/>
                        </a:rPr>
                        <a:t>、</a:t>
                      </a:r>
                      <a:r>
                        <a:rPr lang="zh-CN" sz="2000" kern="100">
                          <a:effectLst/>
                          <a:latin typeface="Microsoft YaHei UI" panose="020B0503020204020204" pitchFamily="34" charset="-122"/>
                          <a:ea typeface="Microsoft YaHei UI" panose="020B0503020204020204" pitchFamily="34" charset="-122"/>
                        </a:rPr>
                        <a:t>研究</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l"/>
                      <a:r>
                        <a:rPr lang="en-US" altLang="zh-CN" sz="2000" kern="0" dirty="0">
                          <a:effectLst/>
                          <a:latin typeface="Microsoft YaHei UI" panose="020B0503020204020204" pitchFamily="34" charset="-122"/>
                          <a:ea typeface="Microsoft YaHei UI" panose="020B0503020204020204" pitchFamily="34" charset="-122"/>
                        </a:rPr>
                        <a:t>4-2-M</a:t>
                      </a:r>
                      <a:r>
                        <a:rPr lang="zh-CN" altLang="en-US" sz="2000" kern="0" dirty="0">
                          <a:effectLst/>
                          <a:latin typeface="Microsoft YaHei UI" panose="020B0503020204020204" pitchFamily="34" charset="-122"/>
                          <a:ea typeface="Microsoft YaHei UI" panose="020B0503020204020204" pitchFamily="34" charset="-122"/>
                        </a:rPr>
                        <a:t>能够根据实验方案，配置实验环境、开展实验，使用定性或定量分析方法进行数据分析与处理，综合实验结果以获得合理有效的结论。</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en-US" sz="2000" kern="0" dirty="0">
                          <a:effectLst/>
                          <a:latin typeface="Microsoft YaHei UI" panose="020B0503020204020204" pitchFamily="34" charset="-122"/>
                          <a:ea typeface="Microsoft YaHei UI" panose="020B0503020204020204" pitchFamily="34" charset="-122"/>
                        </a:rPr>
                        <a:t>3</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extLst>
                  <a:ext uri="{0D108BD9-81ED-4DB2-BD59-A6C34878D82A}">
                    <a16:rowId xmlns:a16="http://schemas.microsoft.com/office/drawing/2014/main" val="10003"/>
                  </a:ext>
                </a:extLst>
              </a:tr>
              <a:tr h="1116000">
                <a:tc>
                  <a:txBody>
                    <a:bodyPr/>
                    <a:lstStyle/>
                    <a:p>
                      <a:pPr algn="ctr"/>
                      <a:r>
                        <a:rPr lang="en-US" sz="2000" kern="0">
                          <a:effectLst/>
                          <a:latin typeface="Microsoft YaHei UI" panose="020B0503020204020204" pitchFamily="34" charset="-122"/>
                          <a:ea typeface="Microsoft YaHei UI" panose="020B0503020204020204" pitchFamily="34" charset="-122"/>
                        </a:rPr>
                        <a:t>5</a:t>
                      </a:r>
                      <a:r>
                        <a:rPr lang="zh-CN" sz="2000" kern="0">
                          <a:effectLst/>
                          <a:latin typeface="Microsoft YaHei UI" panose="020B0503020204020204" pitchFamily="34" charset="-122"/>
                          <a:ea typeface="Microsoft YaHei UI" panose="020B0503020204020204" pitchFamily="34" charset="-122"/>
                        </a:rPr>
                        <a:t>、使用现代工具</a:t>
                      </a:r>
                      <a:endParaRPr lang="x-none" sz="2000" kern="10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l"/>
                      <a:r>
                        <a:rPr lang="en-US" altLang="zh-CN" sz="2000" kern="0" dirty="0">
                          <a:effectLst/>
                          <a:latin typeface="Microsoft YaHei UI" panose="020B0503020204020204" pitchFamily="34" charset="-122"/>
                          <a:ea typeface="Microsoft YaHei UI" panose="020B0503020204020204" pitchFamily="34" charset="-122"/>
                        </a:rPr>
                        <a:t>5-1-M</a:t>
                      </a:r>
                      <a:r>
                        <a:rPr lang="zh-CN" altLang="en-US" sz="2000" kern="0" dirty="0">
                          <a:effectLst/>
                          <a:latin typeface="Microsoft YaHei UI" panose="020B0503020204020204" pitchFamily="34" charset="-122"/>
                          <a:ea typeface="Microsoft YaHei UI" panose="020B0503020204020204" pitchFamily="34" charset="-122"/>
                        </a:rPr>
                        <a:t>能够合理使用计算机专业涉及的现代仪器、软硬件平台、开发测试工具、配置管理工具、信息检索工具等现代信息技术工具。</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algn="ctr"/>
                      <a:r>
                        <a:rPr lang="en-US" sz="2000" kern="0" dirty="0">
                          <a:effectLst/>
                          <a:latin typeface="Microsoft YaHei UI" panose="020B0503020204020204" pitchFamily="34" charset="-122"/>
                          <a:ea typeface="Microsoft YaHei UI" panose="020B0503020204020204" pitchFamily="34" charset="-122"/>
                        </a:rPr>
                        <a:t>4</a:t>
                      </a:r>
                      <a:endParaRPr lang="x-none" sz="2000" kern="100" dirty="0">
                        <a:effectLst/>
                        <a:latin typeface="Microsoft YaHei UI" panose="020B0503020204020204" pitchFamily="34" charset="-122"/>
                        <a:ea typeface="Microsoft YaHei UI" panose="020B0503020204020204" pitchFamily="34" charset="-122"/>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课程目标与知识单元的关系</a:t>
            </a:r>
            <a:endParaRPr lang="x-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921326"/>
            <a:ext cx="9248094" cy="367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知识单元一</a:t>
            </a:r>
            <a:r>
              <a:rPr lang="zh-CN" altLang="en-US" dirty="0"/>
              <a:t>：数据库系统概述</a:t>
            </a:r>
            <a:endParaRPr lang="x-none" dirty="0"/>
          </a:p>
        </p:txBody>
      </p:sp>
      <p:sp>
        <p:nvSpPr>
          <p:cNvPr id="3" name="Content Placeholder 2"/>
          <p:cNvSpPr>
            <a:spLocks noGrp="1"/>
          </p:cNvSpPr>
          <p:nvPr>
            <p:ph idx="1"/>
          </p:nvPr>
        </p:nvSpPr>
        <p:spPr>
          <a:xfrm>
            <a:off x="838200" y="1533071"/>
            <a:ext cx="10515600" cy="4835071"/>
          </a:xfrm>
        </p:spPr>
        <p:txBody>
          <a:bodyPr>
            <a:normAutofit/>
          </a:bodyPr>
          <a:lstStyle/>
          <a:p>
            <a:pPr marL="0" indent="0">
              <a:lnSpc>
                <a:spcPct val="135000"/>
              </a:lnSpc>
              <a:buNone/>
            </a:pPr>
            <a:r>
              <a:rPr lang="zh-CN" altLang="en-US" sz="2000" b="1" dirty="0">
                <a:latin typeface="Microsoft YaHei UI" panose="020B0503020204020204" pitchFamily="34" charset="-122"/>
                <a:ea typeface="Microsoft YaHei UI" panose="020B0503020204020204" pitchFamily="34" charset="-122"/>
              </a:rPr>
              <a:t>一、数据库的</a:t>
            </a:r>
            <a:r>
              <a:rPr lang="en-US" altLang="zh-CN" sz="2000" b="1" dirty="0">
                <a:latin typeface="Microsoft YaHei UI" panose="020B0503020204020204" pitchFamily="34" charset="-122"/>
                <a:ea typeface="Microsoft YaHei UI" panose="020B0503020204020204" pitchFamily="34" charset="-122"/>
              </a:rPr>
              <a:t>4</a:t>
            </a:r>
            <a:r>
              <a:rPr lang="zh-CN" altLang="en-US" sz="2000" b="1" dirty="0">
                <a:latin typeface="Microsoft YaHei UI" panose="020B0503020204020204" pitchFamily="34" charset="-122"/>
                <a:ea typeface="Microsoft YaHei UI" panose="020B0503020204020204" pitchFamily="34" charset="-122"/>
              </a:rPr>
              <a:t>个基本概念</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a:t>
            </a:r>
            <a:r>
              <a:rPr lang="zh-CN" altLang="en-US" sz="2000" dirty="0">
                <a:latin typeface="Microsoft YaHei UI" panose="020B0503020204020204" pitchFamily="34" charset="-122"/>
                <a:ea typeface="Microsoft YaHei UI" panose="020B0503020204020204" pitchFamily="34" charset="-122"/>
              </a:rPr>
              <a:t>是数据库中存储的基本对象</a:t>
            </a:r>
            <a:endParaRPr lang="en-US" altLang="zh-CN" sz="2000" dirty="0">
              <a:latin typeface="Microsoft YaHei UI" panose="020B0503020204020204" pitchFamily="34" charset="-122"/>
              <a:ea typeface="Microsoft YaHei UI" panose="020B0503020204020204" pitchFamily="34" charset="-122"/>
            </a:endParaRPr>
          </a:p>
          <a:p>
            <a:pPr marL="457200" lvl="1" indent="0">
              <a:lnSpc>
                <a:spcPct val="135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定义：描述事物的符号记录</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数据库（</a:t>
            </a:r>
            <a:r>
              <a:rPr lang="en-US" altLang="zh-CN" sz="2000" dirty="0">
                <a:solidFill>
                  <a:srgbClr val="FF0000"/>
                </a:solidFill>
                <a:latin typeface="Microsoft YaHei UI" panose="020B0503020204020204" pitchFamily="34" charset="-122"/>
                <a:ea typeface="Microsoft YaHei UI" panose="020B0503020204020204" pitchFamily="34" charset="-122"/>
              </a:rPr>
              <a:t>DB</a:t>
            </a:r>
            <a:r>
              <a:rPr lang="zh-CN" altLang="en-US" sz="2000" dirty="0">
                <a:solidFill>
                  <a:srgbClr val="FF0000"/>
                </a:solidFill>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是长期储存在计算机内、有组织的、可共享的大量数据的集合。</a:t>
            </a:r>
            <a:endParaRPr lang="en-US" altLang="zh-CN" sz="2000" dirty="0">
              <a:latin typeface="Microsoft YaHei UI" panose="020B0503020204020204" pitchFamily="34" charset="-122"/>
              <a:ea typeface="Microsoft YaHei UI" panose="020B0503020204020204" pitchFamily="34" charset="-122"/>
            </a:endParaRPr>
          </a:p>
          <a:p>
            <a:pPr marL="457200" lvl="1" indent="0">
              <a:lnSpc>
                <a:spcPct val="135000"/>
              </a:lnSpc>
              <a:buNone/>
            </a:pPr>
            <a:r>
              <a:rPr lang="en-US" altLang="zh-CN" sz="2000" dirty="0">
                <a:solidFill>
                  <a:srgbClr val="FF0000"/>
                </a:solidFill>
              </a:rPr>
              <a:t>                  </a:t>
            </a:r>
            <a:r>
              <a:rPr lang="zh-CN" altLang="en-US" sz="2000" dirty="0">
                <a:latin typeface="Microsoft YaHei UI" panose="020B0503020204020204" pitchFamily="34" charset="-122"/>
                <a:ea typeface="Microsoft YaHei UI" panose="020B0503020204020204" pitchFamily="34" charset="-122"/>
              </a:rPr>
              <a:t>概括地讲，</a:t>
            </a:r>
            <a:r>
              <a:rPr lang="zh-CN" altLang="zh-CN" sz="2000" dirty="0">
                <a:latin typeface="Microsoft YaHei UI" panose="020B0503020204020204" pitchFamily="34" charset="-122"/>
                <a:ea typeface="Microsoft YaHei UI" panose="020B0503020204020204" pitchFamily="34" charset="-122"/>
              </a:rPr>
              <a:t>数据库数据具有永久存储、有组织、可共享三个基本特点</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数据库系统（</a:t>
            </a:r>
            <a:r>
              <a:rPr lang="en-US" altLang="zh-CN" sz="2000" dirty="0">
                <a:solidFill>
                  <a:srgbClr val="FF0000"/>
                </a:solidFill>
                <a:latin typeface="Microsoft YaHei UI" panose="020B0503020204020204" pitchFamily="34" charset="-122"/>
                <a:ea typeface="Microsoft YaHei UI" panose="020B0503020204020204" pitchFamily="34" charset="-122"/>
              </a:rPr>
              <a:t> DBS </a:t>
            </a:r>
            <a:r>
              <a:rPr lang="zh-CN" altLang="en-US" sz="2000" dirty="0">
                <a:solidFill>
                  <a:srgbClr val="FF0000"/>
                </a:solidFill>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是指在计算机系统中引入数据库后的系统构成。</a:t>
            </a:r>
            <a:endParaRPr lang="en-US" altLang="zh-CN" sz="2000" dirty="0">
              <a:latin typeface="Microsoft YaHei UI" panose="020B0503020204020204" pitchFamily="34" charset="-122"/>
              <a:ea typeface="Microsoft YaHei UI" panose="020B0503020204020204" pitchFamily="34" charset="-122"/>
            </a:endParaRPr>
          </a:p>
          <a:p>
            <a:pPr marL="457200" lvl="1" indent="0">
              <a:lnSpc>
                <a:spcPct val="135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dirty="0">
                <a:solidFill>
                  <a:srgbClr val="FF0000"/>
                </a:solidFill>
                <a:latin typeface="Microsoft YaHei UI" panose="020B0503020204020204" pitchFamily="34" charset="-122"/>
                <a:ea typeface="Microsoft YaHei UI" panose="020B0503020204020204" pitchFamily="34" charset="-122"/>
              </a:rPr>
              <a:t>由数据库、</a:t>
            </a:r>
            <a:r>
              <a:rPr lang="en-US" altLang="zh-CN" sz="2000" dirty="0">
                <a:solidFill>
                  <a:srgbClr val="FF0000"/>
                </a:solidFill>
                <a:latin typeface="Microsoft YaHei UI" panose="020B0503020204020204" pitchFamily="34" charset="-122"/>
                <a:ea typeface="Microsoft YaHei UI" panose="020B0503020204020204" pitchFamily="34" charset="-122"/>
              </a:rPr>
              <a:t>DBMS</a:t>
            </a:r>
            <a:r>
              <a:rPr lang="zh-CN" altLang="en-US" sz="2000" dirty="0">
                <a:solidFill>
                  <a:srgbClr val="FF0000"/>
                </a:solidFill>
                <a:latin typeface="Microsoft YaHei UI" panose="020B0503020204020204" pitchFamily="34" charset="-122"/>
                <a:ea typeface="Microsoft YaHei UI" panose="020B0503020204020204" pitchFamily="34" charset="-122"/>
              </a:rPr>
              <a:t>、应用开发工具、应用程序和</a:t>
            </a:r>
            <a:r>
              <a:rPr lang="en-US" altLang="zh-CN" sz="2000" dirty="0">
                <a:solidFill>
                  <a:srgbClr val="FF0000"/>
                </a:solidFill>
                <a:latin typeface="Microsoft YaHei UI" panose="020B0503020204020204" pitchFamily="34" charset="-122"/>
                <a:ea typeface="Microsoft YaHei UI" panose="020B0503020204020204" pitchFamily="34" charset="-122"/>
              </a:rPr>
              <a:t>DBA</a:t>
            </a:r>
            <a:r>
              <a:rPr lang="zh-CN" altLang="en-US" sz="2000" dirty="0">
                <a:solidFill>
                  <a:srgbClr val="FF0000"/>
                </a:solidFill>
                <a:latin typeface="Microsoft YaHei UI" panose="020B0503020204020204" pitchFamily="34" charset="-122"/>
                <a:ea typeface="Microsoft YaHei UI" panose="020B0503020204020204" pitchFamily="34" charset="-122"/>
              </a:rPr>
              <a:t>组成</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数据库管理系统（</a:t>
            </a:r>
            <a:r>
              <a:rPr lang="en-US" altLang="zh-CN" sz="2000" dirty="0">
                <a:solidFill>
                  <a:srgbClr val="FF0000"/>
                </a:solidFill>
                <a:latin typeface="Microsoft YaHei UI" panose="020B0503020204020204" pitchFamily="34" charset="-122"/>
                <a:ea typeface="Microsoft YaHei UI" panose="020B0503020204020204" pitchFamily="34" charset="-122"/>
              </a:rPr>
              <a:t> DBMS </a:t>
            </a:r>
            <a:r>
              <a:rPr lang="zh-CN" altLang="en-US" sz="2000" dirty="0">
                <a:solidFill>
                  <a:srgbClr val="FF0000"/>
                </a:solidFill>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位于用户应用与操作系统之间的一层数据管理软件。</a:t>
            </a:r>
            <a:endParaRPr lang="en-US" altLang="zh-C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知识单元一</a:t>
            </a:r>
            <a:r>
              <a:rPr lang="zh-CN" altLang="en-US" dirty="0"/>
              <a:t>：数据库系统概述</a:t>
            </a:r>
            <a:endParaRPr lang="x-none" dirty="0"/>
          </a:p>
        </p:txBody>
      </p:sp>
      <p:sp>
        <p:nvSpPr>
          <p:cNvPr id="3" name="Content Placeholder 2"/>
          <p:cNvSpPr>
            <a:spLocks noGrp="1"/>
          </p:cNvSpPr>
          <p:nvPr>
            <p:ph idx="1"/>
          </p:nvPr>
        </p:nvSpPr>
        <p:spPr>
          <a:xfrm>
            <a:off x="1393371" y="1551214"/>
            <a:ext cx="8811986" cy="4625749"/>
          </a:xfrm>
        </p:spPr>
        <p:txBody>
          <a:bodyPr>
            <a:normAutofit/>
          </a:bodyPr>
          <a:lstStyle/>
          <a:p>
            <a:pPr>
              <a:lnSpc>
                <a:spcPct val="135000"/>
              </a:lnSpc>
            </a:pPr>
            <a:r>
              <a:rPr lang="zh-CN" altLang="en-US" sz="2000" dirty="0">
                <a:solidFill>
                  <a:srgbClr val="FF0000"/>
                </a:solidFill>
                <a:latin typeface="Microsoft YaHei UI" panose="020B0503020204020204" pitchFamily="34" charset="-122"/>
                <a:ea typeface="Microsoft YaHei UI" panose="020B0503020204020204" pitchFamily="34" charset="-122"/>
              </a:rPr>
              <a:t>数据库管理系统的主要功能</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数据定义</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数据组织、存储和管理</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数据操纵</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数据库的事务管理和运行管理</a:t>
            </a:r>
            <a:endParaRPr lang="en-US" altLang="zh-CN" sz="2000" dirty="0">
              <a:latin typeface="Microsoft YaHei UI" panose="020B0503020204020204" pitchFamily="34" charset="-122"/>
              <a:ea typeface="Microsoft YaHei UI" panose="020B0503020204020204" pitchFamily="34" charset="-122"/>
            </a:endParaRPr>
          </a:p>
          <a:p>
            <a:pPr marL="457200" lvl="1" indent="0">
              <a:lnSpc>
                <a:spcPct val="135000"/>
              </a:lnSpc>
              <a:buNone/>
            </a:pPr>
            <a:r>
              <a:rPr lang="zh-CN" altLang="en-US" sz="2000" dirty="0">
                <a:latin typeface="Microsoft YaHei UI" panose="020B0503020204020204" pitchFamily="34" charset="-122"/>
                <a:ea typeface="Microsoft YaHei UI" panose="020B0503020204020204" pitchFamily="34" charset="-122"/>
              </a:rPr>
              <a:t>          数据的安全性、完整性、并发控制、恢复</a:t>
            </a:r>
            <a:endParaRPr lang="x-none"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数据库的建立和维护</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其他功能</a:t>
            </a:r>
            <a:endParaRPr lang="en-US" altLang="zh-CN"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知识单元一</a:t>
            </a:r>
            <a:r>
              <a:rPr lang="zh-CN" altLang="en-US" dirty="0"/>
              <a:t>：数据库系统概述</a:t>
            </a:r>
            <a:endParaRPr lang="x-none" dirty="0"/>
          </a:p>
        </p:txBody>
      </p:sp>
      <p:sp>
        <p:nvSpPr>
          <p:cNvPr id="3" name="Content Placeholder 2"/>
          <p:cNvSpPr>
            <a:spLocks noGrp="1"/>
          </p:cNvSpPr>
          <p:nvPr>
            <p:ph idx="1"/>
          </p:nvPr>
        </p:nvSpPr>
        <p:spPr/>
        <p:txBody>
          <a:bodyPr>
            <a:normAutofit/>
          </a:bodyPr>
          <a:lstStyle/>
          <a:p>
            <a:pPr>
              <a:lnSpc>
                <a:spcPct val="135000"/>
              </a:lnSpc>
            </a:pPr>
            <a:r>
              <a:rPr lang="zh-CN" altLang="en-US" sz="2000" dirty="0">
                <a:latin typeface="Microsoft YaHei UI" panose="020B0503020204020204" pitchFamily="34" charset="-122"/>
                <a:ea typeface="Microsoft YaHei UI" panose="020B0503020204020204" pitchFamily="34" charset="-122"/>
              </a:rPr>
              <a:t>数据库系统的特点：</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数据结构化：</a:t>
            </a:r>
            <a:r>
              <a:rPr lang="zh-CN" altLang="en-US" sz="2000" dirty="0">
                <a:solidFill>
                  <a:srgbClr val="FF0000"/>
                </a:solidFill>
                <a:latin typeface="Microsoft YaHei UI" panose="020B0503020204020204" pitchFamily="34" charset="-122"/>
                <a:ea typeface="Microsoft YaHei UI" panose="020B0503020204020204" pitchFamily="34" charset="-122"/>
              </a:rPr>
              <a:t>数据的整体结构化是数据库的主要特征之一</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数据的共享性高，冗余度低且易扩充</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数据独立性高</a:t>
            </a:r>
            <a:endParaRPr lang="en-US" altLang="zh-CN" sz="2000"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数据由数据库管理系统统一管理和控制</a:t>
            </a:r>
            <a:endParaRPr lang="en-US" altLang="zh-CN" sz="2000" dirty="0">
              <a:latin typeface="Microsoft YaHei UI" panose="020B0503020204020204" pitchFamily="34" charset="-122"/>
              <a:ea typeface="Microsoft YaHei UI" panose="020B0503020204020204" pitchFamily="34" charset="-122"/>
            </a:endParaRPr>
          </a:p>
          <a:p>
            <a:pPr marL="1151890" lvl="1">
              <a:lnSpc>
                <a:spcPct val="135000"/>
              </a:lnSpc>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  数据的安全性保护</a:t>
            </a:r>
            <a:endParaRPr lang="en-US" altLang="zh-CN" sz="2000" dirty="0">
              <a:latin typeface="Microsoft YaHei UI" panose="020B0503020204020204" pitchFamily="34" charset="-122"/>
              <a:ea typeface="Microsoft YaHei UI" panose="020B0503020204020204" pitchFamily="34" charset="-122"/>
            </a:endParaRPr>
          </a:p>
          <a:p>
            <a:pPr marL="1151890" lvl="1">
              <a:lnSpc>
                <a:spcPct val="135000"/>
              </a:lnSpc>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 数据的完整性保护</a:t>
            </a:r>
            <a:endParaRPr lang="en-US" altLang="zh-CN" sz="2000" dirty="0">
              <a:latin typeface="Microsoft YaHei UI" panose="020B0503020204020204" pitchFamily="34" charset="-122"/>
              <a:ea typeface="Microsoft YaHei UI" panose="020B0503020204020204" pitchFamily="34" charset="-122"/>
            </a:endParaRPr>
          </a:p>
          <a:p>
            <a:pPr marL="1151890" lvl="1">
              <a:lnSpc>
                <a:spcPct val="135000"/>
              </a:lnSpc>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 并发控制</a:t>
            </a:r>
            <a:endParaRPr lang="en-US" altLang="zh-CN" sz="2000" dirty="0">
              <a:latin typeface="Microsoft YaHei UI" panose="020B0503020204020204" pitchFamily="34" charset="-122"/>
              <a:ea typeface="Microsoft YaHei UI" panose="020B0503020204020204" pitchFamily="34" charset="-122"/>
            </a:endParaRPr>
          </a:p>
          <a:p>
            <a:pPr marL="1151890" lvl="1">
              <a:lnSpc>
                <a:spcPct val="135000"/>
              </a:lnSpc>
              <a:buFont typeface="Wingdings" panose="05000000000000000000" pitchFamily="2" charset="2"/>
              <a:buChar char="ü"/>
            </a:pPr>
            <a:r>
              <a:rPr lang="zh-CN" altLang="en-US" sz="2000" dirty="0">
                <a:latin typeface="Microsoft YaHei UI" panose="020B0503020204020204" pitchFamily="34" charset="-122"/>
                <a:ea typeface="Microsoft YaHei UI" panose="020B0503020204020204" pitchFamily="34" charset="-122"/>
              </a:rPr>
              <a:t> 数据库恢复</a:t>
            </a:r>
            <a:endParaRPr lang="x-none" altLang="zh-CN" sz="2000" dirty="0">
              <a:latin typeface="Microsoft YaHei UI" panose="020B0503020204020204" pitchFamily="34" charset="-122"/>
              <a:ea typeface="Microsoft YaHei UI" panose="020B0503020204020204" pitchFamily="34" charset="-122"/>
            </a:endParaRPr>
          </a:p>
          <a:p>
            <a:pPr lvl="1">
              <a:lnSpc>
                <a:spcPct val="135000"/>
              </a:lnSpc>
            </a:pPr>
            <a:endParaRPr lang="x-none"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知识单元一</a:t>
            </a:r>
            <a:r>
              <a:rPr lang="zh-CN" altLang="en-US" dirty="0"/>
              <a:t>：数据库系统概述</a:t>
            </a:r>
            <a:endParaRPr lang="x-none" dirty="0"/>
          </a:p>
        </p:txBody>
      </p:sp>
      <p:sp>
        <p:nvSpPr>
          <p:cNvPr id="3" name="Content Placeholder 2"/>
          <p:cNvSpPr>
            <a:spLocks noGrp="1"/>
          </p:cNvSpPr>
          <p:nvPr>
            <p:ph idx="1"/>
          </p:nvPr>
        </p:nvSpPr>
        <p:spPr>
          <a:xfrm>
            <a:off x="838200" y="1825625"/>
            <a:ext cx="9693729" cy="3121932"/>
          </a:xfrm>
        </p:spPr>
        <p:txBody>
          <a:bodyPr>
            <a:normAutofit/>
          </a:bodyPr>
          <a:lstStyle/>
          <a:p>
            <a:pPr marL="0" indent="0">
              <a:lnSpc>
                <a:spcPct val="135000"/>
              </a:lnSpc>
              <a:buNone/>
            </a:pPr>
            <a:r>
              <a:rPr lang="zh-CN" altLang="en-US" sz="2000" b="1" dirty="0">
                <a:latin typeface="Microsoft YaHei UI" panose="020B0503020204020204" pitchFamily="34" charset="-122"/>
                <a:ea typeface="Microsoft YaHei UI" panose="020B0503020204020204" pitchFamily="34" charset="-122"/>
              </a:rPr>
              <a:t>二、数据模型</a:t>
            </a:r>
            <a:endParaRPr lang="en-US" altLang="zh-CN" sz="2000" b="1" dirty="0">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概念模型（信息模型），如：</a:t>
            </a:r>
            <a:r>
              <a:rPr lang="en-US" altLang="zh-CN" sz="2000" dirty="0">
                <a:solidFill>
                  <a:srgbClr val="FF0000"/>
                </a:solidFill>
                <a:latin typeface="Microsoft YaHei UI" panose="020B0503020204020204" pitchFamily="34" charset="-122"/>
                <a:ea typeface="Microsoft YaHei UI" panose="020B0503020204020204" pitchFamily="34" charset="-122"/>
              </a:rPr>
              <a:t>E-R</a:t>
            </a:r>
            <a:r>
              <a:rPr lang="zh-CN" altLang="en-US" sz="2000" dirty="0">
                <a:solidFill>
                  <a:srgbClr val="FF0000"/>
                </a:solidFill>
                <a:latin typeface="Microsoft YaHei UI" panose="020B0503020204020204" pitchFamily="34" charset="-122"/>
                <a:ea typeface="Microsoft YaHei UI" panose="020B0503020204020204" pitchFamily="34" charset="-122"/>
              </a:rPr>
              <a:t>模型</a:t>
            </a:r>
            <a:endParaRPr lang="en-US" altLang="zh-CN" sz="2000" dirty="0">
              <a:solidFill>
                <a:srgbClr val="FF0000"/>
              </a:solidFill>
              <a:latin typeface="Microsoft YaHei UI" panose="020B0503020204020204" pitchFamily="34" charset="-122"/>
              <a:ea typeface="Microsoft YaHei UI" panose="020B0503020204020204" pitchFamily="34" charset="-122"/>
            </a:endParaRPr>
          </a:p>
          <a:p>
            <a:pPr lvl="1">
              <a:lnSpc>
                <a:spcPct val="135000"/>
              </a:lnSpc>
            </a:pPr>
            <a:r>
              <a:rPr lang="zh-CN" altLang="en-US" sz="2000" dirty="0">
                <a:latin typeface="Microsoft YaHei UI" panose="020B0503020204020204" pitchFamily="34" charset="-122"/>
                <a:ea typeface="Microsoft YaHei UI" panose="020B0503020204020204" pitchFamily="34" charset="-122"/>
              </a:rPr>
              <a:t>逻辑模型，如：</a:t>
            </a:r>
            <a:r>
              <a:rPr lang="zh-CN" altLang="en-US" sz="2000" dirty="0">
                <a:solidFill>
                  <a:srgbClr val="FF0000"/>
                </a:solidFill>
                <a:latin typeface="Microsoft YaHei UI" panose="020B0503020204020204" pitchFamily="34" charset="-122"/>
                <a:ea typeface="Microsoft YaHei UI" panose="020B0503020204020204" pitchFamily="34" charset="-122"/>
              </a:rPr>
              <a:t>层次模型、网状模型、关系模型、面向对象模型</a:t>
            </a:r>
            <a:r>
              <a:rPr lang="en-US" altLang="zh-CN" sz="2000" dirty="0">
                <a:solidFill>
                  <a:schemeClr val="tx1"/>
                </a:solidFill>
                <a:latin typeface="Microsoft YaHei UI" panose="020B0503020204020204" pitchFamily="34" charset="-122"/>
                <a:ea typeface="Microsoft YaHei UI" panose="020B0503020204020204" pitchFamily="34" charset="-122"/>
              </a:rPr>
              <a:t>......</a:t>
            </a:r>
          </a:p>
          <a:p>
            <a:pPr lvl="1">
              <a:lnSpc>
                <a:spcPct val="135000"/>
              </a:lnSpc>
            </a:pPr>
            <a:r>
              <a:rPr lang="zh-CN" altLang="en-US" sz="2000" dirty="0">
                <a:latin typeface="Microsoft YaHei UI" panose="020B0503020204020204" pitchFamily="34" charset="-122"/>
                <a:ea typeface="Microsoft YaHei UI" panose="020B0503020204020204" pitchFamily="34" charset="-122"/>
              </a:rPr>
              <a:t>物理模型</a:t>
            </a:r>
            <a:endParaRPr lang="en-US" altLang="zh-CN" sz="2000" dirty="0">
              <a:latin typeface="Microsoft YaHei UI" panose="020B0503020204020204" pitchFamily="34" charset="-122"/>
              <a:ea typeface="Microsoft YaHei UI" panose="020B0503020204020204" pitchFamily="34" charset="-122"/>
            </a:endParaRPr>
          </a:p>
          <a:p>
            <a:pPr marL="0" indent="0">
              <a:lnSpc>
                <a:spcPct val="135000"/>
              </a:lnSpc>
              <a:buNone/>
            </a:pPr>
            <a:endParaRPr lang="x-none" sz="20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BjMGJkNjdiYWEwNjFkMjcyNWU2ZjRiNjViNzEyMT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2239</Words>
  <Application>Microsoft Office PowerPoint</Application>
  <PresentationFormat>宽屏</PresentationFormat>
  <Paragraphs>272</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Microsoft YaHei UI</vt:lpstr>
      <vt:lpstr>Arial</vt:lpstr>
      <vt:lpstr>Calibri</vt:lpstr>
      <vt:lpstr>Calibri Light</vt:lpstr>
      <vt:lpstr>Wingdings</vt:lpstr>
      <vt:lpstr>Office Theme</vt:lpstr>
      <vt:lpstr>《数据库系统》 总复习</vt:lpstr>
      <vt:lpstr>题型及分值</vt:lpstr>
      <vt:lpstr>课程目标</vt:lpstr>
      <vt:lpstr>课程目标与毕业要求的关系</vt:lpstr>
      <vt:lpstr>课程目标与知识单元的关系</vt:lpstr>
      <vt:lpstr>知识单元一：数据库系统概述</vt:lpstr>
      <vt:lpstr>知识单元一：数据库系统概述</vt:lpstr>
      <vt:lpstr>知识单元一：数据库系统概述</vt:lpstr>
      <vt:lpstr>知识单元一：数据库系统概述</vt:lpstr>
      <vt:lpstr>知识单元一：数据库系统概述</vt:lpstr>
      <vt:lpstr>知识单元二：关系数据模型</vt:lpstr>
      <vt:lpstr>知识单元二：关系数据模型</vt:lpstr>
      <vt:lpstr>知识单元二：关系数据模型</vt:lpstr>
      <vt:lpstr>知识单元三：关系数据库语言SQL</vt:lpstr>
      <vt:lpstr>知识单元三：关系数据库语言SQL</vt:lpstr>
      <vt:lpstr>知识单元四：关系数据库的规范化设计</vt:lpstr>
      <vt:lpstr>知识单元五：数据库设计</vt:lpstr>
      <vt:lpstr>PowerPoint 演示文稿</vt:lpstr>
      <vt:lpstr>知识单元五：数据库设计</vt:lpstr>
      <vt:lpstr>知识单元五：数据库设计</vt:lpstr>
      <vt:lpstr>知识单元五：数据库设计</vt:lpstr>
      <vt:lpstr>知识单元五：数据库设计</vt:lpstr>
      <vt:lpstr>知识单元六：系统实现技术</vt:lpstr>
      <vt:lpstr>知识单元六：系统实现技术</vt:lpstr>
      <vt:lpstr>知识单元六：系统实现技术</vt:lpstr>
      <vt:lpstr>知识单元六：系统实现技术</vt:lpstr>
      <vt:lpstr>知识单元六：系统实现技术</vt:lpstr>
      <vt:lpstr>知识单元七：数据库应用系统开发</vt:lpstr>
      <vt:lpstr>知识单元七：数据库应用系统开发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 Bin</dc:creator>
  <cp:lastModifiedBy>庆红 兰</cp:lastModifiedBy>
  <cp:revision>151</cp:revision>
  <dcterms:created xsi:type="dcterms:W3CDTF">2022-05-19T01:34:00Z</dcterms:created>
  <dcterms:modified xsi:type="dcterms:W3CDTF">2024-06-13T03:02:58Z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6C2388C07F7749EAA4100FFB64B3F209_12</vt:lpwstr>
  </property>
</Properties>
</file>