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7"/>
  </p:notesMasterIdLst>
  <p:handoutMasterIdLst>
    <p:handoutMasterId r:id="rId68"/>
  </p:handoutMasterIdLst>
  <p:sldIdLst>
    <p:sldId id="257" r:id="rId2"/>
    <p:sldId id="300" r:id="rId3"/>
    <p:sldId id="258" r:id="rId4"/>
    <p:sldId id="319" r:id="rId5"/>
    <p:sldId id="259" r:id="rId6"/>
    <p:sldId id="301" r:id="rId7"/>
    <p:sldId id="260" r:id="rId8"/>
    <p:sldId id="302" r:id="rId9"/>
    <p:sldId id="320" r:id="rId10"/>
    <p:sldId id="261" r:id="rId11"/>
    <p:sldId id="303" r:id="rId12"/>
    <p:sldId id="262" r:id="rId13"/>
    <p:sldId id="304" r:id="rId14"/>
    <p:sldId id="263" r:id="rId15"/>
    <p:sldId id="321" r:id="rId16"/>
    <p:sldId id="322" r:id="rId17"/>
    <p:sldId id="264" r:id="rId18"/>
    <p:sldId id="265" r:id="rId19"/>
    <p:sldId id="305" r:id="rId20"/>
    <p:sldId id="266" r:id="rId21"/>
    <p:sldId id="267" r:id="rId22"/>
    <p:sldId id="328" r:id="rId23"/>
    <p:sldId id="327" r:id="rId24"/>
    <p:sldId id="268" r:id="rId25"/>
    <p:sldId id="335" r:id="rId26"/>
    <p:sldId id="269" r:id="rId27"/>
    <p:sldId id="271" r:id="rId28"/>
    <p:sldId id="272" r:id="rId29"/>
    <p:sldId id="273" r:id="rId30"/>
    <p:sldId id="274" r:id="rId31"/>
    <p:sldId id="307" r:id="rId32"/>
    <p:sldId id="314" r:id="rId33"/>
    <p:sldId id="308" r:id="rId34"/>
    <p:sldId id="318" r:id="rId35"/>
    <p:sldId id="309" r:id="rId36"/>
    <p:sldId id="317" r:id="rId37"/>
    <p:sldId id="277" r:id="rId38"/>
    <p:sldId id="278" r:id="rId39"/>
    <p:sldId id="298" r:id="rId40"/>
    <p:sldId id="279" r:id="rId41"/>
    <p:sldId id="311" r:id="rId42"/>
    <p:sldId id="281" r:id="rId43"/>
    <p:sldId id="316" r:id="rId44"/>
    <p:sldId id="283" r:id="rId45"/>
    <p:sldId id="284" r:id="rId46"/>
    <p:sldId id="323" r:id="rId47"/>
    <p:sldId id="329" r:id="rId48"/>
    <p:sldId id="312" r:id="rId49"/>
    <p:sldId id="330" r:id="rId50"/>
    <p:sldId id="285" r:id="rId51"/>
    <p:sldId id="286" r:id="rId52"/>
    <p:sldId id="287" r:id="rId53"/>
    <p:sldId id="325" r:id="rId54"/>
    <p:sldId id="324" r:id="rId55"/>
    <p:sldId id="326" r:id="rId56"/>
    <p:sldId id="289" r:id="rId57"/>
    <p:sldId id="290" r:id="rId58"/>
    <p:sldId id="291" r:id="rId59"/>
    <p:sldId id="292" r:id="rId60"/>
    <p:sldId id="315" r:id="rId61"/>
    <p:sldId id="331" r:id="rId62"/>
    <p:sldId id="333" r:id="rId63"/>
    <p:sldId id="334" r:id="rId64"/>
    <p:sldId id="299" r:id="rId65"/>
    <p:sldId id="313" r:id="rId66"/>
  </p:sldIdLst>
  <p:sldSz cx="9144000" cy="6858000" type="letter"/>
  <p:notesSz cx="9210675" cy="6980238"/>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900E"/>
    <a:srgbClr val="000099"/>
    <a:srgbClr val="29498F"/>
    <a:srgbClr val="549CC8"/>
    <a:srgbClr val="5FB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60" d="100"/>
          <a:sy n="60" d="100"/>
        </p:scale>
        <p:origin x="14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68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2281238" y="349250"/>
            <a:ext cx="4649787" cy="348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9455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p:sp>
      <p:sp>
        <p:nvSpPr>
          <p:cNvPr id="5123" name="Rectangle 3"/>
          <p:cNvSpPr>
            <a:spLocks noGrp="1" noChangeArrowheads="1"/>
          </p:cNvSpPr>
          <p:nvPr>
            <p:ph type="body" idx="1"/>
          </p:nvPr>
        </p:nvSpPr>
        <p:spPr bwMode="auto">
          <a:xfrm>
            <a:off x="1219200" y="3352800"/>
            <a:ext cx="6781800" cy="3124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38306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20750" y="3359150"/>
            <a:ext cx="7369175" cy="2747963"/>
          </a:xfrm>
          <a:prstGeom prst="rect">
            <a:avLst/>
          </a:prstGeom>
        </p:spPr>
        <p:txBody>
          <a:bodyPr/>
          <a:lstStyle/>
          <a:p>
            <a:r>
              <a:rPr lang="en-US" altLang="zh-CN"/>
              <a:t>9-5</a:t>
            </a:r>
            <a:endParaRPr lang="zh-CN" altLang="en-US"/>
          </a:p>
        </p:txBody>
      </p:sp>
    </p:spTree>
    <p:extLst>
      <p:ext uri="{BB962C8B-B14F-4D97-AF65-F5344CB8AC3E}">
        <p14:creationId xmlns:p14="http://schemas.microsoft.com/office/powerpoint/2010/main" val="406371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20750" y="3359150"/>
            <a:ext cx="7369175" cy="2747963"/>
          </a:xfrm>
          <a:prstGeom prst="rect">
            <a:avLst/>
          </a:prstGeom>
        </p:spPr>
        <p:txBody>
          <a:bodyPr/>
          <a:lstStyle/>
          <a:p>
            <a:r>
              <a:rPr lang="en-US" altLang="zh-CN"/>
              <a:t>9-14</a:t>
            </a:r>
            <a:endParaRPr lang="zh-CN" altLang="en-US"/>
          </a:p>
        </p:txBody>
      </p:sp>
    </p:spTree>
    <p:extLst>
      <p:ext uri="{BB962C8B-B14F-4D97-AF65-F5344CB8AC3E}">
        <p14:creationId xmlns:p14="http://schemas.microsoft.com/office/powerpoint/2010/main" val="940097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awtri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791200"/>
            <a:ext cx="76676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1147763" y="6248400"/>
            <a:ext cx="5562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Arial" panose="020B0604020202020204" pitchFamily="34" charset="0"/>
              </a:defRPr>
            </a:lvl9pPr>
          </a:lstStyle>
          <a:p>
            <a:pPr>
              <a:defRPr/>
            </a:pPr>
            <a:endParaRPr lang="en-US" altLang="zh-CN" b="0">
              <a:solidFill>
                <a:srgbClr val="000099"/>
              </a:solidFill>
              <a:ea typeface="宋体" panose="02010600030101010101" pitchFamily="2" charset="-122"/>
            </a:endParaRPr>
          </a:p>
          <a:p>
            <a:pPr>
              <a:defRPr/>
            </a:pPr>
            <a:endParaRPr lang="en-US" altLang="zh-CN" b="0">
              <a:solidFill>
                <a:srgbClr val="000099"/>
              </a:solidFill>
              <a:ea typeface="宋体" panose="02010600030101010101" pitchFamily="2" charset="-122"/>
            </a:endParaRPr>
          </a:p>
          <a:p>
            <a:pPr>
              <a:defRPr/>
            </a:pPr>
            <a:r>
              <a:rPr lang="en-US" altLang="zh-CN" sz="2000" b="0">
                <a:solidFill>
                  <a:srgbClr val="000099"/>
                </a:solidFill>
                <a:latin typeface="Times New Roman" panose="02020603050405020304" pitchFamily="18" charset="0"/>
                <a:ea typeface="ヒラギノ角ゴ Pro W3" pitchFamily="1" charset="-128"/>
              </a:rPr>
              <a:t>     Programming  the  World  Wide	 Web</a:t>
            </a:r>
          </a:p>
        </p:txBody>
      </p:sp>
      <p:sp>
        <p:nvSpPr>
          <p:cNvPr id="33798" name="Rectangle 6"/>
          <p:cNvSpPr>
            <a:spLocks noGrp="1" noChangeArrowheads="1"/>
          </p:cNvSpPr>
          <p:nvPr>
            <p:ph type="subTitle" sz="quarter" idx="1"/>
          </p:nvPr>
        </p:nvSpPr>
        <p:spPr>
          <a:xfrm>
            <a:off x="1447800" y="2717800"/>
            <a:ext cx="7396163" cy="628650"/>
          </a:xfrm>
          <a:extLst>
            <a:ext uri="{91240B29-F687-4F45-9708-019B960494DF}">
              <a14:hiddenLine xmlns:a14="http://schemas.microsoft.com/office/drawing/2010/main" w="12700">
                <a:solidFill>
                  <a:schemeClr val="tx1"/>
                </a:solidFill>
                <a:miter lim="800000"/>
                <a:headEnd/>
                <a:tailEnd/>
              </a14:hiddenLine>
            </a:ext>
          </a:extLst>
        </p:spPr>
        <p:txBody>
          <a:bodyPr rIns="91440"/>
          <a:lstStyle>
            <a:lvl1pPr marL="0" indent="0" algn="r">
              <a:buFontTx/>
              <a:buNone/>
              <a:defRPr sz="3200"/>
            </a:lvl1pPr>
          </a:lstStyle>
          <a:p>
            <a:pPr lvl="0"/>
            <a:r>
              <a:rPr lang="en-US" altLang="zh-CN" noProof="0"/>
              <a:t>Click to edit Master subtitle style</a:t>
            </a:r>
          </a:p>
        </p:txBody>
      </p:sp>
      <p:sp>
        <p:nvSpPr>
          <p:cNvPr id="33801" name="Rectangle 9"/>
          <p:cNvSpPr>
            <a:spLocks noGrp="1" noChangeArrowheads="1"/>
          </p:cNvSpPr>
          <p:nvPr>
            <p:ph type="ctrTitle" sz="quarter"/>
          </p:nvPr>
        </p:nvSpPr>
        <p:spPr>
          <a:xfrm>
            <a:off x="1371600" y="2133600"/>
            <a:ext cx="7473950" cy="628650"/>
          </a:xfrm>
          <a:extLst>
            <a:ext uri="{91240B29-F687-4F45-9708-019B960494DF}">
              <a14:hiddenLine xmlns:a14="http://schemas.microsoft.com/office/drawing/2010/main" w="12700">
                <a:solidFill>
                  <a:schemeClr val="tx1"/>
                </a:solidFill>
                <a:miter lim="800000"/>
                <a:headEnd/>
                <a:tailEnd/>
              </a14:hiddenLine>
            </a:ext>
          </a:extLst>
        </p:spPr>
        <p:txBody>
          <a:bodyPr anchor="ctr"/>
          <a:lstStyle>
            <a:lvl1pPr algn="r">
              <a:defRPr>
                <a:solidFill>
                  <a:srgbClr val="29498F"/>
                </a:solidFill>
              </a:defRPr>
            </a:lvl1pPr>
          </a:lstStyle>
          <a:p>
            <a:pPr lvl="0"/>
            <a:r>
              <a:rPr lang="en-US" altLang="zh-CN" noProof="0"/>
              <a:t>Click to edit Master title style</a:t>
            </a:r>
          </a:p>
        </p:txBody>
      </p:sp>
    </p:spTree>
    <p:extLst>
      <p:ext uri="{BB962C8B-B14F-4D97-AF65-F5344CB8AC3E}">
        <p14:creationId xmlns:p14="http://schemas.microsoft.com/office/powerpoint/2010/main" val="375005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670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03213"/>
            <a:ext cx="2152650" cy="6097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303213"/>
            <a:ext cx="6305550" cy="6097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440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283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7960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990600"/>
            <a:ext cx="4229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990600"/>
            <a:ext cx="4229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971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799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1067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86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7552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3325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70866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Arial" panose="020B0604020202020204" pitchFamily="34" charset="0"/>
              </a:defRPr>
            </a:lvl9pPr>
          </a:lstStyle>
          <a:p>
            <a:pPr algn="r">
              <a:defRPr/>
            </a:pPr>
            <a:r>
              <a:rPr lang="en-US" altLang="zh-CN" sz="1200" b="0">
                <a:ea typeface="宋体" panose="02010600030101010101" pitchFamily="2" charset="-122"/>
              </a:rPr>
              <a:t>2-</a:t>
            </a:r>
            <a:fld id="{F618F868-F16B-4CE6-9DAA-7A021E97CE6D}" type="slidenum">
              <a:rPr lang="en-US" altLang="zh-CN" sz="1200" b="0" smtClean="0">
                <a:ea typeface="宋体" panose="02010600030101010101" pitchFamily="2" charset="-122"/>
              </a:rPr>
              <a:pPr algn="r">
                <a:defRPr/>
              </a:pPr>
              <a:t>‹#›</a:t>
            </a:fld>
            <a:endParaRPr lang="en-US" altLang="zh-CN" sz="1200" b="0">
              <a:ea typeface="宋体" panose="02010600030101010101" pitchFamily="2" charset="-122"/>
            </a:endParaRPr>
          </a:p>
        </p:txBody>
      </p:sp>
      <p:sp>
        <p:nvSpPr>
          <p:cNvPr id="1027" name="Rectangle 9"/>
          <p:cNvSpPr>
            <a:spLocks noChangeArrowheads="1"/>
          </p:cNvSpPr>
          <p:nvPr/>
        </p:nvSpPr>
        <p:spPr bwMode="auto">
          <a:xfrm>
            <a:off x="228600" y="6400800"/>
            <a:ext cx="5562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Arial" panose="020B0604020202020204" pitchFamily="34" charset="0"/>
              </a:defRPr>
            </a:lvl9pPr>
          </a:lstStyle>
          <a:p>
            <a:pPr>
              <a:defRPr/>
            </a:pPr>
            <a:r>
              <a:rPr lang="en-US" altLang="zh-CN" b="0">
                <a:solidFill>
                  <a:srgbClr val="000099"/>
                </a:solidFill>
                <a:ea typeface="宋体" panose="02010600030101010101" pitchFamily="2" charset="-122"/>
              </a:rPr>
              <a:t>Programming  the  World  Wide  Web</a:t>
            </a:r>
            <a:endParaRPr lang="en-US" altLang="zh-CN" sz="1200" b="0">
              <a:latin typeface="Times New Roman" panose="02020603050405020304" pitchFamily="18" charset="0"/>
              <a:ea typeface="宋体" panose="02010600030101010101" pitchFamily="2" charset="-122"/>
            </a:endParaRPr>
          </a:p>
        </p:txBody>
      </p:sp>
      <p:sp>
        <p:nvSpPr>
          <p:cNvPr id="1028" name="Rectangle 10"/>
          <p:cNvSpPr>
            <a:spLocks noGrp="1" noChangeArrowheads="1"/>
          </p:cNvSpPr>
          <p:nvPr>
            <p:ph type="title"/>
          </p:nvPr>
        </p:nvSpPr>
        <p:spPr bwMode="auto">
          <a:xfrm>
            <a:off x="304800" y="303213"/>
            <a:ext cx="86106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Rectangle 11"/>
          <p:cNvSpPr>
            <a:spLocks noGrp="1" noChangeArrowheads="1"/>
          </p:cNvSpPr>
          <p:nvPr>
            <p:ph type="body" idx="1"/>
          </p:nvPr>
        </p:nvSpPr>
        <p:spPr bwMode="auto">
          <a:xfrm>
            <a:off x="304800" y="990600"/>
            <a:ext cx="8610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4031"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4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828675" y="1747838"/>
            <a:ext cx="7473950" cy="628650"/>
          </a:xfrm>
        </p:spPr>
        <p:txBody>
          <a:bodyPr/>
          <a:lstStyle/>
          <a:p>
            <a:pPr algn="ctr">
              <a:spcBef>
                <a:spcPct val="20000"/>
              </a:spcBef>
            </a:pPr>
            <a:r>
              <a:rPr lang="en-US" altLang="zh-CN" sz="3200">
                <a:ea typeface="宋体" panose="02010600030101010101" pitchFamily="2" charset="-122"/>
              </a:rPr>
              <a:t>Part 2</a:t>
            </a:r>
          </a:p>
        </p:txBody>
      </p:sp>
      <p:sp>
        <p:nvSpPr>
          <p:cNvPr id="4099" name="Rectangle 5"/>
          <p:cNvSpPr>
            <a:spLocks noGrp="1" noChangeArrowheads="1"/>
          </p:cNvSpPr>
          <p:nvPr>
            <p:ph type="subTitle" idx="1"/>
          </p:nvPr>
        </p:nvSpPr>
        <p:spPr>
          <a:xfrm>
            <a:off x="890588" y="2743200"/>
            <a:ext cx="7396162" cy="939800"/>
          </a:xfrm>
        </p:spPr>
        <p:txBody>
          <a:bodyPr/>
          <a:lstStyle/>
          <a:p>
            <a:pPr algn="ctr">
              <a:lnSpc>
                <a:spcPct val="80000"/>
              </a:lnSpc>
              <a:spcBef>
                <a:spcPct val="20000"/>
              </a:spcBef>
            </a:pPr>
            <a:r>
              <a:rPr lang="en-US" altLang="zh-CN">
                <a:solidFill>
                  <a:srgbClr val="000099"/>
                </a:solidFill>
                <a:ea typeface="宋体" panose="02010600030101010101" pitchFamily="2" charset="-122"/>
              </a:rPr>
              <a:t>Introduction to XHTML</a:t>
            </a:r>
          </a:p>
        </p:txBody>
      </p:sp>
    </p:spTree>
  </p:cSld>
  <p:clrMapOvr>
    <a:masterClrMapping/>
  </p:clrMapOvr>
  <p:transition spd="med" advTm="71244">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2.3 HTML Document Structure</a:t>
            </a:r>
            <a:endParaRPr lang="en-US" altLang="zh-CN" sz="3200">
              <a:solidFill>
                <a:schemeClr val="tx1"/>
              </a:solidFill>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1"/>
          </p:nvPr>
        </p:nvSpPr>
        <p:spPr/>
        <p:txBody>
          <a:bodyPr/>
          <a:lstStyle/>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r>
              <a:rPr lang="en-US" altLang="zh-CN" b="0">
                <a:solidFill>
                  <a:schemeClr val="accent2"/>
                </a:solidFill>
                <a:ea typeface="宋体" panose="02010600030101010101" pitchFamily="2" charset="-122"/>
              </a:rPr>
              <a:t>Every XHTML document begin with &lt;</a:t>
            </a:r>
            <a:r>
              <a:rPr lang="en-US" altLang="zh-CN" b="0">
                <a:solidFill>
                  <a:srgbClr val="FF0000"/>
                </a:solidFill>
                <a:ea typeface="宋体" panose="02010600030101010101" pitchFamily="2" charset="-122"/>
              </a:rPr>
              <a:t>html</a:t>
            </a:r>
            <a:r>
              <a:rPr lang="en-US" altLang="zh-CN" b="0">
                <a:solidFill>
                  <a:schemeClr val="accent2"/>
                </a:solidFill>
                <a:ea typeface="宋体" panose="02010600030101010101" pitchFamily="2" charset="-122"/>
              </a:rPr>
              <a:t>&gt; </a:t>
            </a:r>
          </a:p>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r>
              <a:rPr lang="en-US" altLang="zh-CN" b="0">
                <a:solidFill>
                  <a:schemeClr val="accent2"/>
                </a:solidFill>
                <a:ea typeface="宋体" panose="02010600030101010101" pitchFamily="2" charset="-122"/>
              </a:rPr>
              <a:t>&lt;</a:t>
            </a:r>
            <a:r>
              <a:rPr lang="en-US" altLang="zh-CN" b="0">
                <a:solidFill>
                  <a:srgbClr val="FF0000"/>
                </a:solidFill>
                <a:ea typeface="宋体" panose="02010600030101010101" pitchFamily="2" charset="-122"/>
              </a:rPr>
              <a:t>html</a:t>
            </a:r>
            <a:r>
              <a:rPr lang="en-US" altLang="zh-CN" b="0">
                <a:solidFill>
                  <a:schemeClr val="accent2"/>
                </a:solidFill>
                <a:ea typeface="宋体" panose="02010600030101010101" pitchFamily="2" charset="-122"/>
              </a:rPr>
              <a:t>&gt;, &lt;</a:t>
            </a:r>
            <a:r>
              <a:rPr lang="en-US" altLang="zh-CN" b="0">
                <a:solidFill>
                  <a:srgbClr val="FF0000"/>
                </a:solidFill>
                <a:ea typeface="宋体" panose="02010600030101010101" pitchFamily="2" charset="-122"/>
              </a:rPr>
              <a:t>head</a:t>
            </a:r>
            <a:r>
              <a:rPr lang="en-US" altLang="zh-CN" b="0">
                <a:solidFill>
                  <a:schemeClr val="accent2"/>
                </a:solidFill>
                <a:ea typeface="宋体" panose="02010600030101010101" pitchFamily="2" charset="-122"/>
              </a:rPr>
              <a:t>&gt;, &lt;</a:t>
            </a:r>
            <a:r>
              <a:rPr lang="en-US" altLang="zh-CN" b="0">
                <a:solidFill>
                  <a:srgbClr val="FF0000"/>
                </a:solidFill>
                <a:ea typeface="宋体" panose="02010600030101010101" pitchFamily="2" charset="-122"/>
              </a:rPr>
              <a:t>title</a:t>
            </a:r>
            <a:r>
              <a:rPr lang="en-US" altLang="zh-CN" b="0">
                <a:solidFill>
                  <a:schemeClr val="accent2"/>
                </a:solidFill>
                <a:ea typeface="宋体" panose="02010600030101010101" pitchFamily="2" charset="-122"/>
              </a:rPr>
              <a:t>&gt;, and &lt;</a:t>
            </a:r>
            <a:r>
              <a:rPr lang="en-US" altLang="zh-CN" b="0">
                <a:solidFill>
                  <a:srgbClr val="FF0000"/>
                </a:solidFill>
                <a:ea typeface="宋体" panose="02010600030101010101" pitchFamily="2" charset="-122"/>
              </a:rPr>
              <a:t>body</a:t>
            </a:r>
            <a:r>
              <a:rPr lang="en-US" altLang="zh-CN" b="0">
                <a:solidFill>
                  <a:schemeClr val="accent2"/>
                </a:solidFill>
                <a:ea typeface="宋体" panose="02010600030101010101" pitchFamily="2" charset="-122"/>
              </a:rPr>
              <a:t>&gt; are usually required in every document.  </a:t>
            </a:r>
          </a:p>
        </p:txBody>
      </p:sp>
    </p:spTree>
  </p:cSld>
  <p:clrMapOvr>
    <a:masterClrMapping/>
  </p:clrMapOvr>
  <mc:AlternateContent xmlns:mc="http://schemas.openxmlformats.org/markup-compatibility/2006" xmlns:p14="http://schemas.microsoft.com/office/powerpoint/2010/main">
    <mc:Choice Requires="p14">
      <p:transition spd="slow" p14:dur="2000" advTm="111244"/>
    </mc:Choice>
    <mc:Fallback xmlns="">
      <p:transition spd="slow" advTm="1112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2.3 HTML Document Structure</a:t>
            </a:r>
            <a:endParaRPr lang="zh-CN" altLang="en-US" sz="3200">
              <a:latin typeface="Times New Roman" panose="02020603050405020304" pitchFamily="18" charset="0"/>
              <a:ea typeface="宋体" panose="02010600030101010101" pitchFamily="2" charset="-122"/>
            </a:endParaRPr>
          </a:p>
        </p:txBody>
      </p:sp>
      <p:sp>
        <p:nvSpPr>
          <p:cNvPr id="15363" name="Rectangle 3"/>
          <p:cNvSpPr>
            <a:spLocks noGrp="1" noChangeArrowheads="1"/>
          </p:cNvSpPr>
          <p:nvPr>
            <p:ph type="body" idx="1"/>
          </p:nvPr>
        </p:nvSpPr>
        <p:spPr/>
        <p:txBody>
          <a:bodyPr/>
          <a:lstStyle/>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whole document must have &lt;</a:t>
            </a:r>
            <a:r>
              <a:rPr lang="en-US" altLang="zh-CN" b="0" dirty="0">
                <a:solidFill>
                  <a:srgbClr val="FF0000"/>
                </a:solidFill>
                <a:ea typeface="宋体" panose="02010600030101010101" pitchFamily="2" charset="-122"/>
              </a:rPr>
              <a:t>html</a:t>
            </a:r>
            <a:r>
              <a:rPr lang="en-US" altLang="zh-CN" b="0" dirty="0">
                <a:solidFill>
                  <a:schemeClr val="accent2"/>
                </a:solidFill>
                <a:ea typeface="宋体" panose="02010600030101010101" pitchFamily="2" charset="-122"/>
              </a:rPr>
              <a:t>&gt; as its root.</a:t>
            </a:r>
          </a:p>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A document consists of a </a:t>
            </a:r>
            <a:r>
              <a:rPr lang="en-US" altLang="zh-CN" b="0" i="1" dirty="0">
                <a:solidFill>
                  <a:schemeClr val="accent2"/>
                </a:solidFill>
                <a:ea typeface="宋体" panose="02010600030101010101" pitchFamily="2" charset="-122"/>
              </a:rPr>
              <a:t>head</a:t>
            </a:r>
            <a:r>
              <a:rPr lang="en-US" altLang="zh-CN" b="0" dirty="0">
                <a:solidFill>
                  <a:schemeClr val="accent2"/>
                </a:solidFill>
                <a:ea typeface="宋体" panose="02010600030101010101" pitchFamily="2" charset="-122"/>
              </a:rPr>
              <a:t> and a </a:t>
            </a:r>
            <a:r>
              <a:rPr lang="en-US" altLang="zh-CN" b="0" i="1" dirty="0">
                <a:solidFill>
                  <a:schemeClr val="accent2"/>
                </a:solidFill>
                <a:ea typeface="宋体" panose="02010600030101010101" pitchFamily="2" charset="-122"/>
              </a:rPr>
              <a:t>body.</a:t>
            </a:r>
            <a:r>
              <a:rPr lang="en-US" altLang="zh-CN" b="0" dirty="0">
                <a:solidFill>
                  <a:schemeClr val="accent2"/>
                </a:solidFill>
                <a:ea typeface="宋体" panose="02010600030101010101" pitchFamily="2" charset="-122"/>
              </a:rPr>
              <a:t> </a:t>
            </a:r>
          </a:p>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&lt;</a:t>
            </a:r>
            <a:r>
              <a:rPr lang="en-US" altLang="zh-CN" b="0" dirty="0">
                <a:solidFill>
                  <a:srgbClr val="FF0000"/>
                </a:solidFill>
                <a:ea typeface="宋体" panose="02010600030101010101" pitchFamily="2" charset="-122"/>
              </a:rPr>
              <a:t>title</a:t>
            </a:r>
            <a:r>
              <a:rPr lang="en-US" altLang="zh-CN" b="0" dirty="0">
                <a:solidFill>
                  <a:schemeClr val="accent2"/>
                </a:solidFill>
                <a:ea typeface="宋体" panose="02010600030101010101" pitchFamily="2" charset="-122"/>
              </a:rPr>
              <a:t>&gt; tag is used to give the document a title, which is normally displayed in the browser’s window title bar.</a:t>
            </a:r>
          </a:p>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test.html</a:t>
            </a:r>
            <a:endParaRPr lang="en-US" altLang="zh-CN" b="0" dirty="0">
              <a:solidFill>
                <a:schemeClr val="accent2"/>
              </a:solidFill>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70538"/>
    </mc:Choice>
    <mc:Fallback xmlns="">
      <p:transition spd="slow" advTm="7053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Markup-2.4.1 Paragraphs</a:t>
            </a:r>
            <a:endParaRPr lang="en-US" altLang="zh-CN" sz="2400">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1"/>
          </p:nvPr>
        </p:nvSpPr>
        <p:spPr>
          <a:xfrm>
            <a:off x="304800" y="1219200"/>
            <a:ext cx="8610600" cy="5181600"/>
          </a:xfrm>
        </p:spPr>
        <p:txBody>
          <a:bodyPr/>
          <a:lstStyle/>
          <a:p>
            <a:pPr>
              <a:spcBef>
                <a:spcPct val="20000"/>
              </a:spcBef>
              <a:buSzTx/>
              <a:defRPr/>
            </a:pPr>
            <a:r>
              <a:rPr lang="en-US" altLang="zh-CN" b="0" dirty="0">
                <a:solidFill>
                  <a:schemeClr val="accent2"/>
                </a:solidFill>
                <a:ea typeface="宋体" panose="02010600030101010101" pitchFamily="2" charset="-122"/>
              </a:rPr>
              <a:t>Text is normally placed in </a:t>
            </a:r>
            <a:r>
              <a:rPr lang="en-US" altLang="zh-CN" b="0" i="1" dirty="0">
                <a:solidFill>
                  <a:schemeClr val="accent2"/>
                </a:solidFill>
                <a:ea typeface="宋体" panose="02010600030101010101" pitchFamily="2" charset="-122"/>
              </a:rPr>
              <a:t>paragraph</a:t>
            </a:r>
            <a:r>
              <a:rPr lang="en-US" altLang="zh-CN" b="0" dirty="0">
                <a:solidFill>
                  <a:schemeClr val="accent2"/>
                </a:solidFill>
                <a:ea typeface="宋体" panose="02010600030101010101" pitchFamily="2" charset="-122"/>
              </a:rPr>
              <a:t> elements.</a:t>
            </a:r>
          </a:p>
          <a:p>
            <a:pPr>
              <a:spcBef>
                <a:spcPct val="20000"/>
              </a:spcBef>
              <a:buSzTx/>
              <a:buFontTx/>
              <a:buNone/>
              <a:defRPr/>
            </a:pPr>
            <a:endParaRPr lang="en-US" altLang="zh-CN" b="0" dirty="0">
              <a:solidFill>
                <a:schemeClr val="accent2"/>
              </a:solidFill>
              <a:ea typeface="宋体" panose="02010600030101010101" pitchFamily="2" charset="-122"/>
            </a:endParaRPr>
          </a:p>
          <a:p>
            <a:pPr>
              <a:spcBef>
                <a:spcPct val="20000"/>
              </a:spcBef>
              <a:buSzTx/>
              <a:defRPr/>
            </a:pPr>
            <a:r>
              <a:rPr lang="en-US" altLang="zh-CN" b="0" i="1" dirty="0">
                <a:solidFill>
                  <a:schemeClr val="accent2"/>
                </a:solidFill>
                <a:ea typeface="宋体" panose="02010600030101010101" pitchFamily="2" charset="-122"/>
              </a:rPr>
              <a:t>Paragraph Elements</a:t>
            </a:r>
            <a:endParaRPr lang="en-US" altLang="zh-CN" b="0" dirty="0">
              <a:solidFill>
                <a:schemeClr val="accent2"/>
              </a:solidFill>
              <a:ea typeface="宋体" panose="02010600030101010101" pitchFamily="2" charset="-122"/>
            </a:endParaRPr>
          </a:p>
          <a:p>
            <a:pPr lvl="1">
              <a:spcBef>
                <a:spcPct val="20000"/>
              </a:spcBef>
              <a:buSzTx/>
              <a:defRPr/>
            </a:pPr>
            <a:r>
              <a:rPr lang="en-US" altLang="zh-CN" b="0" dirty="0">
                <a:solidFill>
                  <a:schemeClr val="accent2"/>
                </a:solidFill>
                <a:ea typeface="宋体" panose="02010600030101010101" pitchFamily="2" charset="-122"/>
              </a:rPr>
              <a:t>The &lt;</a:t>
            </a:r>
            <a:r>
              <a:rPr lang="en-US" altLang="zh-CN" b="0" dirty="0">
                <a:solidFill>
                  <a:srgbClr val="FF0000"/>
                </a:solidFill>
                <a:ea typeface="宋体" panose="02010600030101010101" pitchFamily="2" charset="-122"/>
              </a:rPr>
              <a:t>p</a:t>
            </a:r>
            <a:r>
              <a:rPr lang="en-US" altLang="zh-CN" b="0" dirty="0">
                <a:solidFill>
                  <a:schemeClr val="accent2"/>
                </a:solidFill>
                <a:ea typeface="宋体" panose="02010600030101010101" pitchFamily="2" charset="-122"/>
              </a:rPr>
              <a:t>&gt; tag breaks the current line and inserts a blank line. Then, the new line gets the beginning of the content of the paragraph.</a:t>
            </a:r>
          </a:p>
          <a:p>
            <a:pPr lvl="1">
              <a:spcBef>
                <a:spcPct val="20000"/>
              </a:spcBef>
              <a:buSzTx/>
              <a:buFontTx/>
              <a:buNone/>
              <a:defRPr/>
            </a:pPr>
            <a:endParaRPr lang="en-US" altLang="zh-CN" b="0" dirty="0">
              <a:solidFill>
                <a:schemeClr val="accent2"/>
              </a:solidFill>
              <a:ea typeface="宋体" panose="02010600030101010101" pitchFamily="2" charset="-122"/>
            </a:endParaRPr>
          </a:p>
          <a:p>
            <a:pPr lvl="1">
              <a:spcBef>
                <a:spcPct val="20000"/>
              </a:spcBef>
              <a:buSzTx/>
              <a:defRPr/>
            </a:pPr>
            <a:r>
              <a:rPr lang="en-US" altLang="zh-CN" b="0" dirty="0">
                <a:solidFill>
                  <a:schemeClr val="accent2"/>
                </a:solidFill>
                <a:ea typeface="宋体" panose="02010600030101010101" pitchFamily="2" charset="-122"/>
              </a:rPr>
              <a:t>The browser puts as many words of the paragraph’s content as will fit in each line.</a:t>
            </a:r>
          </a:p>
          <a:p>
            <a:pPr lvl="1">
              <a:spcBef>
                <a:spcPct val="20000"/>
              </a:spcBef>
              <a:buSzTx/>
              <a:defRPr/>
            </a:pPr>
            <a:endParaRPr lang="en-US" altLang="zh-CN" b="0" dirty="0">
              <a:solidFill>
                <a:schemeClr val="accent2"/>
              </a:solidFill>
              <a:ea typeface="宋体" panose="02010600030101010101" pitchFamily="2" charset="-122"/>
            </a:endParaRPr>
          </a:p>
          <a:p>
            <a:pPr marL="457200" lvl="1" indent="0">
              <a:spcBef>
                <a:spcPct val="20000"/>
              </a:spcBef>
              <a:buSzTx/>
              <a:buFontTx/>
              <a:buNone/>
              <a:defRPr/>
            </a:pPr>
            <a:r>
              <a:rPr lang="en-US" altLang="zh-CN" b="0" dirty="0">
                <a:solidFill>
                  <a:schemeClr val="accent2"/>
                </a:solidFill>
                <a:ea typeface="宋体" panose="02010600030101010101" pitchFamily="2" charset="-122"/>
              </a:rPr>
              <a:t>Example: 2-lamb.html</a:t>
            </a:r>
          </a:p>
        </p:txBody>
      </p:sp>
    </p:spTree>
  </p:cSld>
  <p:clrMapOvr>
    <a:masterClrMapping/>
  </p:clrMapOvr>
  <mc:AlternateContent xmlns:mc="http://schemas.openxmlformats.org/markup-compatibility/2006" xmlns:p14="http://schemas.microsoft.com/office/powerpoint/2010/main">
    <mc:Choice Requires="p14">
      <p:transition spd="slow" p14:dur="2000" advTm="175753"/>
    </mc:Choice>
    <mc:Fallback xmlns="">
      <p:transition spd="slow" advTm="1757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2.4 Basic Text Markup-2.4.1 Paragraphs</a:t>
            </a:r>
            <a:endParaRPr lang="zh-CN" altLang="en-US" sz="3200">
              <a:latin typeface="Times New Roman" panose="02020603050405020304" pitchFamily="18" charset="0"/>
              <a:ea typeface="宋体" panose="02010600030101010101" pitchFamily="2" charset="-122"/>
            </a:endParaRPr>
          </a:p>
        </p:txBody>
      </p:sp>
      <p:sp>
        <p:nvSpPr>
          <p:cNvPr id="17411" name="Rectangle 3"/>
          <p:cNvSpPr>
            <a:spLocks noGrp="1" noChangeArrowheads="1"/>
          </p:cNvSpPr>
          <p:nvPr>
            <p:ph type="body" idx="1"/>
          </p:nvPr>
        </p:nvSpPr>
        <p:spPr/>
        <p:txBody>
          <a:bodyPr/>
          <a:lstStyle/>
          <a:p>
            <a:pPr>
              <a:spcBef>
                <a:spcPct val="20000"/>
              </a:spcBef>
              <a:buSzTx/>
            </a:pPr>
            <a:r>
              <a:rPr lang="en-US" altLang="zh-CN" b="0" dirty="0">
                <a:solidFill>
                  <a:schemeClr val="accent2"/>
                </a:solidFill>
                <a:ea typeface="宋体" panose="02010600030101010101" pitchFamily="2" charset="-122"/>
              </a:rPr>
              <a:t>Another example,</a:t>
            </a:r>
          </a:p>
          <a:p>
            <a:pPr>
              <a:spcBef>
                <a:spcPct val="20000"/>
              </a:spcBef>
              <a:buSzTx/>
              <a:buFontTx/>
              <a:buNone/>
            </a:pPr>
            <a:endParaRPr lang="en-US" altLang="zh-CN" b="0" dirty="0">
              <a:solidFill>
                <a:schemeClr val="accent2"/>
              </a:solidFill>
              <a:ea typeface="宋体" panose="02010600030101010101" pitchFamily="2" charset="-122"/>
            </a:endParaRPr>
          </a:p>
          <a:p>
            <a:pPr lvl="1">
              <a:spcBef>
                <a:spcPct val="20000"/>
              </a:spcBef>
              <a:buSzTx/>
              <a:buFontTx/>
              <a:buNone/>
            </a:pPr>
            <a:r>
              <a:rPr lang="en-US" altLang="zh-CN" b="0" dirty="0">
                <a:solidFill>
                  <a:srgbClr val="FF0000"/>
                </a:solidFill>
                <a:ea typeface="宋体" panose="02010600030101010101" pitchFamily="2" charset="-122"/>
              </a:rPr>
              <a:t>&lt;html&gt;</a:t>
            </a:r>
          </a:p>
          <a:p>
            <a:pPr lvl="1">
              <a:spcBef>
                <a:spcPct val="20000"/>
              </a:spcBef>
              <a:buSzTx/>
              <a:buFontTx/>
              <a:buNone/>
            </a:pPr>
            <a:r>
              <a:rPr lang="en-US" altLang="zh-CN" b="0" dirty="0">
                <a:solidFill>
                  <a:srgbClr val="FF0000"/>
                </a:solidFill>
                <a:ea typeface="宋体" panose="02010600030101010101" pitchFamily="2" charset="-122"/>
              </a:rPr>
              <a:t>   &lt;head&gt; &lt;title&gt; Our first document &lt;/title&gt;</a:t>
            </a:r>
          </a:p>
          <a:p>
            <a:pPr lvl="1">
              <a:spcBef>
                <a:spcPct val="20000"/>
              </a:spcBef>
              <a:buSzTx/>
              <a:buFontTx/>
              <a:buNone/>
            </a:pPr>
            <a:r>
              <a:rPr lang="en-US" altLang="zh-CN" b="0" dirty="0">
                <a:solidFill>
                  <a:srgbClr val="FF0000"/>
                </a:solidFill>
                <a:ea typeface="宋体" panose="02010600030101010101" pitchFamily="2" charset="-122"/>
              </a:rPr>
              <a:t>  &lt;/head&gt;</a:t>
            </a:r>
          </a:p>
          <a:p>
            <a:pPr lvl="1">
              <a:spcBef>
                <a:spcPct val="20000"/>
              </a:spcBef>
              <a:buSzTx/>
              <a:buFontTx/>
              <a:buNone/>
            </a:pPr>
            <a:r>
              <a:rPr lang="en-US" altLang="zh-CN" b="0" dirty="0">
                <a:solidFill>
                  <a:srgbClr val="FF0000"/>
                </a:solidFill>
                <a:ea typeface="宋体" panose="02010600030101010101" pitchFamily="2" charset="-122"/>
              </a:rPr>
              <a:t>  &lt;body&gt;</a:t>
            </a:r>
          </a:p>
          <a:p>
            <a:pPr lvl="1">
              <a:spcBef>
                <a:spcPct val="20000"/>
              </a:spcBef>
              <a:buSzTx/>
              <a:buFontTx/>
              <a:buNone/>
            </a:pPr>
            <a:r>
              <a:rPr lang="en-US" altLang="zh-CN" b="0" dirty="0">
                <a:solidFill>
                  <a:srgbClr val="FF0000"/>
                </a:solidFill>
                <a:ea typeface="宋体" panose="02010600030101010101" pitchFamily="2" charset="-122"/>
              </a:rPr>
              <a:t>     &lt;p&gt;</a:t>
            </a:r>
          </a:p>
          <a:p>
            <a:pPr lvl="1">
              <a:spcBef>
                <a:spcPct val="20000"/>
              </a:spcBef>
              <a:buSzTx/>
              <a:buFontTx/>
              <a:buNone/>
            </a:pPr>
            <a:r>
              <a:rPr lang="en-US" altLang="zh-CN" b="0" dirty="0">
                <a:solidFill>
                  <a:srgbClr val="FF0000"/>
                </a:solidFill>
                <a:ea typeface="宋体" panose="02010600030101010101" pitchFamily="2" charset="-122"/>
              </a:rPr>
              <a:t>      Greetings from your Webmaster! </a:t>
            </a:r>
          </a:p>
          <a:p>
            <a:pPr lvl="1">
              <a:spcBef>
                <a:spcPct val="20000"/>
              </a:spcBef>
              <a:buSzTx/>
              <a:buFontTx/>
              <a:buNone/>
            </a:pPr>
            <a:r>
              <a:rPr lang="en-US" altLang="zh-CN" b="0" dirty="0">
                <a:solidFill>
                  <a:srgbClr val="FF0000"/>
                </a:solidFill>
                <a:ea typeface="宋体" panose="02010600030101010101" pitchFamily="2" charset="-122"/>
              </a:rPr>
              <a:t>    &lt;/p&gt;</a:t>
            </a:r>
          </a:p>
          <a:p>
            <a:pPr lvl="1">
              <a:spcBef>
                <a:spcPct val="20000"/>
              </a:spcBef>
              <a:buSzTx/>
              <a:buFontTx/>
              <a:buNone/>
            </a:pPr>
            <a:r>
              <a:rPr lang="en-US" altLang="zh-CN" b="0" dirty="0">
                <a:solidFill>
                  <a:srgbClr val="FF0000"/>
                </a:solidFill>
                <a:ea typeface="宋体" panose="02010600030101010101" pitchFamily="2" charset="-122"/>
              </a:rPr>
              <a:t>  &lt;/body&gt;</a:t>
            </a:r>
          </a:p>
          <a:p>
            <a:pPr lvl="1">
              <a:spcBef>
                <a:spcPct val="20000"/>
              </a:spcBef>
              <a:buSzTx/>
              <a:buFontTx/>
              <a:buNone/>
            </a:pPr>
            <a:r>
              <a:rPr lang="en-US" altLang="zh-CN" b="0" dirty="0">
                <a:solidFill>
                  <a:srgbClr val="FF0000"/>
                </a:solidFill>
                <a:ea typeface="宋体" panose="02010600030101010101" pitchFamily="2" charset="-122"/>
              </a:rPr>
              <a:t>&lt;/html&gt;</a:t>
            </a: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5492"/>
    </mc:Choice>
    <mc:Fallback xmlns="">
      <p:transition spd="slow" advTm="5549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Markup-2.4.2 Line breaks</a:t>
            </a:r>
          </a:p>
        </p:txBody>
      </p:sp>
      <p:sp>
        <p:nvSpPr>
          <p:cNvPr id="16387" name="Rectangle 3"/>
          <p:cNvSpPr>
            <a:spLocks noGrp="1" noChangeArrowheads="1"/>
          </p:cNvSpPr>
          <p:nvPr>
            <p:ph type="body" idx="1"/>
          </p:nvPr>
        </p:nvSpPr>
        <p:spPr>
          <a:xfrm>
            <a:off x="288925" y="1752600"/>
            <a:ext cx="8610600" cy="4419600"/>
          </a:xfrm>
        </p:spPr>
        <p:txBody>
          <a:bodyPr/>
          <a:lstStyle/>
          <a:p>
            <a:pPr marL="0" indent="0">
              <a:lnSpc>
                <a:spcPct val="100000"/>
              </a:lnSpc>
              <a:spcBef>
                <a:spcPct val="20000"/>
              </a:spcBef>
              <a:buSzTx/>
              <a:buFontTx/>
              <a:buNone/>
              <a:defRPr/>
            </a:pPr>
            <a:endParaRPr lang="en-US" altLang="zh-CN" b="0" dirty="0">
              <a:solidFill>
                <a:schemeClr val="accent2"/>
              </a:solidFill>
              <a:ea typeface="宋体" panose="02010600030101010101" pitchFamily="2" charset="-122"/>
            </a:endParaRPr>
          </a:p>
          <a:p>
            <a:pPr marL="381000" indent="-381000">
              <a:lnSpc>
                <a:spcPct val="100000"/>
              </a:lnSpc>
              <a:spcBef>
                <a:spcPct val="20000"/>
              </a:spcBef>
              <a:buSzTx/>
              <a:defRPr/>
            </a:pPr>
            <a:r>
              <a:rPr lang="en-US" altLang="zh-CN" b="0" dirty="0">
                <a:solidFill>
                  <a:schemeClr val="accent2"/>
                </a:solidFill>
                <a:ea typeface="宋体" panose="02010600030101010101" pitchFamily="2" charset="-122"/>
              </a:rPr>
              <a:t>Line breaks</a:t>
            </a:r>
          </a:p>
          <a:p>
            <a:pPr marL="381000" indent="-381000">
              <a:lnSpc>
                <a:spcPct val="100000"/>
              </a:lnSpc>
              <a:spcBef>
                <a:spcPct val="20000"/>
              </a:spcBef>
              <a:buSzTx/>
              <a:defRPr/>
            </a:pPr>
            <a:endParaRPr lang="en-US" altLang="zh-CN" b="0" dirty="0">
              <a:solidFill>
                <a:schemeClr val="accent2"/>
              </a:solidFill>
              <a:ea typeface="宋体" panose="02010600030101010101" pitchFamily="2" charset="-122"/>
            </a:endParaRPr>
          </a:p>
          <a:p>
            <a:pPr marL="762000" lvl="1" indent="-304800">
              <a:lnSpc>
                <a:spcPct val="100000"/>
              </a:lnSpc>
              <a:spcBef>
                <a:spcPct val="20000"/>
              </a:spcBef>
              <a:buSzTx/>
              <a:defRPr/>
            </a:pPr>
            <a:r>
              <a:rPr lang="en-US" altLang="zh-CN" b="0" dirty="0">
                <a:solidFill>
                  <a:schemeClr val="accent2"/>
                </a:solidFill>
                <a:ea typeface="宋体" panose="02010600030101010101" pitchFamily="2" charset="-122"/>
              </a:rPr>
              <a:t>The effect of the &lt;</a:t>
            </a:r>
            <a:r>
              <a:rPr lang="en-US" altLang="zh-CN" b="0" dirty="0" err="1">
                <a:solidFill>
                  <a:srgbClr val="FF0000"/>
                </a:solidFill>
                <a:ea typeface="宋体" panose="02010600030101010101" pitchFamily="2" charset="-122"/>
              </a:rPr>
              <a:t>br</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&gt; tag is the same as that of &lt;</a:t>
            </a:r>
            <a:r>
              <a:rPr lang="en-US" altLang="zh-CN" b="0" dirty="0">
                <a:solidFill>
                  <a:srgbClr val="FF0000"/>
                </a:solidFill>
                <a:ea typeface="宋体" panose="02010600030101010101" pitchFamily="2" charset="-122"/>
              </a:rPr>
              <a:t>p</a:t>
            </a:r>
            <a:r>
              <a:rPr lang="en-US" altLang="zh-CN" b="0" dirty="0">
                <a:solidFill>
                  <a:schemeClr val="accent2"/>
                </a:solidFill>
                <a:ea typeface="宋体" panose="02010600030101010101" pitchFamily="2" charset="-122"/>
              </a:rPr>
              <a:t>&gt;, except for the blank line.</a:t>
            </a:r>
          </a:p>
          <a:p>
            <a:pPr marL="762000" lvl="1" indent="-304800">
              <a:lnSpc>
                <a:spcPct val="100000"/>
              </a:lnSpc>
              <a:spcBef>
                <a:spcPct val="20000"/>
              </a:spcBef>
              <a:buSzTx/>
              <a:defRPr/>
            </a:pPr>
            <a:endParaRPr lang="en-US" altLang="zh-CN" b="0" dirty="0">
              <a:solidFill>
                <a:schemeClr val="accent2"/>
              </a:solidFill>
              <a:ea typeface="宋体" panose="02010600030101010101" pitchFamily="2" charset="-122"/>
            </a:endParaRPr>
          </a:p>
          <a:p>
            <a:pPr marL="762000" lvl="1" indent="-304800">
              <a:lnSpc>
                <a:spcPct val="100000"/>
              </a:lnSpc>
              <a:spcBef>
                <a:spcPct val="20000"/>
              </a:spcBef>
              <a:buSzTx/>
              <a:defRPr/>
            </a:pPr>
            <a:r>
              <a:rPr lang="en-US" altLang="zh-CN" b="0" dirty="0">
                <a:solidFill>
                  <a:schemeClr val="accent2"/>
                </a:solidFill>
                <a:ea typeface="宋体" panose="02010600030101010101" pitchFamily="2" charset="-122"/>
              </a:rPr>
              <a:t>No closing tag!</a:t>
            </a:r>
          </a:p>
        </p:txBody>
      </p:sp>
    </p:spTree>
  </p:cSld>
  <p:clrMapOvr>
    <a:masterClrMapping/>
  </p:clrMapOvr>
  <mc:AlternateContent xmlns:mc="http://schemas.openxmlformats.org/markup-compatibility/2006" xmlns:p14="http://schemas.microsoft.com/office/powerpoint/2010/main">
    <mc:Choice Requires="p14">
      <p:transition spd="slow" p14:dur="2000" advTm="88076"/>
    </mc:Choice>
    <mc:Fallback xmlns="">
      <p:transition spd="slow" advTm="880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Markup-2.4.2 Line breaks</a:t>
            </a:r>
          </a:p>
        </p:txBody>
      </p:sp>
      <p:sp>
        <p:nvSpPr>
          <p:cNvPr id="16387" name="Rectangle 3"/>
          <p:cNvSpPr>
            <a:spLocks noGrp="1" noChangeArrowheads="1"/>
          </p:cNvSpPr>
          <p:nvPr>
            <p:ph type="body" idx="1"/>
          </p:nvPr>
        </p:nvSpPr>
        <p:spPr>
          <a:xfrm>
            <a:off x="288925" y="762000"/>
            <a:ext cx="8610600" cy="5410200"/>
          </a:xfrm>
        </p:spPr>
        <p:txBody>
          <a:bodyPr/>
          <a:lstStyle/>
          <a:p>
            <a:pPr marL="381000" indent="-381000">
              <a:lnSpc>
                <a:spcPct val="100000"/>
              </a:lnSpc>
              <a:spcBef>
                <a:spcPct val="20000"/>
              </a:spcBef>
              <a:buSzTx/>
              <a:defRPr/>
            </a:pPr>
            <a:r>
              <a:rPr lang="en-US" altLang="zh-CN" b="0" dirty="0">
                <a:solidFill>
                  <a:schemeClr val="accent2"/>
                </a:solidFill>
                <a:ea typeface="宋体" panose="02010600030101010101" pitchFamily="2" charset="-122"/>
              </a:rPr>
              <a:t>Example of paragraphs and line breaks</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On the plains of hesitation &lt;p&gt; bleach the </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bones of countless millions &lt;/p&gt; </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who, at the dawn of victory &lt;</a:t>
            </a:r>
            <a:r>
              <a:rPr lang="en-US" altLang="zh-CN" b="0" dirty="0" err="1">
                <a:solidFill>
                  <a:srgbClr val="FF0000"/>
                </a:solidFill>
                <a:ea typeface="宋体" panose="02010600030101010101" pitchFamily="2" charset="-122"/>
              </a:rPr>
              <a:t>br</a:t>
            </a:r>
            <a:r>
              <a:rPr lang="en-US" altLang="zh-CN" b="0" dirty="0">
                <a:solidFill>
                  <a:srgbClr val="FF0000"/>
                </a:solidFill>
                <a:ea typeface="宋体" panose="02010600030101010101" pitchFamily="2" charset="-122"/>
              </a:rPr>
              <a:t> /&gt; sat down </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to wait, and waiting, died.</a:t>
            </a:r>
            <a:endParaRPr lang="en-US" altLang="zh-CN" b="0" dirty="0">
              <a:solidFill>
                <a:schemeClr val="accent2"/>
              </a:solidFill>
              <a:ea typeface="宋体" panose="02010600030101010101" pitchFamily="2" charset="-122"/>
            </a:endParaRPr>
          </a:p>
          <a:p>
            <a:pPr marL="381000" indent="-381000">
              <a:lnSpc>
                <a:spcPct val="100000"/>
              </a:lnSpc>
              <a:spcBef>
                <a:spcPct val="20000"/>
              </a:spcBef>
              <a:buSzTx/>
              <a:defRPr/>
            </a:pPr>
            <a:r>
              <a:rPr lang="en-US" altLang="zh-CN" b="0" dirty="0">
                <a:solidFill>
                  <a:schemeClr val="accent2"/>
                </a:solidFill>
                <a:ea typeface="宋体" panose="02010600030101010101" pitchFamily="2" charset="-122"/>
              </a:rPr>
              <a:t>Typical display of this text ( 2-</a:t>
            </a:r>
            <a:r>
              <a:rPr lang="en-US" altLang="zh-CN" b="0" dirty="0" err="1">
                <a:solidFill>
                  <a:schemeClr val="accent2"/>
                </a:solidFill>
                <a:ea typeface="宋体" panose="02010600030101010101" pitchFamily="2" charset="-122"/>
              </a:rPr>
              <a:t>linebreak.html</a:t>
            </a:r>
            <a:r>
              <a:rPr lang="en-US" altLang="zh-CN" b="0" dirty="0">
                <a:solidFill>
                  <a:schemeClr val="accent2"/>
                </a:solidFill>
                <a:ea typeface="宋体" panose="02010600030101010101" pitchFamily="2" charset="-122"/>
              </a:rPr>
              <a:t>)</a:t>
            </a: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On the plains of hesitation</a:t>
            </a:r>
          </a:p>
          <a:p>
            <a:pPr marL="804863" lvl="1" indent="-179388">
              <a:lnSpc>
                <a:spcPct val="100000"/>
              </a:lnSpc>
              <a:spcBef>
                <a:spcPct val="20000"/>
              </a:spcBef>
              <a:buSzTx/>
              <a:buFontTx/>
              <a:buNone/>
              <a:defRPr/>
            </a:pPr>
            <a:endParaRPr lang="en-US" altLang="zh-CN" b="0" dirty="0">
              <a:solidFill>
                <a:srgbClr val="FF0000"/>
              </a:solidFill>
              <a:ea typeface="宋体" panose="02010600030101010101" pitchFamily="2" charset="-122"/>
            </a:endParaRP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bleach the bones of countless millions</a:t>
            </a:r>
          </a:p>
          <a:p>
            <a:pPr marL="804863" lvl="1" indent="-179388">
              <a:lnSpc>
                <a:spcPct val="100000"/>
              </a:lnSpc>
              <a:spcBef>
                <a:spcPct val="20000"/>
              </a:spcBef>
              <a:buSzTx/>
              <a:buFontTx/>
              <a:buNone/>
              <a:defRPr/>
            </a:pPr>
            <a:endParaRPr lang="en-US" altLang="zh-CN" b="0" dirty="0">
              <a:solidFill>
                <a:srgbClr val="FF0000"/>
              </a:solidFill>
              <a:ea typeface="宋体" panose="02010600030101010101" pitchFamily="2" charset="-122"/>
            </a:endParaRP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who, at the dawn of victory</a:t>
            </a: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sat down to wait, and waiting, died.</a:t>
            </a:r>
          </a:p>
        </p:txBody>
      </p:sp>
    </p:spTree>
  </p:cSld>
  <p:clrMapOvr>
    <a:masterClrMapping/>
  </p:clrMapOvr>
  <mc:AlternateContent xmlns:mc="http://schemas.openxmlformats.org/markup-compatibility/2006" xmlns:p14="http://schemas.microsoft.com/office/powerpoint/2010/main">
    <mc:Choice Requires="p14">
      <p:transition spd="slow" p14:dur="2000" advTm="115683"/>
    </mc:Choice>
    <mc:Fallback xmlns="">
      <p:transition spd="slow" advTm="11568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610600" cy="992188"/>
          </a:xfrm>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2.4 Basic Text Markup-</a:t>
            </a:r>
            <a:br>
              <a:rPr lang="en-US" altLang="zh-CN" sz="3200" dirty="0">
                <a:latin typeface="Times New Roman" panose="02020603050405020304" pitchFamily="18" charset="0"/>
                <a:ea typeface="宋体" panose="02010600030101010101" pitchFamily="2" charset="-122"/>
              </a:rPr>
            </a:br>
            <a:r>
              <a:rPr lang="en-US" altLang="zh-CN" sz="3200" dirty="0">
                <a:latin typeface="Times New Roman" panose="02020603050405020304" pitchFamily="18" charset="0"/>
                <a:ea typeface="宋体" panose="02010600030101010101" pitchFamily="2" charset="-122"/>
              </a:rPr>
              <a:t>			2.4.3 Preserving white space</a:t>
            </a:r>
          </a:p>
        </p:txBody>
      </p:sp>
      <p:sp>
        <p:nvSpPr>
          <p:cNvPr id="20483" name="Rectangle 3"/>
          <p:cNvSpPr>
            <a:spLocks noGrp="1" noChangeArrowheads="1"/>
          </p:cNvSpPr>
          <p:nvPr>
            <p:ph type="body" idx="1"/>
          </p:nvPr>
        </p:nvSpPr>
        <p:spPr>
          <a:xfrm>
            <a:off x="288925" y="1752600"/>
            <a:ext cx="8610600" cy="4419600"/>
          </a:xfrm>
        </p:spPr>
        <p:txBody>
          <a:bodyPr/>
          <a:lstStyle/>
          <a:p>
            <a:pPr marL="381000" indent="-381000">
              <a:lnSpc>
                <a:spcPct val="100000"/>
              </a:lnSpc>
              <a:spcBef>
                <a:spcPct val="20000"/>
              </a:spcBef>
              <a:buSzTx/>
            </a:pPr>
            <a:r>
              <a:rPr lang="en-US" altLang="zh-CN" b="0" dirty="0">
                <a:solidFill>
                  <a:schemeClr val="accent2"/>
                </a:solidFill>
                <a:ea typeface="宋体" panose="02010600030101010101" pitchFamily="2" charset="-122"/>
              </a:rPr>
              <a:t>Preserving white space</a:t>
            </a:r>
          </a:p>
          <a:p>
            <a:pPr marL="762000" lvl="1" indent="-304800">
              <a:lnSpc>
                <a:spcPct val="100000"/>
              </a:lnSpc>
              <a:spcBef>
                <a:spcPct val="20000"/>
              </a:spcBef>
              <a:buSzTx/>
            </a:pPr>
            <a:r>
              <a:rPr lang="en-US" altLang="zh-CN" b="0" dirty="0">
                <a:solidFill>
                  <a:schemeClr val="accent2"/>
                </a:solidFill>
                <a:ea typeface="宋体" panose="02010600030101010101" pitchFamily="2" charset="-122"/>
              </a:rPr>
              <a:t>to preserve the white space in text.</a:t>
            </a:r>
          </a:p>
          <a:p>
            <a:pPr marL="762000" lvl="1" indent="-304800">
              <a:lnSpc>
                <a:spcPct val="100000"/>
              </a:lnSpc>
              <a:spcBef>
                <a:spcPct val="20000"/>
              </a:spcBef>
              <a:buSzTx/>
            </a:pPr>
            <a:r>
              <a:rPr lang="en-US" altLang="zh-CN" b="0" dirty="0">
                <a:solidFill>
                  <a:schemeClr val="accent2"/>
                </a:solidFill>
                <a:ea typeface="宋体" panose="02010600030101010101" pitchFamily="2" charset="-122"/>
              </a:rPr>
              <a:t>For example (2-</a:t>
            </a:r>
            <a:r>
              <a:rPr lang="en-US" altLang="zh-CN" b="0" dirty="0" err="1">
                <a:solidFill>
                  <a:schemeClr val="accent2"/>
                </a:solidFill>
                <a:ea typeface="宋体" panose="02010600030101010101" pitchFamily="2" charset="-122"/>
              </a:rPr>
              <a:t>pre.html</a:t>
            </a:r>
            <a:r>
              <a:rPr lang="en-US" altLang="zh-CN" b="0" dirty="0">
                <a:solidFill>
                  <a:schemeClr val="accent2"/>
                </a:solidFill>
                <a:ea typeface="宋体" panose="02010600030101010101" pitchFamily="2" charset="-122"/>
              </a:rPr>
              <a:t>),</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&lt;pre&gt; </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 Mary</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         has</a:t>
            </a:r>
          </a:p>
          <a:p>
            <a:pPr marL="1771650" lvl="4" indent="0">
              <a:lnSpc>
                <a:spcPct val="100000"/>
              </a:lnSpc>
              <a:spcBef>
                <a:spcPct val="20000"/>
              </a:spcBef>
              <a:buSzTx/>
              <a:buFontTx/>
              <a:buNone/>
            </a:pPr>
            <a:r>
              <a:rPr lang="en-US" altLang="zh-CN" b="0" dirty="0">
                <a:solidFill>
                  <a:srgbClr val="FF0000"/>
                </a:solidFill>
                <a:ea typeface="宋体" panose="02010600030101010101" pitchFamily="2" charset="-122"/>
              </a:rPr>
              <a:t>a</a:t>
            </a:r>
          </a:p>
          <a:p>
            <a:pPr marL="1771650" lvl="4" indent="0">
              <a:lnSpc>
                <a:spcPct val="100000"/>
              </a:lnSpc>
              <a:spcBef>
                <a:spcPct val="20000"/>
              </a:spcBef>
              <a:buSzTx/>
              <a:buFontTx/>
              <a:buNone/>
            </a:pPr>
            <a:r>
              <a:rPr lang="en-US" altLang="zh-CN" b="0" dirty="0">
                <a:solidFill>
                  <a:srgbClr val="FF0000"/>
                </a:solidFill>
                <a:ea typeface="宋体" panose="02010600030101010101" pitchFamily="2" charset="-122"/>
              </a:rPr>
              <a:t>   little</a:t>
            </a:r>
          </a:p>
          <a:p>
            <a:pPr marL="1771650" lvl="4" indent="0">
              <a:lnSpc>
                <a:spcPct val="100000"/>
              </a:lnSpc>
              <a:spcBef>
                <a:spcPct val="20000"/>
              </a:spcBef>
              <a:buSzTx/>
              <a:buFontTx/>
              <a:buNone/>
            </a:pPr>
            <a:r>
              <a:rPr lang="en-US" altLang="zh-CN" b="0" dirty="0">
                <a:solidFill>
                  <a:srgbClr val="FF0000"/>
                </a:solidFill>
                <a:ea typeface="宋体" panose="02010600030101010101" pitchFamily="2" charset="-122"/>
              </a:rPr>
              <a:t>       lamb.</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 &lt;/pre&gt;</a:t>
            </a:r>
          </a:p>
        </p:txBody>
      </p:sp>
    </p:spTree>
  </p:cSld>
  <p:clrMapOvr>
    <a:masterClrMapping/>
  </p:clrMapOvr>
  <mc:AlternateContent xmlns:mc="http://schemas.openxmlformats.org/markup-compatibility/2006" xmlns:p14="http://schemas.microsoft.com/office/powerpoint/2010/main">
    <mc:Choice Requires="p14">
      <p:transition spd="slow" p14:dur="2000" advTm="126644"/>
    </mc:Choice>
    <mc:Fallback xmlns="">
      <p:transition spd="slow" advTm="1266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Markup-2.4.4 Headings</a:t>
            </a:r>
          </a:p>
        </p:txBody>
      </p:sp>
      <p:sp>
        <p:nvSpPr>
          <p:cNvPr id="21507" name="Rectangle 3"/>
          <p:cNvSpPr>
            <a:spLocks noGrp="1" noChangeArrowheads="1"/>
          </p:cNvSpPr>
          <p:nvPr>
            <p:ph type="body" idx="1"/>
          </p:nvPr>
        </p:nvSpPr>
        <p:spPr/>
        <p:txBody>
          <a:bodyPr/>
          <a:lstStyle/>
          <a:p>
            <a:pPr>
              <a:lnSpc>
                <a:spcPct val="80000"/>
              </a:lnSpc>
              <a:spcBef>
                <a:spcPct val="20000"/>
              </a:spcBef>
              <a:buSzTx/>
            </a:pPr>
            <a:endParaRPr lang="en-US" altLang="zh-CN" b="0">
              <a:solidFill>
                <a:schemeClr val="accent2"/>
              </a:solidFill>
              <a:ea typeface="宋体" panose="02010600030101010101" pitchFamily="2" charset="-122"/>
            </a:endParaRPr>
          </a:p>
          <a:p>
            <a:pPr>
              <a:lnSpc>
                <a:spcPct val="80000"/>
              </a:lnSpc>
              <a:spcBef>
                <a:spcPct val="20000"/>
              </a:spcBef>
              <a:buSzTx/>
            </a:pPr>
            <a:r>
              <a:rPr lang="en-US" altLang="zh-CN" b="0">
                <a:solidFill>
                  <a:schemeClr val="accent2"/>
                </a:solidFill>
                <a:ea typeface="宋体" panose="02010600030101010101" pitchFamily="2" charset="-122"/>
              </a:rPr>
              <a:t>Headings</a:t>
            </a:r>
          </a:p>
          <a:p>
            <a:pPr lvl="1">
              <a:lnSpc>
                <a:spcPct val="80000"/>
              </a:lnSpc>
              <a:spcBef>
                <a:spcPct val="20000"/>
              </a:spcBef>
              <a:buSzTx/>
            </a:pPr>
            <a:r>
              <a:rPr lang="en-US" altLang="zh-CN" b="0">
                <a:solidFill>
                  <a:schemeClr val="accent2"/>
                </a:solidFill>
                <a:ea typeface="宋体" panose="02010600030101010101" pitchFamily="2" charset="-122"/>
              </a:rPr>
              <a:t>Six sizes, 1 - 6, specified with &lt;</a:t>
            </a:r>
            <a:r>
              <a:rPr lang="en-US" altLang="zh-CN" b="0">
                <a:solidFill>
                  <a:srgbClr val="FF0000"/>
                </a:solidFill>
                <a:ea typeface="宋体" panose="02010600030101010101" pitchFamily="2" charset="-122"/>
              </a:rPr>
              <a:t>h1</a:t>
            </a:r>
            <a:r>
              <a:rPr lang="en-US" altLang="zh-CN" b="0">
                <a:solidFill>
                  <a:schemeClr val="accent2"/>
                </a:solidFill>
                <a:ea typeface="宋体" panose="02010600030101010101" pitchFamily="2" charset="-122"/>
              </a:rPr>
              <a:t>&gt; to &lt;</a:t>
            </a:r>
            <a:r>
              <a:rPr lang="en-US" altLang="zh-CN" b="0">
                <a:solidFill>
                  <a:srgbClr val="FF0000"/>
                </a:solidFill>
                <a:ea typeface="宋体" panose="02010600030101010101" pitchFamily="2" charset="-122"/>
              </a:rPr>
              <a:t>h6</a:t>
            </a:r>
            <a:r>
              <a:rPr lang="en-US" altLang="zh-CN" b="0">
                <a:solidFill>
                  <a:schemeClr val="accent2"/>
                </a:solidFill>
                <a:ea typeface="宋体" panose="02010600030101010101" pitchFamily="2" charset="-122"/>
              </a:rPr>
              <a:t>&gt;</a:t>
            </a:r>
          </a:p>
          <a:p>
            <a:pPr lvl="1">
              <a:lnSpc>
                <a:spcPct val="80000"/>
              </a:lnSpc>
              <a:spcBef>
                <a:spcPct val="20000"/>
              </a:spcBef>
              <a:buSzTx/>
            </a:pPr>
            <a:r>
              <a:rPr lang="en-US" altLang="zh-CN" b="0">
                <a:solidFill>
                  <a:schemeClr val="accent2"/>
                </a:solidFill>
                <a:ea typeface="宋体" panose="02010600030101010101" pitchFamily="2" charset="-122"/>
              </a:rPr>
              <a:t>1, 2, and 3 use font sizes that are larger than the default font size</a:t>
            </a:r>
          </a:p>
          <a:p>
            <a:pPr lvl="1">
              <a:lnSpc>
                <a:spcPct val="80000"/>
              </a:lnSpc>
              <a:spcBef>
                <a:spcPct val="20000"/>
              </a:spcBef>
              <a:buSzTx/>
            </a:pPr>
            <a:r>
              <a:rPr lang="en-US" altLang="zh-CN" b="0">
                <a:solidFill>
                  <a:schemeClr val="accent2"/>
                </a:solidFill>
                <a:ea typeface="宋体" panose="02010600030101010101" pitchFamily="2" charset="-122"/>
              </a:rPr>
              <a:t>4 uses the default size</a:t>
            </a:r>
          </a:p>
          <a:p>
            <a:pPr lvl="1">
              <a:lnSpc>
                <a:spcPct val="80000"/>
              </a:lnSpc>
              <a:spcBef>
                <a:spcPct val="20000"/>
              </a:spcBef>
              <a:buSzTx/>
            </a:pPr>
            <a:r>
              <a:rPr lang="en-US" altLang="zh-CN" b="0">
                <a:solidFill>
                  <a:schemeClr val="accent2"/>
                </a:solidFill>
                <a:ea typeface="宋体" panose="02010600030101010101" pitchFamily="2" charset="-122"/>
              </a:rPr>
              <a:t>5 and 6 use smaller font sizes</a:t>
            </a:r>
          </a:p>
          <a:p>
            <a:pPr lvl="1">
              <a:lnSpc>
                <a:spcPct val="80000"/>
              </a:lnSpc>
              <a:spcBef>
                <a:spcPct val="20000"/>
              </a:spcBef>
              <a:buSzTx/>
            </a:pPr>
            <a:endParaRPr lang="en-US" altLang="zh-CN" b="0">
              <a:solidFill>
                <a:schemeClr val="accent2"/>
              </a:solidFill>
              <a:ea typeface="宋体" panose="02010600030101010101" pitchFamily="2" charset="-122"/>
            </a:endParaRPr>
          </a:p>
          <a:p>
            <a:pPr lvl="1">
              <a:lnSpc>
                <a:spcPct val="80000"/>
              </a:lnSpc>
              <a:spcBef>
                <a:spcPct val="20000"/>
              </a:spcBef>
              <a:buSzTx/>
              <a:buFontTx/>
              <a:buNone/>
            </a:pPr>
            <a:endParaRPr lang="en-US" altLang="zh-CN" b="0">
              <a:solidFill>
                <a:schemeClr val="accent2"/>
              </a:solidFill>
              <a:ea typeface="宋体" panose="02010600030101010101" pitchFamily="2" charset="-122"/>
            </a:endParaRPr>
          </a:p>
          <a:p>
            <a:pPr>
              <a:lnSpc>
                <a:spcPct val="80000"/>
              </a:lnSpc>
              <a:spcBef>
                <a:spcPct val="20000"/>
              </a:spcBef>
              <a:buSzTx/>
            </a:pPr>
            <a:r>
              <a:rPr lang="en-US" altLang="zh-CN" b="0">
                <a:solidFill>
                  <a:schemeClr val="accent2"/>
                </a:solidFill>
                <a:ea typeface="宋体" panose="02010600030101010101" pitchFamily="2" charset="-122"/>
              </a:rPr>
              <a:t> Example: 2-headings.html</a:t>
            </a:r>
          </a:p>
        </p:txBody>
      </p:sp>
    </p:spTree>
  </p:cSld>
  <p:clrMapOvr>
    <a:masterClrMapping/>
  </p:clrMapOvr>
  <mc:AlternateContent xmlns:mc="http://schemas.openxmlformats.org/markup-compatibility/2006" xmlns:p14="http://schemas.microsoft.com/office/powerpoint/2010/main">
    <mc:Choice Requires="p14">
      <p:transition spd="slow" p14:dur="2000" advTm="100729"/>
    </mc:Choice>
    <mc:Fallback xmlns="">
      <p:transition spd="slow" advTm="1007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Text Markup-2.4.5 Block Quotations</a:t>
            </a:r>
          </a:p>
        </p:txBody>
      </p:sp>
      <p:sp>
        <p:nvSpPr>
          <p:cNvPr id="22531" name="Rectangle 3"/>
          <p:cNvSpPr>
            <a:spLocks noGrp="1" noChangeArrowheads="1"/>
          </p:cNvSpPr>
          <p:nvPr>
            <p:ph type="body" idx="1"/>
          </p:nvPr>
        </p:nvSpPr>
        <p:spPr>
          <a:xfrm>
            <a:off x="381000" y="1295400"/>
            <a:ext cx="8458200" cy="5105400"/>
          </a:xfrm>
        </p:spPr>
        <p:txBody>
          <a:bodyPr/>
          <a:lstStyle/>
          <a:p>
            <a:pPr>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Blockquote</a:t>
            </a:r>
          </a:p>
          <a:p>
            <a:pPr lvl="1">
              <a:lnSpc>
                <a:spcPct val="100000"/>
              </a:lnSpc>
              <a:spcBef>
                <a:spcPct val="20000"/>
              </a:spcBef>
              <a:buSzTx/>
            </a:pPr>
            <a:r>
              <a:rPr lang="en-US" altLang="zh-CN" b="0">
                <a:solidFill>
                  <a:schemeClr val="accent2"/>
                </a:solidFill>
                <a:ea typeface="宋体" panose="02010600030101010101" pitchFamily="2" charset="-122"/>
              </a:rPr>
              <a:t>Content of &lt;</a:t>
            </a:r>
            <a:r>
              <a:rPr lang="en-US" altLang="zh-CN" b="0">
                <a:solidFill>
                  <a:srgbClr val="FF0000"/>
                </a:solidFill>
                <a:ea typeface="宋体" panose="02010600030101010101" pitchFamily="2" charset="-122"/>
              </a:rPr>
              <a:t>blockquote</a:t>
            </a:r>
            <a:r>
              <a:rPr lang="en-US" altLang="zh-CN" b="0">
                <a:solidFill>
                  <a:schemeClr val="accent2"/>
                </a:solidFill>
                <a:ea typeface="宋体" panose="02010600030101010101" pitchFamily="2" charset="-122"/>
              </a:rPr>
              <a:t>&gt;</a:t>
            </a:r>
          </a:p>
          <a:p>
            <a:pPr lvl="1">
              <a:lnSpc>
                <a:spcPct val="100000"/>
              </a:lnSpc>
              <a:spcBef>
                <a:spcPct val="20000"/>
              </a:spcBef>
              <a:buSzTx/>
            </a:pPr>
            <a:endParaRPr lang="en-US" altLang="zh-CN" b="0">
              <a:solidFill>
                <a:schemeClr val="accent2"/>
              </a:solidFill>
              <a:ea typeface="宋体" panose="02010600030101010101" pitchFamily="2" charset="-122"/>
            </a:endParaRPr>
          </a:p>
          <a:p>
            <a:pPr lvl="1">
              <a:lnSpc>
                <a:spcPct val="100000"/>
              </a:lnSpc>
              <a:spcBef>
                <a:spcPct val="20000"/>
              </a:spcBef>
              <a:buSzTx/>
            </a:pPr>
            <a:r>
              <a:rPr lang="en-US" altLang="zh-CN" b="0">
                <a:solidFill>
                  <a:schemeClr val="accent2"/>
                </a:solidFill>
                <a:ea typeface="宋体" panose="02010600030101010101" pitchFamily="2" charset="-122"/>
              </a:rPr>
              <a:t>To set a block of text off from the normal flow and appearance of text</a:t>
            </a:r>
          </a:p>
          <a:p>
            <a:pPr lvl="1">
              <a:lnSpc>
                <a:spcPct val="100000"/>
              </a:lnSpc>
              <a:spcBef>
                <a:spcPct val="20000"/>
              </a:spcBef>
              <a:buSzTx/>
            </a:pPr>
            <a:endParaRPr lang="en-US" altLang="zh-CN" b="0">
              <a:solidFill>
                <a:schemeClr val="accent2"/>
              </a:solidFill>
              <a:ea typeface="宋体" panose="02010600030101010101" pitchFamily="2" charset="-122"/>
            </a:endParaRPr>
          </a:p>
          <a:p>
            <a:pPr lvl="1">
              <a:lnSpc>
                <a:spcPct val="100000"/>
              </a:lnSpc>
              <a:spcBef>
                <a:spcPct val="20000"/>
              </a:spcBef>
              <a:buSzTx/>
            </a:pPr>
            <a:r>
              <a:rPr lang="en-US" altLang="zh-CN" b="0">
                <a:solidFill>
                  <a:schemeClr val="accent2"/>
                </a:solidFill>
                <a:ea typeface="宋体" panose="02010600030101010101" pitchFamily="2" charset="-122"/>
              </a:rPr>
              <a:t>Browsers often indent the content on both sides.</a:t>
            </a:r>
          </a:p>
          <a:p>
            <a:pPr lvl="1">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Please analyze the display style of Fig 2.8 (2-blockquotes.html)</a:t>
            </a:r>
          </a:p>
          <a:p>
            <a:pPr>
              <a:lnSpc>
                <a:spcPct val="100000"/>
              </a:lnSpc>
              <a:spcBef>
                <a:spcPct val="20000"/>
              </a:spcBef>
              <a:buSzTx/>
              <a:buFont typeface="Wingdings" panose="05000000000000000000" pitchFamily="2" charset="2"/>
              <a:buNone/>
            </a:pPr>
            <a:endParaRPr lang="en-US" altLang="zh-CN" b="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62550"/>
    </mc:Choice>
    <mc:Fallback xmlns="">
      <p:transition spd="slow" advTm="16255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2.4 Text Markup -2.4.6 Font styles and sizes</a:t>
            </a:r>
            <a:endParaRPr lang="zh-CN" altLang="en-US" sz="3200">
              <a:latin typeface="Times New Roman" panose="02020603050405020304" pitchFamily="18" charset="0"/>
              <a:ea typeface="宋体" panose="02010600030101010101" pitchFamily="2" charset="-122"/>
            </a:endParaRPr>
          </a:p>
        </p:txBody>
      </p:sp>
      <p:sp>
        <p:nvSpPr>
          <p:cNvPr id="23555" name="Rectangle 3"/>
          <p:cNvSpPr>
            <a:spLocks noGrp="1" noChangeArrowheads="1"/>
          </p:cNvSpPr>
          <p:nvPr>
            <p:ph type="body" idx="1"/>
          </p:nvPr>
        </p:nvSpPr>
        <p:spPr/>
        <p:txBody>
          <a:bodyPr/>
          <a:lstStyle/>
          <a:p>
            <a:pPr>
              <a:lnSpc>
                <a:spcPct val="100000"/>
              </a:lnSpc>
              <a:spcBef>
                <a:spcPct val="20000"/>
              </a:spcBef>
              <a:buSzTx/>
            </a:pPr>
            <a:r>
              <a:rPr lang="en-US" altLang="zh-CN" b="0" dirty="0">
                <a:solidFill>
                  <a:schemeClr val="accent2"/>
                </a:solidFill>
                <a:ea typeface="宋体" panose="02010600030101010101" pitchFamily="2" charset="-122"/>
              </a:rPr>
              <a:t>Font Styles and Sizes (can be nested)</a:t>
            </a:r>
          </a:p>
          <a:p>
            <a:pPr>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pPr>
            <a:r>
              <a:rPr lang="en-US" altLang="zh-CN" b="0" dirty="0">
                <a:solidFill>
                  <a:schemeClr val="accent2"/>
                </a:solidFill>
                <a:ea typeface="宋体" panose="02010600030101010101" pitchFamily="2" charset="-122"/>
              </a:rPr>
              <a:t>Emphasis - &lt;</a:t>
            </a:r>
            <a:r>
              <a:rPr lang="en-US" altLang="zh-CN" b="0" dirty="0" err="1">
                <a:solidFill>
                  <a:srgbClr val="FF0000"/>
                </a:solidFill>
                <a:ea typeface="宋体" panose="02010600030101010101" pitchFamily="2" charset="-122"/>
              </a:rPr>
              <a:t>em</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 its textual content is special, usually in italics font</a:t>
            </a:r>
          </a:p>
          <a:p>
            <a:pPr lvl="1">
              <a:lnSpc>
                <a:spcPct val="100000"/>
              </a:lnSpc>
              <a:spcBef>
                <a:spcPct val="20000"/>
              </a:spcBef>
              <a:buSzTx/>
            </a:pPr>
            <a:r>
              <a:rPr lang="en-US" altLang="zh-CN" b="0" dirty="0">
                <a:solidFill>
                  <a:schemeClr val="accent2"/>
                </a:solidFill>
                <a:ea typeface="宋体" panose="02010600030101010101" pitchFamily="2" charset="-122"/>
              </a:rPr>
              <a:t>Strong  - &lt;</a:t>
            </a:r>
            <a:r>
              <a:rPr lang="en-US" altLang="zh-CN" b="0" dirty="0">
                <a:solidFill>
                  <a:srgbClr val="FF0000"/>
                </a:solidFill>
                <a:ea typeface="宋体" panose="02010600030101010101" pitchFamily="2" charset="-122"/>
              </a:rPr>
              <a:t>strong</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usually in bold</a:t>
            </a:r>
          </a:p>
          <a:p>
            <a:pPr lvl="1">
              <a:lnSpc>
                <a:spcPct val="100000"/>
              </a:lnSpc>
              <a:spcBef>
                <a:spcPct val="20000"/>
              </a:spcBef>
              <a:buSzTx/>
            </a:pPr>
            <a:r>
              <a:rPr lang="en-US" altLang="zh-CN" b="0" dirty="0">
                <a:solidFill>
                  <a:schemeClr val="accent2"/>
                </a:solidFill>
                <a:ea typeface="宋体" panose="02010600030101010101" pitchFamily="2" charset="-122"/>
              </a:rPr>
              <a:t>Code style - &lt;</a:t>
            </a:r>
            <a:r>
              <a:rPr lang="en-US" altLang="zh-CN" b="0" dirty="0">
                <a:solidFill>
                  <a:srgbClr val="FF0000"/>
                </a:solidFill>
                <a:ea typeface="宋体" panose="02010600030101010101" pitchFamily="2" charset="-122"/>
              </a:rPr>
              <a:t>code</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usually in Monospace font</a:t>
            </a:r>
          </a:p>
          <a:p>
            <a:pPr lvl="1">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pPr>
            <a:endParaRPr lang="en-US" altLang="zh-CN" b="0" dirty="0">
              <a:solidFill>
                <a:schemeClr val="accent2"/>
              </a:solidFill>
              <a:ea typeface="宋体" panose="02010600030101010101" pitchFamily="2" charset="-122"/>
            </a:endParaRPr>
          </a:p>
          <a:p>
            <a:pPr marL="0" indent="0">
              <a:lnSpc>
                <a:spcPct val="100000"/>
              </a:lnSpc>
              <a:spcBef>
                <a:spcPct val="20000"/>
              </a:spcBef>
              <a:buSzTx/>
              <a:buNone/>
            </a:pPr>
            <a:r>
              <a:rPr lang="en-US" altLang="zh-CN" b="0" dirty="0">
                <a:solidFill>
                  <a:schemeClr val="accent2"/>
                </a:solidFill>
                <a:ea typeface="宋体" panose="02010600030101010101" pitchFamily="2" charset="-122"/>
              </a:rPr>
              <a:t> </a:t>
            </a:r>
          </a:p>
          <a:p>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4183"/>
    </mc:Choice>
    <mc:Fallback xmlns="">
      <p:transition spd="slow" advTm="1041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Contents</a:t>
            </a:r>
          </a:p>
        </p:txBody>
      </p:sp>
      <p:sp>
        <p:nvSpPr>
          <p:cNvPr id="6147" name="Rectangle 3"/>
          <p:cNvSpPr>
            <a:spLocks noGrp="1" noChangeArrowheads="1"/>
          </p:cNvSpPr>
          <p:nvPr>
            <p:ph type="body" idx="1"/>
          </p:nvPr>
        </p:nvSpPr>
        <p:spPr/>
        <p:txBody>
          <a:bodyPr/>
          <a:lstStyle/>
          <a:p>
            <a:r>
              <a:rPr lang="en-US" altLang="zh-CN">
                <a:solidFill>
                  <a:schemeClr val="accent2"/>
                </a:solidFill>
                <a:ea typeface="宋体" panose="02010600030101010101" pitchFamily="2" charset="-122"/>
              </a:rPr>
              <a:t>2.1 Origins and Evolution of HTML and XHTML</a:t>
            </a:r>
          </a:p>
          <a:p>
            <a:r>
              <a:rPr lang="en-US" altLang="zh-CN">
                <a:solidFill>
                  <a:schemeClr val="accent2"/>
                </a:solidFill>
                <a:ea typeface="宋体" panose="02010600030101010101" pitchFamily="2" charset="-122"/>
              </a:rPr>
              <a:t>2.2 Basic syntax</a:t>
            </a:r>
          </a:p>
          <a:p>
            <a:r>
              <a:rPr lang="en-US" altLang="zh-CN">
                <a:solidFill>
                  <a:schemeClr val="accent2"/>
                </a:solidFill>
                <a:ea typeface="宋体" panose="02010600030101010101" pitchFamily="2" charset="-122"/>
              </a:rPr>
              <a:t>2.3 Standard XHTML document structure</a:t>
            </a:r>
          </a:p>
          <a:p>
            <a:r>
              <a:rPr lang="en-US" altLang="zh-CN">
                <a:solidFill>
                  <a:schemeClr val="accent2"/>
                </a:solidFill>
                <a:ea typeface="宋体" panose="02010600030101010101" pitchFamily="2" charset="-122"/>
              </a:rPr>
              <a:t>2.4 Basic text markup</a:t>
            </a:r>
          </a:p>
          <a:p>
            <a:r>
              <a:rPr lang="en-US" altLang="zh-CN">
                <a:solidFill>
                  <a:schemeClr val="accent2"/>
                </a:solidFill>
                <a:ea typeface="宋体" panose="02010600030101010101" pitchFamily="2" charset="-122"/>
              </a:rPr>
              <a:t>2.5 Images</a:t>
            </a:r>
          </a:p>
          <a:p>
            <a:r>
              <a:rPr lang="en-US" altLang="zh-CN">
                <a:solidFill>
                  <a:schemeClr val="accent2"/>
                </a:solidFill>
                <a:ea typeface="宋体" panose="02010600030101010101" pitchFamily="2" charset="-122"/>
              </a:rPr>
              <a:t>2.6 Hypertext links</a:t>
            </a:r>
          </a:p>
          <a:p>
            <a:r>
              <a:rPr lang="en-US" altLang="zh-CN">
                <a:solidFill>
                  <a:schemeClr val="accent2"/>
                </a:solidFill>
                <a:ea typeface="宋体" panose="02010600030101010101" pitchFamily="2" charset="-122"/>
              </a:rPr>
              <a:t>2.7 Lists</a:t>
            </a:r>
          </a:p>
          <a:p>
            <a:r>
              <a:rPr lang="en-US" altLang="zh-CN">
                <a:solidFill>
                  <a:schemeClr val="accent2"/>
                </a:solidFill>
                <a:ea typeface="宋体" panose="02010600030101010101" pitchFamily="2" charset="-122"/>
              </a:rPr>
              <a:t>2.8 Tables</a:t>
            </a:r>
          </a:p>
          <a:p>
            <a:r>
              <a:rPr lang="en-US" altLang="zh-CN">
                <a:solidFill>
                  <a:schemeClr val="accent2"/>
                </a:solidFill>
                <a:ea typeface="宋体" panose="02010600030101010101" pitchFamily="2" charset="-122"/>
              </a:rPr>
              <a:t>2.9 Forms</a:t>
            </a:r>
          </a:p>
          <a:p>
            <a:r>
              <a:rPr lang="en-US" altLang="zh-CN">
                <a:solidFill>
                  <a:schemeClr val="accent2"/>
                </a:solidFill>
                <a:ea typeface="宋体" panose="02010600030101010101" pitchFamily="2" charset="-122"/>
              </a:rPr>
              <a:t>2.14 Syntactic difference between HTML and XHTML</a:t>
            </a:r>
          </a:p>
        </p:txBody>
      </p:sp>
    </p:spTree>
  </p:cSld>
  <p:clrMapOvr>
    <a:masterClrMapping/>
  </p:clrMapOvr>
  <mc:AlternateContent xmlns:mc="http://schemas.openxmlformats.org/markup-compatibility/2006" xmlns:p14="http://schemas.microsoft.com/office/powerpoint/2010/main">
    <mc:Choice Requires="p14">
      <p:transition spd="slow" p14:dur="2000" advTm="195429"/>
    </mc:Choice>
    <mc:Fallback xmlns="">
      <p:transition spd="slow" advTm="1954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Text Markup -2.4.6 Font styles and sizes</a:t>
            </a:r>
          </a:p>
        </p:txBody>
      </p:sp>
      <p:sp>
        <p:nvSpPr>
          <p:cNvPr id="24579" name="Rectangle 3"/>
          <p:cNvSpPr>
            <a:spLocks noGrp="1" noChangeArrowheads="1"/>
          </p:cNvSpPr>
          <p:nvPr>
            <p:ph type="body" idx="1"/>
          </p:nvPr>
        </p:nvSpPr>
        <p:spPr/>
        <p:txBody>
          <a:bodyPr/>
          <a:lstStyle/>
          <a:p>
            <a:pPr>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Superscripts and subscripts</a:t>
            </a:r>
          </a:p>
          <a:p>
            <a:pPr lvl="1">
              <a:lnSpc>
                <a:spcPct val="100000"/>
              </a:lnSpc>
              <a:spcBef>
                <a:spcPct val="20000"/>
              </a:spcBef>
              <a:buSzTx/>
            </a:pPr>
            <a:r>
              <a:rPr lang="en-US" altLang="zh-CN" b="0">
                <a:solidFill>
                  <a:schemeClr val="accent2"/>
                </a:solidFill>
                <a:ea typeface="宋体" panose="02010600030101010101" pitchFamily="2" charset="-122"/>
              </a:rPr>
              <a:t>Subscripts with &lt;</a:t>
            </a:r>
            <a:r>
              <a:rPr lang="en-US" altLang="zh-CN" b="0">
                <a:solidFill>
                  <a:srgbClr val="FF0000"/>
                </a:solidFill>
                <a:ea typeface="宋体" panose="02010600030101010101" pitchFamily="2" charset="-122"/>
              </a:rPr>
              <a:t>sub</a:t>
            </a:r>
            <a:r>
              <a:rPr lang="en-US" altLang="zh-CN" b="0">
                <a:solidFill>
                  <a:schemeClr val="accent2"/>
                </a:solidFill>
                <a:ea typeface="宋体" panose="02010600030101010101" pitchFamily="2" charset="-122"/>
              </a:rPr>
              <a:t>&gt;</a:t>
            </a:r>
          </a:p>
          <a:p>
            <a:pPr lvl="1">
              <a:lnSpc>
                <a:spcPct val="100000"/>
              </a:lnSpc>
              <a:spcBef>
                <a:spcPct val="20000"/>
              </a:spcBef>
              <a:buSzTx/>
            </a:pPr>
            <a:r>
              <a:rPr lang="en-US" altLang="zh-CN" b="0">
                <a:solidFill>
                  <a:schemeClr val="accent2"/>
                </a:solidFill>
                <a:ea typeface="宋体" panose="02010600030101010101" pitchFamily="2" charset="-122"/>
              </a:rPr>
              <a:t>Superscripts with &lt;</a:t>
            </a:r>
            <a:r>
              <a:rPr lang="en-US" altLang="zh-CN" b="0">
                <a:solidFill>
                  <a:srgbClr val="FF0000"/>
                </a:solidFill>
                <a:ea typeface="宋体" panose="02010600030101010101" pitchFamily="2" charset="-122"/>
              </a:rPr>
              <a:t>sup</a:t>
            </a:r>
            <a:r>
              <a:rPr lang="en-US" altLang="zh-CN" b="0">
                <a:solidFill>
                  <a:schemeClr val="accent2"/>
                </a:solidFill>
                <a:ea typeface="宋体" panose="02010600030101010101" pitchFamily="2" charset="-122"/>
              </a:rPr>
              <a:t>&gt;</a:t>
            </a:r>
          </a:p>
          <a:p>
            <a:pPr lvl="1">
              <a:lnSpc>
                <a:spcPct val="100000"/>
              </a:lnSpc>
              <a:spcBef>
                <a:spcPct val="20000"/>
              </a:spcBef>
              <a:buSzTx/>
              <a:buFontTx/>
              <a:buNone/>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Example: x&lt;</a:t>
            </a:r>
            <a:r>
              <a:rPr lang="en-US" altLang="zh-CN" b="0">
                <a:solidFill>
                  <a:srgbClr val="FF0000"/>
                </a:solidFill>
                <a:ea typeface="宋体" panose="02010600030101010101" pitchFamily="2" charset="-122"/>
              </a:rPr>
              <a:t>sub</a:t>
            </a:r>
            <a:r>
              <a:rPr lang="en-US" altLang="zh-CN" b="0">
                <a:solidFill>
                  <a:schemeClr val="accent2"/>
                </a:solidFill>
                <a:ea typeface="宋体" panose="02010600030101010101" pitchFamily="2" charset="-122"/>
              </a:rPr>
              <a:t>&gt;2</a:t>
            </a:r>
            <a:r>
              <a:rPr lang="en-US" altLang="zh-CN" b="0">
                <a:solidFill>
                  <a:srgbClr val="FF0000"/>
                </a:solidFill>
                <a:ea typeface="宋体" panose="02010600030101010101" pitchFamily="2" charset="-122"/>
              </a:rPr>
              <a:t>&lt;/sub</a:t>
            </a:r>
            <a:r>
              <a:rPr lang="en-US" altLang="zh-CN" b="0">
                <a:solidFill>
                  <a:schemeClr val="accent2"/>
                </a:solidFill>
                <a:ea typeface="宋体" panose="02010600030101010101" pitchFamily="2" charset="-122"/>
              </a:rPr>
              <a:t>&gt;&lt;</a:t>
            </a:r>
            <a:r>
              <a:rPr lang="en-US" altLang="zh-CN" b="0">
                <a:solidFill>
                  <a:srgbClr val="FF0000"/>
                </a:solidFill>
                <a:ea typeface="宋体" panose="02010600030101010101" pitchFamily="2" charset="-122"/>
              </a:rPr>
              <a:t>sup</a:t>
            </a:r>
            <a:r>
              <a:rPr lang="en-US" altLang="zh-CN" b="0">
                <a:solidFill>
                  <a:schemeClr val="accent2"/>
                </a:solidFill>
                <a:ea typeface="宋体" panose="02010600030101010101" pitchFamily="2" charset="-122"/>
              </a:rPr>
              <a:t>&gt;3&lt;</a:t>
            </a:r>
            <a:r>
              <a:rPr lang="en-US" altLang="zh-CN" b="0">
                <a:solidFill>
                  <a:srgbClr val="FF0000"/>
                </a:solidFill>
                <a:ea typeface="宋体" panose="02010600030101010101" pitchFamily="2" charset="-122"/>
              </a:rPr>
              <a:t>/sup</a:t>
            </a:r>
            <a:r>
              <a:rPr lang="en-US" altLang="zh-CN" b="0">
                <a:solidFill>
                  <a:schemeClr val="accent2"/>
                </a:solidFill>
                <a:ea typeface="宋体" panose="02010600030101010101" pitchFamily="2" charset="-122"/>
              </a:rPr>
              <a:t>&gt;</a:t>
            </a:r>
          </a:p>
          <a:p>
            <a:pPr lvl="1">
              <a:lnSpc>
                <a:spcPct val="100000"/>
              </a:lnSpc>
              <a:spcBef>
                <a:spcPct val="20000"/>
              </a:spcBef>
              <a:buSzTx/>
              <a:buFontTx/>
              <a:buNone/>
            </a:pPr>
            <a:r>
              <a:rPr lang="en-US" altLang="zh-CN" b="0">
                <a:solidFill>
                  <a:schemeClr val="accent2"/>
                </a:solidFill>
                <a:ea typeface="宋体" panose="02010600030101010101" pitchFamily="2" charset="-122"/>
              </a:rPr>
              <a:t>Display: x</a:t>
            </a:r>
            <a:r>
              <a:rPr lang="en-US" altLang="zh-CN" b="0" baseline="-25000">
                <a:solidFill>
                  <a:schemeClr val="accent2"/>
                </a:solidFill>
                <a:ea typeface="宋体" panose="02010600030101010101" pitchFamily="2" charset="-122"/>
              </a:rPr>
              <a:t>2</a:t>
            </a:r>
            <a:r>
              <a:rPr lang="en-US" altLang="zh-CN" b="0" baseline="30000">
                <a:solidFill>
                  <a:schemeClr val="accent2"/>
                </a:solidFill>
                <a:ea typeface="宋体" panose="02010600030101010101" pitchFamily="2" charset="-122"/>
              </a:rPr>
              <a:t>3</a:t>
            </a:r>
            <a:r>
              <a:rPr lang="en-US" altLang="zh-CN" b="0">
                <a:solidFill>
                  <a:schemeClr val="accent2"/>
                </a:solidFill>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Tm="64749"/>
    </mc:Choice>
    <mc:Fallback xmlns="">
      <p:transition spd="slow" advTm="6474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Text Markup -2.4.7 Character entities</a:t>
            </a:r>
          </a:p>
        </p:txBody>
      </p:sp>
      <p:sp>
        <p:nvSpPr>
          <p:cNvPr id="25603" name="Rectangle 3"/>
          <p:cNvSpPr>
            <a:spLocks noGrp="1" noChangeArrowheads="1"/>
          </p:cNvSpPr>
          <p:nvPr>
            <p:ph type="body" idx="1"/>
          </p:nvPr>
        </p:nvSpPr>
        <p:spPr>
          <a:xfrm>
            <a:off x="304800" y="1066800"/>
            <a:ext cx="8610600" cy="5334000"/>
          </a:xfrm>
        </p:spPr>
        <p:txBody>
          <a:bodyPr/>
          <a:lstStyle/>
          <a:p>
            <a:pPr>
              <a:spcBef>
                <a:spcPct val="20000"/>
              </a:spcBef>
              <a:buSzTx/>
              <a:tabLst>
                <a:tab pos="1146175" algn="l"/>
                <a:tab pos="2686050" algn="l"/>
              </a:tabLst>
            </a:pPr>
            <a:r>
              <a:rPr lang="en-US" altLang="zh-CN" b="0" dirty="0">
                <a:solidFill>
                  <a:schemeClr val="accent2"/>
                </a:solidFill>
                <a:ea typeface="宋体" panose="02010600030101010101" pitchFamily="2" charset="-122"/>
              </a:rPr>
              <a:t>Character Entities</a:t>
            </a:r>
          </a:p>
          <a:p>
            <a:pPr lvl="1">
              <a:spcBef>
                <a:spcPct val="20000"/>
              </a:spcBef>
              <a:buSzTx/>
              <a:buFontTx/>
              <a:buNone/>
              <a:tabLst>
                <a:tab pos="1146175" algn="l"/>
                <a:tab pos="2686050" algn="l"/>
              </a:tabLst>
            </a:pPr>
            <a:r>
              <a:rPr lang="en-US" altLang="zh-CN" sz="2000" b="0" dirty="0">
                <a:solidFill>
                  <a:schemeClr val="accent1"/>
                </a:solidFill>
                <a:ea typeface="宋体" panose="02010600030101010101" pitchFamily="2" charset="-122"/>
              </a:rPr>
              <a:t>Char.		Entity		Meaning</a:t>
            </a:r>
            <a:r>
              <a:rPr lang="en-US" altLang="zh-CN" sz="2000" b="0" i="1" dirty="0">
                <a:solidFill>
                  <a:schemeClr val="accent1"/>
                </a:solidFill>
                <a:ea typeface="宋体" panose="02010600030101010101" pitchFamily="2" charset="-122"/>
              </a:rPr>
              <a:t>	</a:t>
            </a:r>
            <a:endParaRPr lang="en-US" altLang="zh-CN" sz="2000" b="0" dirty="0">
              <a:solidFill>
                <a:schemeClr val="accent1"/>
              </a:solidFill>
              <a:ea typeface="宋体" panose="02010600030101010101" pitchFamily="2" charset="-122"/>
            </a:endParaRP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&amp;			&amp;amp;		Ampersand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&lt;			&amp;</a:t>
            </a:r>
            <a:r>
              <a:rPr lang="en-US" altLang="zh-CN" sz="2000" b="0" dirty="0" err="1">
                <a:solidFill>
                  <a:schemeClr val="accent2"/>
                </a:solidFill>
                <a:ea typeface="宋体" panose="02010600030101010101" pitchFamily="2" charset="-122"/>
              </a:rPr>
              <a:t>lt</a:t>
            </a:r>
            <a:r>
              <a:rPr lang="en-US" altLang="zh-CN" sz="2000" b="0" dirty="0">
                <a:solidFill>
                  <a:schemeClr val="accent2"/>
                </a:solidFill>
                <a:ea typeface="宋体" panose="02010600030101010101" pitchFamily="2" charset="-122"/>
              </a:rPr>
              <a:t>;		Less than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&gt;			&amp;</a:t>
            </a:r>
            <a:r>
              <a:rPr lang="en-US" altLang="zh-CN" sz="2000" b="0" dirty="0" err="1">
                <a:solidFill>
                  <a:schemeClr val="accent2"/>
                </a:solidFill>
                <a:ea typeface="宋体" panose="02010600030101010101" pitchFamily="2" charset="-122"/>
              </a:rPr>
              <a:t>gt</a:t>
            </a:r>
            <a:r>
              <a:rPr lang="en-US" altLang="zh-CN" sz="2000" b="0" dirty="0">
                <a:solidFill>
                  <a:schemeClr val="accent2"/>
                </a:solidFill>
                <a:ea typeface="宋体" panose="02010600030101010101" pitchFamily="2" charset="-122"/>
              </a:rPr>
              <a:t>;		Greater than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			&amp;</a:t>
            </a:r>
            <a:r>
              <a:rPr lang="en-US" altLang="zh-CN" sz="2000" b="0" dirty="0" err="1">
                <a:solidFill>
                  <a:schemeClr val="accent2"/>
                </a:solidFill>
                <a:ea typeface="宋体" panose="02010600030101010101" pitchFamily="2" charset="-122"/>
              </a:rPr>
              <a:t>quot</a:t>
            </a:r>
            <a:r>
              <a:rPr lang="en-US" altLang="zh-CN" sz="2000" b="0" dirty="0">
                <a:solidFill>
                  <a:schemeClr val="accent2"/>
                </a:solidFill>
                <a:ea typeface="宋体" panose="02010600030101010101" pitchFamily="2" charset="-122"/>
              </a:rPr>
              <a:t>;		Double quote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			&amp;</a:t>
            </a:r>
            <a:r>
              <a:rPr lang="en-US" altLang="zh-CN" sz="2000" b="0" dirty="0" err="1">
                <a:solidFill>
                  <a:schemeClr val="accent2"/>
                </a:solidFill>
                <a:ea typeface="宋体" panose="02010600030101010101" pitchFamily="2" charset="-122"/>
              </a:rPr>
              <a:t>apos</a:t>
            </a:r>
            <a:r>
              <a:rPr lang="en-US" altLang="zh-CN" sz="2000" b="0" dirty="0">
                <a:solidFill>
                  <a:schemeClr val="accent2"/>
                </a:solidFill>
                <a:ea typeface="宋体" panose="02010600030101010101" pitchFamily="2" charset="-122"/>
              </a:rPr>
              <a:t>;		Single quote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¼			&amp;</a:t>
            </a:r>
            <a:r>
              <a:rPr lang="en-US" altLang="zh-CN" sz="2000" b="0" dirty="0" err="1">
                <a:solidFill>
                  <a:schemeClr val="accent2"/>
                </a:solidFill>
                <a:ea typeface="宋体" panose="02010600030101010101" pitchFamily="2" charset="-122"/>
              </a:rPr>
              <a:t>frac14</a:t>
            </a:r>
            <a:r>
              <a:rPr lang="en-US" altLang="zh-CN" sz="2000" b="0" dirty="0">
                <a:solidFill>
                  <a:schemeClr val="accent2"/>
                </a:solidFill>
                <a:ea typeface="宋体" panose="02010600030101010101" pitchFamily="2" charset="-122"/>
              </a:rPr>
              <a:t>;		One-quarter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½			&amp;</a:t>
            </a:r>
            <a:r>
              <a:rPr lang="en-US" altLang="zh-CN" sz="2000" b="0" dirty="0" err="1">
                <a:solidFill>
                  <a:schemeClr val="accent2"/>
                </a:solidFill>
                <a:ea typeface="宋体" panose="02010600030101010101" pitchFamily="2" charset="-122"/>
              </a:rPr>
              <a:t>frac12</a:t>
            </a:r>
            <a:r>
              <a:rPr lang="en-US" altLang="zh-CN" sz="2000" b="0" dirty="0">
                <a:solidFill>
                  <a:schemeClr val="accent2"/>
                </a:solidFill>
                <a:ea typeface="宋体" panose="02010600030101010101" pitchFamily="2" charset="-122"/>
              </a:rPr>
              <a:t>;		One-half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¾			&amp;</a:t>
            </a:r>
            <a:r>
              <a:rPr lang="en-US" altLang="zh-CN" sz="2000" b="0" dirty="0" err="1">
                <a:solidFill>
                  <a:schemeClr val="accent2"/>
                </a:solidFill>
                <a:ea typeface="宋体" panose="02010600030101010101" pitchFamily="2" charset="-122"/>
              </a:rPr>
              <a:t>frac34</a:t>
            </a:r>
            <a:r>
              <a:rPr lang="en-US" altLang="zh-CN" sz="2000" b="0" dirty="0">
                <a:solidFill>
                  <a:schemeClr val="accent2"/>
                </a:solidFill>
                <a:ea typeface="宋体" panose="02010600030101010101" pitchFamily="2" charset="-122"/>
              </a:rPr>
              <a:t>;		Three-quarters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sym typeface="Symbol" panose="05050102010706020507" pitchFamily="18" charset="2"/>
              </a:rPr>
              <a:t></a:t>
            </a:r>
            <a:r>
              <a:rPr lang="en-US" altLang="zh-CN" sz="2000" b="0" dirty="0">
                <a:solidFill>
                  <a:schemeClr val="accent2"/>
                </a:solidFill>
                <a:ea typeface="宋体" panose="02010600030101010101" pitchFamily="2" charset="-122"/>
              </a:rPr>
              <a:t>			&amp;</a:t>
            </a:r>
            <a:r>
              <a:rPr lang="en-US" altLang="zh-CN" sz="2000" b="0" dirty="0" err="1">
                <a:solidFill>
                  <a:schemeClr val="accent2"/>
                </a:solidFill>
                <a:ea typeface="宋体" panose="02010600030101010101" pitchFamily="2" charset="-122"/>
              </a:rPr>
              <a:t>deg</a:t>
            </a:r>
            <a:r>
              <a:rPr lang="en-US" altLang="zh-CN" sz="2000" b="0" dirty="0">
                <a:solidFill>
                  <a:schemeClr val="accent2"/>
                </a:solidFill>
                <a:ea typeface="宋体" panose="02010600030101010101" pitchFamily="2" charset="-122"/>
              </a:rPr>
              <a:t>;		Degree	</a:t>
            </a:r>
          </a:p>
          <a:p>
            <a:pPr lvl="1">
              <a:spcBef>
                <a:spcPct val="20000"/>
              </a:spcBef>
              <a:buSzTx/>
              <a:buFontTx/>
              <a:buNone/>
              <a:tabLst>
                <a:tab pos="1146175" algn="l"/>
                <a:tab pos="2686050" algn="l"/>
              </a:tabLst>
            </a:pPr>
            <a:r>
              <a:rPr lang="en-US" altLang="zh-CN" sz="2000" b="0" dirty="0">
                <a:solidFill>
                  <a:schemeClr val="accent2"/>
                </a:solidFill>
                <a:ea typeface="宋体" panose="02010600030101010101" pitchFamily="2" charset="-122"/>
              </a:rPr>
              <a:t>(space)	&amp;</a:t>
            </a:r>
            <a:r>
              <a:rPr lang="en-US" altLang="zh-CN" sz="2000" b="0" dirty="0" err="1">
                <a:solidFill>
                  <a:schemeClr val="accent2"/>
                </a:solidFill>
                <a:ea typeface="宋体" panose="02010600030101010101" pitchFamily="2" charset="-122"/>
              </a:rPr>
              <a:t>nbsp</a:t>
            </a:r>
            <a:r>
              <a:rPr lang="en-US" altLang="zh-CN" sz="2000" b="0" dirty="0">
                <a:solidFill>
                  <a:schemeClr val="accent2"/>
                </a:solidFill>
                <a:ea typeface="宋体" panose="02010600030101010101" pitchFamily="2" charset="-122"/>
              </a:rPr>
              <a:t>;		Non-breaking space</a:t>
            </a:r>
            <a:r>
              <a:rPr lang="en-US" altLang="zh-CN" b="0"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Tm="205055"/>
    </mc:Choice>
    <mc:Fallback xmlns="">
      <p:transition spd="slow" advTm="2050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200" dirty="0">
                <a:latin typeface="Times New Roman" panose="02020603050405020304" pitchFamily="18" charset="0"/>
                <a:ea typeface="宋体" panose="02010600030101010101" pitchFamily="2" charset="-122"/>
              </a:rPr>
              <a:t>2.4 Text Markup -2.4.8(Horizontal rule)</a:t>
            </a:r>
            <a:endParaRPr lang="zh-CN" altLang="en-US" sz="3200" dirty="0">
              <a:latin typeface="Times New Roman" panose="02020603050405020304" pitchFamily="18" charset="0"/>
              <a:ea typeface="宋体" panose="02010600030101010101" pitchFamily="2" charset="-122"/>
            </a:endParaRPr>
          </a:p>
        </p:txBody>
      </p:sp>
      <p:sp>
        <p:nvSpPr>
          <p:cNvPr id="154627" name="Rectangle 3"/>
          <p:cNvSpPr>
            <a:spLocks noGrp="1" noChangeArrowheads="1"/>
          </p:cNvSpPr>
          <p:nvPr>
            <p:ph type="body" idx="1"/>
          </p:nvPr>
        </p:nvSpPr>
        <p:spPr/>
        <p:txBody>
          <a:bodyPr/>
          <a:lstStyle/>
          <a:p>
            <a:pPr>
              <a:spcBef>
                <a:spcPct val="20000"/>
              </a:spcBef>
              <a:buSzTx/>
            </a:pPr>
            <a:endParaRPr lang="en-US" altLang="zh-CN" b="0" dirty="0">
              <a:solidFill>
                <a:schemeClr val="accent2"/>
              </a:solidFill>
              <a:ea typeface="宋体" panose="02010600030101010101" pitchFamily="2" charset="-122"/>
            </a:endParaRPr>
          </a:p>
          <a:p>
            <a:pPr>
              <a:spcBef>
                <a:spcPct val="20000"/>
              </a:spcBef>
              <a:buSzTx/>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Horizontal rules</a:t>
            </a:r>
          </a:p>
          <a:p>
            <a:pPr lvl="1">
              <a:spcBef>
                <a:spcPct val="20000"/>
              </a:spcBef>
              <a:buSzTx/>
            </a:pPr>
            <a:r>
              <a:rPr lang="en-US" altLang="zh-CN" b="0" dirty="0">
                <a:solidFill>
                  <a:schemeClr val="accent2"/>
                </a:solidFill>
                <a:ea typeface="宋体" panose="02010600030101010101" pitchFamily="2" charset="-122"/>
              </a:rPr>
              <a:t>&lt;</a:t>
            </a:r>
            <a:r>
              <a:rPr lang="en-US" altLang="zh-CN" b="0" dirty="0" err="1">
                <a:solidFill>
                  <a:srgbClr val="FF0000"/>
                </a:solidFill>
                <a:ea typeface="宋体" panose="02010600030101010101" pitchFamily="2" charset="-122"/>
              </a:rPr>
              <a:t>hr</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&gt; draws a line across the display, after a line break</a:t>
            </a:r>
          </a:p>
          <a:p>
            <a:pPr lvl="1">
              <a:spcBef>
                <a:spcPct val="20000"/>
              </a:spcBef>
              <a:buSzTx/>
            </a:pPr>
            <a:r>
              <a:rPr lang="en-US" altLang="zh-CN" b="0" dirty="0">
                <a:solidFill>
                  <a:schemeClr val="accent2"/>
                </a:solidFill>
                <a:ea typeface="宋体" panose="02010600030101010101" pitchFamily="2" charset="-122"/>
              </a:rPr>
              <a:t>Typically, the line is 3 pixels thick.</a:t>
            </a:r>
          </a:p>
        </p:txBody>
      </p:sp>
    </p:spTree>
    <p:extLst>
      <p:ext uri="{BB962C8B-B14F-4D97-AF65-F5344CB8AC3E}">
        <p14:creationId xmlns:p14="http://schemas.microsoft.com/office/powerpoint/2010/main" val="3333582061"/>
      </p:ext>
    </p:extLst>
  </p:cSld>
  <p:clrMapOvr>
    <a:masterClrMapping/>
  </p:clrMapOvr>
  <mc:AlternateContent xmlns:mc="http://schemas.openxmlformats.org/markup-compatibility/2006" xmlns:p14="http://schemas.microsoft.com/office/powerpoint/2010/main">
    <mc:Choice Requires="p14">
      <p:transition spd="slow" p14:dur="2000" advTm="52885"/>
    </mc:Choice>
    <mc:Fallback xmlns="">
      <p:transition spd="slow" advTm="5288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200" dirty="0">
                <a:latin typeface="Times New Roman" panose="02020603050405020304" pitchFamily="18" charset="0"/>
                <a:ea typeface="宋体" panose="02010600030101010101" pitchFamily="2" charset="-122"/>
              </a:rPr>
              <a:t>2.4 Text Markup -2.4.9(meta element)</a:t>
            </a:r>
            <a:endParaRPr lang="zh-CN" altLang="en-US" sz="3200" dirty="0">
              <a:latin typeface="Times New Roman" panose="02020603050405020304" pitchFamily="18" charset="0"/>
              <a:ea typeface="宋体" panose="02010600030101010101" pitchFamily="2" charset="-122"/>
            </a:endParaRPr>
          </a:p>
        </p:txBody>
      </p:sp>
      <p:sp>
        <p:nvSpPr>
          <p:cNvPr id="154627" name="Rectangle 3"/>
          <p:cNvSpPr>
            <a:spLocks noGrp="1" noChangeArrowheads="1"/>
          </p:cNvSpPr>
          <p:nvPr>
            <p:ph type="body" idx="1"/>
          </p:nvPr>
        </p:nvSpPr>
        <p:spPr/>
        <p:txBody>
          <a:bodyPr/>
          <a:lstStyle/>
          <a:p>
            <a:pPr>
              <a:spcBef>
                <a:spcPct val="20000"/>
              </a:spcBef>
              <a:buSzTx/>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The </a:t>
            </a:r>
            <a:r>
              <a:rPr lang="en-US" altLang="zh-CN" b="0" dirty="0">
                <a:solidFill>
                  <a:srgbClr val="FF0000"/>
                </a:solidFill>
                <a:ea typeface="宋体" panose="02010600030101010101" pitchFamily="2" charset="-122"/>
              </a:rPr>
              <a:t>meta</a:t>
            </a:r>
            <a:r>
              <a:rPr lang="en-US" altLang="zh-CN" b="0" dirty="0">
                <a:solidFill>
                  <a:schemeClr val="accent2"/>
                </a:solidFill>
                <a:ea typeface="宋体" panose="02010600030101010101" pitchFamily="2" charset="-122"/>
              </a:rPr>
              <a:t> element is used to provide additional information about a document.</a:t>
            </a:r>
          </a:p>
          <a:p>
            <a:pPr lvl="1">
              <a:spcBef>
                <a:spcPct val="20000"/>
              </a:spcBef>
              <a:buSzTx/>
            </a:pPr>
            <a:r>
              <a:rPr lang="en-US" altLang="zh-CN" b="0" dirty="0">
                <a:solidFill>
                  <a:schemeClr val="accent2"/>
                </a:solidFill>
                <a:ea typeface="宋体" panose="02010600030101010101" pitchFamily="2" charset="-122"/>
              </a:rPr>
              <a:t>It is usually included in the </a:t>
            </a:r>
            <a:r>
              <a:rPr lang="en-US" altLang="zh-CN" b="0" dirty="0">
                <a:solidFill>
                  <a:srgbClr val="FF0000"/>
                </a:solidFill>
                <a:ea typeface="宋体" panose="02010600030101010101" pitchFamily="2" charset="-122"/>
              </a:rPr>
              <a:t>head</a:t>
            </a:r>
            <a:r>
              <a:rPr lang="en-US" altLang="zh-CN" b="0" dirty="0">
                <a:solidFill>
                  <a:schemeClr val="accent2"/>
                </a:solidFill>
                <a:ea typeface="宋体" panose="02010600030101010101" pitchFamily="2" charset="-122"/>
              </a:rPr>
              <a:t> element. </a:t>
            </a:r>
          </a:p>
          <a:p>
            <a:pPr lvl="1">
              <a:spcBef>
                <a:spcPct val="20000"/>
              </a:spcBef>
              <a:buSzTx/>
            </a:pPr>
            <a:r>
              <a:rPr lang="en-US" altLang="zh-CN" b="0" dirty="0">
                <a:solidFill>
                  <a:schemeClr val="accent2"/>
                </a:solidFill>
                <a:ea typeface="宋体" panose="02010600030101010101" pitchFamily="2" charset="-122"/>
              </a:rPr>
              <a:t>It has no content; rather, all the information provided is specified with attributes. </a:t>
            </a:r>
          </a:p>
          <a:p>
            <a:pPr lvl="1">
              <a:spcBef>
                <a:spcPct val="20000"/>
              </a:spcBef>
              <a:buSzTx/>
            </a:pPr>
            <a:r>
              <a:rPr lang="en-US" altLang="zh-CN" b="0" dirty="0">
                <a:solidFill>
                  <a:schemeClr val="accent2"/>
                </a:solidFill>
                <a:ea typeface="宋体" panose="02010600030101010101" pitchFamily="2" charset="-122"/>
              </a:rPr>
              <a:t>At a minimum, the meta tag specifies the character set used to write the document. </a:t>
            </a:r>
          </a:p>
          <a:p>
            <a:pPr lvl="1">
              <a:spcBef>
                <a:spcPct val="20000"/>
              </a:spcBef>
              <a:buSzTx/>
            </a:pPr>
            <a:r>
              <a:rPr lang="en-US" altLang="zh-CN" b="0" dirty="0">
                <a:solidFill>
                  <a:schemeClr val="accent2"/>
                </a:solidFill>
                <a:ea typeface="宋体" panose="02010600030101010101" pitchFamily="2" charset="-122"/>
              </a:rPr>
              <a:t>For example,</a:t>
            </a:r>
            <a:r>
              <a:rPr lang="en-US" altLang="zh-CN" b="0" dirty="0">
                <a:solidFill>
                  <a:srgbClr val="FF0000"/>
                </a:solidFill>
                <a:ea typeface="宋体" panose="02010600030101010101" pitchFamily="2" charset="-122"/>
              </a:rPr>
              <a:t> &lt;meta charset=“</a:t>
            </a:r>
            <a:r>
              <a:rPr lang="en-US" altLang="zh-CN" b="0" dirty="0" err="1">
                <a:solidFill>
                  <a:srgbClr val="FF0000"/>
                </a:solidFill>
                <a:ea typeface="宋体" panose="02010600030101010101" pitchFamily="2" charset="-122"/>
              </a:rPr>
              <a:t>utf</a:t>
            </a:r>
            <a:r>
              <a:rPr lang="en-US" altLang="zh-CN" b="0" dirty="0">
                <a:solidFill>
                  <a:srgbClr val="FF0000"/>
                </a:solidFill>
                <a:ea typeface="宋体" panose="02010600030101010101" pitchFamily="2" charset="-122"/>
              </a:rPr>
              <a:t>-8”/&gt;</a:t>
            </a:r>
          </a:p>
          <a:p>
            <a:pPr lvl="2">
              <a:spcBef>
                <a:spcPct val="20000"/>
              </a:spcBef>
              <a:buSzTx/>
            </a:pPr>
            <a:r>
              <a:rPr lang="en-US" altLang="zh-CN" b="0" dirty="0">
                <a:solidFill>
                  <a:srgbClr val="FF0000"/>
                </a:solidFill>
                <a:ea typeface="宋体" panose="02010600030101010101" pitchFamily="2" charset="-122"/>
              </a:rPr>
              <a:t>8-bit Unicode Transformation Format (</a:t>
            </a:r>
            <a:r>
              <a:rPr lang="en-US" altLang="zh-CN" b="0" dirty="0" err="1">
                <a:solidFill>
                  <a:srgbClr val="FF0000"/>
                </a:solidFill>
                <a:ea typeface="宋体" panose="02010600030101010101" pitchFamily="2" charset="-122"/>
              </a:rPr>
              <a:t>UTF</a:t>
            </a:r>
            <a:r>
              <a:rPr lang="en-US" altLang="zh-CN" b="0" dirty="0">
                <a:solidFill>
                  <a:srgbClr val="FF0000"/>
                </a:solidFill>
                <a:ea typeface="宋体" panose="02010600030101010101" pitchFamily="2" charset="-122"/>
              </a:rPr>
              <a:t>-8)</a:t>
            </a:r>
            <a:r>
              <a:rPr lang="en-US" altLang="zh-CN" b="0" dirty="0">
                <a:solidFill>
                  <a:schemeClr val="accent2"/>
                </a:solidFill>
                <a:ea typeface="宋体" panose="02010600030101010101" pitchFamily="2" charset="-122"/>
              </a:rPr>
              <a:t>. This character set uses from 1 byte to 6 bytes to represent a character, but is backward compatible with the ASCII character set.</a:t>
            </a:r>
            <a:endParaRPr lang="zh-CN" altLang="en-US" dirty="0">
              <a:solidFill>
                <a:schemeClr val="accent2"/>
              </a:solidFill>
              <a:ea typeface="宋体" panose="02010600030101010101" pitchFamily="2" charset="-122"/>
            </a:endParaRPr>
          </a:p>
        </p:txBody>
      </p:sp>
    </p:spTree>
    <p:extLst>
      <p:ext uri="{BB962C8B-B14F-4D97-AF65-F5344CB8AC3E}">
        <p14:creationId xmlns:p14="http://schemas.microsoft.com/office/powerpoint/2010/main" val="1839300626"/>
      </p:ext>
    </p:extLst>
  </p:cSld>
  <p:clrMapOvr>
    <a:masterClrMapping/>
  </p:clrMapOvr>
  <mc:AlternateContent xmlns:mc="http://schemas.openxmlformats.org/markup-compatibility/2006" xmlns:p14="http://schemas.microsoft.com/office/powerpoint/2010/main">
    <mc:Choice Requires="p14">
      <p:transition spd="slow" p14:dur="2000" advTm="183747"/>
    </mc:Choice>
    <mc:Fallback xmlns="">
      <p:transition spd="slow" advTm="18374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2.5 Images</a:t>
            </a:r>
          </a:p>
        </p:txBody>
      </p:sp>
      <p:sp>
        <p:nvSpPr>
          <p:cNvPr id="27651" name="Rectangle 3"/>
          <p:cNvSpPr>
            <a:spLocks noGrp="1" noChangeArrowheads="1"/>
          </p:cNvSpPr>
          <p:nvPr>
            <p:ph type="body" idx="1"/>
          </p:nvPr>
        </p:nvSpPr>
        <p:spPr>
          <a:xfrm>
            <a:off x="304800" y="1143000"/>
            <a:ext cx="8610600" cy="4876800"/>
          </a:xfrm>
        </p:spPr>
        <p:txBody>
          <a:bodyPr/>
          <a:lstStyle/>
          <a:p>
            <a:pPr marL="168275" indent="-168275">
              <a:lnSpc>
                <a:spcPct val="110000"/>
              </a:lnSpc>
              <a:spcBef>
                <a:spcPct val="20000"/>
              </a:spcBef>
              <a:buSzTx/>
            </a:pPr>
            <a:r>
              <a:rPr lang="en-US" altLang="zh-CN" b="0" dirty="0">
                <a:solidFill>
                  <a:schemeClr val="accent2"/>
                </a:solidFill>
                <a:ea typeface="宋体" panose="02010600030101010101" pitchFamily="2" charset="-122"/>
              </a:rPr>
              <a:t>Three types of images</a:t>
            </a: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Graphic Interchange Format (gif):</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8-bit color.</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with gif or GIF extension on the file name.</a:t>
            </a: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Joint Photographic Expert Group(jpeg):</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24-bit color.</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with jpeg or jpg extension on the file name. </a:t>
            </a: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Portable Network Graphics (</a:t>
            </a:r>
            <a:r>
              <a:rPr lang="en-US" altLang="zh-CN" b="0" dirty="0" err="1">
                <a:solidFill>
                  <a:schemeClr val="accent2"/>
                </a:solidFill>
                <a:ea typeface="宋体" panose="02010600030101010101" pitchFamily="2" charset="-122"/>
              </a:rPr>
              <a:t>png</a:t>
            </a:r>
            <a:r>
              <a:rPr lang="en-US" altLang="zh-CN" b="0" dirty="0">
                <a:solidFill>
                  <a:schemeClr val="accent2"/>
                </a:solidFill>
                <a:ea typeface="宋体" panose="02010600030101010101" pitchFamily="2" charset="-122"/>
              </a:rPr>
              <a:t>):</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with the advantages of both gif and jpeg.</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widely supported. </a:t>
            </a:r>
          </a:p>
          <a:p>
            <a:pPr marL="1258888" lvl="3">
              <a:lnSpc>
                <a:spcPct val="110000"/>
              </a:lnSpc>
              <a:spcBef>
                <a:spcPct val="20000"/>
              </a:spcBef>
              <a:buSzTx/>
              <a:buFontTx/>
              <a:buAutoNum type="arabicPeriod"/>
            </a:pPr>
            <a:endParaRPr lang="en-US" altLang="zh-CN" b="0" dirty="0">
              <a:solidFill>
                <a:schemeClr val="accent2"/>
              </a:solidFill>
              <a:ea typeface="宋体" panose="02010600030101010101" pitchFamily="2" charset="-122"/>
            </a:endParaRPr>
          </a:p>
          <a:p>
            <a:pPr marL="168275" indent="-168275">
              <a:lnSpc>
                <a:spcPct val="110000"/>
              </a:lnSpc>
              <a:spcBef>
                <a:spcPct val="20000"/>
              </a:spcBef>
              <a:buSzTx/>
              <a:buFontTx/>
              <a:buNone/>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0228"/>
    </mc:Choice>
    <mc:Fallback xmlns="">
      <p:transition spd="slow" advTm="14022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2.5 Images</a:t>
            </a:r>
          </a:p>
        </p:txBody>
      </p:sp>
      <p:sp>
        <p:nvSpPr>
          <p:cNvPr id="27651" name="Rectangle 3"/>
          <p:cNvSpPr>
            <a:spLocks noGrp="1" noChangeArrowheads="1"/>
          </p:cNvSpPr>
          <p:nvPr>
            <p:ph type="body" idx="1"/>
          </p:nvPr>
        </p:nvSpPr>
        <p:spPr>
          <a:xfrm>
            <a:off x="304800" y="1143000"/>
            <a:ext cx="8610600" cy="4876800"/>
          </a:xfrm>
        </p:spPr>
        <p:txBody>
          <a:bodyPr/>
          <a:lstStyle/>
          <a:p>
            <a:pPr marL="168275" indent="-168275">
              <a:lnSpc>
                <a:spcPct val="110000"/>
              </a:lnSpc>
              <a:spcBef>
                <a:spcPct val="20000"/>
              </a:spcBef>
              <a:buSzTx/>
            </a:pPr>
            <a:r>
              <a:rPr lang="en-US" altLang="zh-CN" b="0" dirty="0">
                <a:solidFill>
                  <a:schemeClr val="accent2"/>
                </a:solidFill>
                <a:ea typeface="宋体" panose="02010600030101010101" pitchFamily="2" charset="-122"/>
              </a:rPr>
              <a:t>Images are inserted into a document by the &lt;</a:t>
            </a:r>
            <a:r>
              <a:rPr lang="en-US" altLang="zh-CN" b="0" dirty="0" err="1">
                <a:solidFill>
                  <a:srgbClr val="FF0000"/>
                </a:solidFill>
                <a:ea typeface="宋体" panose="02010600030101010101" pitchFamily="2" charset="-122"/>
              </a:rPr>
              <a:t>img</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&gt; tag with the </a:t>
            </a:r>
            <a:r>
              <a:rPr lang="en-US" altLang="zh-CN" b="0" i="1" dirty="0" err="1">
                <a:solidFill>
                  <a:srgbClr val="FF0000"/>
                </a:solidFill>
                <a:ea typeface="宋体" panose="02010600030101010101" pitchFamily="2" charset="-122"/>
              </a:rPr>
              <a:t>src</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attribute</a:t>
            </a:r>
          </a:p>
          <a:p>
            <a:pPr marL="168275" indent="-168275">
              <a:lnSpc>
                <a:spcPct val="110000"/>
              </a:lnSpc>
              <a:spcBef>
                <a:spcPct val="20000"/>
              </a:spcBef>
              <a:buSzTx/>
            </a:pPr>
            <a:endParaRPr lang="en-US" altLang="zh-CN" b="0" dirty="0">
              <a:solidFill>
                <a:schemeClr val="accent2"/>
              </a:solidFill>
              <a:ea typeface="宋体" panose="02010600030101010101" pitchFamily="2" charset="-122"/>
            </a:endParaRP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alt</a:t>
            </a:r>
            <a:r>
              <a:rPr lang="en-US" altLang="zh-CN" b="0" dirty="0">
                <a:solidFill>
                  <a:schemeClr val="accent2"/>
                </a:solidFill>
                <a:ea typeface="宋体" panose="02010600030101010101" pitchFamily="2" charset="-122"/>
              </a:rPr>
              <a:t> attribute can be used when:</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Non-graphical browsers.</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Browsers with images turned off.</a:t>
            </a:r>
          </a:p>
          <a:p>
            <a:pPr marL="512763" lvl="1" indent="-165100">
              <a:lnSpc>
                <a:spcPct val="110000"/>
              </a:lnSpc>
              <a:spcBef>
                <a:spcPct val="20000"/>
              </a:spcBef>
              <a:buSzTx/>
              <a:buFontTx/>
              <a:buNone/>
            </a:pPr>
            <a:r>
              <a:rPr lang="en-US" altLang="zh-CN" b="0" dirty="0">
                <a:solidFill>
                  <a:schemeClr val="accent2"/>
                </a:solidFill>
                <a:ea typeface="宋体" panose="02010600030101010101" pitchFamily="2" charset="-122"/>
              </a:rPr>
              <a:t>       </a:t>
            </a:r>
          </a:p>
          <a:p>
            <a:pPr marL="512763" lvl="1" indent="-165100">
              <a:lnSpc>
                <a:spcPct val="110000"/>
              </a:lnSpc>
              <a:spcBef>
                <a:spcPct val="20000"/>
              </a:spcBef>
              <a:buSzTx/>
              <a:buFontTx/>
              <a:buNone/>
            </a:pPr>
            <a:r>
              <a:rPr lang="en-US" altLang="zh-CN" b="0" dirty="0">
                <a:solidFill>
                  <a:schemeClr val="accent2"/>
                </a:solidFill>
                <a:ea typeface="宋体" panose="02010600030101010101" pitchFamily="2" charset="-122"/>
              </a:rPr>
              <a:t>    	&lt;</a:t>
            </a:r>
            <a:r>
              <a:rPr lang="en-US" altLang="zh-CN" b="0" dirty="0" err="1">
                <a:solidFill>
                  <a:srgbClr val="FF0000"/>
                </a:solidFill>
                <a:ea typeface="宋体" panose="02010600030101010101" pitchFamily="2" charset="-122"/>
              </a:rPr>
              <a:t>img</a:t>
            </a: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src</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comets.jpg</a:t>
            </a:r>
            <a:r>
              <a:rPr lang="en-US" altLang="zh-CN" b="0" dirty="0">
                <a:solidFill>
                  <a:srgbClr val="FF0000"/>
                </a:solidFill>
                <a:ea typeface="宋体" panose="02010600030101010101" pitchFamily="2" charset="-122"/>
              </a:rPr>
              <a:t>"  alt = "Picture of comets"</a:t>
            </a:r>
            <a:r>
              <a:rPr lang="en-US" altLang="zh-CN" b="0" dirty="0">
                <a:solidFill>
                  <a:schemeClr val="accent2"/>
                </a:solidFill>
                <a:ea typeface="宋体" panose="02010600030101010101" pitchFamily="2" charset="-122"/>
              </a:rPr>
              <a:t> /&gt;</a:t>
            </a:r>
          </a:p>
          <a:p>
            <a:pPr marL="168275" indent="-168275">
              <a:lnSpc>
                <a:spcPct val="110000"/>
              </a:lnSpc>
              <a:spcBef>
                <a:spcPct val="20000"/>
              </a:spcBef>
              <a:buSzTx/>
              <a:buFontTx/>
              <a:buNone/>
            </a:pP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176127106"/>
      </p:ext>
    </p:extLst>
  </p:cSld>
  <p:clrMapOvr>
    <a:masterClrMapping/>
  </p:clrMapOvr>
  <mc:AlternateContent xmlns:mc="http://schemas.openxmlformats.org/markup-compatibility/2006" xmlns:p14="http://schemas.microsoft.com/office/powerpoint/2010/main">
    <mc:Choice Requires="p14">
      <p:transition spd="slow" p14:dur="2000" advTm="140228"/>
    </mc:Choice>
    <mc:Fallback xmlns="">
      <p:transition spd="slow" advTm="14022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2.5 Images</a:t>
            </a:r>
            <a:r>
              <a:rPr lang="en-US" altLang="zh-CN">
                <a:ea typeface="宋体" panose="02010600030101010101" pitchFamily="2" charset="-122"/>
              </a:rPr>
              <a:t> </a:t>
            </a:r>
            <a:endParaRPr lang="en-US" altLang="zh-CN" sz="2800">
              <a:ea typeface="宋体" panose="02010600030101010101" pitchFamily="2" charset="-122"/>
            </a:endParaRPr>
          </a:p>
        </p:txBody>
      </p:sp>
      <p:sp>
        <p:nvSpPr>
          <p:cNvPr id="28675" name="Rectangle 3"/>
          <p:cNvSpPr>
            <a:spLocks noGrp="1" noChangeArrowheads="1"/>
          </p:cNvSpPr>
          <p:nvPr>
            <p:ph type="body" idx="1"/>
          </p:nvPr>
        </p:nvSpPr>
        <p:spPr/>
        <p:txBody>
          <a:bodyPr/>
          <a:lstStyle/>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&lt;</a:t>
            </a:r>
            <a:r>
              <a:rPr lang="en-US" altLang="zh-CN" b="0" dirty="0" err="1">
                <a:solidFill>
                  <a:srgbClr val="FF0000"/>
                </a:solidFill>
                <a:ea typeface="宋体" panose="02010600030101010101" pitchFamily="2" charset="-122"/>
              </a:rPr>
              <a:t>img</a:t>
            </a:r>
            <a:r>
              <a:rPr lang="en-US" altLang="zh-CN" b="0" dirty="0">
                <a:solidFill>
                  <a:schemeClr val="accent2"/>
                </a:solidFill>
                <a:ea typeface="宋体" panose="02010600030101010101" pitchFamily="2" charset="-122"/>
              </a:rPr>
              <a:t>&gt; tag has 30 different attributes, including </a:t>
            </a:r>
            <a:r>
              <a:rPr lang="en-US" altLang="zh-CN" b="0" i="1" dirty="0">
                <a:solidFill>
                  <a:srgbClr val="FF0000"/>
                </a:solidFill>
                <a:ea typeface="宋体" panose="02010600030101010101" pitchFamily="2" charset="-122"/>
              </a:rPr>
              <a:t>width</a:t>
            </a:r>
            <a:r>
              <a:rPr lang="en-US" altLang="zh-CN" b="0" dirty="0">
                <a:solidFill>
                  <a:schemeClr val="accent2"/>
                </a:solidFill>
                <a:ea typeface="宋体" panose="02010600030101010101" pitchFamily="2" charset="-122"/>
              </a:rPr>
              <a:t> and </a:t>
            </a:r>
            <a:r>
              <a:rPr lang="en-US" altLang="zh-CN" b="0" i="1" dirty="0">
                <a:solidFill>
                  <a:srgbClr val="FF0000"/>
                </a:solidFill>
                <a:ea typeface="宋体" panose="02010600030101010101" pitchFamily="2" charset="-122"/>
              </a:rPr>
              <a:t>height</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(in pixels).</a:t>
            </a:r>
          </a:p>
          <a:p>
            <a:pPr>
              <a:lnSpc>
                <a:spcPct val="110000"/>
              </a:lnSpc>
              <a:spcBef>
                <a:spcPct val="20000"/>
              </a:spcBef>
              <a:buSzTx/>
              <a:buFontTx/>
              <a:buNone/>
            </a:pPr>
            <a:endParaRPr lang="en-US" altLang="zh-CN" b="0" dirty="0">
              <a:solidFill>
                <a:schemeClr val="accent2"/>
              </a:solidFill>
              <a:ea typeface="宋体" panose="02010600030101010101" pitchFamily="2" charset="-122"/>
            </a:endParaRPr>
          </a:p>
          <a:p>
            <a:pPr lvl="1">
              <a:lnSpc>
                <a:spcPct val="110000"/>
              </a:lnSpc>
              <a:spcBef>
                <a:spcPct val="20000"/>
              </a:spcBef>
              <a:buSzTx/>
              <a:buFontTx/>
              <a:buNone/>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boy.html</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6812"/>
    </mc:Choice>
    <mc:Fallback xmlns="">
      <p:transition spd="slow" advTm="3681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p>
        </p:txBody>
      </p:sp>
      <p:sp>
        <p:nvSpPr>
          <p:cNvPr id="29699" name="Rectangle 3"/>
          <p:cNvSpPr>
            <a:spLocks noGrp="1" noChangeArrowheads="1"/>
          </p:cNvSpPr>
          <p:nvPr>
            <p:ph type="body" idx="1"/>
          </p:nvPr>
        </p:nvSpPr>
        <p:spPr/>
        <p:txBody>
          <a:bodyPr/>
          <a:lstStyle/>
          <a:p>
            <a:pPr>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Hypertext is the essence of the Web!</a:t>
            </a:r>
          </a:p>
          <a:p>
            <a:pPr>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A link is specified with the </a:t>
            </a:r>
            <a:r>
              <a:rPr lang="en-US" altLang="zh-CN" b="0" i="1">
                <a:solidFill>
                  <a:srgbClr val="FF0000"/>
                </a:solidFill>
                <a:ea typeface="宋体" panose="02010600030101010101" pitchFamily="2" charset="-122"/>
              </a:rPr>
              <a:t>href</a:t>
            </a:r>
            <a:r>
              <a:rPr lang="en-US" altLang="zh-CN" b="0">
                <a:solidFill>
                  <a:schemeClr val="accent2"/>
                </a:solidFill>
                <a:ea typeface="宋体" panose="02010600030101010101" pitchFamily="2" charset="-122"/>
              </a:rPr>
              <a:t> (hypertext reference) attribute of &lt;</a:t>
            </a:r>
            <a:r>
              <a:rPr lang="en-US" altLang="zh-CN" b="0">
                <a:solidFill>
                  <a:srgbClr val="FF0000"/>
                </a:solidFill>
                <a:ea typeface="宋体" panose="02010600030101010101" pitchFamily="2" charset="-122"/>
              </a:rPr>
              <a:t>a</a:t>
            </a:r>
            <a:r>
              <a:rPr lang="en-US" altLang="zh-CN" b="0">
                <a:solidFill>
                  <a:schemeClr val="accent2"/>
                </a:solidFill>
                <a:ea typeface="宋体" panose="02010600030101010101" pitchFamily="2" charset="-122"/>
              </a:rPr>
              <a:t>&gt; (the anchor tag).</a:t>
            </a:r>
          </a:p>
          <a:p>
            <a:pPr lvl="1">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The content of &lt;</a:t>
            </a:r>
            <a:r>
              <a:rPr lang="en-US" altLang="zh-CN" b="0">
                <a:solidFill>
                  <a:srgbClr val="FF0000"/>
                </a:solidFill>
                <a:ea typeface="宋体" panose="02010600030101010101" pitchFamily="2" charset="-122"/>
              </a:rPr>
              <a:t>a</a:t>
            </a:r>
            <a:r>
              <a:rPr lang="en-US" altLang="zh-CN" b="0">
                <a:solidFill>
                  <a:schemeClr val="accent2"/>
                </a:solidFill>
                <a:ea typeface="宋体" panose="02010600030101010101" pitchFamily="2" charset="-122"/>
              </a:rPr>
              <a:t>&gt; is the visual link in the document.</a:t>
            </a:r>
          </a:p>
          <a:p>
            <a:pPr lvl="1">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If the target is a document in the same directory, the target is the document’s file name.</a:t>
            </a:r>
          </a:p>
          <a:p>
            <a:pPr lvl="1">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Note: Relative addressing of targets is easier to maintain and more portable than absolute addressing</a:t>
            </a:r>
          </a:p>
        </p:txBody>
      </p:sp>
    </p:spTree>
  </p:cSld>
  <p:clrMapOvr>
    <a:masterClrMapping/>
  </p:clrMapOvr>
  <mc:AlternateContent xmlns:mc="http://schemas.openxmlformats.org/markup-compatibility/2006" xmlns:p14="http://schemas.microsoft.com/office/powerpoint/2010/main">
    <mc:Choice Requires="p14">
      <p:transition spd="slow" p14:dur="2000" advTm="163958"/>
    </mc:Choice>
    <mc:Fallback xmlns="">
      <p:transition spd="slow" advTm="16395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762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r>
              <a:rPr lang="en-US" altLang="zh-CN">
                <a:ea typeface="宋体" panose="02010600030101010101" pitchFamily="2" charset="-122"/>
              </a:rPr>
              <a:t> </a:t>
            </a:r>
            <a:endParaRPr lang="en-US" altLang="zh-CN" sz="2800" b="0">
              <a:ea typeface="宋体" panose="02010600030101010101" pitchFamily="2" charset="-122"/>
            </a:endParaRPr>
          </a:p>
        </p:txBody>
      </p:sp>
      <p:sp>
        <p:nvSpPr>
          <p:cNvPr id="30723" name="Rectangle 3"/>
          <p:cNvSpPr>
            <a:spLocks noGrp="1" noChangeArrowheads="1"/>
          </p:cNvSpPr>
          <p:nvPr>
            <p:ph type="body" idx="1"/>
          </p:nvPr>
        </p:nvSpPr>
        <p:spPr>
          <a:xfrm>
            <a:off x="304800" y="687388"/>
            <a:ext cx="8610600" cy="5713412"/>
          </a:xfrm>
        </p:spPr>
        <p:txBody>
          <a:bodyPr/>
          <a:lstStyle/>
          <a:p>
            <a:pPr>
              <a:lnSpc>
                <a:spcPct val="100000"/>
              </a:lnSpc>
              <a:spcBef>
                <a:spcPct val="20000"/>
              </a:spcBef>
              <a:buSzTx/>
              <a:buFontTx/>
              <a:buNone/>
            </a:pPr>
            <a:r>
              <a:rPr lang="en-US" altLang="zh-CN" sz="2000" b="0" dirty="0">
                <a:solidFill>
                  <a:srgbClr val="FF0000"/>
                </a:solidFill>
                <a:ea typeface="宋体" panose="02010600030101010101" pitchFamily="2" charset="-122"/>
              </a:rPr>
              <a:t>&lt;html&gt;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&lt;head&gt; &lt;title&gt; Links &lt;/title&gt; &lt;/head&gt;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&lt;body&gt;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h1</a:t>
            </a:r>
            <a:r>
              <a:rPr lang="en-US" altLang="zh-CN" sz="2000" b="0" dirty="0">
                <a:solidFill>
                  <a:srgbClr val="FF0000"/>
                </a:solidFill>
                <a:ea typeface="宋体" panose="02010600030101010101" pitchFamily="2" charset="-122"/>
              </a:rPr>
              <a:t>&gt; Aidan's Airplanes &lt;/</a:t>
            </a:r>
            <a:r>
              <a:rPr lang="en-US" altLang="zh-CN" sz="2000" b="0" dirty="0" err="1">
                <a:solidFill>
                  <a:srgbClr val="FF0000"/>
                </a:solidFill>
                <a:ea typeface="宋体" panose="02010600030101010101" pitchFamily="2" charset="-122"/>
              </a:rPr>
              <a:t>h1</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 The best in used airplanes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h3</a:t>
            </a:r>
            <a:r>
              <a:rPr lang="en-US" altLang="zh-CN" sz="2000" b="0" dirty="0">
                <a:solidFill>
                  <a:srgbClr val="FF0000"/>
                </a:solidFill>
                <a:ea typeface="宋体" panose="02010600030101010101" pitchFamily="2" charset="-122"/>
              </a:rPr>
              <a:t>&gt; "We've got them by the </a:t>
            </a:r>
            <a:r>
              <a:rPr lang="en-US" altLang="zh-CN" sz="2000" b="0" dirty="0" err="1">
                <a:solidFill>
                  <a:srgbClr val="FF0000"/>
                </a:solidFill>
                <a:ea typeface="宋体" panose="02010600030101010101" pitchFamily="2" charset="-122"/>
              </a:rPr>
              <a:t>hangarful</a:t>
            </a: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h3</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 Special of the month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&lt;p&gt;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1960 Cessna 210 &lt;</a:t>
            </a:r>
            <a:r>
              <a:rPr lang="en-US" altLang="zh-CN" sz="2000" b="0" dirty="0" err="1">
                <a:solidFill>
                  <a:srgbClr val="FF0000"/>
                </a:solidFill>
                <a:ea typeface="宋体" panose="02010600030101010101" pitchFamily="2" charset="-122"/>
              </a:rPr>
              <a:t>br</a:t>
            </a:r>
            <a:r>
              <a:rPr lang="en-US" altLang="zh-CN" sz="2000" b="0" dirty="0">
                <a:solidFill>
                  <a:srgbClr val="FF0000"/>
                </a:solidFill>
                <a:ea typeface="宋体" panose="02010600030101010101" pitchFamily="2" charset="-122"/>
              </a:rPr>
              <a:t> /&gt;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 </a:t>
            </a:r>
            <a:r>
              <a:rPr lang="en-US" altLang="zh-CN" sz="2000" b="0" dirty="0" err="1">
                <a:solidFill>
                  <a:srgbClr val="FF0000"/>
                </a:solidFill>
                <a:ea typeface="宋体" panose="02010600030101010101" pitchFamily="2" charset="-122"/>
              </a:rPr>
              <a:t>href</a:t>
            </a:r>
            <a:r>
              <a:rPr lang="en-US" altLang="zh-CN" sz="2000" b="0" dirty="0">
                <a:solidFill>
                  <a:srgbClr val="FF0000"/>
                </a:solidFill>
                <a:ea typeface="宋体" panose="02010600030101010101" pitchFamily="2" charset="-122"/>
              </a:rPr>
              <a:t> = "</a:t>
            </a:r>
            <a:r>
              <a:rPr lang="en-US" altLang="zh-CN" sz="2000" b="0" dirty="0" err="1">
                <a:solidFill>
                  <a:srgbClr val="FF0000"/>
                </a:solidFill>
                <a:ea typeface="宋体" panose="02010600030101010101" pitchFamily="2" charset="-122"/>
              </a:rPr>
              <a:t>C210data.html</a:t>
            </a:r>
            <a:r>
              <a:rPr lang="en-US" altLang="zh-CN" sz="2000" b="0" dirty="0">
                <a:solidFill>
                  <a:srgbClr val="FF0000"/>
                </a:solidFill>
                <a:ea typeface="宋体" panose="02010600030101010101" pitchFamily="2" charset="-122"/>
              </a:rPr>
              <a:t>"&gt;   Information on the Cessna 210 &lt;/a&gt;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&lt;/p&gt;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&lt;/body&gt;</a:t>
            </a:r>
          </a:p>
          <a:p>
            <a:pPr>
              <a:lnSpc>
                <a:spcPct val="100000"/>
              </a:lnSpc>
              <a:spcBef>
                <a:spcPct val="20000"/>
              </a:spcBef>
              <a:buSzTx/>
              <a:buFontTx/>
              <a:buNone/>
            </a:pPr>
            <a:r>
              <a:rPr lang="en-US" altLang="zh-CN" sz="2000" b="0" dirty="0">
                <a:solidFill>
                  <a:srgbClr val="FF0000"/>
                </a:solidFill>
                <a:ea typeface="宋体" panose="02010600030101010101" pitchFamily="2" charset="-122"/>
              </a:rPr>
              <a:t>&lt;/html&gt;</a:t>
            </a:r>
          </a:p>
          <a:p>
            <a:pPr>
              <a:lnSpc>
                <a:spcPct val="100000"/>
              </a:lnSpc>
              <a:spcBef>
                <a:spcPct val="20000"/>
              </a:spcBef>
              <a:buSzTx/>
              <a:buFontTx/>
              <a:buNone/>
            </a:pPr>
            <a:r>
              <a:rPr lang="en-US" altLang="zh-CN" sz="2000" b="0" dirty="0">
                <a:solidFill>
                  <a:schemeClr val="accent2"/>
                </a:solidFill>
                <a:ea typeface="宋体" panose="02010600030101010101" pitchFamily="2" charset="-122"/>
              </a:rPr>
              <a:t>Example 2-</a:t>
            </a:r>
            <a:r>
              <a:rPr lang="en-US" altLang="zh-CN" sz="2000" b="0" dirty="0" err="1">
                <a:solidFill>
                  <a:schemeClr val="accent2"/>
                </a:solidFill>
                <a:ea typeface="宋体" panose="02010600030101010101" pitchFamily="2" charset="-122"/>
              </a:rPr>
              <a:t>link.html</a:t>
            </a:r>
            <a:r>
              <a:rPr lang="en-US" altLang="zh-CN" sz="2000" b="0" dirty="0">
                <a:solidFill>
                  <a:schemeClr val="accent2"/>
                </a:solidFill>
                <a:ea typeface="宋体" panose="02010600030101010101" pitchFamily="2" charset="-122"/>
              </a:rPr>
              <a:t> and 2-</a:t>
            </a:r>
            <a:r>
              <a:rPr lang="en-US" altLang="zh-CN" sz="2000" b="0" dirty="0" err="1">
                <a:solidFill>
                  <a:schemeClr val="accent2"/>
                </a:solidFill>
                <a:ea typeface="宋体" panose="02010600030101010101" pitchFamily="2" charset="-122"/>
              </a:rPr>
              <a:t>linksu</a:t>
            </a:r>
            <a:r>
              <a:rPr lang="en-US" altLang="zh-CN" b="0" dirty="0" err="1">
                <a:solidFill>
                  <a:schemeClr val="accent2"/>
                </a:solidFill>
                <a:ea typeface="宋体" panose="02010600030101010101" pitchFamily="2" charset="-122"/>
              </a:rPr>
              <a:t>b.html</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0251"/>
    </mc:Choice>
    <mc:Fallback xmlns="">
      <p:transition spd="slow" advTm="4025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r>
              <a:rPr lang="en-US" altLang="zh-CN">
                <a:ea typeface="宋体" panose="02010600030101010101" pitchFamily="2" charset="-122"/>
              </a:rPr>
              <a:t> </a:t>
            </a:r>
            <a:endParaRPr lang="en-US" altLang="zh-CN" sz="2800">
              <a:ea typeface="宋体" panose="02010600030101010101" pitchFamily="2" charset="-122"/>
            </a:endParaRPr>
          </a:p>
        </p:txBody>
      </p:sp>
      <p:graphicFrame>
        <p:nvGraphicFramePr>
          <p:cNvPr id="119813" name="Object 5"/>
          <p:cNvGraphicFramePr>
            <a:graphicFrameLocks noChangeAspect="1"/>
          </p:cNvGraphicFramePr>
          <p:nvPr/>
        </p:nvGraphicFramePr>
        <p:xfrm>
          <a:off x="5105400" y="1752600"/>
          <a:ext cx="3886200" cy="3200400"/>
        </p:xfrm>
        <a:graphic>
          <a:graphicData uri="http://schemas.openxmlformats.org/presentationml/2006/ole">
            <mc:AlternateContent xmlns:mc="http://schemas.openxmlformats.org/markup-compatibility/2006">
              <mc:Choice xmlns:v="urn:schemas-microsoft-com:vml" Requires="v">
                <p:oleObj name="Document" r:id="rId2" imgW="5248656" imgH="3483864" progId="Word.Document.8">
                  <p:embed/>
                </p:oleObj>
              </mc:Choice>
              <mc:Fallback>
                <p:oleObj name="Document" r:id="rId2" imgW="5248656" imgH="3483864"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886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6"/>
          <p:cNvGraphicFramePr>
            <a:graphicFrameLocks noChangeAspect="1"/>
          </p:cNvGraphicFramePr>
          <p:nvPr/>
        </p:nvGraphicFramePr>
        <p:xfrm>
          <a:off x="304800" y="1752600"/>
          <a:ext cx="4724400" cy="3276600"/>
        </p:xfrm>
        <a:graphic>
          <a:graphicData uri="http://schemas.openxmlformats.org/presentationml/2006/ole">
            <mc:AlternateContent xmlns:mc="http://schemas.openxmlformats.org/markup-compatibility/2006">
              <mc:Choice xmlns:v="urn:schemas-microsoft-com:vml" Requires="v">
                <p:oleObj name="Document" r:id="rId4" imgW="5477256" imgH="2429256" progId="Word.Document.8">
                  <p:embed/>
                </p:oleObj>
              </mc:Choice>
              <mc:Fallback>
                <p:oleObj name="Document" r:id="rId4" imgW="5477256" imgH="2429256"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4724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0959"/>
    </mc:Choice>
    <mc:Fallback xmlns="">
      <p:transition spd="slow" advTm="1095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 calcmode="lin" valueType="num">
                                      <p:cBhvr additive="base">
                                        <p:cTn id="7" dur="500" fill="hold"/>
                                        <p:tgtEl>
                                          <p:spTgt spid="119813"/>
                                        </p:tgtEl>
                                        <p:attrNameLst>
                                          <p:attrName>ppt_x</p:attrName>
                                        </p:attrNameLst>
                                      </p:cBhvr>
                                      <p:tavLst>
                                        <p:tav tm="0">
                                          <p:val>
                                            <p:strVal val="#ppt_x"/>
                                          </p:val>
                                        </p:tav>
                                        <p:tav tm="100000">
                                          <p:val>
                                            <p:strVal val="#ppt_x"/>
                                          </p:val>
                                        </p:tav>
                                      </p:tavLst>
                                    </p:anim>
                                    <p:anim calcmode="lin" valueType="num">
                                      <p:cBhvr additive="base">
                                        <p:cTn id="8"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92100" y="74613"/>
            <a:ext cx="8610600" cy="611187"/>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2.1 Origins and Evolution of HTML</a:t>
            </a:r>
          </a:p>
        </p:txBody>
      </p:sp>
      <p:sp>
        <p:nvSpPr>
          <p:cNvPr id="7171" name="Rectangle 3"/>
          <p:cNvSpPr>
            <a:spLocks noGrp="1" noChangeArrowheads="1"/>
          </p:cNvSpPr>
          <p:nvPr>
            <p:ph type="body" idx="1"/>
          </p:nvPr>
        </p:nvSpPr>
        <p:spPr>
          <a:xfrm>
            <a:off x="292100" y="685800"/>
            <a:ext cx="8610600" cy="4953000"/>
          </a:xfrm>
        </p:spPr>
        <p:txBody>
          <a:bodyPr/>
          <a:lstStyle/>
          <a:p>
            <a:pPr>
              <a:lnSpc>
                <a:spcPct val="120000"/>
              </a:lnSpc>
              <a:spcBef>
                <a:spcPct val="20000"/>
              </a:spcBef>
              <a:buSzTx/>
            </a:pPr>
            <a:r>
              <a:rPr lang="en-US" altLang="zh-CN" b="0">
                <a:solidFill>
                  <a:schemeClr val="accent2"/>
                </a:solidFill>
                <a:ea typeface="宋体" panose="02010600030101010101" pitchFamily="2" charset="-122"/>
              </a:rPr>
              <a:t>HTML was derived from SGML.</a:t>
            </a:r>
          </a:p>
          <a:p>
            <a:pPr>
              <a:lnSpc>
                <a:spcPct val="120000"/>
              </a:lnSpc>
              <a:spcBef>
                <a:spcPct val="20000"/>
              </a:spcBef>
              <a:buSzTx/>
            </a:pPr>
            <a:r>
              <a:rPr lang="en-US" altLang="zh-CN" b="0">
                <a:solidFill>
                  <a:schemeClr val="accent2"/>
                </a:solidFill>
                <a:ea typeface="宋体" panose="02010600030101010101" pitchFamily="2" charset="-122"/>
              </a:rPr>
              <a:t>Original intent of HTML: General layout of documents that could be displayed by a wide variety of computers</a:t>
            </a:r>
          </a:p>
          <a:p>
            <a:pPr>
              <a:lnSpc>
                <a:spcPct val="120000"/>
              </a:lnSpc>
              <a:spcBef>
                <a:spcPct val="20000"/>
              </a:spcBef>
              <a:buSzTx/>
            </a:pPr>
            <a:r>
              <a:rPr lang="en-US" altLang="zh-CN" b="0">
                <a:solidFill>
                  <a:schemeClr val="accent2"/>
                </a:solidFill>
                <a:ea typeface="宋体" panose="02010600030101010101" pitchFamily="2" charset="-122"/>
              </a:rPr>
              <a:t>Versions:</a:t>
            </a:r>
          </a:p>
          <a:p>
            <a:pPr lvl="1">
              <a:lnSpc>
                <a:spcPct val="120000"/>
              </a:lnSpc>
              <a:spcBef>
                <a:spcPct val="20000"/>
              </a:spcBef>
              <a:buSzTx/>
            </a:pPr>
            <a:r>
              <a:rPr lang="en-US" altLang="zh-CN" b="0">
                <a:solidFill>
                  <a:schemeClr val="accent2"/>
                </a:solidFill>
                <a:ea typeface="宋体" panose="02010600030101010101" pitchFamily="2" charset="-122"/>
              </a:rPr>
              <a:t>In late 1994, Tim Berners-Lee, who developed the initial version of HTML.</a:t>
            </a:r>
          </a:p>
          <a:p>
            <a:pPr lvl="1">
              <a:lnSpc>
                <a:spcPct val="120000"/>
              </a:lnSpc>
              <a:spcBef>
                <a:spcPct val="20000"/>
              </a:spcBef>
              <a:buSzTx/>
            </a:pPr>
            <a:r>
              <a:rPr lang="en-US" altLang="zh-CN" b="0">
                <a:solidFill>
                  <a:schemeClr val="accent2"/>
                </a:solidFill>
                <a:ea typeface="宋体" panose="02010600030101010101" pitchFamily="2" charset="-122"/>
              </a:rPr>
              <a:t>The first HTML standard, HTML 2.0, was released in 1995.</a:t>
            </a:r>
          </a:p>
        </p:txBody>
      </p:sp>
      <p:sp>
        <p:nvSpPr>
          <p:cNvPr id="7172" name="Text Box 4"/>
          <p:cNvSpPr txBox="1">
            <a:spLocks noChangeArrowheads="1"/>
          </p:cNvSpPr>
          <p:nvPr/>
        </p:nvSpPr>
        <p:spPr bwMode="auto">
          <a:xfrm>
            <a:off x="746125" y="6078538"/>
            <a:ext cx="26828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endParaRPr lang="zh-CN" altLang="en-US" sz="1800">
              <a:latin typeface="Arial" panose="020B0604020202020204" pitchFamily="34" charset="0"/>
              <a:ea typeface="宋体" panose="02010600030101010101" pitchFamily="2" charset="-122"/>
            </a:endParaRPr>
          </a:p>
        </p:txBody>
      </p:sp>
      <p:sp>
        <p:nvSpPr>
          <p:cNvPr id="7173" name="Text Box 5"/>
          <p:cNvSpPr txBox="1">
            <a:spLocks noChangeArrowheads="1"/>
          </p:cNvSpPr>
          <p:nvPr/>
        </p:nvSpPr>
        <p:spPr bwMode="auto">
          <a:xfrm>
            <a:off x="733425" y="5822950"/>
            <a:ext cx="6477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r>
              <a:rPr lang="en-US" altLang="zh-CN">
                <a:solidFill>
                  <a:schemeClr val="accent1"/>
                </a:solidFill>
                <a:ea typeface="宋体" panose="02010600030101010101" pitchFamily="2" charset="-122"/>
              </a:rPr>
              <a:t>SGML: Standard generalized markup language</a:t>
            </a:r>
          </a:p>
        </p:txBody>
      </p:sp>
    </p:spTree>
  </p:cSld>
  <p:clrMapOvr>
    <a:masterClrMapping/>
  </p:clrMapOvr>
  <mc:AlternateContent xmlns:mc="http://schemas.openxmlformats.org/markup-compatibility/2006" xmlns:p14="http://schemas.microsoft.com/office/powerpoint/2010/main">
    <mc:Choice Requires="p14">
      <p:transition spd="slow" p14:dur="2000" advTm="205801"/>
    </mc:Choice>
    <mc:Fallback xmlns="">
      <p:transition spd="slow" advTm="20580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r>
              <a:rPr lang="en-US" altLang="zh-CN">
                <a:ea typeface="宋体" panose="02010600030101010101" pitchFamily="2" charset="-122"/>
              </a:rPr>
              <a:t> </a:t>
            </a:r>
            <a:endParaRPr lang="en-US" altLang="zh-CN" sz="2800">
              <a:ea typeface="宋体" panose="02010600030101010101" pitchFamily="2" charset="-122"/>
            </a:endParaRPr>
          </a:p>
        </p:txBody>
      </p:sp>
      <p:sp>
        <p:nvSpPr>
          <p:cNvPr id="28675" name="Rectangle 3"/>
          <p:cNvSpPr>
            <a:spLocks noGrp="1" noChangeArrowheads="1"/>
          </p:cNvSpPr>
          <p:nvPr>
            <p:ph type="body" idx="1"/>
          </p:nvPr>
        </p:nvSpPr>
        <p:spPr/>
        <p:txBody>
          <a:bodyPr/>
          <a:lstStyle/>
          <a:p>
            <a:pPr marL="225425" indent="-225425">
              <a:lnSpc>
                <a:spcPct val="100000"/>
              </a:lnSpc>
              <a:spcBef>
                <a:spcPct val="20000"/>
              </a:spcBef>
              <a:buSzTx/>
              <a:buFont typeface="Times" panose="02020603050405020304" pitchFamily="18" charset="0"/>
              <a:buChar char="•"/>
              <a:defRPr/>
            </a:pPr>
            <a:r>
              <a:rPr lang="en-US" altLang="zh-CN" b="0" dirty="0">
                <a:solidFill>
                  <a:schemeClr val="accent2"/>
                </a:solidFill>
                <a:ea typeface="宋体" panose="02010600030101010101" pitchFamily="2" charset="-122"/>
              </a:rPr>
              <a:t>If the target is not at the beginning of the document, the target spot must be marked.  </a:t>
            </a:r>
          </a:p>
          <a:p>
            <a:pPr marL="225425" indent="-225425">
              <a:lnSpc>
                <a:spcPct val="100000"/>
              </a:lnSpc>
              <a:spcBef>
                <a:spcPct val="20000"/>
              </a:spcBef>
              <a:buSzTx/>
              <a:buFont typeface="Times" panose="02020603050405020304" pitchFamily="18" charset="0"/>
              <a:buChar char="•"/>
              <a:defRPr/>
            </a:pPr>
            <a:r>
              <a:rPr lang="en-US" altLang="zh-CN" b="0" dirty="0">
                <a:solidFill>
                  <a:schemeClr val="accent2"/>
                </a:solidFill>
                <a:ea typeface="宋体" panose="02010600030101010101" pitchFamily="2" charset="-122"/>
              </a:rPr>
              <a:t>Target labels can be defined in many tags with the </a:t>
            </a:r>
            <a:r>
              <a:rPr lang="en-US" altLang="zh-CN" b="0" i="1" dirty="0">
                <a:solidFill>
                  <a:srgbClr val="FF0000"/>
                </a:solidFill>
                <a:ea typeface="宋体" panose="02010600030101010101" pitchFamily="2" charset="-122"/>
              </a:rPr>
              <a:t>id</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attribute, as in</a:t>
            </a:r>
          </a:p>
          <a:p>
            <a:pPr lvl="1">
              <a:lnSpc>
                <a:spcPct val="100000"/>
              </a:lnSpc>
              <a:spcBef>
                <a:spcPct val="20000"/>
              </a:spcBef>
              <a:buSzTx/>
              <a:buFontTx/>
              <a:buNone/>
              <a:defRPr/>
            </a:pPr>
            <a:r>
              <a:rPr lang="en-US" altLang="zh-CN" b="0" dirty="0">
                <a:solidFill>
                  <a:srgbClr val="FF0000"/>
                </a:solidFill>
                <a:ea typeface="宋体" panose="02010600030101010101" pitchFamily="2" charset="-122"/>
              </a:rPr>
              <a:t>&lt;h1 id = "baskets"&gt; Baskets &lt;/h1&gt;</a:t>
            </a:r>
          </a:p>
          <a:p>
            <a:pPr marL="225425" indent="-225425">
              <a:lnSpc>
                <a:spcPct val="100000"/>
              </a:lnSpc>
              <a:spcBef>
                <a:spcPct val="20000"/>
              </a:spcBef>
              <a:buSzTx/>
              <a:buFont typeface="Times" panose="02020603050405020304" pitchFamily="18" charset="0"/>
              <a:buChar char="•"/>
              <a:defRPr/>
            </a:pPr>
            <a:r>
              <a:rPr lang="en-US" altLang="zh-CN" b="0" dirty="0">
                <a:solidFill>
                  <a:schemeClr val="accent2"/>
                </a:solidFill>
                <a:ea typeface="宋体" panose="02010600030101010101" pitchFamily="2" charset="-122"/>
              </a:rPr>
              <a:t>The link to an</a:t>
            </a:r>
            <a:r>
              <a:rPr lang="en-US" altLang="zh-CN" b="0" dirty="0">
                <a:solidFill>
                  <a:srgbClr val="FF0000"/>
                </a:solidFill>
                <a:ea typeface="宋体" panose="02010600030101010101" pitchFamily="2" charset="-122"/>
              </a:rPr>
              <a:t> </a:t>
            </a:r>
            <a:r>
              <a:rPr lang="en-US" altLang="zh-CN" b="0" i="1" dirty="0">
                <a:solidFill>
                  <a:srgbClr val="FF0000"/>
                </a:solidFill>
                <a:ea typeface="宋体" panose="02010600030101010101" pitchFamily="2" charset="-122"/>
              </a:rPr>
              <a:t>id</a:t>
            </a:r>
            <a:r>
              <a:rPr lang="en-US" altLang="zh-CN" b="0" dirty="0">
                <a:solidFill>
                  <a:schemeClr val="accent2"/>
                </a:solidFill>
                <a:ea typeface="宋体" panose="02010600030101010101" pitchFamily="2" charset="-122"/>
              </a:rPr>
              <a:t> must be preceded by a pound sign (</a:t>
            </a:r>
            <a:r>
              <a:rPr lang="en-US" altLang="zh-CN" b="0" dirty="0">
                <a:solidFill>
                  <a:srgbClr val="FF0000"/>
                </a:solidFill>
                <a:ea typeface="宋体" panose="02010600030101010101" pitchFamily="2" charset="-122"/>
              </a:rPr>
              <a:t>#</a:t>
            </a:r>
            <a:r>
              <a:rPr lang="en-US" altLang="zh-CN" b="0" dirty="0">
                <a:solidFill>
                  <a:schemeClr val="accent2"/>
                </a:solidFill>
                <a:ea typeface="宋体" panose="02010600030101010101" pitchFamily="2" charset="-122"/>
              </a:rPr>
              <a:t>);</a:t>
            </a:r>
          </a:p>
          <a:p>
            <a:pPr lvl="1" indent="-285750">
              <a:lnSpc>
                <a:spcPct val="100000"/>
              </a:lnSpc>
              <a:spcBef>
                <a:spcPct val="20000"/>
              </a:spcBef>
              <a:buSzTx/>
              <a:buFont typeface="Wingdings" panose="05000000000000000000" pitchFamily="2" charset="2"/>
              <a:buChar char="ü"/>
              <a:defRPr/>
            </a:pPr>
            <a:r>
              <a:rPr lang="en-US" altLang="zh-CN" b="0" dirty="0">
                <a:solidFill>
                  <a:schemeClr val="accent2"/>
                </a:solidFill>
                <a:ea typeface="宋体" panose="02010600030101010101" pitchFamily="2" charset="-122"/>
              </a:rPr>
              <a:t> If the </a:t>
            </a:r>
            <a:r>
              <a:rPr lang="en-US" altLang="zh-CN" b="0" i="1" dirty="0">
                <a:solidFill>
                  <a:schemeClr val="accent2"/>
                </a:solidFill>
                <a:ea typeface="宋体" panose="02010600030101010101" pitchFamily="2" charset="-122"/>
              </a:rPr>
              <a:t>id</a:t>
            </a:r>
            <a:r>
              <a:rPr lang="en-US" altLang="zh-CN" b="0" dirty="0">
                <a:solidFill>
                  <a:schemeClr val="accent2"/>
                </a:solidFill>
                <a:ea typeface="宋体" panose="02010600030101010101" pitchFamily="2" charset="-122"/>
              </a:rPr>
              <a:t> is in the same document, the target could be</a:t>
            </a:r>
          </a:p>
          <a:p>
            <a:pPr marL="914400" lvl="2" indent="0">
              <a:lnSpc>
                <a:spcPct val="100000"/>
              </a:lnSpc>
              <a:spcBef>
                <a:spcPct val="20000"/>
              </a:spcBef>
              <a:buSzTx/>
              <a:buFontTx/>
              <a:buNone/>
              <a:defRPr/>
            </a:pP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 = "#baskets"&gt; </a:t>
            </a:r>
          </a:p>
          <a:p>
            <a:pPr marL="400050" lvl="1" indent="0">
              <a:lnSpc>
                <a:spcPct val="100000"/>
              </a:lnSpc>
              <a:spcBef>
                <a:spcPct val="20000"/>
              </a:spcBef>
              <a:buSzTx/>
              <a:buFontTx/>
              <a:buNone/>
              <a:defRPr/>
            </a:pPr>
            <a:r>
              <a:rPr lang="en-US" altLang="zh-CN" b="0" dirty="0">
                <a:solidFill>
                  <a:srgbClr val="FF0000"/>
                </a:solidFill>
                <a:ea typeface="宋体" panose="02010600030101010101" pitchFamily="2" charset="-122"/>
              </a:rPr>
              <a:t>                    What about baskets? &lt;/a&gt;</a:t>
            </a:r>
          </a:p>
          <a:p>
            <a:pPr marL="742950" lvl="1" indent="-342900">
              <a:lnSpc>
                <a:spcPct val="100000"/>
              </a:lnSpc>
              <a:spcBef>
                <a:spcPct val="20000"/>
              </a:spcBef>
              <a:buSzTx/>
              <a:buFont typeface="Wingdings" panose="05000000000000000000" pitchFamily="2" charset="2"/>
              <a:buChar char="ü"/>
              <a:defRPr/>
            </a:pPr>
            <a:r>
              <a:rPr lang="en-US" altLang="zh-CN" b="0" dirty="0">
                <a:solidFill>
                  <a:schemeClr val="accent2"/>
                </a:solidFill>
                <a:ea typeface="宋体" panose="02010600030101010101" pitchFamily="2" charset="-122"/>
              </a:rPr>
              <a:t>If the target is in a different document, the document reference must be as follows</a:t>
            </a:r>
          </a:p>
          <a:p>
            <a:pPr marL="914400" lvl="2" indent="0">
              <a:lnSpc>
                <a:spcPct val="100000"/>
              </a:lnSpc>
              <a:spcBef>
                <a:spcPct val="20000"/>
              </a:spcBef>
              <a:buSzTx/>
              <a:buFontTx/>
              <a:buNone/>
              <a:defRPr/>
            </a:pP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myAd.html#baskets</a:t>
            </a:r>
            <a:r>
              <a:rPr lang="en-US" altLang="zh-CN" b="0" dirty="0">
                <a:solidFill>
                  <a:srgbClr val="FF0000"/>
                </a:solidFill>
                <a:ea typeface="宋体" panose="02010600030101010101" pitchFamily="2" charset="-122"/>
              </a:rPr>
              <a:t>”&gt; Baskets &lt;/a&gt;</a:t>
            </a:r>
          </a:p>
        </p:txBody>
      </p:sp>
    </p:spTree>
  </p:cSld>
  <p:clrMapOvr>
    <a:masterClrMapping/>
  </p:clrMapOvr>
  <mc:AlternateContent xmlns:mc="http://schemas.openxmlformats.org/markup-compatibility/2006" xmlns:p14="http://schemas.microsoft.com/office/powerpoint/2010/main">
    <mc:Choice Requires="p14">
      <p:transition spd="slow" p14:dur="2000" advTm="145160"/>
    </mc:Choice>
    <mc:Fallback xmlns="">
      <p:transition spd="slow" advTm="14516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2.6 Hypertext Links</a:t>
            </a:r>
            <a:endParaRPr lang="zh-CN" altLang="en-US" sz="3200">
              <a:latin typeface="Times New Roman" panose="02020603050405020304" pitchFamily="18" charset="0"/>
              <a:ea typeface="宋体" panose="02010600030101010101" pitchFamily="2" charset="-122"/>
            </a:endParaRPr>
          </a:p>
        </p:txBody>
      </p:sp>
      <p:sp>
        <p:nvSpPr>
          <p:cNvPr id="33795" name="Rectangle 3"/>
          <p:cNvSpPr>
            <a:spLocks noGrp="1" noChangeArrowheads="1"/>
          </p:cNvSpPr>
          <p:nvPr>
            <p:ph type="body" idx="1"/>
          </p:nvPr>
        </p:nvSpPr>
        <p:spPr/>
        <p:txBody>
          <a:bodyPr/>
          <a:lstStyle/>
          <a:p>
            <a:pPr>
              <a:lnSpc>
                <a:spcPct val="100000"/>
              </a:lnSpc>
              <a:spcBef>
                <a:spcPct val="20000"/>
              </a:spcBef>
              <a:buSzTx/>
              <a:buFont typeface="Times" panose="02020603050405020304" pitchFamily="18" charset="0"/>
              <a:buChar char="•"/>
            </a:pPr>
            <a:endParaRPr lang="en-US" altLang="zh-CN" b="0" dirty="0">
              <a:solidFill>
                <a:schemeClr val="accent2"/>
              </a:solidFill>
              <a:ea typeface="宋体" panose="02010600030101010101" pitchFamily="2" charset="-122"/>
            </a:endParaRPr>
          </a:p>
          <a:p>
            <a:pPr>
              <a:lnSpc>
                <a:spcPct val="10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Links can have images:</a:t>
            </a:r>
          </a:p>
          <a:p>
            <a:pPr lvl="1">
              <a:lnSpc>
                <a:spcPct val="100000"/>
              </a:lnSpc>
              <a:spcBef>
                <a:spcPct val="20000"/>
              </a:spcBef>
              <a:buSzTx/>
              <a:buFontTx/>
              <a:buNone/>
            </a:pP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c210data.html</a:t>
            </a:r>
            <a:r>
              <a:rPr lang="en-US" altLang="zh-CN" b="0" dirty="0">
                <a:solidFill>
                  <a:srgbClr val="FF0000"/>
                </a:solidFill>
                <a:ea typeface="宋体" panose="02010600030101010101" pitchFamily="2" charset="-122"/>
              </a:rPr>
              <a:t>“&gt; </a:t>
            </a:r>
          </a:p>
          <a:p>
            <a:pPr lvl="1">
              <a:lnSpc>
                <a:spcPct val="100000"/>
              </a:lnSpc>
              <a:spcBef>
                <a:spcPct val="20000"/>
              </a:spcBef>
              <a:buSzTx/>
              <a:buFontTx/>
              <a:buNone/>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img</a:t>
            </a: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src</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smallplane.jpg</a:t>
            </a:r>
            <a:r>
              <a:rPr lang="en-US" altLang="zh-CN" b="0" dirty="0">
                <a:solidFill>
                  <a:srgbClr val="FF0000"/>
                </a:solidFill>
                <a:ea typeface="宋体" panose="02010600030101010101" pitchFamily="2" charset="-122"/>
              </a:rPr>
              <a:t>” </a:t>
            </a:r>
          </a:p>
          <a:p>
            <a:pPr lvl="1">
              <a:lnSpc>
                <a:spcPct val="100000"/>
              </a:lnSpc>
              <a:spcBef>
                <a:spcPct val="20000"/>
              </a:spcBef>
              <a:buSzTx/>
              <a:buFontTx/>
              <a:buNone/>
            </a:pPr>
            <a:r>
              <a:rPr lang="en-US" altLang="zh-CN" b="0" dirty="0">
                <a:solidFill>
                  <a:srgbClr val="FF0000"/>
                </a:solidFill>
                <a:ea typeface="宋体" panose="02010600030101010101" pitchFamily="2" charset="-122"/>
              </a:rPr>
              <a:t>         height=“20” </a:t>
            </a:r>
          </a:p>
          <a:p>
            <a:pPr lvl="1">
              <a:lnSpc>
                <a:spcPct val="100000"/>
              </a:lnSpc>
              <a:spcBef>
                <a:spcPct val="20000"/>
              </a:spcBef>
              <a:buSzTx/>
              <a:buFontTx/>
              <a:buNone/>
            </a:pPr>
            <a:r>
              <a:rPr lang="en-US" altLang="zh-CN" b="0" dirty="0">
                <a:solidFill>
                  <a:srgbClr val="FF0000"/>
                </a:solidFill>
                <a:ea typeface="宋体" panose="02010600030101010101" pitchFamily="2" charset="-122"/>
              </a:rPr>
              <a:t>         width=“20”</a:t>
            </a:r>
          </a:p>
          <a:p>
            <a:pPr lvl="1">
              <a:lnSpc>
                <a:spcPct val="100000"/>
              </a:lnSpc>
              <a:spcBef>
                <a:spcPct val="20000"/>
              </a:spcBef>
              <a:buSzTx/>
              <a:buFontTx/>
              <a:buNone/>
            </a:pPr>
            <a:r>
              <a:rPr lang="en-US" altLang="zh-CN" b="0" dirty="0">
                <a:solidFill>
                  <a:srgbClr val="FF0000"/>
                </a:solidFill>
                <a:ea typeface="宋体" panose="02010600030101010101" pitchFamily="2" charset="-122"/>
              </a:rPr>
              <a:t>         alt = "Small picture of an airplane “</a:t>
            </a:r>
          </a:p>
          <a:p>
            <a:pPr lvl="1">
              <a:lnSpc>
                <a:spcPct val="100000"/>
              </a:lnSpc>
              <a:spcBef>
                <a:spcPct val="20000"/>
              </a:spcBef>
              <a:buSzTx/>
              <a:buFontTx/>
              <a:buNone/>
            </a:pPr>
            <a:r>
              <a:rPr lang="en-US" altLang="zh-CN" b="0" dirty="0">
                <a:solidFill>
                  <a:srgbClr val="FF0000"/>
                </a:solidFill>
                <a:ea typeface="宋体" panose="02010600030101010101" pitchFamily="2" charset="-122"/>
              </a:rPr>
              <a:t>     /&gt; </a:t>
            </a:r>
          </a:p>
          <a:p>
            <a:pPr lvl="1">
              <a:lnSpc>
                <a:spcPct val="100000"/>
              </a:lnSpc>
              <a:spcBef>
                <a:spcPct val="20000"/>
              </a:spcBef>
              <a:buSzTx/>
              <a:buFontTx/>
              <a:buNone/>
            </a:pPr>
            <a:r>
              <a:rPr lang="en-US" altLang="zh-CN" b="0" dirty="0">
                <a:solidFill>
                  <a:srgbClr val="FF0000"/>
                </a:solidFill>
                <a:ea typeface="宋体" panose="02010600030101010101" pitchFamily="2" charset="-122"/>
              </a:rPr>
              <a:t>        Info on </a:t>
            </a:r>
            <a:r>
              <a:rPr lang="en-US" altLang="zh-CN" b="0" dirty="0" err="1">
                <a:solidFill>
                  <a:srgbClr val="FF0000"/>
                </a:solidFill>
                <a:ea typeface="宋体" panose="02010600030101010101" pitchFamily="2" charset="-122"/>
              </a:rPr>
              <a:t>C210</a:t>
            </a:r>
            <a:endParaRPr lang="en-US" altLang="zh-CN" b="0" dirty="0">
              <a:solidFill>
                <a:srgbClr val="FF0000"/>
              </a:solidFill>
              <a:ea typeface="宋体" panose="02010600030101010101" pitchFamily="2" charset="-122"/>
            </a:endParaRPr>
          </a:p>
          <a:p>
            <a:pPr lvl="1">
              <a:lnSpc>
                <a:spcPct val="100000"/>
              </a:lnSpc>
              <a:spcBef>
                <a:spcPct val="20000"/>
              </a:spcBef>
              <a:buSzTx/>
              <a:buFontTx/>
              <a:buNone/>
            </a:pPr>
            <a:r>
              <a:rPr lang="en-US" altLang="zh-CN" b="0" dirty="0">
                <a:solidFill>
                  <a:srgbClr val="FF0000"/>
                </a:solidFill>
                <a:ea typeface="宋体" panose="02010600030101010101" pitchFamily="2" charset="-122"/>
              </a:rPr>
              <a:t>	 &lt;/a&gt;</a:t>
            </a:r>
          </a:p>
          <a:p>
            <a:pPr lvl="1">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Example 2-</a:t>
            </a:r>
            <a:r>
              <a:rPr lang="en-US" altLang="zh-CN" b="0">
                <a:solidFill>
                  <a:schemeClr val="accent2"/>
                </a:solidFill>
                <a:ea typeface="宋体" panose="02010600030101010101" pitchFamily="2" charset="-122"/>
              </a:rPr>
              <a:t>linking.html</a:t>
            </a:r>
            <a:endParaRPr lang="en-US" altLang="zh-CN" b="0" dirty="0">
              <a:solidFill>
                <a:schemeClr val="accent2"/>
              </a:solidFill>
              <a:ea typeface="宋体" panose="02010600030101010101" pitchFamily="2" charset="-122"/>
            </a:endParaRPr>
          </a:p>
          <a:p>
            <a:endParaRPr lang="zh-CN" altLang="en-US"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63681"/>
    </mc:Choice>
    <mc:Fallback xmlns="">
      <p:transition spd="slow" advTm="636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200">
                <a:solidFill>
                  <a:schemeClr val="accent1"/>
                </a:solidFill>
                <a:latin typeface="Times New Roman" panose="02020603050405020304" pitchFamily="18" charset="0"/>
                <a:ea typeface="宋体" panose="02010600030101010101" pitchFamily="2" charset="-122"/>
              </a:rPr>
              <a:t>Class exercises</a:t>
            </a:r>
          </a:p>
        </p:txBody>
      </p:sp>
      <p:sp>
        <p:nvSpPr>
          <p:cNvPr id="34819" name="Rectangle 3"/>
          <p:cNvSpPr>
            <a:spLocks noGrp="1" noChangeArrowheads="1"/>
          </p:cNvSpPr>
          <p:nvPr>
            <p:ph type="body" idx="1"/>
          </p:nvPr>
        </p:nvSpPr>
        <p:spPr/>
        <p:txBody>
          <a:bodyPr/>
          <a:lstStyle/>
          <a:p>
            <a:r>
              <a:rPr lang="en-US" altLang="zh-CN" b="0" dirty="0">
                <a:solidFill>
                  <a:schemeClr val="accent2"/>
                </a:solidFill>
                <a:ea typeface="宋体" panose="02010600030101010101" pitchFamily="2" charset="-122"/>
              </a:rPr>
              <a:t>Create an html document with the following features</a:t>
            </a:r>
          </a:p>
          <a:p>
            <a:pPr>
              <a:buFontTx/>
              <a:buNone/>
            </a:pPr>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(1) Display your name by the &lt;title&gt; tag.   </a:t>
            </a:r>
            <a:endParaRPr lang="zh-CN" altLang="en-US"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(2) There are three parts, and each part has a heading and a paragraph. The three parts are used to introduce </a:t>
            </a:r>
            <a:r>
              <a:rPr lang="en-US" altLang="zh-CN" b="0" i="1" dirty="0">
                <a:solidFill>
                  <a:schemeClr val="accent2"/>
                </a:solidFill>
                <a:ea typeface="宋体" panose="02010600030101010101" pitchFamily="2" charset="-122"/>
              </a:rPr>
              <a:t>you</a:t>
            </a:r>
            <a:r>
              <a:rPr lang="en-US" altLang="zh-CN" b="0" dirty="0">
                <a:solidFill>
                  <a:schemeClr val="accent2"/>
                </a:solidFill>
                <a:ea typeface="宋体" panose="02010600030101010101" pitchFamily="2" charset="-122"/>
              </a:rPr>
              <a:t>, </a:t>
            </a:r>
            <a:r>
              <a:rPr lang="en-US" altLang="zh-CN" b="0" i="1" dirty="0">
                <a:solidFill>
                  <a:schemeClr val="accent2"/>
                </a:solidFill>
                <a:ea typeface="宋体" panose="02010600030101010101" pitchFamily="2" charset="-122"/>
              </a:rPr>
              <a:t>your mother</a:t>
            </a:r>
            <a:r>
              <a:rPr lang="en-US" altLang="zh-CN" b="0" dirty="0">
                <a:solidFill>
                  <a:schemeClr val="accent2"/>
                </a:solidFill>
                <a:ea typeface="宋体" panose="02010600030101010101" pitchFamily="2" charset="-122"/>
              </a:rPr>
              <a:t> and </a:t>
            </a:r>
            <a:r>
              <a:rPr lang="en-US" altLang="zh-CN" b="0" i="1" dirty="0">
                <a:solidFill>
                  <a:schemeClr val="accent2"/>
                </a:solidFill>
                <a:ea typeface="宋体" panose="02010600030101010101" pitchFamily="2" charset="-122"/>
              </a:rPr>
              <a:t>your father</a:t>
            </a:r>
            <a:r>
              <a:rPr lang="en-US" altLang="zh-CN" b="0" dirty="0">
                <a:solidFill>
                  <a:schemeClr val="accent2"/>
                </a:solidFill>
                <a:ea typeface="宋体" panose="02010600030101010101" pitchFamily="2" charset="-122"/>
              </a:rPr>
              <a:t>. You can just make up the content.</a:t>
            </a:r>
          </a:p>
          <a:p>
            <a:r>
              <a:rPr lang="en-US" altLang="zh-CN" b="0" dirty="0">
                <a:solidFill>
                  <a:schemeClr val="accent2"/>
                </a:solidFill>
                <a:ea typeface="宋体" panose="02010600030101010101" pitchFamily="2" charset="-122"/>
              </a:rPr>
              <a:t>(3) There is a link in the paragraph of </a:t>
            </a:r>
            <a:r>
              <a:rPr lang="en-US" altLang="zh-CN" b="0" i="1" dirty="0">
                <a:solidFill>
                  <a:schemeClr val="accent2"/>
                </a:solidFill>
                <a:ea typeface="宋体" panose="02010600030101010101" pitchFamily="2" charset="-122"/>
              </a:rPr>
              <a:t>you</a:t>
            </a:r>
            <a:r>
              <a:rPr lang="en-US" altLang="zh-CN" b="0" dirty="0">
                <a:solidFill>
                  <a:schemeClr val="accent2"/>
                </a:solidFill>
                <a:ea typeface="宋体" panose="02010600030101010101" pitchFamily="2" charset="-122"/>
              </a:rPr>
              <a:t> to </a:t>
            </a:r>
            <a:r>
              <a:rPr lang="en-US" altLang="zh-CN" b="0" dirty="0" err="1">
                <a:solidFill>
                  <a:schemeClr val="accent2"/>
                </a:solidFill>
                <a:ea typeface="宋体" panose="02010600030101010101" pitchFamily="2" charset="-122"/>
              </a:rPr>
              <a:t>NJUPT</a:t>
            </a:r>
            <a:r>
              <a:rPr lang="en-US" altLang="zh-CN" b="0" dirty="0">
                <a:solidFill>
                  <a:schemeClr val="accent2"/>
                </a:solidFill>
                <a:ea typeface="宋体" panose="02010600030101010101" pitchFamily="2" charset="-122"/>
              </a:rPr>
              <a:t> home page.</a:t>
            </a:r>
          </a:p>
          <a:p>
            <a:r>
              <a:rPr lang="en-US" altLang="zh-CN" b="0" dirty="0">
                <a:solidFill>
                  <a:schemeClr val="accent2"/>
                </a:solidFill>
                <a:ea typeface="宋体" panose="02010600030101010101" pitchFamily="2" charset="-122"/>
              </a:rPr>
              <a:t>(4)There is at least one line of comment in the html document.</a:t>
            </a:r>
          </a:p>
          <a:p>
            <a:endParaRPr lang="en-US" altLang="zh-CN" b="0" dirty="0">
              <a:solidFill>
                <a:schemeClr val="accent2"/>
              </a:solidFill>
              <a:ea typeface="宋体" panose="02010600030101010101" pitchFamily="2" charset="-122"/>
            </a:endParaRPr>
          </a:p>
          <a:p>
            <a:r>
              <a:rPr lang="en-US" altLang="zh-CN" b="0" dirty="0">
                <a:solidFill>
                  <a:srgbClr val="FF0000"/>
                </a:solidFill>
                <a:ea typeface="宋体" panose="02010600030101010101" pitchFamily="2" charset="-122"/>
              </a:rPr>
              <a:t>Notice</a:t>
            </a:r>
            <a:r>
              <a:rPr lang="en-US" altLang="zh-CN" b="0">
                <a:solidFill>
                  <a:srgbClr val="FF0000"/>
                </a:solidFill>
                <a:ea typeface="宋体" panose="02010600030101010101" pitchFamily="2" charset="-122"/>
              </a:rPr>
              <a:t>: After </a:t>
            </a:r>
            <a:r>
              <a:rPr lang="en-US" altLang="zh-CN" b="0" dirty="0">
                <a:solidFill>
                  <a:srgbClr val="FF0000"/>
                </a:solidFill>
                <a:ea typeface="宋体" panose="02010600030101010101" pitchFamily="2" charset="-122"/>
              </a:rPr>
              <a:t>class, the files are zipped as  “</a:t>
            </a:r>
            <a:r>
              <a:rPr lang="en-US" altLang="zh-CN" b="0" dirty="0" err="1">
                <a:solidFill>
                  <a:srgbClr val="FF0000"/>
                </a:solidFill>
                <a:ea typeface="宋体" panose="02010600030101010101" pitchFamily="2" charset="-122"/>
              </a:rPr>
              <a:t>B210315-2.6.zip</a:t>
            </a:r>
            <a:r>
              <a:rPr lang="en-US" altLang="zh-CN" b="0" dirty="0">
                <a:solidFill>
                  <a:srgbClr val="FF0000"/>
                </a:solidFill>
                <a:ea typeface="宋体" panose="02010600030101010101" pitchFamily="2" charset="-122"/>
              </a:rPr>
              <a:t>”  and sent to </a:t>
            </a:r>
            <a:r>
              <a:rPr lang="en-US" altLang="zh-CN" b="0" dirty="0" err="1">
                <a:solidFill>
                  <a:srgbClr val="FF0000"/>
                </a:solidFill>
                <a:ea typeface="宋体" panose="02010600030101010101" pitchFamily="2" charset="-122"/>
              </a:rPr>
              <a:t>hjymail@163.com</a:t>
            </a:r>
            <a:endParaRPr lang="en-US" altLang="zh-CN" b="0"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1014"/>
    </mc:Choice>
    <mc:Fallback xmlns="">
      <p:transition spd="slow" advTm="14101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a:t>
            </a:r>
            <a:endParaRPr lang="zh-CN" altLang="en-US" sz="3200">
              <a:latin typeface="Times New Roman" panose="02020603050405020304" pitchFamily="18" charset="0"/>
              <a:ea typeface="宋体" panose="02010600030101010101" pitchFamily="2" charset="-122"/>
            </a:endParaRPr>
          </a:p>
        </p:txBody>
      </p:sp>
      <p:sp>
        <p:nvSpPr>
          <p:cNvPr id="35843" name="Rectangle 3"/>
          <p:cNvSpPr>
            <a:spLocks noGrp="1" noChangeArrowheads="1"/>
          </p:cNvSpPr>
          <p:nvPr>
            <p:ph type="body" idx="1"/>
          </p:nvPr>
        </p:nvSpPr>
        <p:spPr/>
        <p:txBody>
          <a:bodyPr/>
          <a:lstStyle/>
          <a:p>
            <a:r>
              <a:rPr lang="en-US" altLang="zh-CN" b="0">
                <a:solidFill>
                  <a:schemeClr val="accent2"/>
                </a:solidFill>
                <a:ea typeface="宋体" panose="02010600030101010101" pitchFamily="2" charset="-122"/>
              </a:rPr>
              <a:t>Contents</a:t>
            </a:r>
          </a:p>
          <a:p>
            <a:endParaRPr lang="en-US" altLang="zh-CN" b="0">
              <a:solidFill>
                <a:schemeClr val="accent2"/>
              </a:solidFill>
              <a:ea typeface="宋体" panose="02010600030101010101" pitchFamily="2" charset="-122"/>
            </a:endParaRPr>
          </a:p>
          <a:p>
            <a:pPr lvl="1"/>
            <a:r>
              <a:rPr lang="en-US" altLang="zh-CN" b="0">
                <a:solidFill>
                  <a:schemeClr val="accent2"/>
                </a:solidFill>
                <a:ea typeface="宋体" panose="02010600030101010101" pitchFamily="2" charset="-122"/>
              </a:rPr>
              <a:t>2.7.1 Unordered list</a:t>
            </a:r>
          </a:p>
          <a:p>
            <a:pPr lvl="1">
              <a:buFontTx/>
              <a:buNone/>
            </a:pPr>
            <a:endParaRPr lang="en-US" altLang="zh-CN" b="0">
              <a:solidFill>
                <a:schemeClr val="accent2"/>
              </a:solidFill>
              <a:ea typeface="宋体" panose="02010600030101010101" pitchFamily="2" charset="-122"/>
            </a:endParaRPr>
          </a:p>
          <a:p>
            <a:pPr lvl="1"/>
            <a:r>
              <a:rPr lang="en-US" altLang="zh-CN" b="0">
                <a:solidFill>
                  <a:schemeClr val="accent2"/>
                </a:solidFill>
                <a:ea typeface="宋体" panose="02010600030101010101" pitchFamily="2" charset="-122"/>
              </a:rPr>
              <a:t>2.7.2 Ordered list</a:t>
            </a:r>
          </a:p>
          <a:p>
            <a:pPr lvl="1">
              <a:buFontTx/>
              <a:buNone/>
            </a:pPr>
            <a:endParaRPr lang="en-US" altLang="zh-CN" b="0">
              <a:solidFill>
                <a:schemeClr val="accent2"/>
              </a:solidFill>
              <a:ea typeface="宋体" panose="02010600030101010101" pitchFamily="2" charset="-122"/>
            </a:endParaRPr>
          </a:p>
          <a:p>
            <a:pPr lvl="1"/>
            <a:r>
              <a:rPr lang="en-US" altLang="zh-CN" b="0">
                <a:solidFill>
                  <a:schemeClr val="accent2"/>
                </a:solidFill>
                <a:ea typeface="宋体" panose="02010600030101010101" pitchFamily="2" charset="-122"/>
              </a:rPr>
              <a:t>2.7.3 Definition list</a:t>
            </a:r>
          </a:p>
        </p:txBody>
      </p:sp>
    </p:spTree>
  </p:cSld>
  <p:clrMapOvr>
    <a:masterClrMapping/>
  </p:clrMapOvr>
  <mc:AlternateContent xmlns:mc="http://schemas.openxmlformats.org/markup-compatibility/2006" xmlns:p14="http://schemas.microsoft.com/office/powerpoint/2010/main">
    <mc:Choice Requires="p14">
      <p:transition spd="slow" p14:dur="2000" advTm="112102"/>
    </mc:Choice>
    <mc:Fallback xmlns="">
      <p:transition spd="slow" advTm="11210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 -2.7.1 Unordered list</a:t>
            </a:r>
            <a:endParaRPr lang="zh-CN" altLang="en-US" sz="3200">
              <a:latin typeface="Times New Roman" panose="02020603050405020304" pitchFamily="18" charset="0"/>
              <a:ea typeface="宋体" panose="02010600030101010101" pitchFamily="2" charset="-122"/>
            </a:endParaRPr>
          </a:p>
        </p:txBody>
      </p:sp>
      <p:sp>
        <p:nvSpPr>
          <p:cNvPr id="36867" name="Rectangle 3"/>
          <p:cNvSpPr>
            <a:spLocks noGrp="1" noChangeArrowheads="1"/>
          </p:cNvSpPr>
          <p:nvPr>
            <p:ph type="body" idx="1"/>
          </p:nvPr>
        </p:nvSpPr>
        <p:spPr/>
        <p:txBody>
          <a:bodyPr/>
          <a:lstStyle/>
          <a:p>
            <a:endParaRPr lang="en-US" altLang="zh-CN" b="0">
              <a:solidFill>
                <a:schemeClr val="accent2"/>
              </a:solidFill>
              <a:ea typeface="宋体" panose="02010600030101010101" pitchFamily="2" charset="-122"/>
            </a:endParaRPr>
          </a:p>
          <a:p>
            <a:r>
              <a:rPr lang="en-US" altLang="zh-CN" b="0">
                <a:solidFill>
                  <a:schemeClr val="accent2"/>
                </a:solidFill>
                <a:ea typeface="宋体" panose="02010600030101010101" pitchFamily="2" charset="-122"/>
              </a:rPr>
              <a:t>The list is the content of the &lt;</a:t>
            </a:r>
            <a:r>
              <a:rPr lang="en-US" altLang="zh-CN" b="0">
                <a:solidFill>
                  <a:srgbClr val="FF0000"/>
                </a:solidFill>
                <a:ea typeface="宋体" panose="02010600030101010101" pitchFamily="2" charset="-122"/>
              </a:rPr>
              <a:t>ul</a:t>
            </a:r>
            <a:r>
              <a:rPr lang="en-US" altLang="zh-CN" b="0">
                <a:solidFill>
                  <a:schemeClr val="accent2"/>
                </a:solidFill>
                <a:ea typeface="宋体" panose="02010600030101010101" pitchFamily="2" charset="-122"/>
              </a:rPr>
              <a:t>&gt; tag</a:t>
            </a:r>
          </a:p>
          <a:p>
            <a:endParaRPr lang="en-US" altLang="zh-CN" b="0">
              <a:solidFill>
                <a:schemeClr val="accent2"/>
              </a:solidFill>
              <a:ea typeface="宋体" panose="02010600030101010101" pitchFamily="2" charset="-122"/>
            </a:endParaRPr>
          </a:p>
          <a:p>
            <a:r>
              <a:rPr lang="en-US" altLang="zh-CN" b="0">
                <a:solidFill>
                  <a:schemeClr val="accent2"/>
                </a:solidFill>
                <a:ea typeface="宋体" panose="02010600030101010101" pitchFamily="2" charset="-122"/>
              </a:rPr>
              <a:t>Each item in a list is specified with an &lt;</a:t>
            </a:r>
            <a:r>
              <a:rPr lang="en-US" altLang="zh-CN" b="0">
                <a:solidFill>
                  <a:srgbClr val="FF0000"/>
                </a:solidFill>
                <a:ea typeface="宋体" panose="02010600030101010101" pitchFamily="2" charset="-122"/>
              </a:rPr>
              <a:t>li</a:t>
            </a:r>
            <a:r>
              <a:rPr lang="en-US" altLang="zh-CN" b="0">
                <a:solidFill>
                  <a:schemeClr val="accent2"/>
                </a:solidFill>
                <a:ea typeface="宋体" panose="02010600030101010101" pitchFamily="2" charset="-122"/>
              </a:rPr>
              <a:t>&gt; tag. When the item is displayed, it is preceded with a bullet. </a:t>
            </a:r>
          </a:p>
          <a:p>
            <a:endParaRPr lang="en-US" altLang="zh-CN" b="0">
              <a:solidFill>
                <a:schemeClr val="accent2"/>
              </a:solidFill>
              <a:ea typeface="宋体" panose="02010600030101010101" pitchFamily="2" charset="-122"/>
            </a:endParaRPr>
          </a:p>
          <a:p>
            <a:r>
              <a:rPr lang="en-US" altLang="zh-CN" b="0">
                <a:solidFill>
                  <a:schemeClr val="accent2"/>
                </a:solidFill>
                <a:ea typeface="宋体" panose="02010600030101010101" pitchFamily="2" charset="-122"/>
              </a:rPr>
              <a:t>Example 2-unordered.html.</a:t>
            </a:r>
          </a:p>
          <a:p>
            <a:endParaRPr lang="en-US" altLang="zh-CN" b="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1133"/>
    </mc:Choice>
    <mc:Fallback xmlns="">
      <p:transition spd="slow" advTm="9113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 -2.7.2 Ordered list</a:t>
            </a:r>
            <a:endParaRPr lang="zh-CN" altLang="en-US" sz="3200">
              <a:latin typeface="Times New Roman" panose="02020603050405020304" pitchFamily="18" charset="0"/>
              <a:ea typeface="宋体" panose="02010600030101010101" pitchFamily="2" charset="-122"/>
            </a:endParaRPr>
          </a:p>
        </p:txBody>
      </p:sp>
      <p:sp>
        <p:nvSpPr>
          <p:cNvPr id="37891" name="Rectangle 3"/>
          <p:cNvSpPr>
            <a:spLocks noGrp="1" noChangeArrowheads="1"/>
          </p:cNvSpPr>
          <p:nvPr>
            <p:ph type="body" idx="1"/>
          </p:nvPr>
        </p:nvSpPr>
        <p:spPr/>
        <p:txBody>
          <a:bodyPr/>
          <a:lstStyle/>
          <a:p>
            <a:pPr>
              <a:spcBef>
                <a:spcPct val="20000"/>
              </a:spcBef>
              <a:buSzTx/>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The list is the content of the &lt;</a:t>
            </a:r>
            <a:r>
              <a:rPr lang="en-US" altLang="zh-CN" b="0">
                <a:solidFill>
                  <a:srgbClr val="FF0000"/>
                </a:solidFill>
                <a:ea typeface="宋体" panose="02010600030101010101" pitchFamily="2" charset="-122"/>
              </a:rPr>
              <a:t>ol</a:t>
            </a:r>
            <a:r>
              <a:rPr lang="en-US" altLang="zh-CN" b="0">
                <a:solidFill>
                  <a:schemeClr val="accent2"/>
                </a:solidFill>
                <a:ea typeface="宋体" panose="02010600030101010101" pitchFamily="2" charset="-122"/>
              </a:rPr>
              <a:t>&gt; tag</a:t>
            </a:r>
          </a:p>
          <a:p>
            <a:pPr>
              <a:spcBef>
                <a:spcPct val="20000"/>
              </a:spcBef>
              <a:buSzTx/>
              <a:buFontTx/>
              <a:buNone/>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Each item in the display is preceded by a sequence value, such as 1, 2, 3, etc.</a:t>
            </a:r>
          </a:p>
          <a:p>
            <a:pPr>
              <a:spcBef>
                <a:spcPct val="20000"/>
              </a:spcBef>
              <a:buSzTx/>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Example 2-ordered.html.</a:t>
            </a:r>
          </a:p>
          <a:p>
            <a:endParaRPr lang="zh-CN" altLang="en-US">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5356"/>
    </mc:Choice>
    <mc:Fallback xmlns="">
      <p:transition spd="slow" advTm="5535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 -2.7.2 Ordered list</a:t>
            </a:r>
            <a:endParaRPr lang="zh-CN" altLang="en-US" sz="3200">
              <a:latin typeface="Times New Roman" panose="02020603050405020304" pitchFamily="18" charset="0"/>
              <a:ea typeface="宋体" panose="02010600030101010101" pitchFamily="2" charset="-122"/>
            </a:endParaRPr>
          </a:p>
        </p:txBody>
      </p:sp>
      <p:sp>
        <p:nvSpPr>
          <p:cNvPr id="38915" name="Rectangle 3"/>
          <p:cNvSpPr>
            <a:spLocks noGrp="1" noChangeArrowheads="1"/>
          </p:cNvSpPr>
          <p:nvPr>
            <p:ph type="body" idx="1"/>
          </p:nvPr>
        </p:nvSpPr>
        <p:spPr/>
        <p:txBody>
          <a:bodyPr/>
          <a:lstStyle/>
          <a:p>
            <a:pPr>
              <a:spcBef>
                <a:spcPct val="20000"/>
              </a:spcBef>
              <a:buSzTx/>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The list is the content of the &lt;</a:t>
            </a:r>
            <a:r>
              <a:rPr lang="en-US" altLang="zh-CN" b="0">
                <a:solidFill>
                  <a:srgbClr val="FF0000"/>
                </a:solidFill>
                <a:ea typeface="宋体" panose="02010600030101010101" pitchFamily="2" charset="-122"/>
              </a:rPr>
              <a:t>ol</a:t>
            </a:r>
            <a:r>
              <a:rPr lang="en-US" altLang="zh-CN" b="0">
                <a:solidFill>
                  <a:schemeClr val="accent2"/>
                </a:solidFill>
                <a:ea typeface="宋体" panose="02010600030101010101" pitchFamily="2" charset="-122"/>
              </a:rPr>
              <a:t>&gt; tag</a:t>
            </a:r>
          </a:p>
          <a:p>
            <a:pPr>
              <a:spcBef>
                <a:spcPct val="20000"/>
              </a:spcBef>
              <a:buSzTx/>
              <a:buFontTx/>
              <a:buNone/>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Each item in the display is preceded by a sequence value, such as 1, 2, 3, etc.</a:t>
            </a:r>
          </a:p>
          <a:p>
            <a:pPr>
              <a:spcBef>
                <a:spcPct val="20000"/>
              </a:spcBef>
              <a:buSzTx/>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Example 2-ordered.html.</a:t>
            </a:r>
          </a:p>
          <a:p>
            <a:endParaRPr lang="zh-CN" altLang="en-US">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250"/>
    </mc:Choice>
    <mc:Fallback xmlns="">
      <p:transition spd="slow" advTm="525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2.7 Lists-2.7.3 Definition list</a:t>
            </a:r>
          </a:p>
        </p:txBody>
      </p:sp>
      <p:sp>
        <p:nvSpPr>
          <p:cNvPr id="39939" name="Rectangle 3"/>
          <p:cNvSpPr>
            <a:spLocks noGrp="1" noChangeArrowheads="1"/>
          </p:cNvSpPr>
          <p:nvPr>
            <p:ph type="body" idx="1"/>
          </p:nvPr>
        </p:nvSpPr>
        <p:spPr/>
        <p:txBody>
          <a:bodyPr/>
          <a:lstStyle/>
          <a:p>
            <a:pPr>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Definition lists are used to specify lists of terms and their definitions, such as glossaries.</a:t>
            </a:r>
          </a:p>
          <a:p>
            <a:pPr lvl="1">
              <a:lnSpc>
                <a:spcPct val="100000"/>
              </a:lnSpc>
              <a:spcBef>
                <a:spcPct val="20000"/>
              </a:spcBef>
              <a:buSzTx/>
            </a:pPr>
            <a:r>
              <a:rPr lang="en-US" altLang="zh-CN" b="0">
                <a:solidFill>
                  <a:schemeClr val="accent2"/>
                </a:solidFill>
                <a:ea typeface="宋体" panose="02010600030101010101" pitchFamily="2" charset="-122"/>
              </a:rPr>
              <a:t>List is the content of the &lt;</a:t>
            </a:r>
            <a:r>
              <a:rPr lang="en-US" altLang="zh-CN" b="0">
                <a:solidFill>
                  <a:srgbClr val="FF0000"/>
                </a:solidFill>
                <a:ea typeface="宋体" panose="02010600030101010101" pitchFamily="2" charset="-122"/>
              </a:rPr>
              <a:t>dl</a:t>
            </a:r>
            <a:r>
              <a:rPr lang="en-US" altLang="zh-CN" b="0">
                <a:solidFill>
                  <a:schemeClr val="accent2"/>
                </a:solidFill>
                <a:ea typeface="宋体" panose="02010600030101010101" pitchFamily="2" charset="-122"/>
              </a:rPr>
              <a:t>&gt; tag</a:t>
            </a:r>
          </a:p>
          <a:p>
            <a:pPr lvl="1">
              <a:lnSpc>
                <a:spcPct val="100000"/>
              </a:lnSpc>
              <a:spcBef>
                <a:spcPct val="20000"/>
              </a:spcBef>
              <a:buSzTx/>
            </a:pPr>
            <a:r>
              <a:rPr lang="en-US" altLang="zh-CN" b="0">
                <a:solidFill>
                  <a:schemeClr val="accent2"/>
                </a:solidFill>
                <a:ea typeface="宋体" panose="02010600030101010101" pitchFamily="2" charset="-122"/>
              </a:rPr>
              <a:t>Terms being defined are the content of the &lt;</a:t>
            </a:r>
            <a:r>
              <a:rPr lang="en-US" altLang="zh-CN" b="0">
                <a:solidFill>
                  <a:srgbClr val="FF0000"/>
                </a:solidFill>
                <a:ea typeface="宋体" panose="02010600030101010101" pitchFamily="2" charset="-122"/>
              </a:rPr>
              <a:t>dt</a:t>
            </a:r>
            <a:r>
              <a:rPr lang="en-US" altLang="zh-CN" b="0">
                <a:solidFill>
                  <a:schemeClr val="accent2"/>
                </a:solidFill>
                <a:ea typeface="宋体" panose="02010600030101010101" pitchFamily="2" charset="-122"/>
              </a:rPr>
              <a:t>&gt; tag</a:t>
            </a:r>
          </a:p>
          <a:p>
            <a:pPr lvl="1">
              <a:lnSpc>
                <a:spcPct val="100000"/>
              </a:lnSpc>
              <a:spcBef>
                <a:spcPct val="20000"/>
              </a:spcBef>
              <a:buSzTx/>
            </a:pPr>
            <a:r>
              <a:rPr lang="en-US" altLang="zh-CN" b="0">
                <a:solidFill>
                  <a:schemeClr val="accent2"/>
                </a:solidFill>
                <a:ea typeface="宋体" panose="02010600030101010101" pitchFamily="2" charset="-122"/>
              </a:rPr>
              <a:t>The definitions themselves are the content of the &lt;</a:t>
            </a:r>
            <a:r>
              <a:rPr lang="en-US" altLang="zh-CN" b="0">
                <a:solidFill>
                  <a:srgbClr val="FF0000"/>
                </a:solidFill>
                <a:ea typeface="宋体" panose="02010600030101010101" pitchFamily="2" charset="-122"/>
              </a:rPr>
              <a:t>dd</a:t>
            </a:r>
            <a:r>
              <a:rPr lang="en-US" altLang="zh-CN" b="0">
                <a:solidFill>
                  <a:schemeClr val="accent2"/>
                </a:solidFill>
                <a:ea typeface="宋体" panose="02010600030101010101" pitchFamily="2" charset="-122"/>
              </a:rPr>
              <a:t>&gt; tag</a:t>
            </a:r>
          </a:p>
          <a:p>
            <a:pPr lvl="1">
              <a:lnSpc>
                <a:spcPct val="100000"/>
              </a:lnSpc>
              <a:spcBef>
                <a:spcPct val="20000"/>
              </a:spcBef>
              <a:buSzTx/>
            </a:pPr>
            <a:endParaRPr lang="en-US" altLang="zh-CN" b="0">
              <a:solidFill>
                <a:schemeClr val="accent2"/>
              </a:solidFill>
              <a:ea typeface="宋体" panose="02010600030101010101" pitchFamily="2" charset="-122"/>
            </a:endParaRPr>
          </a:p>
          <a:p>
            <a:pPr lvl="1">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Example 2-definition.html</a:t>
            </a:r>
          </a:p>
        </p:txBody>
      </p:sp>
    </p:spTree>
  </p:cSld>
  <p:clrMapOvr>
    <a:masterClrMapping/>
  </p:clrMapOvr>
  <mc:AlternateContent xmlns:mc="http://schemas.openxmlformats.org/markup-compatibility/2006" xmlns:p14="http://schemas.microsoft.com/office/powerpoint/2010/main">
    <mc:Choice Requires="p14">
      <p:transition spd="slow" p14:dur="2000" advTm="117318"/>
    </mc:Choice>
    <mc:Fallback xmlns="">
      <p:transition spd="slow" advTm="11731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nSpc>
                <a:spcPct val="120000"/>
              </a:lnSpc>
              <a:spcBef>
                <a:spcPct val="20000"/>
              </a:spcBef>
            </a:pPr>
            <a:r>
              <a:rPr lang="en-US" altLang="zh-CN" sz="3200">
                <a:latin typeface="Times New Roman" panose="02020603050405020304" pitchFamily="18" charset="0"/>
                <a:ea typeface="宋体" panose="02010600030101010101" pitchFamily="2" charset="-122"/>
              </a:rPr>
              <a:t>2.8 Tables</a:t>
            </a:r>
          </a:p>
        </p:txBody>
      </p:sp>
      <p:sp>
        <p:nvSpPr>
          <p:cNvPr id="40963" name="Rectangle 3"/>
          <p:cNvSpPr>
            <a:spLocks noGrp="1" noChangeArrowheads="1"/>
          </p:cNvSpPr>
          <p:nvPr>
            <p:ph type="body" idx="1"/>
          </p:nvPr>
        </p:nvSpPr>
        <p:spPr/>
        <p:txBody>
          <a:bodyPr/>
          <a:lstStyle/>
          <a:p>
            <a:pPr>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A table is a matrix of cells, each possibly having content.</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The cells can include almost any element.</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Some cells have row or column labels and some have data.</a:t>
            </a:r>
          </a:p>
          <a:p>
            <a:pPr>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A table is specified with a</a:t>
            </a:r>
            <a:r>
              <a:rPr lang="en-US" altLang="zh-CN" b="0" dirty="0">
                <a:solidFill>
                  <a:srgbClr val="FF0000"/>
                </a:solidFill>
                <a:ea typeface="宋体" panose="02010600030101010101" pitchFamily="2" charset="-122"/>
              </a:rPr>
              <a:t> &lt;table&gt; </a:t>
            </a:r>
            <a:r>
              <a:rPr lang="en-US" altLang="zh-CN" b="0" dirty="0">
                <a:solidFill>
                  <a:schemeClr val="accent2"/>
                </a:solidFill>
                <a:ea typeface="宋体" panose="02010600030101010101" pitchFamily="2" charset="-122"/>
              </a:rPr>
              <a:t>tag.</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A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attribute in the &lt;table&gt; tag specifies a border around the table. </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If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is set to "</a:t>
            </a:r>
            <a:r>
              <a:rPr lang="en-US" altLang="zh-CN" b="0"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the browser’s default border width applies.</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attribute can be set to a number, which will be the border width in pixels.</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Without the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attribute, the table will have no lines!</a:t>
            </a:r>
          </a:p>
        </p:txBody>
      </p:sp>
    </p:spTree>
  </p:cSld>
  <p:clrMapOvr>
    <a:masterClrMapping/>
  </p:clrMapOvr>
  <mc:AlternateContent xmlns:mc="http://schemas.openxmlformats.org/markup-compatibility/2006" xmlns:p14="http://schemas.microsoft.com/office/powerpoint/2010/main">
    <mc:Choice Requires="p14">
      <p:transition spd="slow" p14:dur="2000" advTm="304687"/>
    </mc:Choice>
    <mc:Fallback xmlns="">
      <p:transition spd="slow" advTm="304687"/>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2.8 Tables</a:t>
            </a:r>
            <a:r>
              <a:rPr lang="en-US" altLang="zh-CN" sz="3200">
                <a:ea typeface="宋体" panose="02010600030101010101" pitchFamily="2" charset="-122"/>
              </a:rPr>
              <a:t> </a:t>
            </a:r>
          </a:p>
        </p:txBody>
      </p:sp>
      <p:sp>
        <p:nvSpPr>
          <p:cNvPr id="41987" name="Rectangle 3"/>
          <p:cNvSpPr>
            <a:spLocks noGrp="1" noChangeArrowheads="1"/>
          </p:cNvSpPr>
          <p:nvPr>
            <p:ph type="body" idx="1"/>
          </p:nvPr>
        </p:nvSpPr>
        <p:spPr/>
        <p:txBody>
          <a:bodyPr/>
          <a:lstStyle/>
          <a:p>
            <a:pPr>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Tables are given titles with the </a:t>
            </a:r>
            <a:r>
              <a:rPr lang="en-US" altLang="zh-CN" b="0" dirty="0">
                <a:solidFill>
                  <a:schemeClr val="accent1"/>
                </a:solidFill>
                <a:ea typeface="宋体" panose="02010600030101010101" pitchFamily="2" charset="-122"/>
              </a:rPr>
              <a:t>&lt;caption&gt; </a:t>
            </a:r>
            <a:r>
              <a:rPr lang="en-US" altLang="zh-CN" b="0" dirty="0">
                <a:solidFill>
                  <a:schemeClr val="accent2"/>
                </a:solidFill>
                <a:ea typeface="宋体" panose="02010600030101010101" pitchFamily="2" charset="-122"/>
              </a:rPr>
              <a:t>tag, which can immediately follow the  </a:t>
            </a:r>
            <a:r>
              <a:rPr lang="en-US" altLang="zh-CN" b="0" dirty="0">
                <a:solidFill>
                  <a:srgbClr val="FF0000"/>
                </a:solidFill>
                <a:ea typeface="宋体" panose="02010600030101010101" pitchFamily="2" charset="-122"/>
              </a:rPr>
              <a:t>&lt;table&gt;</a:t>
            </a:r>
            <a:r>
              <a:rPr lang="en-US" altLang="zh-CN" b="0" dirty="0">
                <a:solidFill>
                  <a:schemeClr val="accent2"/>
                </a:solidFill>
                <a:ea typeface="宋体" panose="02010600030101010101" pitchFamily="2" charset="-122"/>
              </a:rPr>
              <a:t> tag.</a:t>
            </a:r>
          </a:p>
          <a:p>
            <a:pPr>
              <a:lnSpc>
                <a:spcPct val="120000"/>
              </a:lnSpc>
              <a:spcBef>
                <a:spcPct val="20000"/>
              </a:spcBef>
              <a:buSzTx/>
              <a:buFont typeface="Times" panose="02020603050405020304" pitchFamily="18" charset="0"/>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Each row of a table is specified as the content of a </a:t>
            </a:r>
            <a:r>
              <a:rPr lang="en-US" altLang="zh-CN" b="0" dirty="0">
                <a:solidFill>
                  <a:schemeClr val="accent1"/>
                </a:solidFill>
                <a:ea typeface="宋体" panose="02010600030101010101" pitchFamily="2" charset="-122"/>
              </a:rPr>
              <a:t>&lt;</a:t>
            </a:r>
            <a:r>
              <a:rPr lang="en-US" altLang="zh-CN" b="0" dirty="0" err="1">
                <a:solidFill>
                  <a:schemeClr val="accent1"/>
                </a:solidFill>
                <a:ea typeface="宋体" panose="02010600030101010101" pitchFamily="2" charset="-122"/>
              </a:rPr>
              <a:t>tr</a:t>
            </a:r>
            <a:r>
              <a:rPr lang="en-US" altLang="zh-CN" b="0" dirty="0">
                <a:solidFill>
                  <a:schemeClr val="accent1"/>
                </a:solidFill>
                <a:ea typeface="宋体" panose="02010600030101010101" pitchFamily="2" charset="-122"/>
              </a:rPr>
              <a:t>&gt; </a:t>
            </a:r>
            <a:r>
              <a:rPr lang="en-US" altLang="zh-CN" b="0" dirty="0">
                <a:solidFill>
                  <a:schemeClr val="accent2"/>
                </a:solidFill>
                <a:ea typeface="宋体" panose="02010600030101010101" pitchFamily="2" charset="-122"/>
              </a:rPr>
              <a:t>tag.</a:t>
            </a:r>
          </a:p>
          <a:p>
            <a:pPr>
              <a:spcBef>
                <a:spcPct val="20000"/>
              </a:spcBef>
              <a:buSzTx/>
              <a:buFontTx/>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The row headings are specified as the content of a </a:t>
            </a:r>
            <a:r>
              <a:rPr lang="en-US" altLang="zh-CN" b="0" dirty="0">
                <a:solidFill>
                  <a:schemeClr val="accent1"/>
                </a:solidFill>
                <a:ea typeface="宋体" panose="02010600030101010101" pitchFamily="2" charset="-122"/>
              </a:rPr>
              <a:t>&lt;</a:t>
            </a:r>
            <a:r>
              <a:rPr lang="en-US" altLang="zh-CN" b="0" dirty="0" err="1">
                <a:solidFill>
                  <a:schemeClr val="accent1"/>
                </a:solidFill>
                <a:ea typeface="宋体" panose="02010600030101010101" pitchFamily="2" charset="-122"/>
              </a:rPr>
              <a:t>th</a:t>
            </a:r>
            <a:r>
              <a:rPr lang="en-US" altLang="zh-CN" b="0" dirty="0">
                <a:solidFill>
                  <a:schemeClr val="accent1"/>
                </a:solidFill>
                <a:ea typeface="宋体" panose="02010600030101010101" pitchFamily="2" charset="-122"/>
              </a:rPr>
              <a:t>&gt; </a:t>
            </a:r>
            <a:r>
              <a:rPr lang="en-US" altLang="zh-CN" b="0" dirty="0">
                <a:solidFill>
                  <a:schemeClr val="accent2"/>
                </a:solidFill>
                <a:ea typeface="宋体" panose="02010600030101010101" pitchFamily="2" charset="-122"/>
              </a:rPr>
              <a:t>tag.</a:t>
            </a:r>
          </a:p>
          <a:p>
            <a:pPr>
              <a:spcBef>
                <a:spcPct val="20000"/>
              </a:spcBef>
              <a:buSzTx/>
              <a:buFontTx/>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The contents of a data cell is specified as the content of a </a:t>
            </a:r>
            <a:r>
              <a:rPr lang="en-US" altLang="zh-CN" b="0" dirty="0">
                <a:solidFill>
                  <a:schemeClr val="accent1"/>
                </a:solidFill>
                <a:ea typeface="宋体" panose="02010600030101010101" pitchFamily="2" charset="-122"/>
              </a:rPr>
              <a:t>&lt;td&gt; </a:t>
            </a:r>
            <a:r>
              <a:rPr lang="en-US" altLang="zh-CN" b="0" dirty="0">
                <a:solidFill>
                  <a:schemeClr val="accent2"/>
                </a:solidFill>
                <a:ea typeface="宋体" panose="02010600030101010101" pitchFamily="2" charset="-122"/>
              </a:rPr>
              <a:t>tag.</a:t>
            </a:r>
          </a:p>
          <a:p>
            <a:pPr>
              <a:spcBef>
                <a:spcPct val="20000"/>
              </a:spcBef>
              <a:buSzTx/>
              <a:buFontTx/>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table.html</a:t>
            </a:r>
            <a:endParaRPr lang="en-US" altLang="zh-CN" b="0" dirty="0">
              <a:solidFill>
                <a:schemeClr val="accent2"/>
              </a:solidFill>
              <a:ea typeface="宋体" panose="02010600030101010101" pitchFamily="2" charset="-122"/>
            </a:endParaRPr>
          </a:p>
          <a:p>
            <a:pPr>
              <a:spcBef>
                <a:spcPct val="20000"/>
              </a:spcBef>
              <a:buSzTx/>
              <a:buFontTx/>
              <a:buNone/>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66718"/>
    </mc:Choice>
    <mc:Fallback xmlns="">
      <p:transition spd="slow" advTm="1667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2100" y="74613"/>
            <a:ext cx="8610600" cy="611187"/>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2.1 Origins and Evolution of HTML</a:t>
            </a:r>
          </a:p>
        </p:txBody>
      </p:sp>
      <p:sp>
        <p:nvSpPr>
          <p:cNvPr id="8195" name="Rectangle 3"/>
          <p:cNvSpPr>
            <a:spLocks noGrp="1" noChangeArrowheads="1"/>
          </p:cNvSpPr>
          <p:nvPr>
            <p:ph type="body" idx="1"/>
          </p:nvPr>
        </p:nvSpPr>
        <p:spPr>
          <a:xfrm>
            <a:off x="292100" y="685800"/>
            <a:ext cx="8610600" cy="4953000"/>
          </a:xfrm>
        </p:spPr>
        <p:txBody>
          <a:bodyPr/>
          <a:lstStyle/>
          <a:p>
            <a:pPr>
              <a:lnSpc>
                <a:spcPct val="120000"/>
              </a:lnSpc>
              <a:spcBef>
                <a:spcPct val="20000"/>
              </a:spcBef>
              <a:buSzTx/>
            </a:pPr>
            <a:r>
              <a:rPr lang="en-US" altLang="zh-CN" b="0">
                <a:solidFill>
                  <a:schemeClr val="accent2"/>
                </a:solidFill>
                <a:ea typeface="宋体" panose="02010600030101010101" pitchFamily="2" charset="-122"/>
              </a:rPr>
              <a:t>HTML was derived from SGML.</a:t>
            </a:r>
          </a:p>
          <a:p>
            <a:pPr>
              <a:lnSpc>
                <a:spcPct val="120000"/>
              </a:lnSpc>
              <a:spcBef>
                <a:spcPct val="20000"/>
              </a:spcBef>
              <a:buSzTx/>
            </a:pPr>
            <a:r>
              <a:rPr lang="en-US" altLang="zh-CN" b="0">
                <a:solidFill>
                  <a:schemeClr val="accent2"/>
                </a:solidFill>
                <a:ea typeface="宋体" panose="02010600030101010101" pitchFamily="2" charset="-122"/>
              </a:rPr>
              <a:t>Original intent of HTML: General layout of documents that could be displayed by a wide variety of computers</a:t>
            </a:r>
          </a:p>
          <a:p>
            <a:pPr>
              <a:lnSpc>
                <a:spcPct val="120000"/>
              </a:lnSpc>
              <a:spcBef>
                <a:spcPct val="20000"/>
              </a:spcBef>
              <a:buSzTx/>
            </a:pPr>
            <a:r>
              <a:rPr lang="en-US" altLang="zh-CN" b="0">
                <a:solidFill>
                  <a:schemeClr val="accent2"/>
                </a:solidFill>
                <a:ea typeface="宋体" panose="02010600030101010101" pitchFamily="2" charset="-122"/>
              </a:rPr>
              <a:t>Versions:</a:t>
            </a:r>
          </a:p>
          <a:p>
            <a:pPr lvl="1">
              <a:lnSpc>
                <a:spcPct val="120000"/>
              </a:lnSpc>
              <a:spcBef>
                <a:spcPct val="20000"/>
              </a:spcBef>
              <a:buSzTx/>
            </a:pPr>
            <a:r>
              <a:rPr lang="en-US" altLang="zh-CN" b="0">
                <a:solidFill>
                  <a:schemeClr val="accent2"/>
                </a:solidFill>
                <a:ea typeface="宋体" panose="02010600030101010101" pitchFamily="2" charset="-122"/>
              </a:rPr>
              <a:t>HTML 4.0 – 1997</a:t>
            </a:r>
          </a:p>
          <a:p>
            <a:pPr lvl="2">
              <a:lnSpc>
                <a:spcPct val="120000"/>
              </a:lnSpc>
              <a:spcBef>
                <a:spcPct val="20000"/>
              </a:spcBef>
              <a:buSzTx/>
            </a:pPr>
            <a:r>
              <a:rPr lang="en-US" altLang="zh-CN" b="0">
                <a:solidFill>
                  <a:schemeClr val="accent2"/>
                </a:solidFill>
                <a:ea typeface="宋体" panose="02010600030101010101" pitchFamily="2" charset="-122"/>
              </a:rPr>
              <a:t>Introduced many new features and deprecated many older features.</a:t>
            </a:r>
          </a:p>
          <a:p>
            <a:pPr lvl="1">
              <a:lnSpc>
                <a:spcPct val="120000"/>
              </a:lnSpc>
              <a:spcBef>
                <a:spcPct val="20000"/>
              </a:spcBef>
              <a:buSzTx/>
            </a:pPr>
            <a:r>
              <a:rPr lang="en-US" altLang="zh-CN" b="0">
                <a:solidFill>
                  <a:schemeClr val="accent2"/>
                </a:solidFill>
                <a:ea typeface="宋体" panose="02010600030101010101" pitchFamily="2" charset="-122"/>
              </a:rPr>
              <a:t>HTML 4.01 - 1999 - A cleanup of 4.0</a:t>
            </a:r>
          </a:p>
          <a:p>
            <a:pPr lvl="1">
              <a:lnSpc>
                <a:spcPct val="120000"/>
              </a:lnSpc>
              <a:spcBef>
                <a:spcPct val="20000"/>
              </a:spcBef>
              <a:buSzTx/>
            </a:pPr>
            <a:r>
              <a:rPr lang="en-US" altLang="zh-CN" b="0">
                <a:solidFill>
                  <a:schemeClr val="accent2"/>
                </a:solidFill>
                <a:ea typeface="宋体" panose="02010600030101010101" pitchFamily="2" charset="-122"/>
              </a:rPr>
              <a:t>XHTML 1.0 - 2000</a:t>
            </a:r>
          </a:p>
          <a:p>
            <a:pPr lvl="2">
              <a:lnSpc>
                <a:spcPct val="120000"/>
              </a:lnSpc>
              <a:spcBef>
                <a:spcPct val="20000"/>
              </a:spcBef>
              <a:buSzTx/>
            </a:pPr>
            <a:r>
              <a:rPr lang="en-US" altLang="zh-CN" b="0">
                <a:solidFill>
                  <a:schemeClr val="accent2"/>
                </a:solidFill>
                <a:ea typeface="宋体" panose="02010600030101010101" pitchFamily="2" charset="-122"/>
              </a:rPr>
              <a:t>Just 4.01 defined using XML, instead of SGML.</a:t>
            </a:r>
          </a:p>
        </p:txBody>
      </p:sp>
      <p:sp>
        <p:nvSpPr>
          <p:cNvPr id="8196" name="Text Box 4"/>
          <p:cNvSpPr txBox="1">
            <a:spLocks noChangeArrowheads="1"/>
          </p:cNvSpPr>
          <p:nvPr/>
        </p:nvSpPr>
        <p:spPr bwMode="auto">
          <a:xfrm>
            <a:off x="746125" y="6078538"/>
            <a:ext cx="26828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endParaRPr lang="zh-CN" altLang="en-US" sz="1800">
              <a:latin typeface="Arial" panose="020B0604020202020204" pitchFamily="34" charset="0"/>
              <a:ea typeface="宋体" panose="02010600030101010101" pitchFamily="2" charset="-122"/>
            </a:endParaRPr>
          </a:p>
        </p:txBody>
      </p:sp>
      <p:sp>
        <p:nvSpPr>
          <p:cNvPr id="8197" name="Text Box 5"/>
          <p:cNvSpPr txBox="1">
            <a:spLocks noChangeArrowheads="1"/>
          </p:cNvSpPr>
          <p:nvPr/>
        </p:nvSpPr>
        <p:spPr bwMode="auto">
          <a:xfrm>
            <a:off x="733425" y="5822950"/>
            <a:ext cx="6477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r>
              <a:rPr lang="en-US" altLang="zh-CN">
                <a:solidFill>
                  <a:schemeClr val="accent1"/>
                </a:solidFill>
                <a:ea typeface="宋体" panose="02010600030101010101" pitchFamily="2" charset="-122"/>
              </a:rPr>
              <a:t>SGML: Standard generalized markup language</a:t>
            </a:r>
          </a:p>
        </p:txBody>
      </p:sp>
    </p:spTree>
  </p:cSld>
  <p:clrMapOvr>
    <a:masterClrMapping/>
  </p:clrMapOvr>
  <mc:AlternateContent xmlns:mc="http://schemas.openxmlformats.org/markup-compatibility/2006" xmlns:p14="http://schemas.microsoft.com/office/powerpoint/2010/main">
    <mc:Choice Requires="p14">
      <p:transition spd="slow" p14:dur="2000" advTm="158776"/>
    </mc:Choice>
    <mc:Fallback xmlns="">
      <p:transition spd="slow" advTm="15877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11426" y="152400"/>
            <a:ext cx="8610600" cy="611187"/>
          </a:xfrm>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2.8 Tables-2.8.2 </a:t>
            </a:r>
            <a:r>
              <a:rPr lang="en-US" altLang="zh-CN" sz="3200" i="1" dirty="0" err="1">
                <a:solidFill>
                  <a:srgbClr val="FF0000"/>
                </a:solidFill>
                <a:latin typeface="Times New Roman" panose="02020603050405020304" pitchFamily="18" charset="0"/>
                <a:ea typeface="宋体" panose="02010600030101010101" pitchFamily="2" charset="-122"/>
              </a:rPr>
              <a:t>rowspan</a:t>
            </a:r>
            <a:r>
              <a:rPr lang="en-US" altLang="zh-CN" sz="3200" dirty="0">
                <a:latin typeface="Times New Roman" panose="02020603050405020304" pitchFamily="18" charset="0"/>
                <a:ea typeface="宋体" panose="02010600030101010101" pitchFamily="2" charset="-122"/>
              </a:rPr>
              <a:t> and </a:t>
            </a:r>
            <a:r>
              <a:rPr lang="en-US" altLang="zh-CN" sz="3200" i="1" dirty="0" err="1">
                <a:solidFill>
                  <a:srgbClr val="FF0000"/>
                </a:solidFill>
                <a:latin typeface="Times New Roman" panose="02020603050405020304" pitchFamily="18" charset="0"/>
                <a:ea typeface="宋体" panose="02010600030101010101" pitchFamily="2" charset="-122"/>
              </a:rPr>
              <a:t>colspan</a:t>
            </a:r>
            <a:endParaRPr lang="en-US" altLang="zh-CN" sz="3200" i="1" dirty="0">
              <a:solidFill>
                <a:srgbClr val="FF0000"/>
              </a:solidFill>
              <a:latin typeface="Times New Roman" panose="02020603050405020304" pitchFamily="18" charset="0"/>
              <a:ea typeface="宋体" panose="02010600030101010101" pitchFamily="2" charset="-122"/>
            </a:endParaRPr>
          </a:p>
        </p:txBody>
      </p:sp>
      <p:sp>
        <p:nvSpPr>
          <p:cNvPr id="38915" name="Rectangle 3"/>
          <p:cNvSpPr>
            <a:spLocks noGrp="1" noChangeArrowheads="1"/>
          </p:cNvSpPr>
          <p:nvPr>
            <p:ph type="body" idx="1"/>
          </p:nvPr>
        </p:nvSpPr>
        <p:spPr>
          <a:xfrm>
            <a:off x="304800" y="914400"/>
            <a:ext cx="8610600" cy="5486400"/>
          </a:xfrm>
        </p:spPr>
        <p:txBody>
          <a:bodyPr/>
          <a:lstStyle/>
          <a:p>
            <a:pPr>
              <a:lnSpc>
                <a:spcPct val="125000"/>
              </a:lnSpc>
              <a:spcBef>
                <a:spcPct val="20000"/>
              </a:spcBef>
              <a:buSzTx/>
              <a:defRPr/>
            </a:pPr>
            <a:r>
              <a:rPr lang="en-US" altLang="zh-CN" b="0" dirty="0">
                <a:solidFill>
                  <a:schemeClr val="accent2"/>
                </a:solidFill>
                <a:ea typeface="宋体" panose="02010600030101010101" pitchFamily="2" charset="-122"/>
              </a:rPr>
              <a:t>A table can have multiple levels of row or column labels.</a:t>
            </a:r>
          </a:p>
          <a:p>
            <a:pPr lvl="1">
              <a:lnSpc>
                <a:spcPct val="125000"/>
              </a:lnSpc>
              <a:spcBef>
                <a:spcPct val="20000"/>
              </a:spcBef>
              <a:buSzTx/>
              <a:defRPr/>
            </a:pPr>
            <a:r>
              <a:rPr lang="en-US" altLang="zh-CN" b="0" dirty="0">
                <a:solidFill>
                  <a:schemeClr val="accent2"/>
                </a:solidFill>
                <a:ea typeface="宋体" panose="02010600030101010101" pitchFamily="2" charset="-122"/>
              </a:rPr>
              <a:t>For example, the </a:t>
            </a:r>
            <a:r>
              <a:rPr lang="en-US" altLang="zh-CN" b="0" i="1" dirty="0" err="1">
                <a:solidFill>
                  <a:srgbClr val="FF0000"/>
                </a:solidFill>
                <a:ea typeface="宋体" panose="02010600030101010101" pitchFamily="2" charset="-122"/>
              </a:rPr>
              <a:t>colspan</a:t>
            </a:r>
            <a:r>
              <a:rPr lang="en-US" altLang="zh-CN" b="0" dirty="0">
                <a:solidFill>
                  <a:schemeClr val="accent2"/>
                </a:solidFill>
                <a:ea typeface="宋体" panose="02010600030101010101" pitchFamily="2" charset="-122"/>
              </a:rPr>
              <a:t> attribute can be set in the &lt;</a:t>
            </a:r>
            <a:r>
              <a:rPr lang="en-US" altLang="zh-CN" b="0" i="1" dirty="0" err="1">
                <a:solidFill>
                  <a:srgbClr val="FF0000"/>
                </a:solidFill>
                <a:ea typeface="宋体" panose="02010600030101010101" pitchFamily="2" charset="-122"/>
              </a:rPr>
              <a:t>th</a:t>
            </a:r>
            <a:r>
              <a:rPr lang="en-US" altLang="zh-CN" b="0" dirty="0">
                <a:solidFill>
                  <a:schemeClr val="accent2"/>
                </a:solidFill>
                <a:ea typeface="宋体" panose="02010600030101010101" pitchFamily="2" charset="-122"/>
              </a:rPr>
              <a:t>&gt; or &lt;</a:t>
            </a:r>
            <a:r>
              <a:rPr lang="en-US" altLang="zh-CN" b="0" i="1" dirty="0">
                <a:solidFill>
                  <a:srgbClr val="FF0000"/>
                </a:solidFill>
                <a:ea typeface="宋体" panose="02010600030101010101" pitchFamily="2" charset="-122"/>
              </a:rPr>
              <a:t>td</a:t>
            </a:r>
            <a:r>
              <a:rPr lang="en-US" altLang="zh-CN" b="0" dirty="0">
                <a:solidFill>
                  <a:schemeClr val="accent2"/>
                </a:solidFill>
                <a:ea typeface="宋体" panose="02010600030101010101" pitchFamily="2" charset="-122"/>
              </a:rPr>
              <a:t>&gt; tag to specify that the label or data can span some number of columns.</a:t>
            </a:r>
          </a:p>
          <a:p>
            <a:pPr>
              <a:lnSpc>
                <a:spcPct val="70000"/>
              </a:lnSpc>
              <a:spcBef>
                <a:spcPct val="20000"/>
              </a:spcBef>
              <a:buSzTx/>
              <a:defRPr/>
            </a:pPr>
            <a:r>
              <a:rPr lang="en-US" altLang="zh-CN" b="0" dirty="0">
                <a:solidFill>
                  <a:schemeClr val="accent2"/>
                </a:solidFill>
                <a:ea typeface="宋体" panose="02010600030101010101" pitchFamily="2" charset="-122"/>
              </a:rPr>
              <a:t>Example</a:t>
            </a:r>
          </a:p>
          <a:p>
            <a:pPr marL="0" indent="0">
              <a:lnSpc>
                <a:spcPct val="70000"/>
              </a:lnSpc>
              <a:spcBef>
                <a:spcPct val="20000"/>
              </a:spcBef>
              <a:buSzTx/>
              <a:buFontTx/>
              <a:buNone/>
              <a:defRPr/>
            </a:pP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a:p>
            <a:pPr marL="0" indent="0">
              <a:lnSpc>
                <a:spcPct val="70000"/>
              </a:lnSpc>
              <a:spcBef>
                <a:spcPct val="20000"/>
              </a:spcBef>
              <a:buSzTx/>
              <a:buFontTx/>
              <a:buNone/>
              <a:defRPr/>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colspan</a:t>
            </a:r>
            <a:r>
              <a:rPr lang="en-US" altLang="zh-CN" b="0" dirty="0">
                <a:solidFill>
                  <a:srgbClr val="FF0000"/>
                </a:solidFill>
                <a:ea typeface="宋体" panose="02010600030101010101" pitchFamily="2" charset="-122"/>
              </a:rPr>
              <a:t> = "3"&gt; Fruit Juice Drinks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marL="0" indent="0">
              <a:lnSpc>
                <a:spcPct val="70000"/>
              </a:lnSpc>
              <a:spcBef>
                <a:spcPct val="20000"/>
              </a:spcBef>
              <a:buSzTx/>
              <a:buFontTx/>
              <a:buNone/>
              <a:defRPr/>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a:p>
            <a:pPr marL="0" indent="0">
              <a:lnSpc>
                <a:spcPct val="70000"/>
              </a:lnSpc>
              <a:spcBef>
                <a:spcPct val="20000"/>
              </a:spcBef>
              <a:buSzTx/>
              <a:buFontTx/>
              <a:buNone/>
              <a:defRPr/>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a:p>
            <a:pPr lvl="2">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 Orange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lvl="2">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 Apple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lvl="2">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 Screwdriver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marL="269875" lvl="2" indent="0">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p:txBody>
      </p:sp>
      <p:pic>
        <p:nvPicPr>
          <p:cNvPr id="43012" name="Picture 5" descr="ch2_12"/>
          <p:cNvPicPr>
            <a:picLocks noChangeAspect="1" noChangeArrowheads="1"/>
          </p:cNvPicPr>
          <p:nvPr/>
        </p:nvPicPr>
        <p:blipFill>
          <a:blip r:embed="rId2">
            <a:extLst>
              <a:ext uri="{28A0092B-C50C-407E-A947-70E740481C1C}">
                <a14:useLocalDpi xmlns:a14="http://schemas.microsoft.com/office/drawing/2010/main" val="0"/>
              </a:ext>
            </a:extLst>
          </a:blip>
          <a:srcRect t="54753"/>
          <a:stretch>
            <a:fillRect/>
          </a:stretch>
        </p:blipFill>
        <p:spPr bwMode="auto">
          <a:xfrm>
            <a:off x="4114800" y="3886200"/>
            <a:ext cx="4572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30829"/>
    </mc:Choice>
    <mc:Fallback xmlns="">
      <p:transition spd="slow" advTm="23082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3200" dirty="0">
                <a:latin typeface="Times New Roman" panose="02020603050405020304" pitchFamily="18" charset="0"/>
                <a:ea typeface="宋体" panose="02010600030101010101" pitchFamily="2" charset="-122"/>
              </a:rPr>
              <a:t>2.8 Tables-2.8.3 Table sections</a:t>
            </a:r>
            <a:endParaRPr lang="zh-CN" altLang="en-US" sz="3200" dirty="0">
              <a:latin typeface="Times New Roman" panose="02020603050405020304" pitchFamily="18" charset="0"/>
              <a:ea typeface="宋体" panose="02010600030101010101" pitchFamily="2" charset="-122"/>
            </a:endParaRPr>
          </a:p>
        </p:txBody>
      </p:sp>
      <p:sp>
        <p:nvSpPr>
          <p:cNvPr id="43011" name="Rectangle 3"/>
          <p:cNvSpPr>
            <a:spLocks noGrp="1" noChangeArrowheads="1"/>
          </p:cNvSpPr>
          <p:nvPr>
            <p:ph type="body" idx="1"/>
          </p:nvPr>
        </p:nvSpPr>
        <p:spPr>
          <a:xfrm>
            <a:off x="304800" y="1295400"/>
            <a:ext cx="8610600" cy="5105400"/>
          </a:xfrm>
        </p:spPr>
        <p:txBody>
          <a:bodyPr/>
          <a:lstStyle/>
          <a:p>
            <a:pPr>
              <a:lnSpc>
                <a:spcPct val="60000"/>
              </a:lnSpc>
              <a:spcBef>
                <a:spcPct val="20000"/>
              </a:spcBef>
              <a:buSzTx/>
              <a:buFontTx/>
              <a:buNone/>
              <a:defRPr/>
            </a:pPr>
            <a:endParaRPr lang="en-US" altLang="zh-CN" sz="2800" b="0" i="1" dirty="0">
              <a:latin typeface="Arial" panose="020B0604020202020204" pitchFamily="34" charset="0"/>
              <a:ea typeface="宋体" panose="02010600030101010101" pitchFamily="2" charset="-122"/>
            </a:endParaRPr>
          </a:p>
          <a:p>
            <a:pPr>
              <a:lnSpc>
                <a:spcPct val="125000"/>
              </a:lnSpc>
              <a:spcBef>
                <a:spcPct val="20000"/>
              </a:spcBef>
              <a:buSzTx/>
              <a:defRPr/>
            </a:pPr>
            <a:r>
              <a:rPr lang="en-US" altLang="zh-CN" b="0" dirty="0">
                <a:solidFill>
                  <a:schemeClr val="accent2"/>
                </a:solidFill>
                <a:ea typeface="宋体" panose="02010600030101010101" pitchFamily="2" charset="-122"/>
              </a:rPr>
              <a:t>Table Sections</a:t>
            </a:r>
          </a:p>
          <a:p>
            <a:pPr lvl="1">
              <a:lnSpc>
                <a:spcPct val="125000"/>
              </a:lnSpc>
              <a:spcBef>
                <a:spcPct val="20000"/>
              </a:spcBef>
              <a:buSzTx/>
              <a:buFontTx/>
              <a:buChar char="-"/>
              <a:defRPr/>
            </a:pPr>
            <a:r>
              <a:rPr lang="en-US" altLang="zh-CN" b="0" dirty="0">
                <a:solidFill>
                  <a:schemeClr val="accent2"/>
                </a:solidFill>
                <a:ea typeface="宋体" panose="02010600030101010101" pitchFamily="2" charset="-122"/>
              </a:rPr>
              <a:t>Header, body, and footer, which can be specified with the tag: </a:t>
            </a:r>
            <a:r>
              <a:rPr lang="en-US" altLang="zh-CN" b="0" i="1" dirty="0" err="1">
                <a:solidFill>
                  <a:srgbClr val="FF0000"/>
                </a:solidFill>
                <a:ea typeface="宋体" panose="02010600030101010101" pitchFamily="2" charset="-122"/>
              </a:rPr>
              <a:t>thead</a:t>
            </a:r>
            <a:r>
              <a:rPr lang="en-US" altLang="zh-CN" b="0" i="1" dirty="0">
                <a:solidFill>
                  <a:schemeClr val="accent2"/>
                </a:solidFill>
                <a:ea typeface="宋体" panose="02010600030101010101" pitchFamily="2" charset="-122"/>
              </a:rPr>
              <a:t>, </a:t>
            </a:r>
            <a:r>
              <a:rPr lang="en-US" altLang="zh-CN" b="0" i="1" dirty="0" err="1">
                <a:solidFill>
                  <a:srgbClr val="FF0000"/>
                </a:solidFill>
                <a:ea typeface="宋体" panose="02010600030101010101" pitchFamily="2" charset="-122"/>
              </a:rPr>
              <a:t>tbody</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and</a:t>
            </a:r>
            <a:r>
              <a:rPr lang="en-US" altLang="zh-CN" b="0" i="1" dirty="0">
                <a:solidFill>
                  <a:schemeClr val="accent2"/>
                </a:solidFill>
                <a:ea typeface="宋体" panose="02010600030101010101" pitchFamily="2" charset="-122"/>
              </a:rPr>
              <a:t> </a:t>
            </a:r>
            <a:r>
              <a:rPr lang="en-US" altLang="zh-CN" b="0" i="1" dirty="0" err="1">
                <a:solidFill>
                  <a:srgbClr val="FF0000"/>
                </a:solidFill>
                <a:ea typeface="宋体" panose="02010600030101010101" pitchFamily="2" charset="-122"/>
              </a:rPr>
              <a:t>tfoot</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respectively</a:t>
            </a:r>
            <a:r>
              <a:rPr lang="en-US" altLang="zh-CN" b="0" i="1" dirty="0">
                <a:solidFill>
                  <a:schemeClr val="accent2"/>
                </a:solidFill>
                <a:ea typeface="宋体" panose="02010600030101010101" pitchFamily="2" charset="-122"/>
              </a:rPr>
              <a:t>.</a:t>
            </a:r>
          </a:p>
          <a:p>
            <a:pPr lvl="1">
              <a:lnSpc>
                <a:spcPct val="125000"/>
              </a:lnSpc>
              <a:spcBef>
                <a:spcPct val="20000"/>
              </a:spcBef>
              <a:buSzTx/>
              <a:buFontTx/>
              <a:buNone/>
              <a:defRPr/>
            </a:pPr>
            <a:endParaRPr lang="en-US" altLang="zh-CN" b="0" i="1" dirty="0">
              <a:solidFill>
                <a:schemeClr val="accent2"/>
              </a:solidFill>
              <a:ea typeface="宋体" panose="02010600030101010101" pitchFamily="2" charset="-122"/>
            </a:endParaRPr>
          </a:p>
          <a:p>
            <a:pPr>
              <a:lnSpc>
                <a:spcPct val="125000"/>
              </a:lnSpc>
              <a:defRPr/>
            </a:pPr>
            <a:r>
              <a:rPr lang="en-US" altLang="zh-CN" b="0" dirty="0">
                <a:solidFill>
                  <a:schemeClr val="accent2"/>
                </a:solidFill>
                <a:ea typeface="宋体" panose="02010600030101010101" pitchFamily="2" charset="-122"/>
              </a:rPr>
              <a:t>Example 2-tablesection.html. Please also pay attention to the </a:t>
            </a:r>
            <a:r>
              <a:rPr lang="en-US" altLang="zh-CN" b="0" i="1" dirty="0">
                <a:solidFill>
                  <a:schemeClr val="accent2"/>
                </a:solidFill>
                <a:ea typeface="宋体" panose="02010600030101010101" pitchFamily="2" charset="-122"/>
              </a:rPr>
              <a:t>CSS</a:t>
            </a:r>
            <a:r>
              <a:rPr lang="en-US" altLang="zh-CN" b="0" dirty="0">
                <a:solidFill>
                  <a:schemeClr val="accent2"/>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126618"/>
    </mc:Choice>
    <mc:Fallback xmlns="">
      <p:transition spd="slow" advTm="126618"/>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2.8 Tables -2.8.4 </a:t>
            </a:r>
            <a:r>
              <a:rPr lang="en-US" altLang="zh-CN" sz="3200" i="1" dirty="0">
                <a:solidFill>
                  <a:srgbClr val="FF0000"/>
                </a:solidFill>
                <a:latin typeface="Times New Roman" panose="02020603050405020304" pitchFamily="18" charset="0"/>
                <a:ea typeface="宋体" panose="02010600030101010101" pitchFamily="2" charset="-122"/>
              </a:rPr>
              <a:t>align</a:t>
            </a:r>
            <a:r>
              <a:rPr lang="en-US" altLang="zh-CN" sz="3200" dirty="0">
                <a:latin typeface="Times New Roman" panose="02020603050405020304" pitchFamily="18" charset="0"/>
                <a:ea typeface="宋体" panose="02010600030101010101" pitchFamily="2" charset="-122"/>
              </a:rPr>
              <a:t> and </a:t>
            </a:r>
            <a:r>
              <a:rPr lang="en-US" altLang="zh-CN" sz="3200" i="1" dirty="0" err="1">
                <a:solidFill>
                  <a:srgbClr val="FF0000"/>
                </a:solidFill>
                <a:latin typeface="Times New Roman" panose="02020603050405020304" pitchFamily="18" charset="0"/>
                <a:ea typeface="宋体" panose="02010600030101010101" pitchFamily="2" charset="-122"/>
              </a:rPr>
              <a:t>valign</a:t>
            </a:r>
            <a:r>
              <a:rPr lang="en-US" altLang="zh-CN" sz="3200" dirty="0">
                <a:latin typeface="Times New Roman" panose="02020603050405020304" pitchFamily="18" charset="0"/>
                <a:ea typeface="宋体" panose="02010600030101010101" pitchFamily="2" charset="-122"/>
              </a:rPr>
              <a:t>(</a:t>
            </a:r>
            <a:r>
              <a:rPr lang="zh-CN" altLang="en-US" sz="3200" dirty="0">
                <a:latin typeface="Times New Roman" panose="02020603050405020304" pitchFamily="18" charset="0"/>
                <a:ea typeface="宋体" panose="02010600030101010101" pitchFamily="2" charset="-122"/>
              </a:rPr>
              <a:t>补充</a:t>
            </a:r>
            <a:r>
              <a:rPr lang="en-US" altLang="zh-CN" sz="3200" dirty="0">
                <a:latin typeface="Times New Roman" panose="02020603050405020304" pitchFamily="18" charset="0"/>
                <a:ea typeface="宋体" panose="02010600030101010101" pitchFamily="2" charset="-122"/>
              </a:rPr>
              <a:t>)</a:t>
            </a:r>
          </a:p>
        </p:txBody>
      </p:sp>
      <p:sp>
        <p:nvSpPr>
          <p:cNvPr id="44035" name="Rectangle 3"/>
          <p:cNvSpPr>
            <a:spLocks noGrp="1" noChangeArrowheads="1"/>
          </p:cNvSpPr>
          <p:nvPr>
            <p:ph type="body" idx="1"/>
          </p:nvPr>
        </p:nvSpPr>
        <p:spPr/>
        <p:txBody>
          <a:bodyPr/>
          <a:lstStyle/>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align</a:t>
            </a:r>
            <a:r>
              <a:rPr lang="en-US" altLang="zh-CN" b="0" dirty="0">
                <a:solidFill>
                  <a:schemeClr val="accent2"/>
                </a:solidFill>
                <a:ea typeface="宋体" panose="02010600030101010101" pitchFamily="2" charset="-122"/>
              </a:rPr>
              <a:t> attribute controls the horizontal placement of  content in a table cell.</a:t>
            </a:r>
          </a:p>
          <a:p>
            <a:pPr lvl="1">
              <a:lnSpc>
                <a:spcPct val="110000"/>
              </a:lnSpc>
              <a:spcBef>
                <a:spcPct val="20000"/>
              </a:spcBef>
              <a:buSzTx/>
            </a:pPr>
            <a:r>
              <a:rPr lang="en-US" altLang="zh-CN" b="0" dirty="0">
                <a:solidFill>
                  <a:schemeClr val="accent2"/>
                </a:solidFill>
                <a:ea typeface="宋体" panose="02010600030101010101" pitchFamily="2" charset="-122"/>
              </a:rPr>
              <a:t>Values are </a:t>
            </a:r>
            <a:r>
              <a:rPr lang="en-US" altLang="zh-CN" b="0" dirty="0">
                <a:solidFill>
                  <a:srgbClr val="FF0000"/>
                </a:solidFill>
                <a:ea typeface="宋体" panose="02010600030101010101" pitchFamily="2" charset="-122"/>
              </a:rPr>
              <a:t>left</a:t>
            </a:r>
            <a:r>
              <a:rPr lang="en-US" altLang="zh-CN" b="0" dirty="0">
                <a:solidFill>
                  <a:schemeClr val="accent2"/>
                </a:solidFill>
                <a:ea typeface="宋体" panose="02010600030101010101" pitchFamily="2" charset="-122"/>
              </a:rPr>
              <a:t> (for data default), </a:t>
            </a:r>
            <a:r>
              <a:rPr lang="en-US" altLang="zh-CN" b="0" dirty="0">
                <a:solidFill>
                  <a:srgbClr val="FF0000"/>
                </a:solidFill>
                <a:ea typeface="宋体" panose="02010600030101010101" pitchFamily="2" charset="-122"/>
              </a:rPr>
              <a:t>right</a:t>
            </a:r>
            <a:r>
              <a:rPr lang="en-US" altLang="zh-CN" b="0" dirty="0">
                <a:solidFill>
                  <a:schemeClr val="accent2"/>
                </a:solidFill>
                <a:ea typeface="宋体" panose="02010600030101010101" pitchFamily="2" charset="-122"/>
              </a:rPr>
              <a:t>, and </a:t>
            </a:r>
            <a:r>
              <a:rPr lang="en-US" altLang="zh-CN" b="0" dirty="0">
                <a:solidFill>
                  <a:srgbClr val="FF0000"/>
                </a:solidFill>
                <a:ea typeface="宋体" panose="02010600030101010101" pitchFamily="2" charset="-122"/>
              </a:rPr>
              <a:t>center</a:t>
            </a:r>
            <a:r>
              <a:rPr lang="en-US" altLang="zh-CN" b="0" dirty="0">
                <a:solidFill>
                  <a:schemeClr val="accent2"/>
                </a:solidFill>
                <a:ea typeface="宋体" panose="02010600030101010101" pitchFamily="2" charset="-122"/>
              </a:rPr>
              <a:t> (for header default)</a:t>
            </a:r>
          </a:p>
          <a:p>
            <a:pPr lvl="1">
              <a:lnSpc>
                <a:spcPct val="110000"/>
              </a:lnSpc>
              <a:spcBef>
                <a:spcPct val="20000"/>
              </a:spcBef>
              <a:buSzTx/>
            </a:pPr>
            <a:r>
              <a:rPr lang="en-US" altLang="zh-CN" b="0" i="1" dirty="0">
                <a:solidFill>
                  <a:srgbClr val="FF0000"/>
                </a:solidFill>
                <a:ea typeface="宋体" panose="02010600030101010101" pitchFamily="2" charset="-122"/>
              </a:rPr>
              <a:t>align</a:t>
            </a:r>
            <a:r>
              <a:rPr lang="en-US" altLang="zh-CN" b="0" dirty="0">
                <a:solidFill>
                  <a:schemeClr val="accent2"/>
                </a:solidFill>
                <a:ea typeface="宋体" panose="02010600030101010101" pitchFamily="2" charset="-122"/>
              </a:rPr>
              <a:t> is an attribute of &lt;</a:t>
            </a:r>
            <a:r>
              <a:rPr lang="en-US" altLang="zh-CN" b="0" dirty="0" err="1">
                <a:solidFill>
                  <a:srgbClr val="FF0000"/>
                </a:solidFill>
                <a:ea typeface="宋体" panose="02010600030101010101" pitchFamily="2" charset="-122"/>
              </a:rPr>
              <a:t>tr</a:t>
            </a:r>
            <a:r>
              <a:rPr lang="en-US" altLang="zh-CN" b="0" dirty="0">
                <a:solidFill>
                  <a:schemeClr val="accent2"/>
                </a:solidFill>
                <a:ea typeface="宋体" panose="02010600030101010101" pitchFamily="2" charset="-122"/>
              </a:rPr>
              <a:t>&gt;, &lt;</a:t>
            </a:r>
            <a:r>
              <a:rPr lang="en-US" altLang="zh-CN" b="0" dirty="0" err="1">
                <a:solidFill>
                  <a:srgbClr val="FF0000"/>
                </a:solidFill>
                <a:ea typeface="宋体" panose="02010600030101010101" pitchFamily="2" charset="-122"/>
              </a:rPr>
              <a:t>th</a:t>
            </a:r>
            <a:r>
              <a:rPr lang="en-US" altLang="zh-CN" b="0" dirty="0">
                <a:solidFill>
                  <a:schemeClr val="accent2"/>
                </a:solidFill>
                <a:ea typeface="宋体" panose="02010600030101010101" pitchFamily="2" charset="-122"/>
              </a:rPr>
              <a:t>&gt;, and &lt;</a:t>
            </a:r>
            <a:r>
              <a:rPr lang="en-US" altLang="zh-CN" b="0" dirty="0">
                <a:solidFill>
                  <a:srgbClr val="FF0000"/>
                </a:solidFill>
                <a:ea typeface="宋体" panose="02010600030101010101" pitchFamily="2" charset="-122"/>
              </a:rPr>
              <a:t>td</a:t>
            </a:r>
            <a:r>
              <a:rPr lang="en-US" altLang="zh-CN" b="0" dirty="0">
                <a:solidFill>
                  <a:schemeClr val="accent2"/>
                </a:solidFill>
                <a:ea typeface="宋体" panose="02010600030101010101" pitchFamily="2" charset="-122"/>
              </a:rPr>
              <a:t>&gt; elements</a:t>
            </a:r>
          </a:p>
          <a:p>
            <a:pPr lvl="1">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a:t>
            </a:r>
            <a:r>
              <a:rPr lang="en-US" altLang="zh-CN" b="0" i="1" dirty="0" err="1">
                <a:solidFill>
                  <a:srgbClr val="FF0000"/>
                </a:solidFill>
                <a:ea typeface="宋体" panose="02010600030101010101" pitchFamily="2" charset="-122"/>
              </a:rPr>
              <a:t>valign</a:t>
            </a:r>
            <a:r>
              <a:rPr lang="en-US" altLang="zh-CN" b="0" dirty="0">
                <a:solidFill>
                  <a:schemeClr val="accent2"/>
                </a:solidFill>
                <a:ea typeface="宋体" panose="02010600030101010101" pitchFamily="2" charset="-122"/>
              </a:rPr>
              <a:t> attribute controls the vertical placement of content of a table cell.</a:t>
            </a:r>
          </a:p>
          <a:p>
            <a:pPr lvl="1">
              <a:lnSpc>
                <a:spcPct val="110000"/>
              </a:lnSpc>
              <a:spcBef>
                <a:spcPct val="20000"/>
              </a:spcBef>
              <a:buSzTx/>
            </a:pPr>
            <a:r>
              <a:rPr lang="en-US" altLang="zh-CN" b="0" dirty="0">
                <a:solidFill>
                  <a:schemeClr val="accent2"/>
                </a:solidFill>
                <a:ea typeface="宋体" panose="02010600030101010101" pitchFamily="2" charset="-122"/>
              </a:rPr>
              <a:t>Values are </a:t>
            </a:r>
            <a:r>
              <a:rPr lang="en-US" altLang="zh-CN" b="0" dirty="0">
                <a:solidFill>
                  <a:srgbClr val="FF0000"/>
                </a:solidFill>
                <a:ea typeface="宋体" panose="02010600030101010101" pitchFamily="2" charset="-122"/>
              </a:rPr>
              <a:t>top</a:t>
            </a: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bottom</a:t>
            </a:r>
            <a:r>
              <a:rPr lang="en-US" altLang="zh-CN" b="0" dirty="0">
                <a:solidFill>
                  <a:schemeClr val="accent2"/>
                </a:solidFill>
                <a:ea typeface="宋体" panose="02010600030101010101" pitchFamily="2" charset="-122"/>
              </a:rPr>
              <a:t>, and </a:t>
            </a:r>
            <a:r>
              <a:rPr lang="en-US" altLang="zh-CN" b="0" dirty="0">
                <a:solidFill>
                  <a:srgbClr val="FF0000"/>
                </a:solidFill>
                <a:ea typeface="宋体" panose="02010600030101010101" pitchFamily="2" charset="-122"/>
              </a:rPr>
              <a:t>center</a:t>
            </a:r>
            <a:r>
              <a:rPr lang="en-US" altLang="zh-CN" b="0" dirty="0">
                <a:solidFill>
                  <a:schemeClr val="accent2"/>
                </a:solidFill>
                <a:ea typeface="宋体" panose="02010600030101010101" pitchFamily="2" charset="-122"/>
              </a:rPr>
              <a:t> (default)</a:t>
            </a:r>
          </a:p>
          <a:p>
            <a:pPr lvl="1">
              <a:lnSpc>
                <a:spcPct val="110000"/>
              </a:lnSpc>
              <a:spcBef>
                <a:spcPct val="20000"/>
              </a:spcBef>
              <a:buSzTx/>
            </a:pPr>
            <a:r>
              <a:rPr lang="en-US" altLang="zh-CN" b="0" i="1" dirty="0" err="1">
                <a:solidFill>
                  <a:srgbClr val="FF0000"/>
                </a:solidFill>
                <a:ea typeface="宋体" panose="02010600030101010101" pitchFamily="2" charset="-122"/>
              </a:rPr>
              <a:t>valign</a:t>
            </a:r>
            <a:r>
              <a:rPr lang="en-US" altLang="zh-CN" b="0" dirty="0">
                <a:solidFill>
                  <a:schemeClr val="accent2"/>
                </a:solidFill>
                <a:ea typeface="宋体" panose="02010600030101010101" pitchFamily="2" charset="-122"/>
              </a:rPr>
              <a:t> is an attribute of &lt;</a:t>
            </a:r>
            <a:r>
              <a:rPr lang="en-US" altLang="zh-CN" b="0" dirty="0" err="1">
                <a:solidFill>
                  <a:srgbClr val="FF0000"/>
                </a:solidFill>
                <a:ea typeface="宋体" panose="02010600030101010101" pitchFamily="2" charset="-122"/>
              </a:rPr>
              <a:t>th</a:t>
            </a:r>
            <a:r>
              <a:rPr lang="en-US" altLang="zh-CN" b="0" dirty="0">
                <a:solidFill>
                  <a:schemeClr val="accent2"/>
                </a:solidFill>
                <a:ea typeface="宋体" panose="02010600030101010101" pitchFamily="2" charset="-122"/>
              </a:rPr>
              <a:t>&gt; and &lt;</a:t>
            </a:r>
            <a:r>
              <a:rPr lang="en-US" altLang="zh-CN" b="0" dirty="0">
                <a:solidFill>
                  <a:srgbClr val="FF0000"/>
                </a:solidFill>
                <a:ea typeface="宋体" panose="02010600030101010101" pitchFamily="2" charset="-122"/>
              </a:rPr>
              <a:t>td</a:t>
            </a:r>
            <a:r>
              <a:rPr lang="en-US" altLang="zh-CN" b="0" dirty="0">
                <a:solidFill>
                  <a:schemeClr val="accent2"/>
                </a:solidFill>
                <a:ea typeface="宋体" panose="02010600030101010101" pitchFamily="2" charset="-122"/>
              </a:rPr>
              <a:t>&gt; elements</a:t>
            </a:r>
          </a:p>
          <a:p>
            <a:pPr lvl="1">
              <a:lnSpc>
                <a:spcPct val="110000"/>
              </a:lnSpc>
              <a:spcBef>
                <a:spcPct val="20000"/>
              </a:spcBef>
              <a:buSzTx/>
              <a:buFontTx/>
              <a:buNone/>
            </a:pPr>
            <a:r>
              <a:rPr lang="en-US" altLang="zh-CN" b="0" dirty="0">
                <a:solidFill>
                  <a:schemeClr val="accent2"/>
                </a:solidFill>
                <a:ea typeface="宋体" panose="02010600030101010101" pitchFamily="2" charset="-122"/>
                <a:sym typeface="Wingdings" panose="05000000000000000000" pitchFamily="2" charset="2"/>
              </a:rPr>
              <a:t> show 2-</a:t>
            </a:r>
            <a:r>
              <a:rPr lang="en-US" altLang="zh-CN" b="0" dirty="0" err="1">
                <a:solidFill>
                  <a:schemeClr val="accent2"/>
                </a:solidFill>
                <a:ea typeface="宋体" panose="02010600030101010101" pitchFamily="2" charset="-122"/>
                <a:sym typeface="Wingdings" panose="05000000000000000000" pitchFamily="2" charset="2"/>
              </a:rPr>
              <a:t>cell_align.html</a:t>
            </a:r>
            <a:r>
              <a:rPr lang="en-US" altLang="zh-CN" b="0" dirty="0">
                <a:solidFill>
                  <a:schemeClr val="accent2"/>
                </a:solidFill>
                <a:ea typeface="宋体" panose="02010600030101010101" pitchFamily="2" charset="-122"/>
                <a:sym typeface="Wingdings" panose="05000000000000000000" pitchFamily="2" charset="2"/>
              </a:rPr>
              <a:t> and display it</a:t>
            </a:r>
          </a:p>
        </p:txBody>
      </p:sp>
    </p:spTree>
  </p:cSld>
  <p:clrMapOvr>
    <a:masterClrMapping/>
  </p:clrMapOvr>
  <mc:AlternateContent xmlns:mc="http://schemas.openxmlformats.org/markup-compatibility/2006" xmlns:p14="http://schemas.microsoft.com/office/powerpoint/2010/main">
    <mc:Choice Requires="p14">
      <p:transition spd="slow" p14:dur="2000" advTm="187406"/>
    </mc:Choice>
    <mc:Fallback xmlns="">
      <p:transition spd="slow" advTm="18740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3200">
                <a:solidFill>
                  <a:schemeClr val="accent1"/>
                </a:solidFill>
                <a:latin typeface="Times New Roman" panose="02020603050405020304" pitchFamily="18" charset="0"/>
                <a:ea typeface="宋体" panose="02010600030101010101" pitchFamily="2" charset="-122"/>
              </a:rPr>
              <a:t>Class exercises</a:t>
            </a:r>
          </a:p>
        </p:txBody>
      </p:sp>
      <p:sp>
        <p:nvSpPr>
          <p:cNvPr id="48131" name="Rectangle 3"/>
          <p:cNvSpPr>
            <a:spLocks noGrp="1" noChangeArrowheads="1"/>
          </p:cNvSpPr>
          <p:nvPr>
            <p:ph type="body" idx="1"/>
          </p:nvPr>
        </p:nvSpPr>
        <p:spPr/>
        <p:txBody>
          <a:bodyPr/>
          <a:lstStyle/>
          <a:p>
            <a:endParaRPr lang="en-US" altLang="zh-CN"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Exercise 2.9 (</a:t>
            </a:r>
            <a:r>
              <a:rPr lang="en-US" altLang="zh-CN" b="0" dirty="0" err="1">
                <a:solidFill>
                  <a:schemeClr val="accent2"/>
                </a:solidFill>
                <a:ea typeface="宋体" panose="02010600030101010101" pitchFamily="2" charset="-122"/>
              </a:rPr>
              <a:t>pp.93</a:t>
            </a:r>
            <a:r>
              <a:rPr lang="en-US" altLang="zh-CN" b="0" dirty="0">
                <a:solidFill>
                  <a:schemeClr val="accent2"/>
                </a:solidFill>
                <a:ea typeface="宋体" panose="02010600030101010101" pitchFamily="2" charset="-122"/>
              </a:rPr>
              <a:t>)</a:t>
            </a:r>
          </a:p>
          <a:p>
            <a:pPr marL="0" indent="0">
              <a:buNone/>
            </a:pPr>
            <a:endParaRPr lang="en-US" altLang="zh-CN" b="0" dirty="0">
              <a:solidFill>
                <a:schemeClr val="accent2"/>
              </a:solidFill>
              <a:ea typeface="宋体" panose="02010600030101010101" pitchFamily="2" charset="-122"/>
            </a:endParaRPr>
          </a:p>
          <a:p>
            <a:pPr marL="357188" indent="0">
              <a:lnSpc>
                <a:spcPct val="125000"/>
              </a:lnSpc>
              <a:buNone/>
            </a:pPr>
            <a:r>
              <a:rPr lang="en-US" altLang="zh-CN" b="0" dirty="0">
                <a:solidFill>
                  <a:schemeClr val="accent2"/>
                </a:solidFill>
                <a:ea typeface="宋体" panose="02010600030101010101" pitchFamily="2" charset="-122"/>
              </a:rPr>
              <a:t>Create and test an HTML document that describes a table with the</a:t>
            </a:r>
          </a:p>
          <a:p>
            <a:pPr marL="357188" indent="0">
              <a:lnSpc>
                <a:spcPct val="125000"/>
              </a:lnSpc>
              <a:buNone/>
            </a:pPr>
            <a:r>
              <a:rPr lang="en-US" altLang="zh-CN" b="0" dirty="0">
                <a:solidFill>
                  <a:schemeClr val="accent2"/>
                </a:solidFill>
                <a:ea typeface="宋体" panose="02010600030101010101" pitchFamily="2" charset="-122"/>
              </a:rPr>
              <a:t>following contents: The columns of the table must have the headings “Pine,” “Maple,” “Oak,” and “Fir.” The rows must have the labels “Average Height,” “Average Width,” “Typical Life Span,” and “Leaf Type.” You can make up the data cell values.</a:t>
            </a:r>
          </a:p>
        </p:txBody>
      </p:sp>
    </p:spTree>
  </p:cSld>
  <p:clrMapOvr>
    <a:masterClrMapping/>
  </p:clrMapOvr>
  <mc:AlternateContent xmlns:mc="http://schemas.openxmlformats.org/markup-compatibility/2006" xmlns:p14="http://schemas.microsoft.com/office/powerpoint/2010/main">
    <mc:Choice Requires="p14">
      <p:transition spd="slow" p14:dur="2000" advTm="119044"/>
    </mc:Choice>
    <mc:Fallback xmlns="">
      <p:transition spd="slow" advTm="11904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a:t>
            </a:r>
            <a:r>
              <a:rPr lang="en-US" altLang="zh-CN" sz="3200" dirty="0" err="1">
                <a:latin typeface="Times New Roman" panose="02020603050405020304" pitchFamily="18" charset="0"/>
                <a:ea typeface="宋体" panose="02010600030101010101" pitchFamily="2" charset="-122"/>
              </a:rPr>
              <a:t>pp.69</a:t>
            </a:r>
            <a:r>
              <a:rPr lang="en-US" altLang="zh-CN" sz="3200" dirty="0">
                <a:latin typeface="Times New Roman" panose="02020603050405020304" pitchFamily="18" charset="0"/>
                <a:ea typeface="宋体" panose="02010600030101010101" pitchFamily="2" charset="-122"/>
              </a:rPr>
              <a:t>)</a:t>
            </a:r>
          </a:p>
        </p:txBody>
      </p:sp>
      <p:sp>
        <p:nvSpPr>
          <p:cNvPr id="49155" name="Rectangle 3"/>
          <p:cNvSpPr>
            <a:spLocks noGrp="1" noChangeArrowheads="1"/>
          </p:cNvSpPr>
          <p:nvPr>
            <p:ph type="body" idx="1"/>
          </p:nvPr>
        </p:nvSpPr>
        <p:spPr>
          <a:xfrm>
            <a:off x="304800" y="990600"/>
            <a:ext cx="8610600" cy="5486400"/>
          </a:xfrm>
        </p:spPr>
        <p:txBody>
          <a:bodyPr/>
          <a:lstStyle/>
          <a:p>
            <a:pPr>
              <a:lnSpc>
                <a:spcPct val="120000"/>
              </a:lnSpc>
              <a:spcBef>
                <a:spcPct val="20000"/>
              </a:spcBef>
              <a:buSzTx/>
            </a:pPr>
            <a:r>
              <a:rPr lang="en-US" altLang="zh-CN" b="0" dirty="0">
                <a:solidFill>
                  <a:schemeClr val="accent2"/>
                </a:solidFill>
                <a:ea typeface="宋体" panose="02010600030101010101" pitchFamily="2" charset="-122"/>
              </a:rPr>
              <a:t>A form is the usual way that information is sent from a browser to a server.</a:t>
            </a:r>
          </a:p>
          <a:p>
            <a:pPr>
              <a:lnSpc>
                <a:spcPct val="120000"/>
              </a:lnSpc>
              <a:spcBef>
                <a:spcPct val="20000"/>
              </a:spcBef>
              <a:buSzTx/>
              <a:buFontTx/>
              <a:buNone/>
            </a:pPr>
            <a:endParaRPr lang="en-US" altLang="zh-CN" b="0" dirty="0">
              <a:solidFill>
                <a:schemeClr val="accent2"/>
              </a:solidFill>
              <a:ea typeface="宋体" panose="02010600030101010101" pitchFamily="2" charset="-122"/>
            </a:endParaRPr>
          </a:p>
          <a:p>
            <a:pPr>
              <a:lnSpc>
                <a:spcPct val="120000"/>
              </a:lnSpc>
              <a:spcBef>
                <a:spcPct val="20000"/>
              </a:spcBef>
              <a:buSzTx/>
            </a:pPr>
            <a:r>
              <a:rPr lang="en-US" altLang="zh-CN" b="0" dirty="0">
                <a:solidFill>
                  <a:schemeClr val="accent2"/>
                </a:solidFill>
                <a:ea typeface="宋体" panose="02010600030101010101" pitchFamily="2" charset="-122"/>
              </a:rPr>
              <a:t>HTML has tags to create a collection of objects that implement this information gathering.</a:t>
            </a:r>
          </a:p>
          <a:p>
            <a:pPr lvl="1">
              <a:lnSpc>
                <a:spcPct val="120000"/>
              </a:lnSpc>
              <a:spcBef>
                <a:spcPct val="20000"/>
              </a:spcBef>
              <a:buSzTx/>
            </a:pPr>
            <a:r>
              <a:rPr lang="en-US" altLang="zh-CN" b="0" dirty="0">
                <a:solidFill>
                  <a:schemeClr val="accent2"/>
                </a:solidFill>
                <a:ea typeface="宋体" panose="02010600030101010101" pitchFamily="2" charset="-122"/>
              </a:rPr>
              <a:t>The objects are called </a:t>
            </a:r>
            <a:r>
              <a:rPr lang="en-US" altLang="zh-CN" b="0" i="1" dirty="0">
                <a:solidFill>
                  <a:schemeClr val="accent2"/>
                </a:solidFill>
                <a:ea typeface="宋体" panose="02010600030101010101" pitchFamily="2" charset="-122"/>
              </a:rPr>
              <a:t>components</a:t>
            </a:r>
            <a:r>
              <a:rPr lang="en-US" altLang="zh-CN" b="0" dirty="0">
                <a:solidFill>
                  <a:schemeClr val="accent2"/>
                </a:solidFill>
                <a:ea typeface="宋体" panose="02010600030101010101" pitchFamily="2" charset="-122"/>
              </a:rPr>
              <a:t> (e.g., radio buttons and checkboxes)</a:t>
            </a:r>
          </a:p>
          <a:p>
            <a:pPr lvl="1">
              <a:lnSpc>
                <a:spcPct val="120000"/>
              </a:lnSpc>
              <a:spcBef>
                <a:spcPct val="20000"/>
              </a:spcBef>
              <a:buSzTx/>
              <a:buFontTx/>
              <a:buNone/>
            </a:pPr>
            <a:endParaRPr lang="en-US" altLang="zh-CN" b="0" dirty="0">
              <a:solidFill>
                <a:schemeClr val="accent2"/>
              </a:solidFill>
              <a:ea typeface="宋体" panose="02010600030101010101" pitchFamily="2" charset="-122"/>
            </a:endParaRPr>
          </a:p>
          <a:p>
            <a:pPr>
              <a:lnSpc>
                <a:spcPct val="120000"/>
              </a:lnSpc>
              <a:spcBef>
                <a:spcPct val="20000"/>
              </a:spcBef>
              <a:buSzTx/>
            </a:pPr>
            <a:r>
              <a:rPr lang="en-US" altLang="zh-CN" b="0" dirty="0">
                <a:solidFill>
                  <a:schemeClr val="accent2"/>
                </a:solidFill>
                <a:ea typeface="宋体" panose="02010600030101010101" pitchFamily="2" charset="-122"/>
              </a:rPr>
              <a:t>When the </a:t>
            </a:r>
            <a:r>
              <a:rPr lang="en-US" altLang="zh-CN" b="0" i="1" dirty="0">
                <a:solidFill>
                  <a:schemeClr val="accent2"/>
                </a:solidFill>
                <a:ea typeface="宋体" panose="02010600030101010101" pitchFamily="2" charset="-122"/>
              </a:rPr>
              <a:t>submit</a:t>
            </a:r>
            <a:r>
              <a:rPr lang="en-US" altLang="zh-CN" b="0" dirty="0">
                <a:solidFill>
                  <a:schemeClr val="accent2"/>
                </a:solidFill>
                <a:ea typeface="宋体" panose="02010600030101010101" pitchFamily="2" charset="-122"/>
              </a:rPr>
              <a:t> button of a form is clicked, the form’s values are sent to the server.</a:t>
            </a:r>
          </a:p>
        </p:txBody>
      </p:sp>
    </p:spTree>
  </p:cSld>
  <p:clrMapOvr>
    <a:masterClrMapping/>
  </p:clrMapOvr>
  <mc:AlternateContent xmlns:mc="http://schemas.openxmlformats.org/markup-compatibility/2006" xmlns:p14="http://schemas.microsoft.com/office/powerpoint/2010/main">
    <mc:Choice Requires="p14">
      <p:transition spd="slow" p14:dur="2000" advTm="118887"/>
    </mc:Choice>
    <mc:Fallback xmlns="">
      <p:transition spd="slow" advTm="118887"/>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1524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a:t>
            </a:r>
            <a:r>
              <a:rPr lang="en-US" altLang="zh-CN">
                <a:ea typeface="宋体" panose="02010600030101010101" pitchFamily="2" charset="-122"/>
              </a:rPr>
              <a:t> </a:t>
            </a:r>
            <a:endParaRPr lang="en-US" altLang="zh-CN" sz="2800">
              <a:ea typeface="宋体" panose="02010600030101010101" pitchFamily="2" charset="-122"/>
            </a:endParaRPr>
          </a:p>
        </p:txBody>
      </p:sp>
      <p:sp>
        <p:nvSpPr>
          <p:cNvPr id="41987" name="Rectangle 3"/>
          <p:cNvSpPr>
            <a:spLocks noGrp="1" noChangeArrowheads="1"/>
          </p:cNvSpPr>
          <p:nvPr>
            <p:ph type="body" idx="1"/>
          </p:nvPr>
        </p:nvSpPr>
        <p:spPr>
          <a:xfrm>
            <a:off x="325438" y="838200"/>
            <a:ext cx="8610600" cy="5410200"/>
          </a:xfrm>
        </p:spPr>
        <p:txBody>
          <a:bodyPr/>
          <a:lstStyle/>
          <a:p>
            <a:pPr marL="177800" indent="-177800">
              <a:lnSpc>
                <a:spcPct val="120000"/>
              </a:lnSpc>
              <a:spcBef>
                <a:spcPct val="20000"/>
              </a:spcBef>
              <a:buSzTx/>
              <a:defRPr/>
            </a:pPr>
            <a:r>
              <a:rPr lang="en-US" altLang="zh-CN" b="0" dirty="0">
                <a:solidFill>
                  <a:schemeClr val="accent2"/>
                </a:solidFill>
                <a:ea typeface="宋体" pitchFamily="2" charset="-122"/>
              </a:rPr>
              <a:t>All of the components of a form are defined in the content of a </a:t>
            </a:r>
            <a:r>
              <a:rPr lang="en-US" altLang="zh-CN" b="0" dirty="0">
                <a:solidFill>
                  <a:schemeClr val="accent1"/>
                </a:solidFill>
                <a:ea typeface="宋体" pitchFamily="2" charset="-122"/>
              </a:rPr>
              <a:t>&lt;form&gt; </a:t>
            </a:r>
            <a:r>
              <a:rPr lang="en-US" altLang="zh-CN" b="0" dirty="0">
                <a:solidFill>
                  <a:schemeClr val="accent2"/>
                </a:solidFill>
                <a:ea typeface="宋体" pitchFamily="2" charset="-122"/>
              </a:rPr>
              <a:t>tag</a:t>
            </a:r>
          </a:p>
          <a:p>
            <a:pPr marL="515938" lvl="1" indent="-180975">
              <a:lnSpc>
                <a:spcPct val="120000"/>
              </a:lnSpc>
              <a:spcBef>
                <a:spcPct val="20000"/>
              </a:spcBef>
              <a:buSzTx/>
              <a:defRPr/>
            </a:pPr>
            <a:r>
              <a:rPr lang="en-US" altLang="zh-CN" b="0" dirty="0">
                <a:solidFill>
                  <a:schemeClr val="accent2"/>
                </a:solidFill>
                <a:ea typeface="宋体" pitchFamily="2" charset="-122"/>
              </a:rPr>
              <a:t>The only required attribute of &lt;</a:t>
            </a:r>
            <a:r>
              <a:rPr lang="en-US" altLang="zh-CN" b="0" dirty="0">
                <a:solidFill>
                  <a:srgbClr val="FF0000"/>
                </a:solidFill>
                <a:ea typeface="宋体" pitchFamily="2" charset="-122"/>
              </a:rPr>
              <a:t>form</a:t>
            </a:r>
            <a:r>
              <a:rPr lang="en-US" altLang="zh-CN" b="0" dirty="0">
                <a:solidFill>
                  <a:schemeClr val="accent2"/>
                </a:solidFill>
                <a:ea typeface="宋体" pitchFamily="2" charset="-122"/>
              </a:rPr>
              <a:t>&gt; is </a:t>
            </a:r>
            <a:r>
              <a:rPr lang="en-US" altLang="zh-CN" b="0" i="1" dirty="0">
                <a:solidFill>
                  <a:srgbClr val="FF0000"/>
                </a:solidFill>
                <a:ea typeface="宋体" pitchFamily="2" charset="-122"/>
              </a:rPr>
              <a:t>action</a:t>
            </a:r>
            <a:r>
              <a:rPr lang="en-US" altLang="zh-CN" b="0" dirty="0">
                <a:solidFill>
                  <a:schemeClr val="accent2"/>
                </a:solidFill>
                <a:ea typeface="宋体" pitchFamily="2" charset="-122"/>
              </a:rPr>
              <a:t>, which specifies the URL that is to be called when the submit button is clicked. For example,</a:t>
            </a:r>
          </a:p>
          <a:p>
            <a:pPr marL="334963" lvl="1" indent="0">
              <a:lnSpc>
                <a:spcPct val="120000"/>
              </a:lnSpc>
              <a:spcBef>
                <a:spcPct val="20000"/>
              </a:spcBef>
              <a:buSzTx/>
              <a:buFontTx/>
              <a:buNone/>
              <a:defRPr/>
            </a:pPr>
            <a:r>
              <a:rPr lang="en-US" altLang="zh-CN" b="0" dirty="0">
                <a:solidFill>
                  <a:schemeClr val="accent2"/>
                </a:solidFill>
                <a:ea typeface="宋体" pitchFamily="2" charset="-122"/>
              </a:rPr>
              <a:t>       </a:t>
            </a:r>
            <a:r>
              <a:rPr lang="en-US" altLang="zh-CN" b="0" dirty="0">
                <a:solidFill>
                  <a:srgbClr val="FF0000"/>
                </a:solidFill>
                <a:ea typeface="宋体" pitchFamily="2" charset="-122"/>
              </a:rPr>
              <a:t>action ="http://</a:t>
            </a:r>
            <a:r>
              <a:rPr lang="en-US" altLang="zh-CN" b="0" dirty="0" err="1">
                <a:solidFill>
                  <a:srgbClr val="FF0000"/>
                </a:solidFill>
                <a:ea typeface="宋体" pitchFamily="2" charset="-122"/>
              </a:rPr>
              <a:t>www.cs.ucp.edu</a:t>
            </a:r>
            <a:r>
              <a:rPr lang="en-US" altLang="zh-CN" b="0" dirty="0">
                <a:solidFill>
                  <a:srgbClr val="FF0000"/>
                </a:solidFill>
                <a:ea typeface="宋体" pitchFamily="2" charset="-122"/>
              </a:rPr>
              <a:t>/</a:t>
            </a:r>
            <a:r>
              <a:rPr lang="en-US" altLang="zh-CN" b="0" dirty="0" err="1">
                <a:solidFill>
                  <a:srgbClr val="FF0000"/>
                </a:solidFill>
                <a:ea typeface="宋体" pitchFamily="2" charset="-122"/>
              </a:rPr>
              <a:t>survey.php</a:t>
            </a:r>
            <a:r>
              <a:rPr lang="en-US" altLang="zh-CN" b="0" dirty="0">
                <a:solidFill>
                  <a:srgbClr val="FF0000"/>
                </a:solidFill>
                <a:ea typeface="宋体" pitchFamily="2" charset="-122"/>
              </a:rPr>
              <a:t>"</a:t>
            </a:r>
          </a:p>
          <a:p>
            <a:pPr marL="966788" lvl="2" indent="-223838">
              <a:lnSpc>
                <a:spcPct val="120000"/>
              </a:lnSpc>
              <a:spcBef>
                <a:spcPct val="20000"/>
              </a:spcBef>
              <a:buSzTx/>
              <a:defRPr/>
            </a:pPr>
            <a:r>
              <a:rPr lang="en-US" altLang="zh-CN" b="0" dirty="0">
                <a:solidFill>
                  <a:schemeClr val="accent2"/>
                </a:solidFill>
                <a:ea typeface="宋体" pitchFamily="2" charset="-122"/>
              </a:rPr>
              <a:t>If the form has no </a:t>
            </a:r>
            <a:r>
              <a:rPr lang="en-US" altLang="zh-CN" b="0" i="1" dirty="0">
                <a:solidFill>
                  <a:srgbClr val="FF0000"/>
                </a:solidFill>
                <a:ea typeface="宋体" pitchFamily="2" charset="-122"/>
              </a:rPr>
              <a:t>action</a:t>
            </a:r>
            <a:r>
              <a:rPr lang="en-US" altLang="zh-CN" b="0" dirty="0">
                <a:solidFill>
                  <a:schemeClr val="accent2"/>
                </a:solidFill>
                <a:ea typeface="宋体" pitchFamily="2" charset="-122"/>
              </a:rPr>
              <a:t>, the value of </a:t>
            </a:r>
            <a:r>
              <a:rPr lang="en-US" altLang="zh-CN" b="0" i="1" dirty="0">
                <a:solidFill>
                  <a:srgbClr val="FF0000"/>
                </a:solidFill>
                <a:ea typeface="宋体" pitchFamily="2" charset="-122"/>
              </a:rPr>
              <a:t>action</a:t>
            </a:r>
            <a:r>
              <a:rPr lang="en-US" altLang="zh-CN" b="0" dirty="0">
                <a:solidFill>
                  <a:schemeClr val="accent2"/>
                </a:solidFill>
                <a:ea typeface="宋体" pitchFamily="2" charset="-122"/>
              </a:rPr>
              <a:t> is empty.</a:t>
            </a:r>
          </a:p>
        </p:txBody>
      </p:sp>
    </p:spTree>
  </p:cSld>
  <p:clrMapOvr>
    <a:masterClrMapping/>
  </p:clrMapOvr>
  <mc:AlternateContent xmlns:mc="http://schemas.openxmlformats.org/markup-compatibility/2006" xmlns:p14="http://schemas.microsoft.com/office/powerpoint/2010/main">
    <mc:Choice Requires="p14">
      <p:transition spd="slow" p14:dur="2000" advTm="139253"/>
    </mc:Choice>
    <mc:Fallback xmlns="">
      <p:transition spd="slow" advTm="13925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1524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a:t>
            </a:r>
            <a:r>
              <a:rPr lang="en-US" altLang="zh-CN">
                <a:ea typeface="宋体" panose="02010600030101010101" pitchFamily="2" charset="-122"/>
              </a:rPr>
              <a:t> </a:t>
            </a:r>
            <a:endParaRPr lang="en-US" altLang="zh-CN" sz="2800">
              <a:ea typeface="宋体" panose="02010600030101010101" pitchFamily="2" charset="-122"/>
            </a:endParaRPr>
          </a:p>
        </p:txBody>
      </p:sp>
      <p:sp>
        <p:nvSpPr>
          <p:cNvPr id="41987" name="Rectangle 3"/>
          <p:cNvSpPr>
            <a:spLocks noGrp="1" noChangeArrowheads="1"/>
          </p:cNvSpPr>
          <p:nvPr>
            <p:ph type="body" idx="1"/>
          </p:nvPr>
        </p:nvSpPr>
        <p:spPr>
          <a:xfrm>
            <a:off x="325438" y="838200"/>
            <a:ext cx="8610600" cy="5410200"/>
          </a:xfrm>
        </p:spPr>
        <p:txBody>
          <a:bodyPr/>
          <a:lstStyle/>
          <a:p>
            <a:pPr marL="177800" indent="-177800">
              <a:lnSpc>
                <a:spcPct val="120000"/>
              </a:lnSpc>
              <a:spcBef>
                <a:spcPct val="20000"/>
              </a:spcBef>
              <a:buSzTx/>
              <a:defRPr/>
            </a:pPr>
            <a:endParaRPr lang="en-US" altLang="zh-CN" b="0" dirty="0">
              <a:solidFill>
                <a:schemeClr val="accent2"/>
              </a:solidFill>
              <a:ea typeface="宋体" pitchFamily="2" charset="-122"/>
            </a:endParaRPr>
          </a:p>
          <a:p>
            <a:pPr marL="177800" indent="-177800">
              <a:lnSpc>
                <a:spcPct val="120000"/>
              </a:lnSpc>
              <a:spcBef>
                <a:spcPct val="20000"/>
              </a:spcBef>
              <a:buSzTx/>
              <a:defRPr/>
            </a:pPr>
            <a:r>
              <a:rPr lang="en-US" altLang="zh-CN" b="0" dirty="0">
                <a:solidFill>
                  <a:schemeClr val="accent2"/>
                </a:solidFill>
                <a:ea typeface="宋体" pitchFamily="2" charset="-122"/>
              </a:rPr>
              <a:t>All of the components of a form are defined in the content of a </a:t>
            </a:r>
            <a:r>
              <a:rPr lang="en-US" altLang="zh-CN" b="0" dirty="0">
                <a:solidFill>
                  <a:schemeClr val="accent1"/>
                </a:solidFill>
                <a:ea typeface="宋体" pitchFamily="2" charset="-122"/>
              </a:rPr>
              <a:t>&lt;form&gt; </a:t>
            </a:r>
            <a:r>
              <a:rPr lang="en-US" altLang="zh-CN" b="0" dirty="0">
                <a:solidFill>
                  <a:schemeClr val="accent2"/>
                </a:solidFill>
                <a:ea typeface="宋体" pitchFamily="2" charset="-122"/>
              </a:rPr>
              <a:t>tag.</a:t>
            </a:r>
          </a:p>
          <a:p>
            <a:pPr marL="177800" indent="-177800">
              <a:lnSpc>
                <a:spcPct val="120000"/>
              </a:lnSpc>
              <a:spcBef>
                <a:spcPct val="20000"/>
              </a:spcBef>
              <a:buSzTx/>
              <a:defRPr/>
            </a:pPr>
            <a:r>
              <a:rPr lang="en-US" altLang="zh-CN" b="0" dirty="0">
                <a:solidFill>
                  <a:schemeClr val="accent2"/>
                </a:solidFill>
                <a:ea typeface="宋体" pitchFamily="2" charset="-122"/>
              </a:rPr>
              <a:t>The </a:t>
            </a:r>
            <a:r>
              <a:rPr lang="en-US" altLang="zh-CN" b="0" i="1" dirty="0">
                <a:solidFill>
                  <a:srgbClr val="FF0000"/>
                </a:solidFill>
                <a:ea typeface="宋体" pitchFamily="2" charset="-122"/>
              </a:rPr>
              <a:t>method</a:t>
            </a:r>
            <a:r>
              <a:rPr lang="en-US" altLang="zh-CN" b="0" dirty="0">
                <a:solidFill>
                  <a:srgbClr val="FF0000"/>
                </a:solidFill>
                <a:ea typeface="宋体" pitchFamily="2" charset="-122"/>
              </a:rPr>
              <a:t> </a:t>
            </a:r>
            <a:r>
              <a:rPr lang="en-US" altLang="zh-CN" b="0" dirty="0">
                <a:solidFill>
                  <a:schemeClr val="accent2"/>
                </a:solidFill>
                <a:ea typeface="宋体" pitchFamily="2" charset="-122"/>
              </a:rPr>
              <a:t>attribute of </a:t>
            </a:r>
            <a:r>
              <a:rPr lang="en-US" altLang="zh-CN" b="0" dirty="0">
                <a:solidFill>
                  <a:srgbClr val="FF0000"/>
                </a:solidFill>
                <a:ea typeface="宋体" pitchFamily="2" charset="-122"/>
              </a:rPr>
              <a:t>&lt;form&gt;</a:t>
            </a:r>
            <a:r>
              <a:rPr lang="en-US" altLang="zh-CN" b="0" dirty="0">
                <a:solidFill>
                  <a:schemeClr val="accent2"/>
                </a:solidFill>
                <a:ea typeface="宋体" pitchFamily="2" charset="-122"/>
              </a:rPr>
              <a:t> specifies one of the two possible techniques of transferring the form data to the server, </a:t>
            </a:r>
            <a:r>
              <a:rPr lang="en-US" altLang="zh-CN" b="0" i="1" dirty="0">
                <a:solidFill>
                  <a:srgbClr val="FF0000"/>
                </a:solidFill>
                <a:ea typeface="宋体" pitchFamily="2" charset="-122"/>
              </a:rPr>
              <a:t>get</a:t>
            </a:r>
            <a:r>
              <a:rPr lang="en-US" altLang="zh-CN" b="0" dirty="0">
                <a:solidFill>
                  <a:schemeClr val="accent2"/>
                </a:solidFill>
                <a:ea typeface="宋体" pitchFamily="2" charset="-122"/>
              </a:rPr>
              <a:t> and </a:t>
            </a:r>
            <a:r>
              <a:rPr lang="en-US" altLang="zh-CN" b="0" i="1" dirty="0">
                <a:solidFill>
                  <a:srgbClr val="FF0000"/>
                </a:solidFill>
                <a:ea typeface="宋体" pitchFamily="2" charset="-122"/>
              </a:rPr>
              <a:t>post</a:t>
            </a:r>
          </a:p>
          <a:p>
            <a:pPr marL="577850" lvl="1" indent="-177800">
              <a:lnSpc>
                <a:spcPct val="120000"/>
              </a:lnSpc>
              <a:spcBef>
                <a:spcPct val="20000"/>
              </a:spcBef>
              <a:buSzTx/>
              <a:defRPr/>
            </a:pPr>
            <a:r>
              <a:rPr lang="en-US" altLang="zh-CN" b="0" i="1" dirty="0">
                <a:solidFill>
                  <a:srgbClr val="FF0000"/>
                </a:solidFill>
                <a:ea typeface="宋体" pitchFamily="2" charset="-122"/>
              </a:rPr>
              <a:t>get</a:t>
            </a:r>
            <a:r>
              <a:rPr lang="en-US" altLang="zh-CN" b="0" i="1" dirty="0">
                <a:solidFill>
                  <a:schemeClr val="accent2"/>
                </a:solidFill>
                <a:ea typeface="宋体" pitchFamily="2" charset="-122"/>
              </a:rPr>
              <a:t> is to fetch data from the server while </a:t>
            </a:r>
            <a:r>
              <a:rPr lang="en-US" altLang="zh-CN" b="0" i="1" dirty="0">
                <a:solidFill>
                  <a:srgbClr val="FF0000"/>
                </a:solidFill>
                <a:ea typeface="宋体" pitchFamily="2" charset="-122"/>
              </a:rPr>
              <a:t>post </a:t>
            </a:r>
            <a:r>
              <a:rPr lang="en-US" altLang="zh-CN" b="0" i="1" dirty="0">
                <a:solidFill>
                  <a:schemeClr val="accent2"/>
                </a:solidFill>
                <a:ea typeface="宋体" pitchFamily="2" charset="-122"/>
              </a:rPr>
              <a:t>is to send data to the server.</a:t>
            </a:r>
          </a:p>
          <a:p>
            <a:pPr marL="577850" lvl="1" indent="-177800">
              <a:lnSpc>
                <a:spcPct val="120000"/>
              </a:lnSpc>
              <a:spcBef>
                <a:spcPct val="20000"/>
              </a:spcBef>
              <a:buSzTx/>
              <a:defRPr/>
            </a:pPr>
            <a:r>
              <a:rPr lang="en-US" altLang="zh-CN" b="0" i="1" dirty="0">
                <a:solidFill>
                  <a:srgbClr val="FF0000"/>
                </a:solidFill>
                <a:ea typeface="宋体" pitchFamily="2" charset="-122"/>
              </a:rPr>
              <a:t>get</a:t>
            </a:r>
            <a:r>
              <a:rPr lang="en-US" altLang="zh-CN" b="0" dirty="0">
                <a:solidFill>
                  <a:schemeClr val="accent2"/>
                </a:solidFill>
                <a:ea typeface="宋体" pitchFamily="2" charset="-122"/>
              </a:rPr>
              <a:t> is the default method when no value is given.</a:t>
            </a:r>
          </a:p>
          <a:p>
            <a:pPr marL="577850" lvl="1" indent="-177800">
              <a:lnSpc>
                <a:spcPct val="120000"/>
              </a:lnSpc>
              <a:spcBef>
                <a:spcPct val="20000"/>
              </a:spcBef>
              <a:buSzTx/>
              <a:defRPr/>
            </a:pPr>
            <a:r>
              <a:rPr lang="en-US" altLang="zh-CN" b="0" dirty="0">
                <a:solidFill>
                  <a:schemeClr val="accent2"/>
                </a:solidFill>
                <a:ea typeface="宋体" pitchFamily="2" charset="-122"/>
              </a:rPr>
              <a:t>In both techniques, the form data is coded into a text string when the user clicks the </a:t>
            </a:r>
            <a:r>
              <a:rPr lang="en-US" altLang="zh-CN" b="0" i="1" dirty="0">
                <a:solidFill>
                  <a:srgbClr val="FF0000"/>
                </a:solidFill>
                <a:ea typeface="宋体" pitchFamily="2" charset="-122"/>
              </a:rPr>
              <a:t>submit</a:t>
            </a:r>
            <a:r>
              <a:rPr lang="en-US" altLang="zh-CN" b="0" dirty="0">
                <a:solidFill>
                  <a:schemeClr val="accent2"/>
                </a:solidFill>
                <a:ea typeface="宋体" pitchFamily="2" charset="-122"/>
              </a:rPr>
              <a:t> button.</a:t>
            </a:r>
          </a:p>
          <a:p>
            <a:pPr marL="792163" lvl="2" indent="0">
              <a:lnSpc>
                <a:spcPct val="100000"/>
              </a:lnSpc>
              <a:spcBef>
                <a:spcPct val="20000"/>
              </a:spcBef>
              <a:buSzTx/>
              <a:buNone/>
              <a:defRPr/>
            </a:pPr>
            <a:endParaRPr lang="en-US" altLang="zh-CN" b="0" dirty="0">
              <a:solidFill>
                <a:schemeClr val="accent2"/>
              </a:solidFill>
              <a:ea typeface="宋体" pitchFamily="2" charset="-122"/>
            </a:endParaRPr>
          </a:p>
        </p:txBody>
      </p:sp>
    </p:spTree>
    <p:extLst>
      <p:ext uri="{BB962C8B-B14F-4D97-AF65-F5344CB8AC3E}">
        <p14:creationId xmlns:p14="http://schemas.microsoft.com/office/powerpoint/2010/main" val="3628506497"/>
      </p:ext>
    </p:extLst>
  </p:cSld>
  <p:clrMapOvr>
    <a:masterClrMapping/>
  </p:clrMapOvr>
  <mc:AlternateContent xmlns:mc="http://schemas.openxmlformats.org/markup-compatibility/2006" xmlns:p14="http://schemas.microsoft.com/office/powerpoint/2010/main">
    <mc:Choice Requires="p14">
      <p:transition spd="slow" p14:dur="2000" advTm="214527"/>
    </mc:Choice>
    <mc:Fallback xmlns="">
      <p:transition spd="slow" advTm="214527"/>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1524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a:t>
            </a:r>
            <a:r>
              <a:rPr lang="en-US" altLang="zh-CN">
                <a:ea typeface="宋体" panose="02010600030101010101" pitchFamily="2" charset="-122"/>
              </a:rPr>
              <a:t> </a:t>
            </a:r>
            <a:endParaRPr lang="en-US" altLang="zh-CN" sz="2800">
              <a:ea typeface="宋体" panose="02010600030101010101" pitchFamily="2" charset="-122"/>
            </a:endParaRPr>
          </a:p>
        </p:txBody>
      </p:sp>
      <p:sp>
        <p:nvSpPr>
          <p:cNvPr id="41987" name="Rectangle 3"/>
          <p:cNvSpPr>
            <a:spLocks noGrp="1" noChangeArrowheads="1"/>
          </p:cNvSpPr>
          <p:nvPr>
            <p:ph type="body" idx="1"/>
          </p:nvPr>
        </p:nvSpPr>
        <p:spPr>
          <a:xfrm>
            <a:off x="325438" y="838200"/>
            <a:ext cx="8610600" cy="5410200"/>
          </a:xfrm>
        </p:spPr>
        <p:txBody>
          <a:bodyPr/>
          <a:lstStyle/>
          <a:p>
            <a:pPr marL="515938" lvl="1" indent="-180975">
              <a:lnSpc>
                <a:spcPct val="100000"/>
              </a:lnSpc>
              <a:spcBef>
                <a:spcPct val="20000"/>
              </a:spcBef>
              <a:buSzTx/>
              <a:defRPr/>
            </a:pPr>
            <a:endParaRPr lang="en-US" altLang="zh-CN" b="0" dirty="0">
              <a:solidFill>
                <a:schemeClr val="accent2"/>
              </a:solidFill>
              <a:ea typeface="宋体" pitchFamily="2" charset="-122"/>
            </a:endParaRPr>
          </a:p>
          <a:p>
            <a:pPr marL="334963" lvl="1" indent="0">
              <a:lnSpc>
                <a:spcPct val="100000"/>
              </a:lnSpc>
              <a:spcBef>
                <a:spcPct val="20000"/>
              </a:spcBef>
              <a:buSzTx/>
              <a:buNone/>
              <a:defRPr/>
            </a:pPr>
            <a:r>
              <a:rPr lang="en-US" altLang="zh-CN" b="0" dirty="0">
                <a:solidFill>
                  <a:schemeClr val="accent2"/>
                </a:solidFill>
                <a:ea typeface="宋体" pitchFamily="2" charset="-122"/>
              </a:rPr>
              <a:t>In both techniques, the form data is coded into a text string when the user clicks the </a:t>
            </a:r>
            <a:r>
              <a:rPr lang="en-US" altLang="zh-CN" b="0" i="1" dirty="0">
                <a:solidFill>
                  <a:schemeClr val="accent2"/>
                </a:solidFill>
                <a:ea typeface="宋体" pitchFamily="2" charset="-122"/>
              </a:rPr>
              <a:t>submit</a:t>
            </a:r>
            <a:r>
              <a:rPr lang="en-US" altLang="zh-CN" b="0" dirty="0">
                <a:solidFill>
                  <a:schemeClr val="accent2"/>
                </a:solidFill>
                <a:ea typeface="宋体" pitchFamily="2" charset="-122"/>
              </a:rPr>
              <a:t> button.</a:t>
            </a:r>
          </a:p>
          <a:p>
            <a:pPr marL="515938" lvl="1" indent="-180975">
              <a:lnSpc>
                <a:spcPct val="100000"/>
              </a:lnSpc>
              <a:spcBef>
                <a:spcPct val="20000"/>
              </a:spcBef>
              <a:buSzTx/>
              <a:defRPr/>
            </a:pPr>
            <a:endParaRPr lang="en-US" altLang="zh-CN" b="0" dirty="0">
              <a:solidFill>
                <a:schemeClr val="accent2"/>
              </a:solidFill>
              <a:ea typeface="宋体" pitchFamily="2" charset="-122"/>
            </a:endParaRPr>
          </a:p>
          <a:p>
            <a:pPr marL="515938" lvl="1" indent="-180975">
              <a:lnSpc>
                <a:spcPct val="100000"/>
              </a:lnSpc>
              <a:spcBef>
                <a:spcPct val="20000"/>
              </a:spcBef>
              <a:buSzTx/>
              <a:defRPr/>
            </a:pPr>
            <a:r>
              <a:rPr lang="en-US" altLang="zh-CN" b="0" dirty="0">
                <a:solidFill>
                  <a:schemeClr val="accent2"/>
                </a:solidFill>
                <a:ea typeface="宋体" pitchFamily="2" charset="-122"/>
              </a:rPr>
              <a:t>When the </a:t>
            </a:r>
            <a:r>
              <a:rPr lang="en-US" altLang="zh-CN" b="0" dirty="0">
                <a:solidFill>
                  <a:srgbClr val="FF0000"/>
                </a:solidFill>
                <a:ea typeface="宋体" pitchFamily="2" charset="-122"/>
              </a:rPr>
              <a:t>get</a:t>
            </a:r>
            <a:r>
              <a:rPr lang="en-US" altLang="zh-CN" b="0" dirty="0">
                <a:solidFill>
                  <a:schemeClr val="accent2"/>
                </a:solidFill>
                <a:ea typeface="宋体" pitchFamily="2" charset="-122"/>
              </a:rPr>
              <a:t> method is used, the browser attaches the query string to the URL of the HTTP request. So the form data is transmitted to the server together with the URL. It may leak the information. Further, the length of submitted data cannot exceed a given threshold.</a:t>
            </a:r>
          </a:p>
          <a:p>
            <a:pPr marL="515938" lvl="1" indent="-180975">
              <a:lnSpc>
                <a:spcPct val="100000"/>
              </a:lnSpc>
              <a:spcBef>
                <a:spcPct val="20000"/>
              </a:spcBef>
              <a:buSzTx/>
              <a:defRPr/>
            </a:pPr>
            <a:endParaRPr lang="en-US" altLang="zh-CN" b="0" dirty="0">
              <a:solidFill>
                <a:schemeClr val="accent2"/>
              </a:solidFill>
              <a:ea typeface="宋体" pitchFamily="2" charset="-122"/>
            </a:endParaRPr>
          </a:p>
          <a:p>
            <a:pPr marL="515938" lvl="1" indent="-180975">
              <a:lnSpc>
                <a:spcPct val="100000"/>
              </a:lnSpc>
              <a:spcBef>
                <a:spcPct val="20000"/>
              </a:spcBef>
              <a:buSzTx/>
              <a:defRPr/>
            </a:pPr>
            <a:r>
              <a:rPr lang="en-US" altLang="zh-CN" b="0" dirty="0">
                <a:solidFill>
                  <a:schemeClr val="accent2"/>
                </a:solidFill>
                <a:ea typeface="宋体" pitchFamily="2" charset="-122"/>
              </a:rPr>
              <a:t>However, </a:t>
            </a:r>
            <a:r>
              <a:rPr lang="en-US" altLang="zh-CN" b="0" dirty="0">
                <a:solidFill>
                  <a:srgbClr val="FF0000"/>
                </a:solidFill>
                <a:ea typeface="宋体" pitchFamily="2" charset="-122"/>
              </a:rPr>
              <a:t>post</a:t>
            </a:r>
            <a:r>
              <a:rPr lang="en-US" altLang="zh-CN" b="0" dirty="0">
                <a:solidFill>
                  <a:schemeClr val="accent2"/>
                </a:solidFill>
                <a:ea typeface="宋体" pitchFamily="2" charset="-122"/>
              </a:rPr>
              <a:t> method will be more secure and users cannot see the submitted data (refer to </a:t>
            </a:r>
            <a:r>
              <a:rPr lang="en-US" altLang="zh-CN" b="0" dirty="0" err="1">
                <a:solidFill>
                  <a:schemeClr val="accent2"/>
                </a:solidFill>
                <a:ea typeface="宋体" pitchFamily="2" charset="-122"/>
              </a:rPr>
              <a:t>pp.70</a:t>
            </a:r>
            <a:r>
              <a:rPr lang="en-US" altLang="zh-CN" b="0" dirty="0">
                <a:solidFill>
                  <a:schemeClr val="accent2"/>
                </a:solidFill>
                <a:ea typeface="宋体" pitchFamily="2" charset="-122"/>
              </a:rPr>
              <a:t>)</a:t>
            </a:r>
          </a:p>
          <a:p>
            <a:pPr marL="973138" lvl="2" indent="-180975">
              <a:lnSpc>
                <a:spcPct val="100000"/>
              </a:lnSpc>
              <a:spcBef>
                <a:spcPct val="20000"/>
              </a:spcBef>
              <a:buSzTx/>
              <a:defRPr/>
            </a:pPr>
            <a:endParaRPr lang="en-US" altLang="zh-CN" b="0" dirty="0">
              <a:solidFill>
                <a:schemeClr val="accent2"/>
              </a:solidFill>
              <a:ea typeface="宋体" pitchFamily="2" charset="-122"/>
            </a:endParaRPr>
          </a:p>
        </p:txBody>
      </p:sp>
    </p:spTree>
    <p:extLst>
      <p:ext uri="{BB962C8B-B14F-4D97-AF65-F5344CB8AC3E}">
        <p14:creationId xmlns:p14="http://schemas.microsoft.com/office/powerpoint/2010/main" val="922098019"/>
      </p:ext>
    </p:extLst>
  </p:cSld>
  <p:clrMapOvr>
    <a:masterClrMapping/>
  </p:clrMapOvr>
  <mc:AlternateContent xmlns:mc="http://schemas.openxmlformats.org/markup-compatibility/2006" xmlns:p14="http://schemas.microsoft.com/office/powerpoint/2010/main">
    <mc:Choice Requires="p14">
      <p:transition spd="slow" p14:dur="2000" advTm="214527"/>
    </mc:Choice>
    <mc:Fallback xmlns="">
      <p:transition spd="slow" advTm="21452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2.9 Forms-2.9.2 &lt;input&gt; tag</a:t>
            </a:r>
            <a:endParaRPr lang="zh-CN" altLang="en-US" sz="3200">
              <a:latin typeface="Times New Roman" panose="02020603050405020304" pitchFamily="18" charset="0"/>
              <a:ea typeface="宋体" panose="02010600030101010101" pitchFamily="2" charset="-122"/>
            </a:endParaRPr>
          </a:p>
        </p:txBody>
      </p:sp>
      <p:sp>
        <p:nvSpPr>
          <p:cNvPr id="51203" name="Rectangle 3"/>
          <p:cNvSpPr>
            <a:spLocks noGrp="1" noChangeArrowheads="1"/>
          </p:cNvSpPr>
          <p:nvPr>
            <p:ph type="body" idx="1"/>
          </p:nvPr>
        </p:nvSpPr>
        <p:spPr/>
        <p:txBody>
          <a:bodyPr/>
          <a:lstStyle/>
          <a:p>
            <a:pPr>
              <a:lnSpc>
                <a:spcPct val="100000"/>
              </a:lnSpc>
              <a:spcBef>
                <a:spcPct val="20000"/>
              </a:spcBef>
              <a:buSzTx/>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Many commonly-used components are created with the </a:t>
            </a:r>
            <a:r>
              <a:rPr lang="en-US" altLang="zh-CN" b="0" dirty="0">
                <a:solidFill>
                  <a:schemeClr val="accent1"/>
                </a:solidFill>
                <a:ea typeface="宋体" panose="02010600030101010101" pitchFamily="2" charset="-122"/>
              </a:rPr>
              <a:t>&lt;input&gt; </a:t>
            </a:r>
            <a:r>
              <a:rPr lang="en-US" altLang="zh-CN" b="0" dirty="0">
                <a:solidFill>
                  <a:schemeClr val="accent2"/>
                </a:solidFill>
                <a:ea typeface="宋体" panose="02010600030101010101" pitchFamily="2" charset="-122"/>
              </a:rPr>
              <a:t>tag.</a:t>
            </a:r>
          </a:p>
          <a:p>
            <a:pPr>
              <a:lnSpc>
                <a:spcPct val="10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type</a:t>
            </a:r>
            <a:r>
              <a:rPr lang="en-US" altLang="zh-CN" b="0" dirty="0">
                <a:solidFill>
                  <a:schemeClr val="accent2"/>
                </a:solidFill>
                <a:ea typeface="宋体" panose="02010600030101010101" pitchFamily="2" charset="-122"/>
              </a:rPr>
              <a:t> attribute of &lt;</a:t>
            </a:r>
            <a:r>
              <a:rPr lang="en-US" altLang="zh-CN" b="0" dirty="0">
                <a:solidFill>
                  <a:srgbClr val="FF0000"/>
                </a:solidFill>
                <a:ea typeface="宋体" panose="02010600030101010101" pitchFamily="2" charset="-122"/>
              </a:rPr>
              <a:t>input</a:t>
            </a:r>
            <a:r>
              <a:rPr lang="en-US" altLang="zh-CN" b="0" dirty="0">
                <a:solidFill>
                  <a:schemeClr val="accent2"/>
                </a:solidFill>
                <a:ea typeface="宋体" panose="02010600030101010101" pitchFamily="2" charset="-122"/>
              </a:rPr>
              <a:t>&gt; specifies the kind of component being created.</a:t>
            </a:r>
          </a:p>
          <a:p>
            <a:pPr>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buFontTx/>
              <a:buAutoNum type="arabicPeriod"/>
            </a:pPr>
            <a:r>
              <a:rPr lang="en-US" altLang="zh-CN" b="0" dirty="0">
                <a:solidFill>
                  <a:schemeClr val="accent6"/>
                </a:solidFill>
                <a:ea typeface="宋体" panose="02010600030101010101" pitchFamily="2" charset="-122"/>
              </a:rPr>
              <a:t>text</a:t>
            </a:r>
          </a:p>
          <a:p>
            <a:pPr lvl="2">
              <a:lnSpc>
                <a:spcPct val="10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Creates a horizontal box for text input.</a:t>
            </a:r>
          </a:p>
          <a:p>
            <a:pPr lvl="2">
              <a:lnSpc>
                <a:spcPct val="10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Default size is 20; it can be changed with the </a:t>
            </a:r>
            <a:r>
              <a:rPr lang="en-US" altLang="zh-CN" b="0" i="1" dirty="0">
                <a:solidFill>
                  <a:srgbClr val="FF0000"/>
                </a:solidFill>
                <a:ea typeface="宋体" panose="02010600030101010101" pitchFamily="2" charset="-122"/>
              </a:rPr>
              <a:t>size</a:t>
            </a:r>
            <a:r>
              <a:rPr lang="en-US" altLang="zh-CN" b="0" dirty="0">
                <a:solidFill>
                  <a:schemeClr val="accent2"/>
                </a:solidFill>
                <a:ea typeface="宋体" panose="02010600030101010101" pitchFamily="2" charset="-122"/>
              </a:rPr>
              <a:t> attribute.</a:t>
            </a:r>
          </a:p>
          <a:p>
            <a:pPr lvl="2">
              <a:lnSpc>
                <a:spcPct val="10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If more characters are entered than will fit, the box is scrolled (shifted) left.</a:t>
            </a:r>
          </a:p>
          <a:p>
            <a:pPr marL="914400" lvl="2" indent="0">
              <a:lnSpc>
                <a:spcPct val="100000"/>
              </a:lnSpc>
              <a:spcBef>
                <a:spcPct val="20000"/>
              </a:spcBef>
              <a:buSzTx/>
              <a:buNone/>
            </a:pPr>
            <a:r>
              <a:rPr lang="en-US" altLang="zh-CN" b="0" dirty="0">
                <a:solidFill>
                  <a:srgbClr val="FFC000"/>
                </a:solidFill>
                <a:ea typeface="宋体" panose="02010600030101010101" pitchFamily="2" charset="-122"/>
              </a:rPr>
              <a:t>   &lt;input  type = “text”  name = “Jack”  size = “25” /&gt;</a:t>
            </a:r>
            <a:r>
              <a:rPr lang="en-US" altLang="zh-CN" b="0" dirty="0">
                <a:solidFill>
                  <a:srgbClr val="FFC000"/>
                </a:solidFill>
                <a:latin typeface="Arial" panose="020B0604020202020204" pitchFamily="34" charset="0"/>
                <a:ea typeface="宋体" panose="02010600030101010101" pitchFamily="2" charset="-122"/>
              </a:rPr>
              <a:t> </a:t>
            </a:r>
          </a:p>
          <a:p>
            <a:endParaRPr lang="zh-CN" altLang="en-US"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52396"/>
    </mc:Choice>
    <mc:Fallback xmlns="">
      <p:transition spd="slow" advTm="15239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2227" name="Rectangle 3"/>
          <p:cNvSpPr>
            <a:spLocks noGrp="1" noChangeArrowheads="1"/>
          </p:cNvSpPr>
          <p:nvPr>
            <p:ph type="body" idx="1"/>
          </p:nvPr>
        </p:nvSpPr>
        <p:spPr>
          <a:xfrm>
            <a:off x="304800" y="990600"/>
            <a:ext cx="8839200" cy="5410200"/>
          </a:xfrm>
        </p:spPr>
        <p:txBody>
          <a:bodyPr/>
          <a:lstStyle/>
          <a:p>
            <a:pPr lvl="2">
              <a:lnSpc>
                <a:spcPct val="11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If you don’t want to type more characters than will fit, set </a:t>
            </a:r>
            <a:r>
              <a:rPr lang="en-US" altLang="zh-CN" b="0" i="1" dirty="0" err="1">
                <a:solidFill>
                  <a:srgbClr val="FF0000"/>
                </a:solidFill>
                <a:ea typeface="宋体" panose="02010600030101010101" pitchFamily="2" charset="-122"/>
              </a:rPr>
              <a:t>maxlength</a:t>
            </a:r>
            <a:r>
              <a:rPr lang="en-US" altLang="zh-CN" b="0" dirty="0">
                <a:solidFill>
                  <a:schemeClr val="accent2"/>
                </a:solidFill>
                <a:ea typeface="宋体" panose="02010600030101010101" pitchFamily="2" charset="-122"/>
              </a:rPr>
              <a:t>, which causes excess input to be ignored</a:t>
            </a:r>
          </a:p>
          <a:p>
            <a:pPr lvl="2">
              <a:lnSpc>
                <a:spcPct val="110000"/>
              </a:lnSpc>
              <a:spcBef>
                <a:spcPct val="20000"/>
              </a:spcBef>
              <a:buSzTx/>
              <a:buFont typeface="Arial" panose="020B0604020202020204" pitchFamily="34" charset="0"/>
              <a:buChar char="•"/>
            </a:pPr>
            <a:r>
              <a:rPr lang="en-US" altLang="zh-CN" b="0" dirty="0">
                <a:solidFill>
                  <a:srgbClr val="F2900E"/>
                </a:solidFill>
                <a:ea typeface="宋体" panose="02010600030101010101" pitchFamily="2" charset="-122"/>
              </a:rPr>
              <a:t>&lt;input type = "text" name = "Phone" </a:t>
            </a:r>
          </a:p>
          <a:p>
            <a:pPr marL="1828800" lvl="4" indent="0">
              <a:lnSpc>
                <a:spcPct val="110000"/>
              </a:lnSpc>
              <a:spcBef>
                <a:spcPct val="20000"/>
              </a:spcBef>
              <a:buSzTx/>
              <a:buNone/>
            </a:pPr>
            <a:r>
              <a:rPr lang="en-US" altLang="zh-CN" b="0" dirty="0">
                <a:solidFill>
                  <a:srgbClr val="F2900E"/>
                </a:solidFill>
                <a:ea typeface="宋体" panose="02010600030101010101" pitchFamily="2" charset="-122"/>
              </a:rPr>
              <a:t>      size = "12"  </a:t>
            </a:r>
            <a:r>
              <a:rPr lang="en-US" altLang="zh-CN" b="0" dirty="0" err="1">
                <a:solidFill>
                  <a:srgbClr val="FF0000"/>
                </a:solidFill>
                <a:ea typeface="宋体" panose="02010600030101010101" pitchFamily="2" charset="-122"/>
              </a:rPr>
              <a:t>maxlength</a:t>
            </a:r>
            <a:r>
              <a:rPr lang="en-US" altLang="zh-CN" b="0" dirty="0">
                <a:solidFill>
                  <a:srgbClr val="F2900E"/>
                </a:solidFill>
                <a:ea typeface="宋体" panose="02010600030101010101" pitchFamily="2" charset="-122"/>
              </a:rPr>
              <a:t>=“12”&gt;</a:t>
            </a:r>
          </a:p>
          <a:p>
            <a:pPr marL="1600200" lvl="3" indent="-228600">
              <a:lnSpc>
                <a:spcPct val="110000"/>
              </a:lnSpc>
              <a:spcBef>
                <a:spcPct val="20000"/>
              </a:spcBef>
              <a:buSzTx/>
              <a:buFontTx/>
              <a:buNone/>
            </a:pPr>
            <a:endParaRPr lang="en-US" altLang="zh-CN" b="0" dirty="0">
              <a:solidFill>
                <a:schemeClr val="accent6"/>
              </a:solidFill>
              <a:ea typeface="宋体" panose="02010600030101010101" pitchFamily="2" charset="-122"/>
            </a:endParaRPr>
          </a:p>
          <a:p>
            <a:pPr marL="742950" lvl="1">
              <a:lnSpc>
                <a:spcPct val="110000"/>
              </a:lnSpc>
              <a:spcBef>
                <a:spcPct val="20000"/>
              </a:spcBef>
              <a:buSzTx/>
              <a:buFontTx/>
              <a:buNone/>
            </a:pPr>
            <a:r>
              <a:rPr lang="en-US" altLang="zh-CN" b="0" dirty="0">
                <a:solidFill>
                  <a:schemeClr val="accent6"/>
                </a:solidFill>
                <a:ea typeface="宋体" panose="02010600030101010101" pitchFamily="2" charset="-122"/>
              </a:rPr>
              <a:t>2. password </a:t>
            </a:r>
          </a:p>
          <a:p>
            <a:pPr marL="1314450" lvl="2" indent="-342900">
              <a:lnSpc>
                <a:spcPct val="110000"/>
              </a:lnSpc>
              <a:spcBef>
                <a:spcPct val="20000"/>
              </a:spcBef>
              <a:buSzTx/>
              <a:buFont typeface="Arial" panose="020B0604020202020204" pitchFamily="34" charset="0"/>
              <a:buChar char="•"/>
            </a:pPr>
            <a:r>
              <a:rPr lang="en-US" altLang="zh-CN" b="0" dirty="0">
                <a:solidFill>
                  <a:schemeClr val="accent6"/>
                </a:solidFill>
                <a:ea typeface="宋体" panose="02010600030101010101" pitchFamily="2" charset="-122"/>
              </a:rPr>
              <a:t>If the contents of a text box should not be displayed when they are being entered by the user,  </a:t>
            </a:r>
            <a:r>
              <a:rPr lang="en-US" altLang="zh-CN" b="0" i="1" dirty="0">
                <a:solidFill>
                  <a:schemeClr val="accent6"/>
                </a:solidFill>
                <a:ea typeface="宋体" panose="02010600030101010101" pitchFamily="2" charset="-122"/>
              </a:rPr>
              <a:t>type</a:t>
            </a:r>
            <a:r>
              <a:rPr lang="en-US" altLang="zh-CN" b="0" dirty="0">
                <a:solidFill>
                  <a:schemeClr val="accent6"/>
                </a:solidFill>
                <a:ea typeface="宋体" panose="02010600030101010101" pitchFamily="2" charset="-122"/>
              </a:rPr>
              <a:t> can be set to </a:t>
            </a:r>
            <a:r>
              <a:rPr lang="en-US" altLang="zh-CN" b="0" dirty="0">
                <a:solidFill>
                  <a:srgbClr val="FF0000"/>
                </a:solidFill>
                <a:ea typeface="宋体" panose="02010600030101010101" pitchFamily="2" charset="-122"/>
              </a:rPr>
              <a:t>password</a:t>
            </a:r>
            <a:r>
              <a:rPr lang="en-US" altLang="zh-CN" b="0" dirty="0">
                <a:solidFill>
                  <a:schemeClr val="accent6"/>
                </a:solidFill>
                <a:ea typeface="宋体" panose="02010600030101010101" pitchFamily="2" charset="-122"/>
              </a:rPr>
              <a:t>.</a:t>
            </a:r>
          </a:p>
          <a:p>
            <a:pPr marL="2057400" lvl="4" indent="-228600">
              <a:lnSpc>
                <a:spcPct val="110000"/>
              </a:lnSpc>
              <a:spcBef>
                <a:spcPct val="20000"/>
              </a:spcBef>
              <a:buSzTx/>
              <a:buFontTx/>
              <a:buNone/>
            </a:pPr>
            <a:r>
              <a:rPr lang="en-US" altLang="zh-CN" b="0" dirty="0">
                <a:solidFill>
                  <a:schemeClr val="accent6"/>
                </a:solidFill>
                <a:ea typeface="宋体" panose="02010600030101010101" pitchFamily="2" charset="-122"/>
              </a:rPr>
              <a:t>Example: 2-</a:t>
            </a:r>
            <a:r>
              <a:rPr lang="en-US" altLang="zh-CN" b="0" dirty="0" err="1">
                <a:solidFill>
                  <a:schemeClr val="accent6"/>
                </a:solidFill>
                <a:ea typeface="宋体" panose="02010600030101010101" pitchFamily="2" charset="-122"/>
              </a:rPr>
              <a:t>textpassword.html</a:t>
            </a:r>
            <a:endParaRPr lang="en-US" altLang="zh-CN" b="0" dirty="0">
              <a:solidFill>
                <a:schemeClr val="accent6"/>
              </a:solidFill>
              <a:ea typeface="宋体" panose="02010600030101010101" pitchFamily="2" charset="-122"/>
            </a:endParaRPr>
          </a:p>
          <a:p>
            <a:pPr marL="1600200" lvl="3" indent="-228600">
              <a:lnSpc>
                <a:spcPct val="110000"/>
              </a:lnSpc>
              <a:spcBef>
                <a:spcPct val="20000"/>
              </a:spcBef>
              <a:buSzTx/>
              <a:buFontTx/>
              <a:buNone/>
            </a:pPr>
            <a:endParaRPr lang="en-US" altLang="zh-CN" sz="1800" b="0" dirty="0">
              <a:solidFill>
                <a:schemeClr val="accent2"/>
              </a:solidFill>
              <a:ea typeface="宋体" panose="02010600030101010101" pitchFamily="2" charset="-122"/>
            </a:endParaRPr>
          </a:p>
          <a:p>
            <a:pPr marL="381000" indent="-381000">
              <a:lnSpc>
                <a:spcPct val="110000"/>
              </a:lnSpc>
              <a:spcBef>
                <a:spcPct val="20000"/>
              </a:spcBef>
              <a:buSzTx/>
              <a:buFontTx/>
              <a:buNone/>
            </a:pPr>
            <a:r>
              <a:rPr lang="en-US" altLang="zh-CN" b="0" i="1" dirty="0">
                <a:solidFill>
                  <a:schemeClr val="accent2"/>
                </a:solidFill>
                <a:ea typeface="宋体" panose="02010600030101010101" pitchFamily="2" charset="-122"/>
              </a:rPr>
              <a:t>      </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2772351915"/>
      </p:ext>
    </p:extLst>
  </p:cSld>
  <p:clrMapOvr>
    <a:masterClrMapping/>
  </p:clrMapOvr>
  <mc:AlternateContent xmlns:mc="http://schemas.openxmlformats.org/markup-compatibility/2006" xmlns:p14="http://schemas.microsoft.com/office/powerpoint/2010/main">
    <mc:Choice Requires="p14">
      <p:transition spd="slow" p14:dur="2000" advTm="190892"/>
    </mc:Choice>
    <mc:Fallback xmlns="">
      <p:transition spd="slow" advTm="1908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2.1 Origins and Evolution of HTML</a:t>
            </a:r>
          </a:p>
        </p:txBody>
      </p:sp>
      <p:sp>
        <p:nvSpPr>
          <p:cNvPr id="9219" name="Rectangle 3"/>
          <p:cNvSpPr>
            <a:spLocks noGrp="1" noChangeArrowheads="1"/>
          </p:cNvSpPr>
          <p:nvPr>
            <p:ph type="body" idx="1"/>
          </p:nvPr>
        </p:nvSpPr>
        <p:spPr/>
        <p:txBody>
          <a:bodyPr/>
          <a:lstStyle/>
          <a:p>
            <a:pPr>
              <a:lnSpc>
                <a:spcPct val="150000"/>
              </a:lnSpc>
              <a:spcBef>
                <a:spcPct val="20000"/>
              </a:spcBef>
              <a:buSzTx/>
            </a:pPr>
            <a:r>
              <a:rPr lang="en-US" altLang="zh-CN" b="0">
                <a:solidFill>
                  <a:schemeClr val="accent2"/>
                </a:solidFill>
                <a:ea typeface="宋体" panose="02010600030101010101" pitchFamily="2" charset="-122"/>
              </a:rPr>
              <a:t>Reasons to use XHTML, rather than HTML:</a:t>
            </a:r>
          </a:p>
          <a:p>
            <a:pPr lvl="1">
              <a:lnSpc>
                <a:spcPct val="150000"/>
              </a:lnSpc>
              <a:spcBef>
                <a:spcPct val="20000"/>
              </a:spcBef>
              <a:buSzTx/>
              <a:buFontTx/>
              <a:buAutoNum type="arabicPeriod"/>
            </a:pPr>
            <a:r>
              <a:rPr lang="en-US" altLang="zh-CN" b="0">
                <a:solidFill>
                  <a:schemeClr val="accent2"/>
                </a:solidFill>
                <a:ea typeface="宋体" panose="02010600030101010101" pitchFamily="2" charset="-122"/>
              </a:rPr>
              <a:t>HTML has lax syntax rules, leading to sloppy and sometimes ambiguous documents.</a:t>
            </a:r>
            <a:br>
              <a:rPr lang="en-US" altLang="zh-CN" b="0">
                <a:solidFill>
                  <a:schemeClr val="accent2"/>
                </a:solidFill>
                <a:ea typeface="宋体" panose="02010600030101010101" pitchFamily="2" charset="-122"/>
              </a:rPr>
            </a:br>
            <a:r>
              <a:rPr lang="en-US" altLang="zh-CN" b="0">
                <a:solidFill>
                  <a:schemeClr val="accent2"/>
                </a:solidFill>
                <a:ea typeface="宋体" panose="02010600030101010101" pitchFamily="2" charset="-122"/>
              </a:rPr>
              <a:t>– XHTML syntax is much more strict, leading to clean documents in a standard form.</a:t>
            </a:r>
          </a:p>
          <a:p>
            <a:pPr lvl="1">
              <a:lnSpc>
                <a:spcPct val="150000"/>
              </a:lnSpc>
              <a:spcBef>
                <a:spcPct val="20000"/>
              </a:spcBef>
              <a:buSzTx/>
              <a:buFontTx/>
              <a:buAutoNum type="arabicPeriod"/>
            </a:pPr>
            <a:r>
              <a:rPr lang="en-US" altLang="zh-CN" b="0">
                <a:solidFill>
                  <a:schemeClr val="accent2"/>
                </a:solidFill>
                <a:ea typeface="宋体" panose="02010600030101010101" pitchFamily="2" charset="-122"/>
              </a:rPr>
              <a:t>The syntactic correctness of XHTML documents can be validated.</a:t>
            </a:r>
          </a:p>
        </p:txBody>
      </p:sp>
    </p:spTree>
  </p:cSld>
  <p:clrMapOvr>
    <a:masterClrMapping/>
  </p:clrMapOvr>
  <mc:AlternateContent xmlns:mc="http://schemas.openxmlformats.org/markup-compatibility/2006" xmlns:p14="http://schemas.microsoft.com/office/powerpoint/2010/main">
    <mc:Choice Requires="p14">
      <p:transition spd="slow" p14:dur="2000" advTm="162619"/>
    </mc:Choice>
    <mc:Fallback xmlns="">
      <p:transition spd="slow" advTm="16261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2227" name="Rectangle 3"/>
          <p:cNvSpPr>
            <a:spLocks noGrp="1" noChangeArrowheads="1"/>
          </p:cNvSpPr>
          <p:nvPr>
            <p:ph type="body" idx="1"/>
          </p:nvPr>
        </p:nvSpPr>
        <p:spPr>
          <a:xfrm>
            <a:off x="304800" y="990600"/>
            <a:ext cx="8839200" cy="5410200"/>
          </a:xfrm>
        </p:spPr>
        <p:txBody>
          <a:bodyPr/>
          <a:lstStyle/>
          <a:p>
            <a:pPr marL="1600200" lvl="3" indent="-228600">
              <a:lnSpc>
                <a:spcPct val="110000"/>
              </a:lnSpc>
              <a:spcBef>
                <a:spcPct val="20000"/>
              </a:spcBef>
              <a:buSzTx/>
              <a:buFontTx/>
              <a:buNone/>
            </a:pPr>
            <a:endParaRPr lang="en-US" altLang="zh-CN" sz="1800" b="0" dirty="0">
              <a:solidFill>
                <a:schemeClr val="accent2"/>
              </a:solidFill>
              <a:ea typeface="宋体" panose="02010600030101010101" pitchFamily="2" charset="-122"/>
            </a:endParaRPr>
          </a:p>
          <a:p>
            <a:pPr marL="381000" indent="-381000">
              <a:lnSpc>
                <a:spcPct val="110000"/>
              </a:lnSpc>
              <a:spcBef>
                <a:spcPct val="20000"/>
              </a:spcBef>
              <a:buSzTx/>
              <a:buFontTx/>
              <a:buNone/>
            </a:pP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3.</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checkboxes - to collect multiple choices (</a:t>
            </a:r>
            <a:r>
              <a:rPr lang="en-US" altLang="zh-CN" b="0" dirty="0">
                <a:solidFill>
                  <a:schemeClr val="accent1"/>
                </a:solidFill>
                <a:ea typeface="宋体" panose="02010600030101010101" pitchFamily="2" charset="-122"/>
              </a:rPr>
              <a:t>type=“checkbox”</a:t>
            </a:r>
            <a:r>
              <a:rPr lang="en-US" altLang="zh-CN" b="0" dirty="0">
                <a:solidFill>
                  <a:schemeClr val="accent2"/>
                </a:solidFill>
                <a:ea typeface="宋体" panose="02010600030101010101" pitchFamily="2" charset="-122"/>
              </a:rPr>
              <a:t>)</a:t>
            </a:r>
          </a:p>
          <a:p>
            <a:pPr marL="381000" indent="-381000">
              <a:lnSpc>
                <a:spcPct val="110000"/>
              </a:lnSpc>
              <a:spcBef>
                <a:spcPct val="20000"/>
              </a:spcBef>
              <a:buSzTx/>
              <a:buFontTx/>
              <a:buNone/>
            </a:pPr>
            <a:endParaRPr lang="en-US" altLang="zh-CN" b="0" dirty="0">
              <a:solidFill>
                <a:schemeClr val="accent2"/>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Every checkbox requires a </a:t>
            </a:r>
            <a:r>
              <a:rPr lang="en-US" altLang="zh-CN" b="0" i="1" dirty="0">
                <a:solidFill>
                  <a:srgbClr val="FF0000"/>
                </a:solidFill>
                <a:ea typeface="宋体" panose="02010600030101010101" pitchFamily="2" charset="-122"/>
              </a:rPr>
              <a:t>value</a:t>
            </a:r>
            <a:r>
              <a:rPr lang="en-US" altLang="zh-CN" b="0" dirty="0">
                <a:solidFill>
                  <a:schemeClr val="accent2"/>
                </a:solidFill>
                <a:ea typeface="宋体" panose="02010600030101010101" pitchFamily="2" charset="-122"/>
              </a:rPr>
              <a:t> attribute, which is the component’s value in the form data when the checkbox is ‘</a:t>
            </a:r>
            <a:r>
              <a:rPr lang="en-US" altLang="zh-CN" b="0" dirty="0">
                <a:solidFill>
                  <a:srgbClr val="FF0000"/>
                </a:solidFill>
                <a:ea typeface="宋体" panose="02010600030101010101" pitchFamily="2" charset="-122"/>
              </a:rPr>
              <a:t>checked</a:t>
            </a:r>
            <a:r>
              <a:rPr lang="en-US" altLang="zh-CN" b="0" dirty="0">
                <a:solidFill>
                  <a:schemeClr val="accent2"/>
                </a:solidFill>
                <a:ea typeface="宋体" panose="02010600030101010101" pitchFamily="2" charset="-122"/>
              </a:rPr>
              <a:t>’.</a:t>
            </a:r>
          </a:p>
          <a:p>
            <a:pPr marL="1058862" lvl="1" indent="-342900">
              <a:lnSpc>
                <a:spcPct val="110000"/>
              </a:lnSpc>
              <a:spcBef>
                <a:spcPct val="20000"/>
              </a:spcBef>
              <a:buSzTx/>
              <a:buFont typeface="Arial" panose="020B0604020202020204" pitchFamily="34" charset="0"/>
              <a:buChar char="•"/>
            </a:pPr>
            <a:endParaRPr lang="en-US" altLang="zh-CN" b="0" dirty="0">
              <a:solidFill>
                <a:schemeClr val="accent2"/>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A checkbox that is not ‘</a:t>
            </a:r>
            <a:r>
              <a:rPr lang="en-US" altLang="zh-CN" b="0" dirty="0">
                <a:solidFill>
                  <a:srgbClr val="FF0000"/>
                </a:solidFill>
                <a:ea typeface="宋体" panose="02010600030101010101" pitchFamily="2" charset="-122"/>
              </a:rPr>
              <a:t>checked</a:t>
            </a:r>
            <a:r>
              <a:rPr lang="en-US" altLang="zh-CN" b="0" dirty="0">
                <a:solidFill>
                  <a:schemeClr val="accent2"/>
                </a:solidFill>
                <a:ea typeface="宋体" panose="02010600030101010101" pitchFamily="2" charset="-122"/>
              </a:rPr>
              <a:t>’ contributes no value to the form data.</a:t>
            </a:r>
          </a:p>
          <a:p>
            <a:pPr marL="1058862" lvl="1" indent="-342900">
              <a:lnSpc>
                <a:spcPct val="110000"/>
              </a:lnSpc>
              <a:spcBef>
                <a:spcPct val="20000"/>
              </a:spcBef>
              <a:buSzTx/>
              <a:buFont typeface="Arial" panose="020B0604020202020204" pitchFamily="34" charset="0"/>
              <a:buChar char="•"/>
            </a:pPr>
            <a:endParaRPr lang="en-US" altLang="zh-CN" b="0" dirty="0">
              <a:solidFill>
                <a:schemeClr val="accent2"/>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r>
              <a:rPr lang="en-US" altLang="zh-CN" b="0" dirty="0" err="1">
                <a:solidFill>
                  <a:schemeClr val="accent2"/>
                </a:solidFill>
                <a:ea typeface="宋体" panose="02010600030101010101" pitchFamily="2" charset="-122"/>
              </a:rPr>
              <a:t>Example:</a:t>
            </a:r>
            <a:r>
              <a:rPr lang="en-US" altLang="zh-CN" b="0" dirty="0" err="1">
                <a:solidFill>
                  <a:srgbClr val="FF0000"/>
                </a:solidFill>
                <a:ea typeface="宋体" panose="02010600030101010101" pitchFamily="2" charset="-122"/>
              </a:rPr>
              <a:t>2-checkbox.html</a:t>
            </a:r>
            <a:endParaRPr lang="en-US" altLang="zh-CN" b="0" dirty="0">
              <a:solidFill>
                <a:srgbClr val="FF0000"/>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90892"/>
    </mc:Choice>
    <mc:Fallback xmlns="">
      <p:transition spd="slow" advTm="19089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3251" name="Rectangle 3"/>
          <p:cNvSpPr>
            <a:spLocks noGrp="1" noChangeArrowheads="1"/>
          </p:cNvSpPr>
          <p:nvPr>
            <p:ph type="body" idx="1"/>
          </p:nvPr>
        </p:nvSpPr>
        <p:spPr/>
        <p:txBody>
          <a:bodyPr/>
          <a:lstStyle/>
          <a:p>
            <a:pPr>
              <a:spcBef>
                <a:spcPct val="20000"/>
              </a:spcBef>
              <a:buSzTx/>
              <a:buFontTx/>
              <a:buNone/>
            </a:pPr>
            <a:endParaRPr lang="en-US" altLang="zh-CN" b="0" dirty="0">
              <a:latin typeface="Courier New" panose="02070309020205020404" pitchFamily="49" charset="0"/>
              <a:ea typeface="宋体" panose="02010600030101010101" pitchFamily="2" charset="-122"/>
            </a:endParaRPr>
          </a:p>
          <a:p>
            <a:pPr>
              <a:spcBef>
                <a:spcPct val="20000"/>
              </a:spcBef>
              <a:buSzTx/>
              <a:buFontTx/>
              <a:buNone/>
            </a:pPr>
            <a:endParaRPr lang="en-US" altLang="zh-CN" b="0" dirty="0">
              <a:ea typeface="宋体" panose="02010600030101010101" pitchFamily="2" charset="-122"/>
            </a:endParaRPr>
          </a:p>
          <a:p>
            <a:pPr marL="536575" indent="-88900">
              <a:spcBef>
                <a:spcPct val="20000"/>
              </a:spcBef>
              <a:buSzTx/>
              <a:buFontTx/>
              <a:buNone/>
            </a:pPr>
            <a:r>
              <a:rPr lang="en-US" altLang="zh-CN" b="0" dirty="0">
                <a:solidFill>
                  <a:schemeClr val="accent2"/>
                </a:solidFill>
                <a:ea typeface="宋体" panose="02010600030101010101" pitchFamily="2" charset="-122"/>
              </a:rPr>
              <a:t>4. radio buttons - collections of checkboxes in which only one     button can be ‘checked’ at a time (</a:t>
            </a:r>
            <a:r>
              <a:rPr lang="en-US" altLang="zh-CN" b="0" dirty="0">
                <a:solidFill>
                  <a:srgbClr val="FF0000"/>
                </a:solidFill>
                <a:ea typeface="宋体" panose="02010600030101010101" pitchFamily="2" charset="-122"/>
              </a:rPr>
              <a:t>type=“radio”</a:t>
            </a:r>
            <a:r>
              <a:rPr lang="en-US" altLang="zh-CN" b="0" dirty="0">
                <a:solidFill>
                  <a:schemeClr val="accent2"/>
                </a:solidFill>
                <a:ea typeface="宋体" panose="02010600030101010101" pitchFamily="2" charset="-122"/>
              </a:rPr>
              <a:t>)</a:t>
            </a:r>
          </a:p>
          <a:p>
            <a:pPr marL="1190625" lvl="1" indent="-342900">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Every button in a radio button group </a:t>
            </a:r>
            <a:r>
              <a:rPr lang="en-US" altLang="zh-CN" b="0" i="1" dirty="0">
                <a:solidFill>
                  <a:schemeClr val="accent2"/>
                </a:solidFill>
                <a:ea typeface="宋体" panose="02010600030101010101" pitchFamily="2" charset="-122"/>
              </a:rPr>
              <a:t>must</a:t>
            </a:r>
            <a:r>
              <a:rPr lang="en-US" altLang="zh-CN" b="0" dirty="0">
                <a:solidFill>
                  <a:schemeClr val="accent2"/>
                </a:solidFill>
                <a:ea typeface="宋体" panose="02010600030101010101" pitchFamily="2" charset="-122"/>
              </a:rPr>
              <a:t> have the same </a:t>
            </a:r>
            <a:r>
              <a:rPr lang="en-US" altLang="zh-CN" b="0" i="1" dirty="0">
                <a:solidFill>
                  <a:srgbClr val="FF0000"/>
                </a:solidFill>
                <a:ea typeface="宋体" panose="02010600030101010101" pitchFamily="2" charset="-122"/>
              </a:rPr>
              <a:t>name</a:t>
            </a:r>
          </a:p>
          <a:p>
            <a:pPr marL="1190625" lvl="1" indent="-342900">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value</a:t>
            </a:r>
            <a:r>
              <a:rPr lang="en-US" altLang="zh-CN" b="0" dirty="0">
                <a:solidFill>
                  <a:schemeClr val="accent2"/>
                </a:solidFill>
                <a:ea typeface="宋体" panose="02010600030101010101" pitchFamily="2" charset="-122"/>
              </a:rPr>
              <a:t>s are usually different.</a:t>
            </a:r>
          </a:p>
          <a:p>
            <a:pPr marL="1190625" lvl="1" indent="-342900">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radio.html</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94730"/>
    </mc:Choice>
    <mc:Fallback xmlns="">
      <p:transition spd="slow" advTm="19473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4275" name="Rectangle 3"/>
          <p:cNvSpPr>
            <a:spLocks noGrp="1" noChangeArrowheads="1"/>
          </p:cNvSpPr>
          <p:nvPr>
            <p:ph type="body" idx="1"/>
          </p:nvPr>
        </p:nvSpPr>
        <p:spPr/>
        <p:txBody>
          <a:bodyPr/>
          <a:lstStyle/>
          <a:p>
            <a:pPr>
              <a:lnSpc>
                <a:spcPct val="100000"/>
              </a:lnSpc>
              <a:spcBef>
                <a:spcPct val="20000"/>
              </a:spcBef>
              <a:buSzTx/>
              <a:buFontTx/>
              <a:buNone/>
            </a:pPr>
            <a:r>
              <a:rPr lang="en-US" altLang="zh-CN" b="0" dirty="0">
                <a:solidFill>
                  <a:srgbClr val="F2900E"/>
                </a:solidFill>
                <a:ea typeface="宋体" panose="02010600030101010101" pitchFamily="2" charset="-122"/>
              </a:rPr>
              <a:t>&lt;form action = ""&gt;</a:t>
            </a:r>
          </a:p>
          <a:p>
            <a:pPr>
              <a:lnSpc>
                <a:spcPct val="100000"/>
              </a:lnSpc>
              <a:spcBef>
                <a:spcPct val="20000"/>
              </a:spcBef>
              <a:buSzTx/>
              <a:buFontTx/>
              <a:buNone/>
            </a:pPr>
            <a:r>
              <a:rPr lang="en-US" altLang="zh-CN" b="0" dirty="0">
                <a:solidFill>
                  <a:srgbClr val="F2900E"/>
                </a:solidFill>
                <a:ea typeface="宋体" panose="02010600030101010101" pitchFamily="2" charset="-122"/>
              </a:rPr>
              <a:t>  &lt;p&gt;</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a:t>
            </a:r>
            <a:r>
              <a:rPr lang="en-US" altLang="zh-CN" b="0" dirty="0" err="1">
                <a:solidFill>
                  <a:srgbClr val="F2900E"/>
                </a:solidFill>
                <a:ea typeface="宋体" panose="02010600030101010101" pitchFamily="2" charset="-122"/>
              </a:rPr>
              <a:t>under20</a:t>
            </a:r>
            <a:r>
              <a:rPr lang="en-US" altLang="zh-CN" b="0" dirty="0">
                <a:solidFill>
                  <a:srgbClr val="F2900E"/>
                </a:solidFill>
                <a:ea typeface="宋体" panose="02010600030101010101" pitchFamily="2" charset="-122"/>
              </a:rPr>
              <a:t>" checked = "checked"&gt; 0-19</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"20-35"&gt; 20-35</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"36-50"&gt; 36-50</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a:t>
            </a:r>
            <a:r>
              <a:rPr lang="en-US" altLang="zh-CN" b="0" dirty="0" err="1">
                <a:solidFill>
                  <a:srgbClr val="F2900E"/>
                </a:solidFill>
                <a:ea typeface="宋体" panose="02010600030101010101" pitchFamily="2" charset="-122"/>
              </a:rPr>
              <a:t>over50</a:t>
            </a:r>
            <a:r>
              <a:rPr lang="en-US" altLang="zh-CN" b="0" dirty="0">
                <a:solidFill>
                  <a:srgbClr val="F2900E"/>
                </a:solidFill>
                <a:ea typeface="宋体" panose="02010600030101010101" pitchFamily="2" charset="-122"/>
              </a:rPr>
              <a:t>"&gt; Over 50</a:t>
            </a:r>
          </a:p>
          <a:p>
            <a:pPr>
              <a:lnSpc>
                <a:spcPct val="100000"/>
              </a:lnSpc>
              <a:spcBef>
                <a:spcPct val="20000"/>
              </a:spcBef>
              <a:buSzTx/>
              <a:buFontTx/>
              <a:buNone/>
            </a:pPr>
            <a:r>
              <a:rPr lang="en-US" altLang="zh-CN" b="0" dirty="0">
                <a:solidFill>
                  <a:srgbClr val="F2900E"/>
                </a:solidFill>
                <a:ea typeface="宋体" panose="02010600030101010101" pitchFamily="2" charset="-122"/>
              </a:rPr>
              <a:t>  &lt;/p&gt;</a:t>
            </a:r>
          </a:p>
          <a:p>
            <a:pPr>
              <a:lnSpc>
                <a:spcPct val="100000"/>
              </a:lnSpc>
              <a:spcBef>
                <a:spcPct val="20000"/>
              </a:spcBef>
              <a:buSzTx/>
              <a:buFontTx/>
              <a:buNone/>
            </a:pPr>
            <a:r>
              <a:rPr lang="en-US" altLang="zh-CN" b="0" dirty="0">
                <a:solidFill>
                  <a:srgbClr val="F2900E"/>
                </a:solidFill>
                <a:ea typeface="宋体" panose="02010600030101010101" pitchFamily="2" charset="-122"/>
              </a:rPr>
              <a:t>&lt;/form&gt;</a:t>
            </a:r>
          </a:p>
        </p:txBody>
      </p:sp>
    </p:spTree>
  </p:cSld>
  <p:clrMapOvr>
    <a:masterClrMapping/>
  </p:clrMapOvr>
  <mc:AlternateContent xmlns:mc="http://schemas.openxmlformats.org/markup-compatibility/2006" xmlns:p14="http://schemas.microsoft.com/office/powerpoint/2010/main">
    <mc:Choice Requires="p14">
      <p:transition spd="slow" p14:dur="2000" advTm="14085"/>
    </mc:Choice>
    <mc:Fallback xmlns="">
      <p:transition spd="slow" advTm="14085"/>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-2.9.3 &lt;</a:t>
            </a:r>
            <a:r>
              <a:rPr lang="en-US" altLang="zh-CN" sz="3200" dirty="0">
                <a:solidFill>
                  <a:srgbClr val="FF0000"/>
                </a:solidFill>
                <a:latin typeface="Times New Roman" panose="02020603050405020304" pitchFamily="18" charset="0"/>
                <a:ea typeface="宋体" panose="02010600030101010101" pitchFamily="2" charset="-122"/>
              </a:rPr>
              <a:t>select</a:t>
            </a:r>
            <a:r>
              <a:rPr lang="en-US" altLang="zh-CN" sz="3200" dirty="0">
                <a:latin typeface="Times New Roman" panose="02020603050405020304" pitchFamily="18" charset="0"/>
                <a:ea typeface="宋体" panose="02010600030101010101" pitchFamily="2" charset="-122"/>
              </a:rPr>
              <a:t>&gt; element</a:t>
            </a:r>
          </a:p>
        </p:txBody>
      </p:sp>
      <p:sp>
        <p:nvSpPr>
          <p:cNvPr id="55299" name="Rectangle 3"/>
          <p:cNvSpPr>
            <a:spLocks noGrp="1" noChangeArrowheads="1"/>
          </p:cNvSpPr>
          <p:nvPr>
            <p:ph type="body" idx="1"/>
          </p:nvPr>
        </p:nvSpPr>
        <p:spPr>
          <a:xfrm>
            <a:off x="304800" y="1219200"/>
            <a:ext cx="8610600" cy="5181600"/>
          </a:xfrm>
        </p:spPr>
        <p:txBody>
          <a:bodyPr/>
          <a:lstStyle/>
          <a:p>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Checkboxes and radio buttons are effective methods for collecting multiple choice.</a:t>
            </a:r>
          </a:p>
          <a:p>
            <a:endParaRPr lang="en-US" altLang="zh-CN" b="0" dirty="0">
              <a:solidFill>
                <a:schemeClr val="accent2"/>
              </a:solidFill>
              <a:ea typeface="宋体" panose="02010600030101010101" pitchFamily="2" charset="-122"/>
            </a:endParaRPr>
          </a:p>
          <a:p>
            <a:r>
              <a:rPr lang="en-US" altLang="zh-CN" b="0" dirty="0">
                <a:solidFill>
                  <a:schemeClr val="accent2"/>
                </a:solidFill>
              </a:rPr>
              <a:t>However, if the number of choices is large, the form may become too long to display. </a:t>
            </a:r>
          </a:p>
          <a:p>
            <a:endParaRPr lang="en-US" altLang="zh-CN" b="0" dirty="0">
              <a:solidFill>
                <a:schemeClr val="accent2"/>
              </a:solidFill>
            </a:endParaRPr>
          </a:p>
          <a:p>
            <a:r>
              <a:rPr lang="en-US" altLang="zh-CN" b="0" dirty="0">
                <a:solidFill>
                  <a:schemeClr val="accent2"/>
                </a:solidFill>
              </a:rPr>
              <a:t>In these cases, a menu should be used. A menu is specified with a &lt;</a:t>
            </a:r>
            <a:r>
              <a:rPr lang="en-US" altLang="zh-CN" b="0" dirty="0">
                <a:solidFill>
                  <a:srgbClr val="FF0000"/>
                </a:solidFill>
              </a:rPr>
              <a:t>select</a:t>
            </a:r>
            <a:r>
              <a:rPr lang="en-US" altLang="zh-CN" b="0" dirty="0">
                <a:solidFill>
                  <a:schemeClr val="accent2"/>
                </a:solidFill>
              </a:rPr>
              <a:t>&gt; tag (rather than with the </a:t>
            </a:r>
            <a:r>
              <a:rPr lang="en-US" altLang="zh-CN" b="0" dirty="0">
                <a:solidFill>
                  <a:srgbClr val="FF0000"/>
                </a:solidFill>
              </a:rPr>
              <a:t>input </a:t>
            </a:r>
            <a:r>
              <a:rPr lang="en-US" altLang="zh-CN" b="0" dirty="0">
                <a:solidFill>
                  <a:schemeClr val="accent2"/>
                </a:solidFill>
              </a:rPr>
              <a:t>element).</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3459056512"/>
      </p:ext>
    </p:extLst>
  </p:cSld>
  <p:clrMapOvr>
    <a:masterClrMapping/>
  </p:clrMapOvr>
  <mc:AlternateContent xmlns:mc="http://schemas.openxmlformats.org/markup-compatibility/2006" xmlns:p14="http://schemas.microsoft.com/office/powerpoint/2010/main">
    <mc:Choice Requires="p14">
      <p:transition spd="slow" p14:dur="2000" advTm="101584"/>
    </mc:Choice>
    <mc:Fallback xmlns="">
      <p:transition spd="slow" advTm="101584"/>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-2.9.3 &lt;select&gt; element</a:t>
            </a:r>
          </a:p>
        </p:txBody>
      </p:sp>
      <p:sp>
        <p:nvSpPr>
          <p:cNvPr id="55299" name="Rectangle 3"/>
          <p:cNvSpPr>
            <a:spLocks noGrp="1" noChangeArrowheads="1"/>
          </p:cNvSpPr>
          <p:nvPr>
            <p:ph type="body" idx="1"/>
          </p:nvPr>
        </p:nvSpPr>
        <p:spPr>
          <a:xfrm>
            <a:off x="304800" y="1219200"/>
            <a:ext cx="8610600" cy="5181600"/>
          </a:xfrm>
        </p:spPr>
        <p:txBody>
          <a:bodyPr/>
          <a:lstStyle/>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There are two kinds of menus, those that behave like checkboxes and those that behave like radio buttons (the default).</a:t>
            </a:r>
          </a:p>
          <a:p>
            <a:pPr lvl="1">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 default option is the one relates to radio buttons. The other option can be specified by adding the </a:t>
            </a:r>
            <a:r>
              <a:rPr lang="en-US" altLang="zh-CN" b="0" i="1" dirty="0">
                <a:solidFill>
                  <a:srgbClr val="FF0000"/>
                </a:solidFill>
                <a:ea typeface="宋体" panose="02010600030101010101" pitchFamily="2" charset="-122"/>
              </a:rPr>
              <a:t>multiple</a:t>
            </a:r>
            <a:r>
              <a:rPr lang="en-US" altLang="zh-CN" b="0" dirty="0">
                <a:solidFill>
                  <a:schemeClr val="accent2"/>
                </a:solidFill>
                <a:ea typeface="宋体" panose="02010600030101010101" pitchFamily="2" charset="-122"/>
              </a:rPr>
              <a:t> attribute, set to the value “</a:t>
            </a:r>
            <a:r>
              <a:rPr lang="en-US" altLang="zh-CN" b="0" i="1" dirty="0">
                <a:solidFill>
                  <a:srgbClr val="FF0000"/>
                </a:solidFill>
                <a:ea typeface="宋体" panose="02010600030101010101" pitchFamily="2" charset="-122"/>
              </a:rPr>
              <a:t>multiple</a:t>
            </a:r>
            <a:r>
              <a:rPr lang="en-US" altLang="zh-CN" b="0" dirty="0">
                <a:solidFill>
                  <a:schemeClr val="accent2"/>
                </a:solidFill>
                <a:ea typeface="宋体" panose="02010600030101010101" pitchFamily="2" charset="-122"/>
              </a:rPr>
              <a:t>”(+ctrl).</a:t>
            </a:r>
          </a:p>
        </p:txBody>
      </p:sp>
    </p:spTree>
    <p:extLst>
      <p:ext uri="{BB962C8B-B14F-4D97-AF65-F5344CB8AC3E}">
        <p14:creationId xmlns:p14="http://schemas.microsoft.com/office/powerpoint/2010/main" val="1888314395"/>
      </p:ext>
    </p:extLst>
  </p:cSld>
  <p:clrMapOvr>
    <a:masterClrMapping/>
  </p:clrMapOvr>
  <mc:AlternateContent xmlns:mc="http://schemas.openxmlformats.org/markup-compatibility/2006" xmlns:p14="http://schemas.microsoft.com/office/powerpoint/2010/main">
    <mc:Choice Requires="p14">
      <p:transition spd="slow" p14:dur="2000" advTm="63063"/>
    </mc:Choice>
    <mc:Fallback xmlns="">
      <p:transition spd="slow" advTm="63063"/>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-2.9.3 &lt;select&gt; element</a:t>
            </a:r>
          </a:p>
        </p:txBody>
      </p:sp>
      <p:sp>
        <p:nvSpPr>
          <p:cNvPr id="55299" name="Rectangle 3"/>
          <p:cNvSpPr>
            <a:spLocks noGrp="1" noChangeArrowheads="1"/>
          </p:cNvSpPr>
          <p:nvPr>
            <p:ph type="body" idx="1"/>
          </p:nvPr>
        </p:nvSpPr>
        <p:spPr>
          <a:xfrm>
            <a:off x="304800" y="1219200"/>
            <a:ext cx="8610600" cy="5181600"/>
          </a:xfrm>
        </p:spPr>
        <p:txBody>
          <a:bodyPr/>
          <a:lstStyle/>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lvl="1">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name</a:t>
            </a:r>
            <a:r>
              <a:rPr lang="en-US" altLang="zh-CN" b="0" dirty="0">
                <a:solidFill>
                  <a:schemeClr val="accent2"/>
                </a:solidFill>
                <a:ea typeface="宋体" panose="02010600030101010101" pitchFamily="2" charset="-122"/>
              </a:rPr>
              <a:t> attribute of &lt;</a:t>
            </a:r>
            <a:r>
              <a:rPr lang="en-US" altLang="zh-CN" b="0" dirty="0">
                <a:solidFill>
                  <a:srgbClr val="FF0000"/>
                </a:solidFill>
                <a:ea typeface="宋体" panose="02010600030101010101" pitchFamily="2" charset="-122"/>
              </a:rPr>
              <a:t>select</a:t>
            </a:r>
            <a:r>
              <a:rPr lang="en-US" altLang="zh-CN" b="0" dirty="0">
                <a:solidFill>
                  <a:schemeClr val="accent2"/>
                </a:solidFill>
                <a:ea typeface="宋体" panose="02010600030101010101" pitchFamily="2" charset="-122"/>
              </a:rPr>
              <a:t>&gt; is required.</a:t>
            </a:r>
          </a:p>
          <a:p>
            <a:pPr>
              <a:lnSpc>
                <a:spcPct val="100000"/>
              </a:lnSpc>
              <a:spcBef>
                <a:spcPct val="20000"/>
              </a:spcBef>
              <a:buSzTx/>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size</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attribute of &lt;</a:t>
            </a:r>
            <a:r>
              <a:rPr lang="en-US" altLang="zh-CN" b="0" dirty="0">
                <a:solidFill>
                  <a:srgbClr val="FF0000"/>
                </a:solidFill>
                <a:ea typeface="宋体" panose="02010600030101010101" pitchFamily="2" charset="-122"/>
              </a:rPr>
              <a:t>select</a:t>
            </a:r>
            <a:r>
              <a:rPr lang="en-US" altLang="zh-CN" b="0" dirty="0">
                <a:solidFill>
                  <a:schemeClr val="accent2"/>
                </a:solidFill>
                <a:ea typeface="宋体" panose="02010600030101010101" pitchFamily="2" charset="-122"/>
              </a:rPr>
              <a:t>&gt; can be included to specify the number of menu items that are initially displayed for the users (the default is 1).</a:t>
            </a:r>
          </a:p>
        </p:txBody>
      </p:sp>
    </p:spTree>
    <p:extLst>
      <p:ext uri="{BB962C8B-B14F-4D97-AF65-F5344CB8AC3E}">
        <p14:creationId xmlns:p14="http://schemas.microsoft.com/office/powerpoint/2010/main" val="4025161943"/>
      </p:ext>
    </p:extLst>
  </p:cSld>
  <p:clrMapOvr>
    <a:masterClrMapping/>
  </p:clrMapOvr>
  <mc:AlternateContent xmlns:mc="http://schemas.openxmlformats.org/markup-compatibility/2006" xmlns:p14="http://schemas.microsoft.com/office/powerpoint/2010/main">
    <mc:Choice Requires="p14">
      <p:transition spd="slow" p14:dur="2000" advTm="66546"/>
    </mc:Choice>
    <mc:Fallback xmlns="">
      <p:transition spd="slow" advTm="66546"/>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-2.9.3 Menus</a:t>
            </a:r>
          </a:p>
        </p:txBody>
      </p:sp>
      <p:sp>
        <p:nvSpPr>
          <p:cNvPr id="56323" name="Rectangle 3"/>
          <p:cNvSpPr>
            <a:spLocks noGrp="1" noChangeArrowheads="1"/>
          </p:cNvSpPr>
          <p:nvPr>
            <p:ph type="body" idx="1"/>
          </p:nvPr>
        </p:nvSpPr>
        <p:spPr/>
        <p:txBody>
          <a:bodyPr/>
          <a:lstStyle/>
          <a:p>
            <a:pPr>
              <a:lnSpc>
                <a:spcPct val="80000"/>
              </a:lnSpc>
              <a:spcBef>
                <a:spcPct val="20000"/>
              </a:spcBef>
              <a:buSzTx/>
              <a:buFontTx/>
              <a:buNone/>
            </a:pPr>
            <a:endParaRPr lang="en-US" altLang="zh-CN" b="0" dirty="0">
              <a:latin typeface="Arial" panose="020B0604020202020204" pitchFamily="34" charset="0"/>
              <a:ea typeface="宋体" panose="02010600030101010101" pitchFamily="2" charset="-122"/>
            </a:endParaRPr>
          </a:p>
          <a:p>
            <a:pPr lvl="1">
              <a:lnSpc>
                <a:spcPct val="80000"/>
              </a:lnSpc>
              <a:spcBef>
                <a:spcPct val="20000"/>
              </a:spcBef>
              <a:buSzTx/>
            </a:pPr>
            <a:r>
              <a:rPr lang="en-US" altLang="zh-CN" b="0" dirty="0">
                <a:solidFill>
                  <a:schemeClr val="accent2"/>
                </a:solidFill>
                <a:ea typeface="宋体" panose="02010600030101010101" pitchFamily="2" charset="-122"/>
              </a:rPr>
              <a:t>Each item of a menu is specified with an &lt;</a:t>
            </a:r>
            <a:r>
              <a:rPr lang="en-US" altLang="zh-CN" b="0" dirty="0">
                <a:solidFill>
                  <a:srgbClr val="FF0000"/>
                </a:solidFill>
                <a:ea typeface="宋体" panose="02010600030101010101" pitchFamily="2" charset="-122"/>
              </a:rPr>
              <a:t>option</a:t>
            </a:r>
            <a:r>
              <a:rPr lang="en-US" altLang="zh-CN" b="0" dirty="0">
                <a:solidFill>
                  <a:schemeClr val="accent2"/>
                </a:solidFill>
                <a:ea typeface="宋体" panose="02010600030101010101" pitchFamily="2" charset="-122"/>
              </a:rPr>
              <a:t>&gt; tag, whose pure text content is the value of the item.</a:t>
            </a:r>
          </a:p>
          <a:p>
            <a:pPr lvl="1">
              <a:lnSpc>
                <a:spcPct val="80000"/>
              </a:lnSpc>
              <a:spcBef>
                <a:spcPct val="20000"/>
              </a:spcBef>
              <a:buSzTx/>
            </a:pPr>
            <a:r>
              <a:rPr lang="en-US" altLang="zh-CN" b="0" dirty="0">
                <a:solidFill>
                  <a:schemeClr val="accent2"/>
                </a:solidFill>
                <a:ea typeface="宋体" panose="02010600030101010101" pitchFamily="2" charset="-122"/>
              </a:rPr>
              <a:t>An &lt;</a:t>
            </a:r>
            <a:r>
              <a:rPr lang="en-US" altLang="zh-CN" b="0" dirty="0">
                <a:solidFill>
                  <a:srgbClr val="FF0000"/>
                </a:solidFill>
                <a:ea typeface="宋体" panose="02010600030101010101" pitchFamily="2" charset="-122"/>
              </a:rPr>
              <a:t>option</a:t>
            </a:r>
            <a:r>
              <a:rPr lang="en-US" altLang="zh-CN" b="0" dirty="0">
                <a:solidFill>
                  <a:schemeClr val="accent2"/>
                </a:solidFill>
                <a:ea typeface="宋体" panose="02010600030101010101" pitchFamily="2" charset="-122"/>
              </a:rPr>
              <a:t>&gt; tag can include the </a:t>
            </a:r>
            <a:r>
              <a:rPr lang="en-US" altLang="zh-CN" b="0" i="1" dirty="0">
                <a:solidFill>
                  <a:srgbClr val="FF0000"/>
                </a:solidFill>
                <a:ea typeface="宋体" panose="02010600030101010101" pitchFamily="2" charset="-122"/>
              </a:rPr>
              <a:t>selected</a:t>
            </a:r>
            <a:r>
              <a:rPr lang="en-US" altLang="zh-CN" b="0" dirty="0">
                <a:solidFill>
                  <a:schemeClr val="accent2"/>
                </a:solidFill>
                <a:ea typeface="宋体" panose="02010600030101010101" pitchFamily="2" charset="-122"/>
              </a:rPr>
              <a:t> attribute. When it is assigned "</a:t>
            </a:r>
            <a:r>
              <a:rPr lang="en-US" altLang="zh-CN" b="0" dirty="0">
                <a:solidFill>
                  <a:srgbClr val="F2900E"/>
                </a:solidFill>
                <a:ea typeface="宋体" panose="02010600030101010101" pitchFamily="2" charset="-122"/>
              </a:rPr>
              <a:t>selected</a:t>
            </a:r>
            <a:r>
              <a:rPr lang="en-US" altLang="zh-CN" b="0" dirty="0">
                <a:solidFill>
                  <a:schemeClr val="accent2"/>
                </a:solidFill>
                <a:ea typeface="宋体" panose="02010600030101010101" pitchFamily="2" charset="-122"/>
              </a:rPr>
              <a:t>”, it specifies that the item is preselected.</a:t>
            </a:r>
          </a:p>
          <a:p>
            <a:pPr>
              <a:lnSpc>
                <a:spcPct val="80000"/>
              </a:lnSpc>
              <a:spcBef>
                <a:spcPct val="20000"/>
              </a:spcBef>
              <a:buSzTx/>
              <a:buFontTx/>
              <a:buNone/>
            </a:pPr>
            <a:endParaRPr lang="en-US" altLang="zh-CN" sz="2000" b="0" dirty="0">
              <a:solidFill>
                <a:schemeClr val="accent2"/>
              </a:solidFill>
              <a:ea typeface="宋体" panose="02010600030101010101" pitchFamily="2" charset="-122"/>
            </a:endParaRPr>
          </a:p>
          <a:p>
            <a:pPr lvl="2">
              <a:lnSpc>
                <a:spcPct val="80000"/>
              </a:lnSpc>
              <a:spcBef>
                <a:spcPct val="20000"/>
              </a:spcBef>
              <a:buSzTx/>
              <a:buFontTx/>
              <a:buNone/>
            </a:pPr>
            <a:r>
              <a:rPr lang="en-US" altLang="zh-CN" sz="2000" b="0" dirty="0">
                <a:solidFill>
                  <a:srgbClr val="F2900E"/>
                </a:solidFill>
                <a:ea typeface="宋体" panose="02010600030101010101" pitchFamily="2" charset="-122"/>
              </a:rPr>
              <a:t>&lt;form action = ""&gt;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&lt;p&gt;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With size = 1 (the default)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&lt;select name = "groceries"&gt; </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 selected=“selected”&gt; milk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&lt;option&gt; bread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&lt;option&gt; eggs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&lt;option&gt; cheese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&lt;/select&gt;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&lt;/p&gt;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&lt;/form&gt;</a:t>
            </a:r>
          </a:p>
        </p:txBody>
      </p:sp>
    </p:spTree>
  </p:cSld>
  <p:clrMapOvr>
    <a:masterClrMapping/>
  </p:clrMapOvr>
  <mc:AlternateContent xmlns:mc="http://schemas.openxmlformats.org/markup-compatibility/2006" xmlns:p14="http://schemas.microsoft.com/office/powerpoint/2010/main">
    <mc:Choice Requires="p14">
      <p:transition spd="slow" p14:dur="2000" advTm="119113"/>
    </mc:Choice>
    <mc:Fallback xmlns="">
      <p:transition spd="slow" advTm="119113"/>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-2.9.3 Menus</a:t>
            </a:r>
          </a:p>
        </p:txBody>
      </p:sp>
      <p:sp>
        <p:nvSpPr>
          <p:cNvPr id="57347" name="Rectangle 3"/>
          <p:cNvSpPr>
            <a:spLocks noGrp="1" noChangeArrowheads="1"/>
          </p:cNvSpPr>
          <p:nvPr>
            <p:ph type="body" idx="1"/>
          </p:nvPr>
        </p:nvSpPr>
        <p:spPr/>
        <p:txBody>
          <a:bodyPr/>
          <a:lstStyle/>
          <a:p>
            <a:pPr>
              <a:lnSpc>
                <a:spcPct val="100000"/>
              </a:lnSpc>
              <a:spcBef>
                <a:spcPct val="20000"/>
              </a:spcBef>
              <a:buSzTx/>
              <a:buFontTx/>
              <a:buChar char="-"/>
            </a:pPr>
            <a:r>
              <a:rPr lang="en-US" altLang="zh-CN" b="0" dirty="0">
                <a:solidFill>
                  <a:schemeClr val="accent2"/>
                </a:solidFill>
                <a:ea typeface="宋体" panose="02010600030101010101" pitchFamily="2" charset="-122"/>
              </a:rPr>
              <a:t>Widgets (continued)</a:t>
            </a: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After clicking the menu:</a:t>
            </a: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After changing </a:t>
            </a:r>
            <a:r>
              <a:rPr lang="en-US" altLang="zh-CN" b="0" dirty="0">
                <a:solidFill>
                  <a:srgbClr val="FF0000"/>
                </a:solidFill>
                <a:ea typeface="宋体" panose="02010600030101010101" pitchFamily="2" charset="-122"/>
              </a:rPr>
              <a:t>size</a:t>
            </a:r>
            <a:r>
              <a:rPr lang="en-US" altLang="zh-CN" b="0" dirty="0">
                <a:solidFill>
                  <a:schemeClr val="accent2"/>
                </a:solidFill>
                <a:ea typeface="宋体" panose="02010600030101010101" pitchFamily="2" charset="-122"/>
              </a:rPr>
              <a:t> to 2:</a:t>
            </a:r>
          </a:p>
          <a:p>
            <a:pPr>
              <a:spcBef>
                <a:spcPct val="20000"/>
              </a:spcBef>
              <a:buSzTx/>
            </a:pPr>
            <a:endParaRPr lang="en-US" altLang="zh-CN" sz="1400" b="0" dirty="0">
              <a:solidFill>
                <a:schemeClr val="accent2"/>
              </a:solidFill>
              <a:ea typeface="宋体" panose="02010600030101010101" pitchFamily="2" charset="-122"/>
            </a:endParaRPr>
          </a:p>
          <a:p>
            <a:pPr>
              <a:spcBef>
                <a:spcPct val="20000"/>
              </a:spcBef>
            </a:pPr>
            <a:endParaRPr lang="zh-CN" altLang="en-US" sz="1800" b="0" dirty="0">
              <a:ea typeface="宋体" panose="02010600030101010101" pitchFamily="2" charset="-122"/>
            </a:endParaRPr>
          </a:p>
        </p:txBody>
      </p:sp>
      <p:graphicFrame>
        <p:nvGraphicFramePr>
          <p:cNvPr id="57348" name="Object 4"/>
          <p:cNvGraphicFramePr>
            <a:graphicFrameLocks noChangeAspect="1"/>
          </p:cNvGraphicFramePr>
          <p:nvPr/>
        </p:nvGraphicFramePr>
        <p:xfrm>
          <a:off x="3886200" y="1004888"/>
          <a:ext cx="4975225" cy="1371600"/>
        </p:xfrm>
        <a:graphic>
          <a:graphicData uri="http://schemas.openxmlformats.org/presentationml/2006/ole">
            <mc:AlternateContent xmlns:mc="http://schemas.openxmlformats.org/markup-compatibility/2006">
              <mc:Choice xmlns:v="urn:schemas-microsoft-com:vml" Requires="v">
                <p:oleObj name="Document" r:id="rId2" imgW="5152644" imgH="1287780" progId="Word.Document.8">
                  <p:embed/>
                </p:oleObj>
              </mc:Choice>
              <mc:Fallback>
                <p:oleObj name="Document" r:id="rId2" imgW="5152644" imgH="128778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004888"/>
                        <a:ext cx="49752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1" name="Object 5"/>
          <p:cNvGraphicFramePr>
            <a:graphicFrameLocks noChangeAspect="1"/>
          </p:cNvGraphicFramePr>
          <p:nvPr/>
        </p:nvGraphicFramePr>
        <p:xfrm>
          <a:off x="3886200" y="2819400"/>
          <a:ext cx="4953000" cy="1676400"/>
        </p:xfrm>
        <a:graphic>
          <a:graphicData uri="http://schemas.openxmlformats.org/presentationml/2006/ole">
            <mc:AlternateContent xmlns:mc="http://schemas.openxmlformats.org/markup-compatibility/2006">
              <mc:Choice xmlns:v="urn:schemas-microsoft-com:vml" Requires="v">
                <p:oleObj name="Document" r:id="rId4" imgW="5154168" imgH="1655064" progId="Word.Document.8">
                  <p:embed/>
                </p:oleObj>
              </mc:Choice>
              <mc:Fallback>
                <p:oleObj name="Document" r:id="rId4" imgW="5154168" imgH="1655064"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819400"/>
                        <a:ext cx="4953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2" name="Object 6"/>
          <p:cNvGraphicFramePr>
            <a:graphicFrameLocks noChangeAspect="1"/>
          </p:cNvGraphicFramePr>
          <p:nvPr/>
        </p:nvGraphicFramePr>
        <p:xfrm>
          <a:off x="3886200" y="4762500"/>
          <a:ext cx="4953000" cy="1409700"/>
        </p:xfrm>
        <a:graphic>
          <a:graphicData uri="http://schemas.openxmlformats.org/presentationml/2006/ole">
            <mc:AlternateContent xmlns:mc="http://schemas.openxmlformats.org/markup-compatibility/2006">
              <mc:Choice xmlns:v="urn:schemas-microsoft-com:vml" Requires="v">
                <p:oleObj name="Document" r:id="rId6" imgW="5154168" imgH="1261872" progId="Word.Document.8">
                  <p:embed/>
                </p:oleObj>
              </mc:Choice>
              <mc:Fallback>
                <p:oleObj name="Document" r:id="rId6" imgW="5154168" imgH="1261872"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762500"/>
                        <a:ext cx="495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80372"/>
    </mc:Choice>
    <mc:Fallback xmlns="">
      <p:transition spd="slow" advTm="8037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additive="base">
                                        <p:cTn id="7" dur="500" fill="hold"/>
                                        <p:tgtEl>
                                          <p:spTgt spid="137221"/>
                                        </p:tgtEl>
                                        <p:attrNameLst>
                                          <p:attrName>ppt_x</p:attrName>
                                        </p:attrNameLst>
                                      </p:cBhvr>
                                      <p:tavLst>
                                        <p:tav tm="0">
                                          <p:val>
                                            <p:strVal val="#ppt_x"/>
                                          </p:val>
                                        </p:tav>
                                        <p:tav tm="100000">
                                          <p:val>
                                            <p:strVal val="#ppt_x"/>
                                          </p:val>
                                        </p:tav>
                                      </p:tavLst>
                                    </p:anim>
                                    <p:anim calcmode="lin" valueType="num">
                                      <p:cBhvr additive="base">
                                        <p:cTn id="8" dur="500" fill="hold"/>
                                        <p:tgtEl>
                                          <p:spTgt spid="1372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137222"/>
                                        </p:tgtEl>
                                        <p:attrNameLst>
                                          <p:attrName>style.visibility</p:attrName>
                                        </p:attrNameLst>
                                      </p:cBhvr>
                                      <p:to>
                                        <p:strVal val="visible"/>
                                      </p:to>
                                    </p:set>
                                    <p:anim calcmode="lin" valueType="num">
                                      <p:cBhvr additive="base">
                                        <p:cTn id="13" dur="500" fill="hold"/>
                                        <p:tgtEl>
                                          <p:spTgt spid="137222"/>
                                        </p:tgtEl>
                                        <p:attrNameLst>
                                          <p:attrName>ppt_x</p:attrName>
                                        </p:attrNameLst>
                                      </p:cBhvr>
                                      <p:tavLst>
                                        <p:tav tm="0">
                                          <p:val>
                                            <p:strVal val="1+#ppt_w/2"/>
                                          </p:val>
                                        </p:tav>
                                        <p:tav tm="100000">
                                          <p:val>
                                            <p:strVal val="#ppt_x"/>
                                          </p:val>
                                        </p:tav>
                                      </p:tavLst>
                                    </p:anim>
                                    <p:anim calcmode="lin" valueType="num">
                                      <p:cBhvr additive="base">
                                        <p:cTn id="14"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-2.9.4 &lt;textarea&gt; tag</a:t>
            </a:r>
          </a:p>
        </p:txBody>
      </p:sp>
      <p:sp>
        <p:nvSpPr>
          <p:cNvPr id="58371" name="Rectangle 3"/>
          <p:cNvSpPr>
            <a:spLocks noGrp="1" noChangeArrowheads="1"/>
          </p:cNvSpPr>
          <p:nvPr>
            <p:ph type="body" idx="1"/>
          </p:nvPr>
        </p:nvSpPr>
        <p:spPr>
          <a:xfrm>
            <a:off x="304800" y="990600"/>
            <a:ext cx="8610600" cy="5486400"/>
          </a:xfrm>
        </p:spPr>
        <p:txBody>
          <a:bodyPr/>
          <a:lstStyle/>
          <a:p>
            <a:pPr>
              <a:lnSpc>
                <a:spcPct val="100000"/>
              </a:lnSpc>
              <a:spcBef>
                <a:spcPct val="20000"/>
              </a:spcBef>
              <a:buSzTx/>
            </a:pPr>
            <a:r>
              <a:rPr lang="en-US" altLang="zh-CN" b="0" dirty="0">
                <a:solidFill>
                  <a:schemeClr val="accent2"/>
                </a:solidFill>
                <a:ea typeface="宋体" panose="02010600030101010101" pitchFamily="2" charset="-122"/>
              </a:rPr>
              <a:t>Text areas - created with </a:t>
            </a: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textarea</a:t>
            </a:r>
            <a:r>
              <a:rPr lang="en-US" altLang="zh-CN" b="0" dirty="0">
                <a:solidFill>
                  <a:srgbClr val="FF0000"/>
                </a:solidFill>
                <a:ea typeface="宋体" panose="02010600030101010101" pitchFamily="2" charset="-122"/>
              </a:rPr>
              <a:t>&gt; </a:t>
            </a:r>
            <a:r>
              <a:rPr lang="en-US" altLang="zh-CN" b="0" dirty="0">
                <a:solidFill>
                  <a:schemeClr val="accent2"/>
                </a:solidFill>
                <a:ea typeface="宋体" panose="02010600030101010101" pitchFamily="2" charset="-122"/>
              </a:rPr>
              <a:t>tag</a:t>
            </a:r>
          </a:p>
          <a:p>
            <a:pPr lvl="1">
              <a:lnSpc>
                <a:spcPct val="100000"/>
              </a:lnSpc>
              <a:spcBef>
                <a:spcPct val="20000"/>
              </a:spcBef>
              <a:buSzTx/>
            </a:pPr>
            <a:r>
              <a:rPr lang="en-US" altLang="zh-CN" b="0" dirty="0">
                <a:solidFill>
                  <a:schemeClr val="accent2"/>
                </a:solidFill>
                <a:ea typeface="宋体" panose="02010600030101010101" pitchFamily="2" charset="-122"/>
              </a:rPr>
              <a:t>Usually include the </a:t>
            </a:r>
            <a:r>
              <a:rPr lang="en-US" altLang="zh-CN" b="0" i="1" dirty="0">
                <a:solidFill>
                  <a:srgbClr val="FF0000"/>
                </a:solidFill>
                <a:ea typeface="宋体" panose="02010600030101010101" pitchFamily="2" charset="-122"/>
              </a:rPr>
              <a:t>rows</a:t>
            </a:r>
            <a:r>
              <a:rPr lang="en-US" altLang="zh-CN" b="0" dirty="0">
                <a:solidFill>
                  <a:schemeClr val="accent2"/>
                </a:solidFill>
                <a:ea typeface="宋体" panose="02010600030101010101" pitchFamily="2" charset="-122"/>
              </a:rPr>
              <a:t> and </a:t>
            </a:r>
            <a:r>
              <a:rPr lang="en-US" altLang="zh-CN" b="0" i="1" dirty="0">
                <a:solidFill>
                  <a:srgbClr val="FF0000"/>
                </a:solidFill>
                <a:ea typeface="宋体" panose="02010600030101010101" pitchFamily="2" charset="-122"/>
              </a:rPr>
              <a:t>cols</a:t>
            </a:r>
            <a:r>
              <a:rPr lang="en-US" altLang="zh-CN" b="0" dirty="0">
                <a:solidFill>
                  <a:schemeClr val="accent2"/>
                </a:solidFill>
                <a:ea typeface="宋体" panose="02010600030101010101" pitchFamily="2" charset="-122"/>
              </a:rPr>
              <a:t> attributes to specify the size of the text area</a:t>
            </a:r>
          </a:p>
          <a:p>
            <a:pPr lvl="1">
              <a:lnSpc>
                <a:spcPct val="100000"/>
              </a:lnSpc>
              <a:spcBef>
                <a:spcPct val="20000"/>
              </a:spcBef>
              <a:buSzTx/>
            </a:pPr>
            <a:r>
              <a:rPr lang="en-US" altLang="zh-CN" b="0" dirty="0">
                <a:solidFill>
                  <a:schemeClr val="accent2"/>
                </a:solidFill>
                <a:ea typeface="宋体" panose="02010600030101010101" pitchFamily="2" charset="-122"/>
              </a:rPr>
              <a:t>Default text can be included as the content of &lt;</a:t>
            </a:r>
            <a:r>
              <a:rPr lang="en-US" altLang="zh-CN" b="0" dirty="0" err="1">
                <a:solidFill>
                  <a:srgbClr val="FF0000"/>
                </a:solidFill>
                <a:ea typeface="宋体" panose="02010600030101010101" pitchFamily="2" charset="-122"/>
              </a:rPr>
              <a:t>textarea</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Scrolling is implicit if the area is overfilled</a:t>
            </a:r>
          </a:p>
          <a:p>
            <a:pPr>
              <a:lnSpc>
                <a:spcPct val="100000"/>
              </a:lnSpc>
              <a:spcBef>
                <a:spcPct val="20000"/>
              </a:spcBef>
              <a:buSzTx/>
            </a:pPr>
            <a:r>
              <a:rPr lang="en-US" altLang="zh-CN" b="0" dirty="0">
                <a:solidFill>
                  <a:schemeClr val="accent2"/>
                </a:solidFill>
                <a:ea typeface="宋体" panose="02010600030101010101" pitchFamily="2" charset="-122"/>
              </a:rPr>
              <a:t>Example:</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&lt;p&gt;Please provide your employment aspirations&lt;/p&gt;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&lt;form action = ""&gt;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&lt;p&gt;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a:t>
            </a:r>
            <a:r>
              <a:rPr lang="en-US" altLang="zh-CN" sz="1800" b="0" dirty="0" err="1">
                <a:solidFill>
                  <a:srgbClr val="F2900E"/>
                </a:solidFill>
                <a:ea typeface="宋体" panose="02010600030101010101" pitchFamily="2" charset="-122"/>
              </a:rPr>
              <a:t>textarea</a:t>
            </a:r>
            <a:r>
              <a:rPr lang="en-US" altLang="zh-CN" sz="1800" b="0" dirty="0">
                <a:solidFill>
                  <a:srgbClr val="F2900E"/>
                </a:solidFill>
                <a:ea typeface="宋体" panose="02010600030101010101" pitchFamily="2" charset="-122"/>
              </a:rPr>
              <a:t> name = "aspirations"  rows = "3”</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cols = "40"&gt;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(Be brief and concise) </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a:t>
            </a:r>
            <a:r>
              <a:rPr lang="en-US" altLang="zh-CN" sz="1800" b="0" dirty="0" err="1">
                <a:solidFill>
                  <a:srgbClr val="F2900E"/>
                </a:solidFill>
                <a:ea typeface="宋体" panose="02010600030101010101" pitchFamily="2" charset="-122"/>
              </a:rPr>
              <a:t>textarea</a:t>
            </a:r>
            <a:r>
              <a:rPr lang="en-US" altLang="zh-CN" sz="1800" b="0" dirty="0">
                <a:solidFill>
                  <a:srgbClr val="F2900E"/>
                </a:solidFill>
                <a:ea typeface="宋体" panose="02010600030101010101" pitchFamily="2" charset="-122"/>
              </a:rPr>
              <a:t>&gt;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&lt;/p&gt;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&lt;/form&gt;</a:t>
            </a:r>
          </a:p>
        </p:txBody>
      </p:sp>
      <p:graphicFrame>
        <p:nvGraphicFramePr>
          <p:cNvPr id="138244" name="Object 4"/>
          <p:cNvGraphicFramePr>
            <a:graphicFrameLocks noChangeAspect="1"/>
          </p:cNvGraphicFramePr>
          <p:nvPr/>
        </p:nvGraphicFramePr>
        <p:xfrm>
          <a:off x="4876800" y="5153025"/>
          <a:ext cx="3810000" cy="1247775"/>
        </p:xfrm>
        <a:graphic>
          <a:graphicData uri="http://schemas.openxmlformats.org/presentationml/2006/ole">
            <mc:AlternateContent xmlns:mc="http://schemas.openxmlformats.org/markup-compatibility/2006">
              <mc:Choice xmlns:v="urn:schemas-microsoft-com:vml" Requires="v">
                <p:oleObj name="Document" r:id="rId2" imgW="5477256" imgH="1283208" progId="Word.Document.8">
                  <p:embed/>
                </p:oleObj>
              </mc:Choice>
              <mc:Fallback>
                <p:oleObj name="Document" r:id="rId2" imgW="5477256" imgH="1283208"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153025"/>
                        <a:ext cx="38100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99778"/>
    </mc:Choice>
    <mc:Fallback xmlns="">
      <p:transition spd="slow" advTm="19977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additive="base">
                                        <p:cTn id="7" dur="500" fill="hold"/>
                                        <p:tgtEl>
                                          <p:spTgt spid="138244"/>
                                        </p:tgtEl>
                                        <p:attrNameLst>
                                          <p:attrName>ppt_x</p:attrName>
                                        </p:attrNameLst>
                                      </p:cBhvr>
                                      <p:tavLst>
                                        <p:tav tm="0">
                                          <p:val>
                                            <p:strVal val="1+#ppt_w/2"/>
                                          </p:val>
                                        </p:tav>
                                        <p:tav tm="100000">
                                          <p:val>
                                            <p:strVal val="#ppt_x"/>
                                          </p:val>
                                        </p:tav>
                                      </p:tavLst>
                                    </p:anim>
                                    <p:anim calcmode="lin" valueType="num">
                                      <p:cBhvr additive="base">
                                        <p:cTn id="8"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-2.9.5 submit and reset buttons</a:t>
            </a:r>
          </a:p>
        </p:txBody>
      </p:sp>
      <p:sp>
        <p:nvSpPr>
          <p:cNvPr id="55299" name="Rectangle 3"/>
          <p:cNvSpPr>
            <a:spLocks noGrp="1" noChangeArrowheads="1"/>
          </p:cNvSpPr>
          <p:nvPr>
            <p:ph type="body" idx="1"/>
          </p:nvPr>
        </p:nvSpPr>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Both are created with &lt;</a:t>
            </a:r>
            <a:r>
              <a:rPr lang="en-US" altLang="zh-CN" b="0" dirty="0">
                <a:solidFill>
                  <a:srgbClr val="FF0000"/>
                </a:solidFill>
                <a:ea typeface="宋体" panose="02010600030101010101" pitchFamily="2" charset="-122"/>
              </a:rPr>
              <a:t>input</a:t>
            </a:r>
            <a:r>
              <a:rPr lang="en-US" altLang="zh-CN" b="0" dirty="0">
                <a:solidFill>
                  <a:schemeClr val="accent2"/>
                </a:solidFill>
                <a:ea typeface="宋体" panose="02010600030101010101" pitchFamily="2" charset="-122"/>
              </a:rPr>
              <a:t>&gt;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&lt;input type = "reset"  value = "Reset Form"&gt;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&lt;input type = "submit”  value = "Submit Form"&gt;</a:t>
            </a:r>
          </a:p>
          <a:p>
            <a:pPr marL="457200" indent="-457200">
              <a:lnSpc>
                <a:spcPct val="120000"/>
              </a:lnSpc>
              <a:spcBef>
                <a:spcPct val="20000"/>
              </a:spcBef>
              <a:buSzTx/>
              <a:defRPr/>
            </a:pPr>
            <a:r>
              <a:rPr lang="en-US" altLang="zh-CN" b="0" dirty="0">
                <a:solidFill>
                  <a:schemeClr val="accent2"/>
                </a:solidFill>
                <a:ea typeface="宋体" panose="02010600030101010101" pitchFamily="2" charset="-122"/>
              </a:rPr>
              <a:t>Submit has two actions:</a:t>
            </a:r>
          </a:p>
          <a:p>
            <a:pPr marL="800100" lvl="1" indent="-342900">
              <a:lnSpc>
                <a:spcPct val="120000"/>
              </a:lnSpc>
              <a:spcBef>
                <a:spcPct val="20000"/>
              </a:spcBef>
              <a:buSzTx/>
              <a:buFontTx/>
              <a:buAutoNum type="arabicPeriod"/>
              <a:defRPr/>
            </a:pPr>
            <a:r>
              <a:rPr lang="en-US" altLang="zh-CN" b="0" dirty="0">
                <a:solidFill>
                  <a:schemeClr val="accent2"/>
                </a:solidFill>
                <a:ea typeface="宋体" panose="02010600030101010101" pitchFamily="2" charset="-122"/>
              </a:rPr>
              <a:t>Encode the data of the form</a:t>
            </a:r>
          </a:p>
          <a:p>
            <a:pPr marL="800100" lvl="1" indent="-342900">
              <a:lnSpc>
                <a:spcPct val="120000"/>
              </a:lnSpc>
              <a:spcBef>
                <a:spcPct val="20000"/>
              </a:spcBef>
              <a:buSzTx/>
              <a:buFontTx/>
              <a:buAutoNum type="arabicPeriod"/>
              <a:defRPr/>
            </a:pPr>
            <a:r>
              <a:rPr lang="en-US" altLang="zh-CN" b="0" dirty="0">
                <a:solidFill>
                  <a:schemeClr val="accent2"/>
                </a:solidFill>
                <a:ea typeface="宋体" panose="02010600030101010101" pitchFamily="2" charset="-122"/>
              </a:rPr>
              <a:t>Request that the </a:t>
            </a:r>
            <a:r>
              <a:rPr lang="en-US" altLang="zh-CN" b="0">
                <a:solidFill>
                  <a:schemeClr val="accent2"/>
                </a:solidFill>
                <a:ea typeface="宋体" panose="02010600030101010101" pitchFamily="2" charset="-122"/>
              </a:rPr>
              <a:t>server executes </a:t>
            </a:r>
            <a:r>
              <a:rPr lang="en-US" altLang="zh-CN" b="0" dirty="0">
                <a:solidFill>
                  <a:schemeClr val="accent2"/>
                </a:solidFill>
                <a:ea typeface="宋体" panose="02010600030101010101" pitchFamily="2" charset="-122"/>
              </a:rPr>
              <a:t>the server-resident program specified as the value of the </a:t>
            </a:r>
            <a:r>
              <a:rPr lang="en-US" altLang="zh-CN" b="0" i="1" dirty="0">
                <a:solidFill>
                  <a:srgbClr val="FF0000"/>
                </a:solidFill>
                <a:ea typeface="宋体" panose="02010600030101010101" pitchFamily="2" charset="-122"/>
              </a:rPr>
              <a:t>action</a:t>
            </a:r>
            <a:r>
              <a:rPr lang="en-US" altLang="zh-CN" b="0" dirty="0">
                <a:solidFill>
                  <a:schemeClr val="accent2"/>
                </a:solidFill>
                <a:ea typeface="宋体" panose="02010600030101010101" pitchFamily="2" charset="-122"/>
              </a:rPr>
              <a:t> attribute of &lt;</a:t>
            </a:r>
            <a:r>
              <a:rPr lang="en-US" altLang="zh-CN" b="0" dirty="0">
                <a:solidFill>
                  <a:srgbClr val="FF0000"/>
                </a:solidFill>
                <a:ea typeface="宋体" panose="02010600030101010101" pitchFamily="2" charset="-122"/>
              </a:rPr>
              <a:t>form</a:t>
            </a:r>
            <a:r>
              <a:rPr lang="en-US" altLang="zh-CN" b="0" dirty="0">
                <a:solidFill>
                  <a:schemeClr val="accent2"/>
                </a:solidFill>
                <a:ea typeface="宋体" panose="02010600030101010101" pitchFamily="2" charset="-122"/>
              </a:rPr>
              <a:t>&gt;</a:t>
            </a:r>
          </a:p>
          <a:p>
            <a:pPr marL="800100" lvl="1" indent="-342900">
              <a:lnSpc>
                <a:spcPct val="120000"/>
              </a:lnSpc>
              <a:spcBef>
                <a:spcPct val="20000"/>
              </a:spcBef>
              <a:buSzTx/>
              <a:buFontTx/>
              <a:buNone/>
              <a:defRPr/>
            </a:pPr>
            <a:r>
              <a:rPr lang="en-US" altLang="zh-CN" b="0" dirty="0">
                <a:solidFill>
                  <a:schemeClr val="accent2"/>
                </a:solidFill>
                <a:ea typeface="宋体" panose="02010600030101010101" pitchFamily="2" charset="-122"/>
              </a:rPr>
              <a:t>3.   A submit button is required in every form</a:t>
            </a:r>
          </a:p>
          <a:p>
            <a:pPr marL="457200" indent="-457200">
              <a:lnSpc>
                <a:spcPct val="120000"/>
              </a:lnSpc>
              <a:spcBef>
                <a:spcPct val="20000"/>
              </a:spcBef>
              <a:buSzTx/>
              <a:buFontTx/>
              <a:buNone/>
              <a:defRPr/>
            </a:pPr>
            <a:r>
              <a:rPr lang="en-US" altLang="zh-CN" b="0" dirty="0">
                <a:solidFill>
                  <a:schemeClr val="accent2"/>
                </a:solidFill>
                <a:ea typeface="宋体" panose="02010600030101010101" pitchFamily="2" charset="-122"/>
              </a:rPr>
              <a:t>	--&gt; show </a:t>
            </a:r>
            <a:r>
              <a:rPr lang="en-US" altLang="zh-CN" b="0" dirty="0">
                <a:solidFill>
                  <a:srgbClr val="F2900E"/>
                </a:solidFill>
                <a:ea typeface="宋体" panose="02010600030101010101" pitchFamily="2" charset="-122"/>
              </a:rPr>
              <a:t>popcorn.html</a:t>
            </a:r>
            <a:r>
              <a:rPr lang="en-US" altLang="zh-CN" b="0" dirty="0">
                <a:solidFill>
                  <a:schemeClr val="accent2"/>
                </a:solidFill>
                <a:ea typeface="宋体" panose="02010600030101010101" pitchFamily="2" charset="-122"/>
              </a:rPr>
              <a:t> and display it </a:t>
            </a:r>
            <a:r>
              <a:rPr lang="zh-CN" altLang="en-US" b="0" dirty="0">
                <a:solidFill>
                  <a:schemeClr val="accent2"/>
                </a:solidFill>
                <a:ea typeface="宋体" panose="02010600030101010101" pitchFamily="2" charset="-122"/>
              </a:rPr>
              <a:t>（</a:t>
            </a:r>
            <a:r>
              <a:rPr lang="en-US" altLang="zh-CN" b="0" dirty="0" err="1">
                <a:solidFill>
                  <a:schemeClr val="accent2"/>
                </a:solidFill>
                <a:ea typeface="宋体" panose="02010600030101010101" pitchFamily="2" charset="-122"/>
              </a:rPr>
              <a:t>pp.80</a:t>
            </a:r>
            <a:r>
              <a:rPr lang="zh-CN" altLang="en-US" b="0" dirty="0">
                <a:solidFill>
                  <a:schemeClr val="accent2"/>
                </a:solidFill>
                <a:ea typeface="宋体" panose="02010600030101010101" pitchFamily="2" charset="-122"/>
              </a:rPr>
              <a:t>）</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04800" y="839788"/>
            <a:ext cx="8610600" cy="5408612"/>
          </a:xfrm>
        </p:spPr>
        <p:txBody>
          <a:bodyPr/>
          <a:lstStyle/>
          <a:p>
            <a:pPr>
              <a:lnSpc>
                <a:spcPct val="150000"/>
              </a:lnSpc>
              <a:spcBef>
                <a:spcPct val="20000"/>
              </a:spcBef>
              <a:buSzTx/>
            </a:pPr>
            <a:r>
              <a:rPr lang="en-US" altLang="zh-CN" b="0">
                <a:solidFill>
                  <a:schemeClr val="accent2"/>
                </a:solidFill>
                <a:ea typeface="宋体" panose="02010600030101010101" pitchFamily="2" charset="-122"/>
              </a:rPr>
              <a:t>Elements are defined by tags (markers)</a:t>
            </a:r>
          </a:p>
          <a:p>
            <a:pPr lvl="1">
              <a:lnSpc>
                <a:spcPct val="150000"/>
              </a:lnSpc>
              <a:spcBef>
                <a:spcPct val="20000"/>
              </a:spcBef>
              <a:buSzTx/>
            </a:pPr>
            <a:r>
              <a:rPr lang="en-US" altLang="zh-CN" b="0">
                <a:solidFill>
                  <a:schemeClr val="accent2"/>
                </a:solidFill>
                <a:ea typeface="宋体" panose="02010600030101010101" pitchFamily="2" charset="-122"/>
              </a:rPr>
              <a:t>Tag format:</a:t>
            </a:r>
          </a:p>
          <a:p>
            <a:pPr lvl="2">
              <a:lnSpc>
                <a:spcPct val="150000"/>
              </a:lnSpc>
              <a:spcBef>
                <a:spcPct val="20000"/>
              </a:spcBef>
              <a:buSzTx/>
            </a:pPr>
            <a:r>
              <a:rPr lang="en-US" altLang="zh-CN" b="0">
                <a:solidFill>
                  <a:schemeClr val="accent2"/>
                </a:solidFill>
                <a:ea typeface="宋体" panose="02010600030101010101" pitchFamily="2" charset="-122"/>
              </a:rPr>
              <a:t>Opening tag: &lt;name&gt;</a:t>
            </a:r>
          </a:p>
          <a:p>
            <a:pPr lvl="2">
              <a:lnSpc>
                <a:spcPct val="150000"/>
              </a:lnSpc>
              <a:spcBef>
                <a:spcPct val="20000"/>
              </a:spcBef>
              <a:buSzTx/>
            </a:pPr>
            <a:r>
              <a:rPr lang="en-US" altLang="zh-CN" b="0">
                <a:solidFill>
                  <a:schemeClr val="accent2"/>
                </a:solidFill>
                <a:ea typeface="宋体" panose="02010600030101010101" pitchFamily="2" charset="-122"/>
              </a:rPr>
              <a:t>Closing tag: &lt;/name&gt;</a:t>
            </a:r>
          </a:p>
          <a:p>
            <a:pPr lvl="1">
              <a:lnSpc>
                <a:spcPct val="150000"/>
              </a:lnSpc>
              <a:spcBef>
                <a:spcPct val="20000"/>
              </a:spcBef>
              <a:buSzTx/>
            </a:pPr>
            <a:r>
              <a:rPr lang="en-US" altLang="zh-CN" b="0">
                <a:solidFill>
                  <a:schemeClr val="accent2"/>
                </a:solidFill>
                <a:ea typeface="宋体" panose="02010600030101010101" pitchFamily="2" charset="-122"/>
              </a:rPr>
              <a:t>The opening tag and its closing tag together specify a container for the </a:t>
            </a:r>
            <a:r>
              <a:rPr lang="en-US" altLang="zh-CN" b="0" i="1">
                <a:solidFill>
                  <a:schemeClr val="accent2"/>
                </a:solidFill>
                <a:ea typeface="宋体" panose="02010600030101010101" pitchFamily="2" charset="-122"/>
              </a:rPr>
              <a:t>content</a:t>
            </a:r>
            <a:r>
              <a:rPr lang="en-US" altLang="zh-CN" b="0">
                <a:solidFill>
                  <a:schemeClr val="accent2"/>
                </a:solidFill>
                <a:ea typeface="宋体" panose="02010600030101010101" pitchFamily="2" charset="-122"/>
              </a:rPr>
              <a:t> they enclose.</a:t>
            </a:r>
          </a:p>
          <a:p>
            <a:pPr lvl="1">
              <a:lnSpc>
                <a:spcPct val="150000"/>
              </a:lnSpc>
              <a:spcBef>
                <a:spcPct val="20000"/>
              </a:spcBef>
              <a:buSzTx/>
            </a:pPr>
            <a:r>
              <a:rPr lang="en-US" altLang="zh-CN" b="0">
                <a:solidFill>
                  <a:schemeClr val="accent2"/>
                </a:solidFill>
                <a:ea typeface="宋体" panose="02010600030101010101" pitchFamily="2" charset="-122"/>
              </a:rPr>
              <a:t>Example:</a:t>
            </a:r>
          </a:p>
          <a:p>
            <a:pPr lvl="1">
              <a:lnSpc>
                <a:spcPct val="150000"/>
              </a:lnSpc>
              <a:spcBef>
                <a:spcPct val="20000"/>
              </a:spcBef>
              <a:buSzTx/>
              <a:buFontTx/>
              <a:buNone/>
            </a:pPr>
            <a:r>
              <a:rPr lang="en-US" altLang="zh-CN" b="0">
                <a:solidFill>
                  <a:schemeClr val="accent2"/>
                </a:solidFill>
                <a:ea typeface="宋体" panose="02010600030101010101" pitchFamily="2" charset="-122"/>
              </a:rPr>
              <a:t>   </a:t>
            </a:r>
            <a:r>
              <a:rPr lang="en-US" altLang="zh-CN" b="0">
                <a:solidFill>
                  <a:srgbClr val="FF0000"/>
                </a:solidFill>
                <a:ea typeface="宋体" panose="02010600030101010101" pitchFamily="2" charset="-122"/>
              </a:rPr>
              <a:t>&lt;p&gt;</a:t>
            </a:r>
            <a:r>
              <a:rPr lang="en-US" altLang="zh-CN" b="0">
                <a:solidFill>
                  <a:schemeClr val="accent2"/>
                </a:solidFill>
                <a:ea typeface="宋体" panose="02010600030101010101" pitchFamily="2" charset="-122"/>
              </a:rPr>
              <a:t> This is extremely simple. </a:t>
            </a:r>
            <a:r>
              <a:rPr lang="en-US" altLang="zh-CN" b="0">
                <a:solidFill>
                  <a:srgbClr val="FF0000"/>
                </a:solidFill>
                <a:ea typeface="宋体" panose="02010600030101010101" pitchFamily="2" charset="-122"/>
              </a:rPr>
              <a:t>&lt;/p&gt;</a:t>
            </a:r>
          </a:p>
          <a:p>
            <a:endParaRPr lang="zh-CN" altLang="en-US" sz="2000">
              <a:solidFill>
                <a:schemeClr val="accent2"/>
              </a:solidFill>
              <a:ea typeface="宋体" panose="02010600030101010101" pitchFamily="2" charset="-122"/>
            </a:endParaRPr>
          </a:p>
        </p:txBody>
      </p:sp>
      <p:sp>
        <p:nvSpPr>
          <p:cNvPr id="10243" name="Rectangle 4"/>
          <p:cNvSpPr>
            <a:spLocks noGrp="1" noChangeArrowheads="1"/>
          </p:cNvSpPr>
          <p:nvPr>
            <p:ph type="title"/>
          </p:nvPr>
        </p:nvSpPr>
        <p:spPr>
          <a:xfrm>
            <a:off x="304800" y="228600"/>
            <a:ext cx="8610600" cy="611188"/>
          </a:xfrm>
        </p:spPr>
        <p:txBody>
          <a:bodyPr/>
          <a:lstStyle/>
          <a:p>
            <a:r>
              <a:rPr lang="en-US" altLang="zh-CN" sz="3200">
                <a:latin typeface="Times New Roman" panose="02020603050405020304" pitchFamily="18" charset="0"/>
                <a:ea typeface="宋体" panose="02010600030101010101" pitchFamily="2" charset="-122"/>
              </a:rPr>
              <a:t>2.2 Basic Syntax</a:t>
            </a:r>
            <a:endParaRPr lang="zh-CN" altLang="en-US" sz="320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8951"/>
    </mc:Choice>
    <mc:Fallback xmlns="">
      <p:transition spd="slow" advTm="148951"/>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200" dirty="0">
                <a:solidFill>
                  <a:schemeClr val="accent2"/>
                </a:solidFill>
                <a:latin typeface="Times New Roman" panose="02020603050405020304" pitchFamily="18" charset="0"/>
                <a:ea typeface="宋体" panose="02010600030101010101" pitchFamily="2" charset="-122"/>
              </a:rPr>
              <a:t>Class exercises (</a:t>
            </a:r>
            <a:r>
              <a:rPr lang="en-US" altLang="zh-CN" sz="2400" b="0" dirty="0">
                <a:solidFill>
                  <a:schemeClr val="accent2"/>
                </a:solidFill>
                <a:latin typeface="+mn-ea"/>
                <a:ea typeface="+mn-ea"/>
              </a:rPr>
              <a:t>Exercise </a:t>
            </a:r>
            <a:r>
              <a:rPr lang="en-US" altLang="zh-CN" sz="2400" b="0" dirty="0">
                <a:solidFill>
                  <a:srgbClr val="FF0000"/>
                </a:solidFill>
                <a:latin typeface="+mn-ea"/>
                <a:ea typeface="+mn-ea"/>
              </a:rPr>
              <a:t>2.14</a:t>
            </a:r>
            <a:r>
              <a:rPr lang="en-US" altLang="zh-CN" sz="2400" b="0" dirty="0">
                <a:solidFill>
                  <a:schemeClr val="accent2"/>
                </a:solidFill>
                <a:latin typeface="+mn-ea"/>
                <a:ea typeface="+mn-ea"/>
              </a:rPr>
              <a:t> of textbook page </a:t>
            </a:r>
            <a:r>
              <a:rPr lang="en-US" altLang="zh-CN" sz="2400" b="0" dirty="0">
                <a:solidFill>
                  <a:srgbClr val="FF0000"/>
                </a:solidFill>
                <a:latin typeface="+mn-ea"/>
                <a:ea typeface="+mn-ea"/>
              </a:rPr>
              <a:t>94</a:t>
            </a:r>
            <a:r>
              <a:rPr lang="en-US" altLang="zh-CN" sz="3200" dirty="0">
                <a:solidFill>
                  <a:schemeClr val="accent2"/>
                </a:solidFill>
                <a:latin typeface="Times New Roman" panose="02020603050405020304" pitchFamily="18" charset="0"/>
                <a:ea typeface="宋体" panose="02010600030101010101" pitchFamily="2" charset="-122"/>
              </a:rPr>
              <a:t>)</a:t>
            </a:r>
          </a:p>
        </p:txBody>
      </p:sp>
      <p:sp>
        <p:nvSpPr>
          <p:cNvPr id="60419" name="Rectangle 3"/>
          <p:cNvSpPr>
            <a:spLocks noGrp="1" noChangeArrowheads="1"/>
          </p:cNvSpPr>
          <p:nvPr>
            <p:ph type="body" idx="1"/>
          </p:nvPr>
        </p:nvSpPr>
        <p:spPr>
          <a:xfrm>
            <a:off x="152400" y="990600"/>
            <a:ext cx="8839200" cy="5410200"/>
          </a:xfrm>
        </p:spPr>
        <p:txBody>
          <a:bodyPr/>
          <a:lstStyle/>
          <a:p>
            <a:pPr marL="0" indent="0">
              <a:buNone/>
            </a:pPr>
            <a:r>
              <a:rPr lang="en-US" altLang="zh-CN" b="0" dirty="0">
                <a:solidFill>
                  <a:schemeClr val="accent2"/>
                </a:solidFill>
              </a:rPr>
              <a:t>Create an HTML document that has a form with the following controls:</a:t>
            </a:r>
          </a:p>
          <a:p>
            <a:r>
              <a:rPr lang="en-US" altLang="zh-CN" b="0" dirty="0">
                <a:solidFill>
                  <a:schemeClr val="accent2"/>
                </a:solidFill>
              </a:rPr>
              <a:t>a. A text box to collect the user’s name</a:t>
            </a:r>
          </a:p>
          <a:p>
            <a:r>
              <a:rPr lang="en-US" altLang="zh-CN" b="0" dirty="0">
                <a:solidFill>
                  <a:schemeClr val="accent2"/>
                </a:solidFill>
              </a:rPr>
              <a:t>b. Four checkboxes, one each for the following items:</a:t>
            </a:r>
          </a:p>
          <a:p>
            <a:pPr marL="914400" lvl="2" indent="0">
              <a:buNone/>
            </a:pPr>
            <a:r>
              <a:rPr lang="en-US" altLang="zh-CN" b="0" dirty="0" err="1">
                <a:solidFill>
                  <a:schemeClr val="accent2"/>
                </a:solidFill>
              </a:rPr>
              <a:t>i</a:t>
            </a:r>
            <a:r>
              <a:rPr lang="en-US" altLang="zh-CN" b="0" dirty="0">
                <a:solidFill>
                  <a:schemeClr val="accent2"/>
                </a:solidFill>
              </a:rPr>
              <a:t>. Four 25-watt light bulbs for $2.39</a:t>
            </a:r>
          </a:p>
          <a:p>
            <a:pPr marL="914400" lvl="2" indent="0">
              <a:buNone/>
            </a:pPr>
            <a:r>
              <a:rPr lang="en-US" altLang="zh-CN" b="0" dirty="0">
                <a:solidFill>
                  <a:schemeClr val="accent2"/>
                </a:solidFill>
              </a:rPr>
              <a:t>ii. Eight 25-watt light bulbs for $4.29</a:t>
            </a:r>
          </a:p>
          <a:p>
            <a:pPr marL="914400" lvl="2" indent="0">
              <a:buNone/>
            </a:pPr>
            <a:r>
              <a:rPr lang="en-US" altLang="zh-CN" b="0" dirty="0">
                <a:solidFill>
                  <a:schemeClr val="accent2"/>
                </a:solidFill>
              </a:rPr>
              <a:t>iii. Four 25-watt long-life light bulbs for $3.95</a:t>
            </a:r>
          </a:p>
          <a:p>
            <a:pPr marL="914400" lvl="2" indent="0">
              <a:buNone/>
            </a:pPr>
            <a:r>
              <a:rPr lang="en-US" altLang="zh-CN" b="0" dirty="0">
                <a:solidFill>
                  <a:schemeClr val="accent2"/>
                </a:solidFill>
              </a:rPr>
              <a:t>iv. Eight 25-watt long-life light bulbs for $7.49</a:t>
            </a:r>
          </a:p>
          <a:p>
            <a:r>
              <a:rPr lang="en-US" altLang="zh-CN" b="0" dirty="0">
                <a:solidFill>
                  <a:schemeClr val="accent2"/>
                </a:solidFill>
              </a:rPr>
              <a:t>c. A collection of three radio buttons that are labeled as follows:</a:t>
            </a:r>
          </a:p>
          <a:p>
            <a:pPr marL="914400" lvl="2" indent="0">
              <a:buNone/>
            </a:pPr>
            <a:r>
              <a:rPr lang="en-US" altLang="zh-CN" b="0" dirty="0" err="1">
                <a:solidFill>
                  <a:schemeClr val="accent2"/>
                </a:solidFill>
              </a:rPr>
              <a:t>i</a:t>
            </a:r>
            <a:r>
              <a:rPr lang="en-US" altLang="zh-CN" b="0" dirty="0">
                <a:solidFill>
                  <a:schemeClr val="accent2"/>
                </a:solidFill>
              </a:rPr>
              <a:t>. Visa</a:t>
            </a:r>
          </a:p>
          <a:p>
            <a:pPr marL="914400" lvl="2" indent="0">
              <a:buNone/>
            </a:pPr>
            <a:r>
              <a:rPr lang="en-US" altLang="zh-CN" b="0" dirty="0">
                <a:solidFill>
                  <a:schemeClr val="accent2"/>
                </a:solidFill>
              </a:rPr>
              <a:t>ii. Master Card</a:t>
            </a:r>
          </a:p>
          <a:p>
            <a:pPr marL="914400" lvl="2" indent="0">
              <a:buNone/>
            </a:pPr>
            <a:r>
              <a:rPr lang="en-US" altLang="zh-CN" b="0" dirty="0">
                <a:solidFill>
                  <a:schemeClr val="accent2"/>
                </a:solidFill>
              </a:rPr>
              <a:t>iii. Discover</a:t>
            </a:r>
            <a:endParaRPr lang="en-US" altLang="zh-CN" dirty="0">
              <a:solidFill>
                <a:schemeClr val="accent2"/>
              </a:solidFill>
              <a:ea typeface="宋体" panose="02010600030101010101" pitchFamily="2" charset="-122"/>
            </a:endParaRPr>
          </a:p>
          <a:p>
            <a:pPr marL="400050" indent="-342900"/>
            <a:r>
              <a:rPr lang="en-US" altLang="zh-CN" b="0" dirty="0">
                <a:solidFill>
                  <a:schemeClr val="accent2"/>
                </a:solidFill>
                <a:ea typeface="宋体" panose="02010600030101010101" pitchFamily="2" charset="-122"/>
              </a:rPr>
              <a:t>d. A submit button!</a:t>
            </a:r>
            <a:endParaRPr lang="en-US" altLang="zh-CN" b="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771"/>
    </mc:Choice>
    <mc:Fallback xmlns="">
      <p:transition spd="slow" advTm="1771"/>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2.10 &lt;audio&gt; element (</a:t>
            </a:r>
            <a:r>
              <a:rPr lang="en-US" altLang="zh-CN" sz="3200" dirty="0" err="1">
                <a:latin typeface="Times New Roman" panose="02020603050405020304" pitchFamily="18" charset="0"/>
                <a:ea typeface="宋体" panose="02010600030101010101" pitchFamily="2" charset="-122"/>
              </a:rPr>
              <a:t>HTML5</a:t>
            </a:r>
            <a:r>
              <a:rPr lang="en-US" altLang="zh-CN" sz="3200" dirty="0">
                <a:latin typeface="Times New Roman" panose="02020603050405020304" pitchFamily="18" charset="0"/>
                <a:ea typeface="宋体" panose="02010600030101010101" pitchFamily="2" charset="-122"/>
              </a:rPr>
              <a:t>)</a:t>
            </a:r>
          </a:p>
        </p:txBody>
      </p:sp>
      <p:sp>
        <p:nvSpPr>
          <p:cNvPr id="55299" name="Rectangle 3"/>
          <p:cNvSpPr>
            <a:spLocks noGrp="1" noChangeArrowheads="1"/>
          </p:cNvSpPr>
          <p:nvPr>
            <p:ph type="body" idx="1"/>
          </p:nvPr>
        </p:nvSpPr>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&lt;</a:t>
            </a:r>
            <a:r>
              <a:rPr lang="en-US" altLang="zh-CN" b="0" dirty="0">
                <a:solidFill>
                  <a:srgbClr val="FF0000"/>
                </a:solidFill>
                <a:ea typeface="宋体" panose="02010600030101010101" pitchFamily="2" charset="-122"/>
              </a:rPr>
              <a:t>audio</a:t>
            </a:r>
            <a:r>
              <a:rPr lang="en-US" altLang="zh-CN" b="0" dirty="0">
                <a:solidFill>
                  <a:schemeClr val="accent2"/>
                </a:solidFill>
                <a:ea typeface="宋体" panose="02010600030101010101" pitchFamily="2" charset="-122"/>
              </a:rPr>
              <a:t>&gt; tag is used to specify the container, which can be regarded as a zip file container.</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 controls=“controls”&gt;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&lt;source </a:t>
            </a:r>
            <a:r>
              <a:rPr lang="en-US" altLang="zh-CN" b="0" dirty="0" err="1">
                <a:solidFill>
                  <a:srgbClr val="F2900E"/>
                </a:solidFill>
                <a:ea typeface="宋体" panose="02010600030101010101" pitchFamily="2" charset="-122"/>
              </a:rPr>
              <a:t>src</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yesterday.mp3</a:t>
            </a:r>
            <a:r>
              <a:rPr lang="en-US" altLang="zh-CN" b="0" dirty="0">
                <a:solidFill>
                  <a:srgbClr val="F2900E"/>
                </a:solidFill>
                <a:ea typeface="宋体" panose="02010600030101010101" pitchFamily="2" charset="-122"/>
              </a:rPr>
              <a:t>"&gt;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r>
              <a:rPr lang="en-US" altLang="zh-CN" b="0" dirty="0">
                <a:solidFill>
                  <a:srgbClr val="FFC000"/>
                </a:solidFill>
              </a:rPr>
              <a:t>Your browser does not support the audio element!</a:t>
            </a: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&lt;/audio&gt;</a:t>
            </a:r>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The only required attribute is </a:t>
            </a:r>
            <a:r>
              <a:rPr lang="en-US" altLang="zh-CN" b="0" dirty="0">
                <a:solidFill>
                  <a:srgbClr val="FF0000"/>
                </a:solidFill>
                <a:ea typeface="宋体" panose="02010600030101010101" pitchFamily="2" charset="-122"/>
              </a:rPr>
              <a:t>controls</a:t>
            </a:r>
            <a:r>
              <a:rPr lang="en-US" altLang="zh-CN" b="0" dirty="0">
                <a:solidFill>
                  <a:schemeClr val="accent2"/>
                </a:solidFill>
                <a:ea typeface="宋体" panose="02010600030101010101" pitchFamily="2" charset="-122"/>
              </a:rPr>
              <a:t>, </a:t>
            </a:r>
            <a:r>
              <a:rPr lang="en-US" altLang="zh-CN" b="0" dirty="0">
                <a:solidFill>
                  <a:schemeClr val="accent2"/>
                </a:solidFill>
              </a:rPr>
              <a:t>which we always set to "controls”. </a:t>
            </a:r>
          </a:p>
          <a:p>
            <a:r>
              <a:rPr lang="en-US" altLang="zh-CN" b="0" dirty="0">
                <a:solidFill>
                  <a:schemeClr val="accent2"/>
                </a:solidFill>
              </a:rPr>
              <a:t>It creates a display of a start/stop button, a clock, a slider of the progress of the play, the total time of the file, and a slider for volume control. </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3657778366"/>
      </p:ext>
    </p:extLst>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2.10 &lt;audio&gt; element (</a:t>
            </a:r>
            <a:r>
              <a:rPr lang="en-US" altLang="zh-CN" sz="3200" dirty="0" err="1">
                <a:latin typeface="Times New Roman" panose="02020603050405020304" pitchFamily="18" charset="0"/>
                <a:ea typeface="宋体" panose="02010600030101010101" pitchFamily="2" charset="-122"/>
              </a:rPr>
              <a:t>HTML5</a:t>
            </a:r>
            <a:r>
              <a:rPr lang="en-US" altLang="zh-CN" sz="3200" dirty="0">
                <a:latin typeface="Times New Roman" panose="02020603050405020304" pitchFamily="18" charset="0"/>
                <a:ea typeface="宋体" panose="02010600030101010101" pitchFamily="2" charset="-122"/>
              </a:rPr>
              <a:t>)</a:t>
            </a:r>
          </a:p>
        </p:txBody>
      </p:sp>
      <p:sp>
        <p:nvSpPr>
          <p:cNvPr id="55299" name="Rectangle 3"/>
          <p:cNvSpPr>
            <a:spLocks noGrp="1" noChangeArrowheads="1"/>
          </p:cNvSpPr>
          <p:nvPr>
            <p:ph type="body" idx="1"/>
          </p:nvPr>
        </p:nvSpPr>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&lt;</a:t>
            </a:r>
            <a:r>
              <a:rPr lang="en-US" altLang="zh-CN" b="0" dirty="0">
                <a:solidFill>
                  <a:srgbClr val="FF0000"/>
                </a:solidFill>
                <a:ea typeface="宋体" panose="02010600030101010101" pitchFamily="2" charset="-122"/>
              </a:rPr>
              <a:t>audio</a:t>
            </a:r>
            <a:r>
              <a:rPr lang="en-US" altLang="zh-CN" b="0" dirty="0">
                <a:solidFill>
                  <a:schemeClr val="accent2"/>
                </a:solidFill>
                <a:ea typeface="宋体" panose="02010600030101010101" pitchFamily="2" charset="-122"/>
              </a:rPr>
              <a:t>&gt; tag is used to specify the container.</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 controls&gt;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&lt;source </a:t>
            </a:r>
            <a:r>
              <a:rPr lang="en-US" altLang="zh-CN" b="0" dirty="0" err="1">
                <a:solidFill>
                  <a:srgbClr val="F2900E"/>
                </a:solidFill>
                <a:ea typeface="宋体" panose="02010600030101010101" pitchFamily="2" charset="-122"/>
              </a:rPr>
              <a:t>src</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yesterday.mp3</a:t>
            </a:r>
            <a:r>
              <a:rPr lang="en-US" altLang="zh-CN" b="0" dirty="0">
                <a:solidFill>
                  <a:srgbClr val="F2900E"/>
                </a:solidFill>
                <a:ea typeface="宋体" panose="02010600030101010101" pitchFamily="2" charset="-122"/>
              </a:rPr>
              <a:t>"&gt;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r>
              <a:rPr lang="en-US" altLang="zh-CN" b="0" dirty="0">
                <a:solidFill>
                  <a:srgbClr val="FF0000"/>
                </a:solidFill>
                <a:ea typeface="宋体" panose="02010600030101010101" pitchFamily="2" charset="-122"/>
              </a:rPr>
              <a:t> </a:t>
            </a:r>
            <a:r>
              <a:rPr lang="en-US" altLang="zh-CN" b="0" dirty="0">
                <a:solidFill>
                  <a:srgbClr val="FFC000"/>
                </a:solidFill>
              </a:rPr>
              <a:t>Your browser does not support the audio element!</a:t>
            </a: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&lt;/audio&gt;</a:t>
            </a:r>
          </a:p>
          <a:p>
            <a:pPr marL="857250" lvl="1" indent="-457200">
              <a:lnSpc>
                <a:spcPct val="120000"/>
              </a:lnSpc>
              <a:spcBef>
                <a:spcPct val="20000"/>
              </a:spcBef>
              <a:buSzTx/>
              <a:buFontTx/>
              <a:buNone/>
              <a:defRPr/>
            </a:pPr>
            <a:r>
              <a:rPr lang="en-US" altLang="zh-CN" b="0" dirty="0">
                <a:solidFill>
                  <a:schemeClr val="accent2"/>
                </a:solidFill>
                <a:ea typeface="宋体" panose="02010600030101010101" pitchFamily="2" charset="-122"/>
              </a:rPr>
              <a:t>tips:</a:t>
            </a:r>
          </a:p>
          <a:p>
            <a:r>
              <a:rPr lang="en-US" altLang="zh-CN" b="0" dirty="0">
                <a:solidFill>
                  <a:srgbClr val="FF0000"/>
                </a:solidFill>
                <a:ea typeface="宋体" panose="02010600030101010101" pitchFamily="2" charset="-122"/>
              </a:rPr>
              <a:t>&lt;source&gt;</a:t>
            </a:r>
            <a:r>
              <a:rPr lang="en-US" altLang="zh-CN" b="0" dirty="0">
                <a:solidFill>
                  <a:schemeClr val="accent2"/>
                </a:solidFill>
                <a:ea typeface="宋体" panose="02010600030101010101" pitchFamily="2" charset="-122"/>
              </a:rPr>
              <a:t> tag is used to specify the audio file to be played.</a:t>
            </a:r>
            <a:r>
              <a:rPr lang="en-US" altLang="zh-CN" b="0" dirty="0">
                <a:solidFill>
                  <a:schemeClr val="accent2"/>
                </a:solidFill>
              </a:rPr>
              <a:t> </a:t>
            </a:r>
          </a:p>
          <a:p>
            <a:r>
              <a:rPr lang="en-US" altLang="zh-CN" b="0" dirty="0">
                <a:solidFill>
                  <a:schemeClr val="accent2"/>
                </a:solidFill>
              </a:rPr>
              <a:t>A browser chooses the first audio file it can play.</a:t>
            </a:r>
          </a:p>
          <a:p>
            <a:r>
              <a:rPr lang="en-US" altLang="zh-CN" b="0" dirty="0">
                <a:solidFill>
                  <a:schemeClr val="accent2"/>
                </a:solidFill>
              </a:rPr>
              <a:t>If it cannot play any of the audio files that appear in the source elements, it does nothing other than displaying its content.</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2828406805"/>
      </p:ext>
    </p:extLst>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120668"/>
            <a:ext cx="8610600" cy="611187"/>
          </a:xfrm>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2.11 &lt;video&gt; element (</a:t>
            </a:r>
            <a:r>
              <a:rPr lang="en-US" altLang="zh-CN" sz="3200" dirty="0" err="1">
                <a:latin typeface="Times New Roman" panose="02020603050405020304" pitchFamily="18" charset="0"/>
                <a:ea typeface="宋体" panose="02010600030101010101" pitchFamily="2" charset="-122"/>
              </a:rPr>
              <a:t>HTML5</a:t>
            </a:r>
            <a:r>
              <a:rPr lang="en-US" altLang="zh-CN" sz="3200" dirty="0">
                <a:latin typeface="Times New Roman" panose="02020603050405020304" pitchFamily="18" charset="0"/>
                <a:ea typeface="宋体" panose="02010600030101010101" pitchFamily="2" charset="-122"/>
              </a:rPr>
              <a:t>)</a:t>
            </a:r>
          </a:p>
        </p:txBody>
      </p:sp>
      <p:sp>
        <p:nvSpPr>
          <p:cNvPr id="55299" name="Rectangle 3"/>
          <p:cNvSpPr>
            <a:spLocks noGrp="1" noChangeArrowheads="1"/>
          </p:cNvSpPr>
          <p:nvPr>
            <p:ph type="body" idx="1"/>
          </p:nvPr>
        </p:nvSpPr>
        <p:spPr>
          <a:xfrm>
            <a:off x="304800" y="731854"/>
            <a:ext cx="8610600" cy="5668945"/>
          </a:xfrm>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&lt;</a:t>
            </a:r>
            <a:r>
              <a:rPr lang="en-US" altLang="zh-CN" b="0" dirty="0">
                <a:solidFill>
                  <a:srgbClr val="FF0000"/>
                </a:solidFill>
                <a:ea typeface="宋体" panose="02010600030101010101" pitchFamily="2" charset="-122"/>
              </a:rPr>
              <a:t>video</a:t>
            </a:r>
            <a:r>
              <a:rPr lang="en-US" altLang="zh-CN" b="0" dirty="0">
                <a:solidFill>
                  <a:schemeClr val="accent2"/>
                </a:solidFill>
                <a:ea typeface="宋体" panose="02010600030101010101" pitchFamily="2" charset="-122"/>
              </a:rPr>
              <a:t>&gt; tag is used to specify the container of displayed files.</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&lt;video width = "600" height = "500" </a:t>
            </a:r>
            <a:r>
              <a:rPr lang="en-US" altLang="zh-CN" b="0" dirty="0" err="1">
                <a:solidFill>
                  <a:srgbClr val="F2900E"/>
                </a:solidFill>
                <a:ea typeface="宋体" panose="02010600030101010101" pitchFamily="2" charset="-122"/>
              </a:rPr>
              <a:t>autoplay</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autoplay</a:t>
            </a:r>
            <a:r>
              <a:rPr lang="en-US" altLang="zh-CN" b="0" dirty="0">
                <a:solidFill>
                  <a:srgbClr val="F2900E"/>
                </a:solidFill>
                <a:ea typeface="宋体" panose="02010600030101010101" pitchFamily="2" charset="-122"/>
              </a:rPr>
              <a: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controls = "controls" preload = "preload"&gt;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&lt;source </a:t>
            </a:r>
            <a:r>
              <a:rPr lang="en-US" altLang="zh-CN" b="0" dirty="0" err="1">
                <a:solidFill>
                  <a:srgbClr val="F2900E"/>
                </a:solidFill>
                <a:ea typeface="宋体" panose="02010600030101010101" pitchFamily="2" charset="-122"/>
              </a:rPr>
              <a:t>src</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cgtalk.mp4</a:t>
            </a:r>
            <a:r>
              <a:rPr lang="en-US" altLang="zh-CN" b="0" dirty="0">
                <a:solidFill>
                  <a:srgbClr val="F2900E"/>
                </a:solidFill>
                <a:ea typeface="宋体" panose="02010600030101010101" pitchFamily="2" charset="-122"/>
              </a:rPr>
              <a:t>" /&gt;</a:t>
            </a:r>
          </a:p>
          <a:p>
            <a:pPr marL="857250" lvl="1" indent="-457200">
              <a:lnSpc>
                <a:spcPct val="120000"/>
              </a:lnSpc>
              <a:spcBef>
                <a:spcPct val="20000"/>
              </a:spcBef>
              <a:buSzTx/>
              <a:buFontTx/>
              <a:buNone/>
              <a:defRPr/>
            </a:pPr>
            <a:r>
              <a:rPr lang="en-US" altLang="zh-CN" b="0" dirty="0">
                <a:solidFill>
                  <a:srgbClr val="FFC000"/>
                </a:solidFill>
              </a:rPr>
              <a:t>Your browser does not support the audio element</a:t>
            </a:r>
            <a:r>
              <a:rPr lang="zh-CN" altLang="en-US" b="0" dirty="0">
                <a:solidFill>
                  <a:srgbClr val="FFC000"/>
                </a:solidFill>
              </a:rPr>
              <a:t>！</a:t>
            </a:r>
            <a:endParaRPr lang="en-US" altLang="zh-CN" b="0" dirty="0">
              <a:solidFill>
                <a:srgbClr val="FFC000"/>
              </a:solidFill>
              <a:ea typeface="宋体" panose="02010600030101010101" pitchFamily="2" charset="-122"/>
            </a:endParaRP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&lt;/video&gt;</a:t>
            </a:r>
            <a:endParaRPr lang="en-US" altLang="zh-CN" b="0" dirty="0">
              <a:solidFill>
                <a:schemeClr val="accent2"/>
              </a:solidFill>
              <a:ea typeface="宋体" panose="02010600030101010101" pitchFamily="2" charset="-122"/>
            </a:endParaRPr>
          </a:p>
          <a:p>
            <a:r>
              <a:rPr lang="en-US" altLang="zh-CN" b="0" dirty="0">
                <a:solidFill>
                  <a:schemeClr val="accent2"/>
                </a:solidFill>
              </a:rPr>
              <a:t>The </a:t>
            </a:r>
            <a:r>
              <a:rPr lang="en-US" altLang="zh-CN" b="0" dirty="0">
                <a:solidFill>
                  <a:srgbClr val="FF0000"/>
                </a:solidFill>
              </a:rPr>
              <a:t>width</a:t>
            </a:r>
            <a:r>
              <a:rPr lang="en-US" altLang="zh-CN" b="0" dirty="0">
                <a:solidFill>
                  <a:schemeClr val="accent2"/>
                </a:solidFill>
              </a:rPr>
              <a:t> and </a:t>
            </a:r>
            <a:r>
              <a:rPr lang="en-US" altLang="zh-CN" b="0" dirty="0">
                <a:solidFill>
                  <a:srgbClr val="FF0000"/>
                </a:solidFill>
              </a:rPr>
              <a:t>height</a:t>
            </a:r>
            <a:r>
              <a:rPr lang="en-US" altLang="zh-CN" b="0" dirty="0">
                <a:solidFill>
                  <a:schemeClr val="accent2"/>
                </a:solidFill>
              </a:rPr>
              <a:t> attributes set the size of the screen. </a:t>
            </a:r>
          </a:p>
          <a:p>
            <a:r>
              <a:rPr lang="en-US" altLang="zh-CN" b="0" dirty="0">
                <a:solidFill>
                  <a:schemeClr val="accent2"/>
                </a:solidFill>
              </a:rPr>
              <a:t>The</a:t>
            </a:r>
            <a:r>
              <a:rPr lang="en-US" altLang="zh-CN" b="0" dirty="0">
                <a:solidFill>
                  <a:srgbClr val="FF0000"/>
                </a:solidFill>
              </a:rPr>
              <a:t> </a:t>
            </a:r>
            <a:r>
              <a:rPr lang="en-US" altLang="zh-CN" b="0" dirty="0" err="1">
                <a:solidFill>
                  <a:srgbClr val="FF0000"/>
                </a:solidFill>
              </a:rPr>
              <a:t>autoplay</a:t>
            </a:r>
            <a:r>
              <a:rPr lang="en-US" altLang="zh-CN" b="0" dirty="0">
                <a:solidFill>
                  <a:schemeClr val="accent2"/>
                </a:solidFill>
              </a:rPr>
              <a:t> attribute specifies that the video plays automatically as soon as it is ready. </a:t>
            </a:r>
          </a:p>
          <a:p>
            <a:r>
              <a:rPr lang="en-US" altLang="zh-CN" b="0" dirty="0">
                <a:solidFill>
                  <a:schemeClr val="accent2"/>
                </a:solidFill>
              </a:rPr>
              <a:t>The </a:t>
            </a:r>
            <a:r>
              <a:rPr lang="en-US" altLang="zh-CN" b="0" dirty="0">
                <a:solidFill>
                  <a:srgbClr val="FF0000"/>
                </a:solidFill>
              </a:rPr>
              <a:t>preload</a:t>
            </a:r>
            <a:r>
              <a:rPr lang="en-US" altLang="zh-CN" b="0" dirty="0">
                <a:solidFill>
                  <a:schemeClr val="accent2"/>
                </a:solidFill>
              </a:rPr>
              <a:t> attribute tells the browser to load the video file or files as soon as the document is loaded.</a:t>
            </a:r>
          </a:p>
          <a:p>
            <a:r>
              <a:rPr lang="en-US" altLang="zh-CN" b="0" dirty="0">
                <a:solidFill>
                  <a:schemeClr val="accent2"/>
                </a:solidFill>
              </a:rPr>
              <a:t>The </a:t>
            </a:r>
            <a:r>
              <a:rPr lang="en-US" altLang="zh-CN" b="0" dirty="0">
                <a:solidFill>
                  <a:srgbClr val="FF0000"/>
                </a:solidFill>
              </a:rPr>
              <a:t>controls</a:t>
            </a:r>
            <a:r>
              <a:rPr lang="en-US" altLang="zh-CN" b="0" dirty="0">
                <a:solidFill>
                  <a:schemeClr val="accent2"/>
                </a:solidFill>
              </a:rPr>
              <a:t> attribute specifies that play, pause, and volume controls be included in the display.</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4261778837"/>
      </p:ext>
    </p:extLst>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2.14 Syntactic Differences  HTML &amp; </a:t>
            </a:r>
            <a:r>
              <a:rPr lang="en-US" altLang="zh-CN" sz="3200" dirty="0" err="1">
                <a:latin typeface="Times New Roman" panose="02020603050405020304" pitchFamily="18" charset="0"/>
                <a:ea typeface="宋体" panose="02010600030101010101" pitchFamily="2" charset="-122"/>
              </a:rPr>
              <a:t>XHTML</a:t>
            </a:r>
            <a:endParaRPr lang="en-US" altLang="zh-CN" sz="3200" dirty="0">
              <a:latin typeface="Times New Roman" panose="02020603050405020304" pitchFamily="18" charset="0"/>
              <a:ea typeface="宋体" panose="02010600030101010101" pitchFamily="2" charset="-122"/>
            </a:endParaRPr>
          </a:p>
        </p:txBody>
      </p:sp>
      <p:sp>
        <p:nvSpPr>
          <p:cNvPr id="61443" name="Rectangle 3"/>
          <p:cNvSpPr>
            <a:spLocks noGrp="1" noChangeArrowheads="1"/>
          </p:cNvSpPr>
          <p:nvPr>
            <p:ph type="body" idx="1"/>
          </p:nvPr>
        </p:nvSpPr>
        <p:spPr>
          <a:xfrm>
            <a:off x="304800" y="937591"/>
            <a:ext cx="8610600" cy="5562600"/>
          </a:xfrm>
        </p:spPr>
        <p:txBody>
          <a:bodyPr/>
          <a:lstStyle/>
          <a:p>
            <a:pPr>
              <a:spcBef>
                <a:spcPct val="20000"/>
              </a:spcBef>
              <a:buSzTx/>
              <a:buNone/>
            </a:pPr>
            <a:r>
              <a:rPr lang="en-US" altLang="zh-CN" b="0" dirty="0">
                <a:solidFill>
                  <a:srgbClr val="F2900E"/>
                </a:solidFill>
                <a:ea typeface="宋体" panose="02010600030101010101" pitchFamily="2" charset="-122"/>
              </a:rPr>
              <a:t> (Please refer to </a:t>
            </a:r>
            <a:r>
              <a:rPr lang="en-US" altLang="zh-CN" b="0" dirty="0" err="1">
                <a:solidFill>
                  <a:srgbClr val="F2900E"/>
                </a:solidFill>
                <a:ea typeface="宋体" panose="02010600030101010101" pitchFamily="2" charset="-122"/>
              </a:rPr>
              <a:t>pp.89</a:t>
            </a:r>
            <a:r>
              <a:rPr lang="en-US" altLang="zh-CN" b="0" dirty="0">
                <a:solidFill>
                  <a:srgbClr val="F2900E"/>
                </a:solidFill>
                <a:ea typeface="宋体" panose="02010600030101010101" pitchFamily="2" charset="-122"/>
              </a:rPr>
              <a:t>)</a:t>
            </a:r>
          </a:p>
          <a:p>
            <a:pPr>
              <a:spcBef>
                <a:spcPct val="20000"/>
              </a:spcBef>
              <a:buSzTx/>
              <a:buFontTx/>
              <a:buNone/>
            </a:pPr>
            <a:endParaRPr lang="en-US" altLang="zh-CN" sz="1800" b="0" dirty="0">
              <a:latin typeface="Courier New" panose="02070309020205020404" pitchFamily="49" charset="0"/>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Case sensitivity</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Closing tags</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Quoted attribute values</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Explicit attribute values</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Element nesting</a:t>
            </a:r>
          </a:p>
        </p:txBody>
      </p:sp>
    </p:spTree>
  </p:cSld>
  <p:clrMapOvr>
    <a:masterClrMapping/>
  </p:clrMapOvr>
  <mc:AlternateContent xmlns:mc="http://schemas.openxmlformats.org/markup-compatibility/2006" xmlns:p14="http://schemas.microsoft.com/office/powerpoint/2010/main">
    <mc:Choice Requires="p14">
      <p:transition spd="slow" p14:dur="2000" advTm="888"/>
    </mc:Choice>
    <mc:Fallback xmlns="">
      <p:transition spd="slow" advTm="888"/>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Homework</a:t>
            </a:r>
          </a:p>
        </p:txBody>
      </p:sp>
      <p:sp>
        <p:nvSpPr>
          <p:cNvPr id="62467" name="Rectangle 3"/>
          <p:cNvSpPr>
            <a:spLocks noGrp="1" noChangeArrowheads="1"/>
          </p:cNvSpPr>
          <p:nvPr>
            <p:ph type="body" idx="1"/>
          </p:nvPr>
        </p:nvSpPr>
        <p:spPr/>
        <p:txBody>
          <a:bodyPr/>
          <a:lstStyle/>
          <a:p>
            <a:r>
              <a:rPr lang="en-US" altLang="zh-CN" b="0">
                <a:solidFill>
                  <a:schemeClr val="accent2"/>
                </a:solidFill>
                <a:ea typeface="宋体" panose="02010600030101010101" pitchFamily="2" charset="-122"/>
              </a:rPr>
              <a:t>Exercises 14</a:t>
            </a:r>
          </a:p>
          <a:p>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First, you should code and validate the html document in </a:t>
            </a:r>
            <a:r>
              <a:rPr lang="en-US" altLang="zh-CN" b="0" dirty="0" err="1">
                <a:solidFill>
                  <a:schemeClr val="accent2"/>
                </a:solidFill>
                <a:ea typeface="宋体" panose="02010600030101010101" pitchFamily="2" charset="-122"/>
              </a:rPr>
              <a:t>WAMP</a:t>
            </a:r>
            <a:r>
              <a:rPr lang="en-US" altLang="zh-CN" b="0" dirty="0">
                <a:solidFill>
                  <a:schemeClr val="accent2"/>
                </a:solidFill>
                <a:ea typeface="宋体" panose="02010600030101010101" pitchFamily="2" charset="-122"/>
              </a:rPr>
              <a:t> environment. Then, the codes are written to homework notebook.</a:t>
            </a:r>
          </a:p>
        </p:txBody>
      </p:sp>
    </p:spTree>
  </p:cSld>
  <p:clrMapOvr>
    <a:masterClrMapping/>
  </p:clrMapOvr>
  <mc:AlternateContent xmlns:mc="http://schemas.openxmlformats.org/markup-compatibility/2006" xmlns:p14="http://schemas.microsoft.com/office/powerpoint/2010/main">
    <mc:Choice Requires="p14">
      <p:transition spd="slow" p14:dur="2000" advTm="53411"/>
    </mc:Choice>
    <mc:Fallback xmlns="">
      <p:transition spd="slow" advTm="5341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2.2 Basic Syntax</a:t>
            </a:r>
            <a:r>
              <a:rPr lang="en-US" altLang="zh-CN">
                <a:ea typeface="宋体" panose="02010600030101010101" pitchFamily="2" charset="-122"/>
              </a:rPr>
              <a:t> </a:t>
            </a:r>
            <a:endParaRPr lang="en-US" altLang="zh-CN" sz="2800">
              <a:ea typeface="宋体" panose="02010600030101010101" pitchFamily="2" charset="-122"/>
            </a:endParaRPr>
          </a:p>
        </p:txBody>
      </p:sp>
      <p:sp>
        <p:nvSpPr>
          <p:cNvPr id="11267" name="Rectangle 3"/>
          <p:cNvSpPr>
            <a:spLocks noGrp="1" noChangeArrowheads="1"/>
          </p:cNvSpPr>
          <p:nvPr>
            <p:ph type="body" idx="1"/>
          </p:nvPr>
        </p:nvSpPr>
        <p:spPr/>
        <p:txBody>
          <a:bodyPr/>
          <a:lstStyle/>
          <a:p>
            <a:pPr>
              <a:lnSpc>
                <a:spcPct val="120000"/>
              </a:lnSpc>
              <a:spcBef>
                <a:spcPct val="20000"/>
              </a:spcBef>
              <a:buSzTx/>
            </a:pPr>
            <a:r>
              <a:rPr lang="en-US" altLang="zh-CN" b="0" dirty="0">
                <a:solidFill>
                  <a:schemeClr val="accent2"/>
                </a:solidFill>
                <a:ea typeface="宋体" panose="02010600030101010101" pitchFamily="2" charset="-122"/>
              </a:rPr>
              <a:t>Not all tags have content.</a:t>
            </a:r>
          </a:p>
          <a:p>
            <a:pPr lvl="1">
              <a:lnSpc>
                <a:spcPct val="120000"/>
              </a:lnSpc>
              <a:spcBef>
                <a:spcPct val="20000"/>
              </a:spcBef>
              <a:buSzTx/>
            </a:pPr>
            <a:r>
              <a:rPr lang="en-US" altLang="zh-CN" b="0" dirty="0">
                <a:solidFill>
                  <a:schemeClr val="accent2"/>
                </a:solidFill>
                <a:ea typeface="宋体" panose="02010600030101010101" pitchFamily="2" charset="-122"/>
              </a:rPr>
              <a:t>If a tag has no content, its form is </a:t>
            </a:r>
            <a:r>
              <a:rPr lang="en-US" altLang="zh-CN" sz="1600" b="0" dirty="0">
                <a:solidFill>
                  <a:schemeClr val="accent2"/>
                </a:solidFill>
                <a:ea typeface="宋体" panose="02010600030101010101" pitchFamily="2" charset="-122"/>
              </a:rPr>
              <a:t>&lt;</a:t>
            </a:r>
            <a:r>
              <a:rPr lang="en-US" altLang="zh-CN" b="0" dirty="0">
                <a:solidFill>
                  <a:schemeClr val="accent2"/>
                </a:solidFill>
                <a:ea typeface="宋体" panose="02010600030101010101" pitchFamily="2" charset="-122"/>
              </a:rPr>
              <a:t>name</a:t>
            </a:r>
            <a:r>
              <a:rPr lang="en-US" altLang="zh-CN" sz="1600" b="0" dirty="0">
                <a:solidFill>
                  <a:schemeClr val="accent2"/>
                </a:solidFill>
                <a:ea typeface="宋体" panose="02010600030101010101" pitchFamily="2" charset="-122"/>
              </a:rPr>
              <a:t> /&gt;.</a:t>
            </a:r>
          </a:p>
          <a:p>
            <a:pPr lvl="1">
              <a:lnSpc>
                <a:spcPct val="120000"/>
              </a:lnSpc>
              <a:spcBef>
                <a:spcPct val="20000"/>
              </a:spcBef>
              <a:buSzTx/>
            </a:pPr>
            <a:r>
              <a:rPr lang="en-US" altLang="zh-CN" b="0" dirty="0">
                <a:solidFill>
                  <a:schemeClr val="accent2"/>
                </a:solidFill>
                <a:ea typeface="宋体" panose="02010600030101010101" pitchFamily="2" charset="-122"/>
              </a:rPr>
              <a:t>For example,   &lt;</a:t>
            </a:r>
            <a:r>
              <a:rPr lang="en-US" altLang="zh-CN" b="0" dirty="0" err="1">
                <a:solidFill>
                  <a:srgbClr val="FF0000"/>
                </a:solidFill>
                <a:ea typeface="宋体" panose="02010600030101010101" pitchFamily="2" charset="-122"/>
              </a:rPr>
              <a:t>br</a:t>
            </a:r>
            <a:r>
              <a:rPr lang="en-US" altLang="zh-CN" b="0" dirty="0">
                <a:solidFill>
                  <a:srgbClr val="FF0000"/>
                </a:solidFill>
                <a:ea typeface="宋体" panose="02010600030101010101" pitchFamily="2" charset="-122"/>
              </a:rPr>
              <a:t>/</a:t>
            </a:r>
            <a:r>
              <a:rPr lang="en-US" altLang="zh-CN" b="0" dirty="0">
                <a:solidFill>
                  <a:schemeClr val="accent2"/>
                </a:solidFill>
                <a:ea typeface="宋体" panose="02010600030101010101" pitchFamily="2" charset="-122"/>
              </a:rPr>
              <a:t>&gt;</a:t>
            </a:r>
          </a:p>
          <a:p>
            <a:pPr>
              <a:lnSpc>
                <a:spcPct val="12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chemeClr val="accent2"/>
                </a:solidFill>
                <a:ea typeface="宋体" panose="02010600030101010101" pitchFamily="2" charset="-122"/>
              </a:rPr>
              <a:t>container</a:t>
            </a:r>
            <a:r>
              <a:rPr lang="en-US" altLang="zh-CN" b="0" dirty="0">
                <a:solidFill>
                  <a:schemeClr val="accent2"/>
                </a:solidFill>
                <a:ea typeface="宋体" panose="02010600030101010101" pitchFamily="2" charset="-122"/>
              </a:rPr>
              <a:t> and its </a:t>
            </a:r>
            <a:r>
              <a:rPr lang="en-US" altLang="zh-CN" b="0" i="1" dirty="0">
                <a:solidFill>
                  <a:schemeClr val="accent2"/>
                </a:solidFill>
                <a:ea typeface="宋体" panose="02010600030101010101" pitchFamily="2" charset="-122"/>
              </a:rPr>
              <a:t>content</a:t>
            </a:r>
            <a:r>
              <a:rPr lang="en-US" altLang="zh-CN" b="0" dirty="0">
                <a:solidFill>
                  <a:schemeClr val="accent2"/>
                </a:solidFill>
                <a:ea typeface="宋体" panose="02010600030101010101" pitchFamily="2" charset="-122"/>
              </a:rPr>
              <a:t> together are called an </a:t>
            </a:r>
            <a:r>
              <a:rPr lang="en-US" altLang="zh-CN" b="0" i="1" dirty="0">
                <a:solidFill>
                  <a:schemeClr val="accent1"/>
                </a:solidFill>
                <a:ea typeface="宋体" panose="02010600030101010101" pitchFamily="2" charset="-122"/>
              </a:rPr>
              <a:t>element.</a:t>
            </a:r>
          </a:p>
          <a:p>
            <a:pPr>
              <a:lnSpc>
                <a:spcPct val="120000"/>
              </a:lnSpc>
              <a:spcBef>
                <a:spcPct val="20000"/>
              </a:spcBef>
              <a:buSzTx/>
            </a:pPr>
            <a:r>
              <a:rPr lang="en-US" altLang="zh-CN" b="0" dirty="0">
                <a:solidFill>
                  <a:schemeClr val="accent2"/>
                </a:solidFill>
                <a:ea typeface="宋体" panose="02010600030101010101" pitchFamily="2" charset="-122"/>
              </a:rPr>
              <a:t>If a tag has attributes, they appear between its tag and the right bracket of the opening tag.</a:t>
            </a:r>
          </a:p>
          <a:p>
            <a:pPr>
              <a:lnSpc>
                <a:spcPct val="120000"/>
              </a:lnSpc>
              <a:spcBef>
                <a:spcPct val="20000"/>
              </a:spcBef>
              <a:buSzTx/>
              <a:buFontTx/>
              <a:buNone/>
            </a:pPr>
            <a:r>
              <a:rPr lang="en-US" altLang="zh-CN" b="0" dirty="0">
                <a:solidFill>
                  <a:schemeClr val="accent2"/>
                </a:solidFill>
                <a:ea typeface="宋体" panose="02010600030101010101" pitchFamily="2" charset="-122"/>
              </a:rPr>
              <a:t>   		For example,</a:t>
            </a:r>
          </a:p>
          <a:p>
            <a:pPr>
              <a:lnSpc>
                <a:spcPct val="120000"/>
              </a:lnSpc>
              <a:spcBef>
                <a:spcPct val="20000"/>
              </a:spcBef>
              <a:buSzTx/>
              <a:buFontTx/>
              <a:buNone/>
            </a:pP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=“http://</a:t>
            </a:r>
            <a:r>
              <a:rPr lang="en-US" altLang="zh-CN" b="0" dirty="0" err="1">
                <a:solidFill>
                  <a:srgbClr val="FF0000"/>
                </a:solidFill>
                <a:ea typeface="宋体" panose="02010600030101010101" pitchFamily="2" charset="-122"/>
              </a:rPr>
              <a:t>www.njupt.edu.cn</a:t>
            </a:r>
            <a:r>
              <a:rPr lang="en-US" altLang="zh-CN" b="0" dirty="0">
                <a:solidFill>
                  <a:srgbClr val="FF0000"/>
                </a:solidFill>
                <a:ea typeface="宋体" panose="02010600030101010101" pitchFamily="2" charset="-122"/>
              </a:rPr>
              <a:t>”&gt;</a:t>
            </a:r>
            <a:r>
              <a:rPr lang="zh-CN" altLang="en-US" b="0" dirty="0">
                <a:solidFill>
                  <a:srgbClr val="FF0000"/>
                </a:solidFill>
                <a:ea typeface="宋体" panose="02010600030101010101" pitchFamily="2" charset="-122"/>
              </a:rPr>
              <a:t>南邮主页</a:t>
            </a:r>
            <a:r>
              <a:rPr lang="en-US" altLang="zh-CN" b="0" dirty="0">
                <a:solidFill>
                  <a:srgbClr val="FF0000"/>
                </a:solidFill>
                <a:ea typeface="宋体" panose="02010600030101010101" pitchFamily="2" charset="-122"/>
              </a:rPr>
              <a:t>&lt;/a&gt;</a:t>
            </a:r>
          </a:p>
          <a:p>
            <a:pPr>
              <a:lnSpc>
                <a:spcPct val="120000"/>
              </a:lnSpc>
              <a:spcBef>
                <a:spcPct val="20000"/>
              </a:spcBef>
              <a:buSzTx/>
              <a:buFontTx/>
              <a:buNone/>
            </a:pPr>
            <a:r>
              <a:rPr lang="en-US" altLang="zh-CN" b="0" dirty="0">
                <a:solidFill>
                  <a:srgbClr val="FF0000"/>
                </a:solidFill>
                <a:ea typeface="宋体" panose="02010600030101010101" pitchFamily="2" charset="-122"/>
              </a:rPr>
              <a:t>     	Note: </a:t>
            </a:r>
            <a:r>
              <a:rPr lang="en-US" altLang="zh-CN" b="0" dirty="0">
                <a:solidFill>
                  <a:schemeClr val="accent2"/>
                </a:solidFill>
                <a:ea typeface="宋体" panose="02010600030101010101" pitchFamily="2" charset="-122"/>
              </a:rPr>
              <a:t>attribute values must be double quoted</a:t>
            </a:r>
            <a:r>
              <a:rPr lang="en-US" altLang="zh-CN" b="0" dirty="0">
                <a:solidFill>
                  <a:srgbClr val="FF0000"/>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235283"/>
    </mc:Choice>
    <mc:Fallback xmlns="">
      <p:transition spd="slow" advTm="2352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2.2 Basic Syntax</a:t>
            </a:r>
            <a:endParaRPr lang="zh-CN" altLang="en-US" sz="3200">
              <a:latin typeface="Times New Roman" panose="02020603050405020304" pitchFamily="18" charset="0"/>
              <a:ea typeface="宋体" panose="02010600030101010101" pitchFamily="2" charset="-122"/>
            </a:endParaRPr>
          </a:p>
        </p:txBody>
      </p:sp>
      <p:sp>
        <p:nvSpPr>
          <p:cNvPr id="11267" name="Rectangle 3"/>
          <p:cNvSpPr>
            <a:spLocks noGrp="1" noChangeArrowheads="1"/>
          </p:cNvSpPr>
          <p:nvPr>
            <p:ph type="body" idx="1"/>
          </p:nvPr>
        </p:nvSpPr>
        <p:spPr/>
        <p:txBody>
          <a:bodyPr/>
          <a:lstStyle/>
          <a:p>
            <a:pPr>
              <a:lnSpc>
                <a:spcPct val="120000"/>
              </a:lnSpc>
              <a:spcBef>
                <a:spcPct val="20000"/>
              </a:spcBef>
              <a:buSzTx/>
              <a:defRPr/>
            </a:pPr>
            <a:endParaRPr lang="en-US" altLang="zh-CN" b="0" dirty="0">
              <a:solidFill>
                <a:schemeClr val="accent2"/>
              </a:solidFill>
              <a:ea typeface="宋体" panose="02010600030101010101" pitchFamily="2" charset="-122"/>
            </a:endParaRPr>
          </a:p>
          <a:p>
            <a:pPr>
              <a:lnSpc>
                <a:spcPct val="120000"/>
              </a:lnSpc>
              <a:spcBef>
                <a:spcPct val="20000"/>
              </a:spcBef>
              <a:buSzTx/>
              <a:defRPr/>
            </a:pPr>
            <a:r>
              <a:rPr lang="en-US" altLang="zh-CN" b="0" dirty="0">
                <a:solidFill>
                  <a:schemeClr val="accent2"/>
                </a:solidFill>
                <a:ea typeface="宋体" panose="02010600030101010101" pitchFamily="2" charset="-122"/>
              </a:rPr>
              <a:t>Comment form: </a:t>
            </a:r>
          </a:p>
          <a:p>
            <a:pPr>
              <a:lnSpc>
                <a:spcPct val="120000"/>
              </a:lnSpc>
              <a:spcBef>
                <a:spcPct val="20000"/>
              </a:spcBef>
              <a:buSzTx/>
              <a:defRPr/>
            </a:pPr>
            <a:endParaRPr lang="en-US" altLang="zh-CN" b="0" dirty="0">
              <a:solidFill>
                <a:schemeClr val="accent2"/>
              </a:solidFill>
              <a:ea typeface="宋体" panose="02010600030101010101" pitchFamily="2" charset="-122"/>
            </a:endParaRPr>
          </a:p>
          <a:p>
            <a:pPr marL="0" indent="0">
              <a:lnSpc>
                <a:spcPct val="120000"/>
              </a:lnSpc>
              <a:spcBef>
                <a:spcPct val="20000"/>
              </a:spcBef>
              <a:buSzTx/>
              <a:buFontTx/>
              <a:buNone/>
              <a:defRPr/>
            </a:pPr>
            <a:r>
              <a:rPr lang="en-US" altLang="zh-CN" b="0" dirty="0">
                <a:solidFill>
                  <a:schemeClr val="accent2"/>
                </a:solidFill>
                <a:ea typeface="宋体" panose="02010600030101010101" pitchFamily="2" charset="-122"/>
              </a:rPr>
              <a:t>	Example 1:  </a:t>
            </a:r>
            <a:r>
              <a:rPr lang="en-US" altLang="zh-CN" b="0" dirty="0">
                <a:solidFill>
                  <a:srgbClr val="FF0000"/>
                </a:solidFill>
                <a:ea typeface="宋体" panose="02010600030101010101" pitchFamily="2" charset="-122"/>
              </a:rPr>
              <a:t>&lt;!-- this is a line of comments --&gt;</a:t>
            </a:r>
          </a:p>
          <a:p>
            <a:pPr marL="0" indent="0">
              <a:lnSpc>
                <a:spcPct val="120000"/>
              </a:lnSpc>
              <a:spcBef>
                <a:spcPct val="20000"/>
              </a:spcBef>
              <a:buSzTx/>
              <a:buFontTx/>
              <a:buNone/>
              <a:defRPr/>
            </a:pPr>
            <a:endParaRPr lang="en-US" altLang="zh-CN" b="0" dirty="0">
              <a:solidFill>
                <a:srgbClr val="FF0000"/>
              </a:solidFill>
              <a:ea typeface="宋体" panose="02010600030101010101" pitchFamily="2" charset="-122"/>
            </a:endParaRPr>
          </a:p>
          <a:p>
            <a:pPr marL="0" indent="0">
              <a:lnSpc>
                <a:spcPct val="120000"/>
              </a:lnSpc>
              <a:spcBef>
                <a:spcPct val="20000"/>
              </a:spcBef>
              <a:buSzTx/>
              <a:buFontTx/>
              <a:buNone/>
              <a:defRPr/>
            </a:pPr>
            <a:r>
              <a:rPr lang="en-US" altLang="zh-CN" b="0" dirty="0">
                <a:solidFill>
                  <a:schemeClr val="accent2"/>
                </a:solidFill>
                <a:ea typeface="宋体" panose="02010600030101010101" pitchFamily="2" charset="-122"/>
              </a:rPr>
              <a:t>	Example 2:</a:t>
            </a:r>
          </a:p>
          <a:p>
            <a:pPr marL="0" indent="0">
              <a:lnSpc>
                <a:spcPct val="120000"/>
              </a:lnSpc>
              <a:spcBef>
                <a:spcPct val="20000"/>
              </a:spcBef>
              <a:buSzTx/>
              <a:buFontTx/>
              <a:buNone/>
              <a:defRPr/>
            </a:pPr>
            <a:r>
              <a:rPr lang="en-US" altLang="zh-CN" b="0" dirty="0">
                <a:solidFill>
                  <a:srgbClr val="FF0000"/>
                </a:solidFill>
                <a:ea typeface="宋体" panose="02010600030101010101" pitchFamily="2" charset="-122"/>
              </a:rPr>
              <a:t>                                &lt;!-- this is the first line</a:t>
            </a:r>
          </a:p>
          <a:p>
            <a:pPr marL="0" indent="0">
              <a:lnSpc>
                <a:spcPct val="120000"/>
              </a:lnSpc>
              <a:spcBef>
                <a:spcPct val="20000"/>
              </a:spcBef>
              <a:buSzTx/>
              <a:buFontTx/>
              <a:buNone/>
              <a:defRPr/>
            </a:pPr>
            <a:r>
              <a:rPr lang="en-US" altLang="zh-CN" b="0" dirty="0">
                <a:solidFill>
                  <a:srgbClr val="FF0000"/>
                </a:solidFill>
                <a:ea typeface="宋体" panose="02010600030101010101" pitchFamily="2" charset="-122"/>
              </a:rPr>
              <a:t>                                       this is the second line</a:t>
            </a:r>
          </a:p>
          <a:p>
            <a:pPr marL="1828800" lvl="4" indent="0">
              <a:lnSpc>
                <a:spcPct val="120000"/>
              </a:lnSpc>
              <a:spcBef>
                <a:spcPct val="20000"/>
              </a:spcBef>
              <a:buSzTx/>
              <a:buFontTx/>
              <a:buNone/>
              <a:defRPr/>
            </a:pPr>
            <a:r>
              <a:rPr lang="en-US" altLang="zh-CN" b="0" dirty="0">
                <a:solidFill>
                  <a:srgbClr val="FF0000"/>
                </a:solidFill>
                <a:ea typeface="宋体" panose="02010600030101010101" pitchFamily="2" charset="-122"/>
              </a:rPr>
              <a:t>          this is the third line        --&gt;</a:t>
            </a:r>
            <a:endParaRPr lang="en-US" altLang="zh-CN" b="0" dirty="0">
              <a:solidFill>
                <a:schemeClr val="accent2"/>
              </a:solidFill>
              <a:ea typeface="宋体" panose="02010600030101010101" pitchFamily="2" charset="-122"/>
            </a:endParaRPr>
          </a:p>
          <a:p>
            <a:pPr>
              <a:defRPr/>
            </a:pPr>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86179"/>
    </mc:Choice>
    <mc:Fallback xmlns="">
      <p:transition spd="slow" advTm="861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2.2 Basic Syntax</a:t>
            </a:r>
            <a:endParaRPr lang="zh-CN" altLang="en-US" sz="3200">
              <a:latin typeface="Times New Roman" panose="02020603050405020304" pitchFamily="18" charset="0"/>
              <a:ea typeface="宋体" panose="02010600030101010101" pitchFamily="2" charset="-122"/>
            </a:endParaRPr>
          </a:p>
        </p:txBody>
      </p:sp>
      <p:sp>
        <p:nvSpPr>
          <p:cNvPr id="13315" name="Rectangle 3"/>
          <p:cNvSpPr>
            <a:spLocks noGrp="1" noChangeArrowheads="1"/>
          </p:cNvSpPr>
          <p:nvPr>
            <p:ph type="body" idx="1"/>
          </p:nvPr>
        </p:nvSpPr>
        <p:spPr/>
        <p:txBody>
          <a:bodyPr/>
          <a:lstStyle/>
          <a:p>
            <a:pPr>
              <a:lnSpc>
                <a:spcPct val="120000"/>
              </a:lnSpc>
              <a:spcBef>
                <a:spcPct val="20000"/>
              </a:spcBef>
              <a:buSzTx/>
            </a:pPr>
            <a:endParaRPr lang="en-US" altLang="zh-CN" b="0">
              <a:solidFill>
                <a:schemeClr val="accent2"/>
              </a:solidFill>
              <a:ea typeface="宋体" panose="02010600030101010101" pitchFamily="2" charset="-122"/>
            </a:endParaRPr>
          </a:p>
          <a:p>
            <a:pPr>
              <a:lnSpc>
                <a:spcPct val="120000"/>
              </a:lnSpc>
              <a:spcBef>
                <a:spcPct val="20000"/>
              </a:spcBef>
              <a:buSzTx/>
            </a:pPr>
            <a:r>
              <a:rPr lang="en-US" altLang="zh-CN" b="0">
                <a:solidFill>
                  <a:schemeClr val="accent2"/>
                </a:solidFill>
                <a:ea typeface="宋体" panose="02010600030101010101" pitchFamily="2" charset="-122"/>
              </a:rPr>
              <a:t>Browsers ignore </a:t>
            </a:r>
            <a:r>
              <a:rPr lang="en-US" altLang="zh-CN" b="0" i="1">
                <a:solidFill>
                  <a:schemeClr val="accent2"/>
                </a:solidFill>
                <a:ea typeface="宋体" panose="02010600030101010101" pitchFamily="2" charset="-122"/>
              </a:rPr>
              <a:t>comments, unrecognizable tags, line breaks, multiple spaces</a:t>
            </a:r>
            <a:r>
              <a:rPr lang="en-US" altLang="zh-CN" b="0">
                <a:solidFill>
                  <a:schemeClr val="accent2"/>
                </a:solidFill>
                <a:ea typeface="宋体" panose="02010600030101010101" pitchFamily="2" charset="-122"/>
              </a:rPr>
              <a:t>, and </a:t>
            </a:r>
            <a:r>
              <a:rPr lang="en-US" altLang="zh-CN" b="0" i="1">
                <a:solidFill>
                  <a:schemeClr val="accent2"/>
                </a:solidFill>
                <a:ea typeface="宋体" panose="02010600030101010101" pitchFamily="2" charset="-122"/>
              </a:rPr>
              <a:t>tabs.</a:t>
            </a:r>
          </a:p>
          <a:p>
            <a:pPr>
              <a:lnSpc>
                <a:spcPct val="120000"/>
              </a:lnSpc>
              <a:spcBef>
                <a:spcPct val="20000"/>
              </a:spcBef>
              <a:buSzTx/>
            </a:pPr>
            <a:endParaRPr lang="en-US" altLang="zh-CN" b="0">
              <a:solidFill>
                <a:schemeClr val="accent2"/>
              </a:solidFill>
              <a:ea typeface="宋体" panose="02010600030101010101" pitchFamily="2" charset="-122"/>
            </a:endParaRPr>
          </a:p>
          <a:p>
            <a:pPr>
              <a:lnSpc>
                <a:spcPct val="120000"/>
              </a:lnSpc>
              <a:spcBef>
                <a:spcPct val="20000"/>
              </a:spcBef>
              <a:buSzTx/>
            </a:pPr>
            <a:r>
              <a:rPr lang="en-US" altLang="zh-CN" b="0">
                <a:solidFill>
                  <a:schemeClr val="accent2"/>
                </a:solidFill>
                <a:ea typeface="宋体" panose="02010600030101010101" pitchFamily="2" charset="-122"/>
              </a:rPr>
              <a:t>Tags are suggestions to the browser, even if they are not recognized by the browser.</a:t>
            </a:r>
          </a:p>
          <a:p>
            <a:endParaRPr lang="zh-CN" altLang="en-US">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30078"/>
    </mc:Choice>
    <mc:Fallback xmlns="">
      <p:transition spd="slow" advTm="130078"/>
    </mc:Fallback>
  </mc:AlternateContent>
</p:sld>
</file>

<file path=ppt/theme/theme1.xml><?xml version="1.0" encoding="utf-8"?>
<a:theme xmlns:a="http://schemas.openxmlformats.org/drawingml/2006/main" name="Blank Presentatio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Blank Presenta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4211</TotalTime>
  <Pages>5</Pages>
  <Words>4551</Words>
  <Application>Microsoft Office PowerPoint</Application>
  <PresentationFormat>信纸(8.5x11 英寸)</PresentationFormat>
  <Paragraphs>582</Paragraphs>
  <Slides>65</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2" baseType="lpstr">
      <vt:lpstr>Arial</vt:lpstr>
      <vt:lpstr>Courier New</vt:lpstr>
      <vt:lpstr>Times</vt:lpstr>
      <vt:lpstr>Times New Roman</vt:lpstr>
      <vt:lpstr>Wingdings</vt:lpstr>
      <vt:lpstr>Blank Presentation</vt:lpstr>
      <vt:lpstr>Document</vt:lpstr>
      <vt:lpstr>Part 2</vt:lpstr>
      <vt:lpstr>Contents</vt:lpstr>
      <vt:lpstr>2.1 Origins and Evolution of HTML</vt:lpstr>
      <vt:lpstr>2.1 Origins and Evolution of HTML</vt:lpstr>
      <vt:lpstr>2.1 Origins and Evolution of HTML</vt:lpstr>
      <vt:lpstr>2.2 Basic Syntax</vt:lpstr>
      <vt:lpstr>2.2 Basic Syntax </vt:lpstr>
      <vt:lpstr>2.2 Basic Syntax</vt:lpstr>
      <vt:lpstr>2.2 Basic Syntax</vt:lpstr>
      <vt:lpstr>2.3 HTML Document Structure</vt:lpstr>
      <vt:lpstr>2.3 HTML Document Structure</vt:lpstr>
      <vt:lpstr>2.4 Basic Text Markup-2.4.1 Paragraphs</vt:lpstr>
      <vt:lpstr>2.4 Basic Text Markup-2.4.1 Paragraphs</vt:lpstr>
      <vt:lpstr>2.4 Basic Text Markup-2.4.2 Line breaks</vt:lpstr>
      <vt:lpstr>2.4 Basic Text Markup-2.4.2 Line breaks</vt:lpstr>
      <vt:lpstr>2.4 Basic Text Markup-    2.4.3 Preserving white space</vt:lpstr>
      <vt:lpstr>2.4 Basic Text Markup-2.4.4 Headings</vt:lpstr>
      <vt:lpstr>2.4 Text Markup-2.4.5 Block Quotations</vt:lpstr>
      <vt:lpstr>2.4 Text Markup -2.4.6 Font styles and sizes</vt:lpstr>
      <vt:lpstr>2.4 Text Markup -2.4.6 Font styles and sizes</vt:lpstr>
      <vt:lpstr>2.4 Text Markup -2.4.7 Character entities</vt:lpstr>
      <vt:lpstr>2.4 Text Markup -2.4.8(Horizontal rule)</vt:lpstr>
      <vt:lpstr>2.4 Text Markup -2.4.9(meta element)</vt:lpstr>
      <vt:lpstr>2.5 Images</vt:lpstr>
      <vt:lpstr>2.5 Images</vt:lpstr>
      <vt:lpstr>2.5 Images </vt:lpstr>
      <vt:lpstr>2.6 Hypertext Links</vt:lpstr>
      <vt:lpstr>2.6 Hypertext Links </vt:lpstr>
      <vt:lpstr>2.6 Hypertext Links </vt:lpstr>
      <vt:lpstr>2.6 Hypertext Links </vt:lpstr>
      <vt:lpstr>2.6 Hypertext Links</vt:lpstr>
      <vt:lpstr>Class exercises</vt:lpstr>
      <vt:lpstr>2.7 Lists</vt:lpstr>
      <vt:lpstr>2.7 Lists -2.7.1 Unordered list</vt:lpstr>
      <vt:lpstr>2.7 Lists -2.7.2 Ordered list</vt:lpstr>
      <vt:lpstr>2.7 Lists -2.7.2 Ordered list</vt:lpstr>
      <vt:lpstr>2.7 Lists-2.7.3 Definition list</vt:lpstr>
      <vt:lpstr>2.8 Tables</vt:lpstr>
      <vt:lpstr>2.8 Tables </vt:lpstr>
      <vt:lpstr>2.8 Tables-2.8.2 rowspan and colspan</vt:lpstr>
      <vt:lpstr>2.8 Tables-2.8.3 Table sections</vt:lpstr>
      <vt:lpstr>2.8 Tables -2.8.4 align and valign(补充)</vt:lpstr>
      <vt:lpstr>Class exercises</vt:lpstr>
      <vt:lpstr>2.9 Forms (pp.69)</vt:lpstr>
      <vt:lpstr>2.9 Forms </vt:lpstr>
      <vt:lpstr>2.9 Forms </vt:lpstr>
      <vt:lpstr>2.9 Forms </vt:lpstr>
      <vt:lpstr>2.9 Forms-2.9.2 &lt;input&gt; tag</vt:lpstr>
      <vt:lpstr>2.9 Forms -2.9.2 &lt;input&gt; tag</vt:lpstr>
      <vt:lpstr>2.9 Forms -2.9.2 &lt;input&gt; tag</vt:lpstr>
      <vt:lpstr>2.9 Forms -2.9.2 &lt;input&gt; tag</vt:lpstr>
      <vt:lpstr>2.9 Forms -2.9.2 &lt;input&gt; tag</vt:lpstr>
      <vt:lpstr>2.9 Forms -2.9.3 &lt;select&gt; element</vt:lpstr>
      <vt:lpstr>2.9 Forms -2.9.3 &lt;select&gt; element</vt:lpstr>
      <vt:lpstr>2.9 Forms -2.9.3 &lt;select&gt; element</vt:lpstr>
      <vt:lpstr>2.9 Forms -2.9.3 Menus</vt:lpstr>
      <vt:lpstr>2.9 Forms -2.9.3 Menus</vt:lpstr>
      <vt:lpstr>2.9 Forms -2.9.4 &lt;textarea&gt; tag</vt:lpstr>
      <vt:lpstr>2.9 Forms -2.9.5 submit and reset buttons</vt:lpstr>
      <vt:lpstr>Class exercises (Exercise 2.14 of textbook page 94)</vt:lpstr>
      <vt:lpstr>2.10 &lt;audio&gt; element (HTML5)</vt:lpstr>
      <vt:lpstr>2.10 &lt;audio&gt; element (HTML5)</vt:lpstr>
      <vt:lpstr>2.11 &lt;video&gt; element (HTML5)</vt:lpstr>
      <vt:lpstr>2.14 Syntactic Differences  HTML &amp; XHTML</vt:lpstr>
      <vt:lpstr>Homework</vt:lpstr>
    </vt:vector>
  </TitlesOfParts>
  <Manager/>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Introductions to XHTML</dc:subject>
  <dc:creator>Robert Sebesta</dc:creator>
  <cp:keywords/>
  <dc:description/>
  <cp:lastModifiedBy>hjy</cp:lastModifiedBy>
  <cp:revision>530</cp:revision>
  <cp:lastPrinted>2002-08-21T03:16:13Z</cp:lastPrinted>
  <dcterms:created xsi:type="dcterms:W3CDTF">2007-04-26T20:44:15Z</dcterms:created>
  <dcterms:modified xsi:type="dcterms:W3CDTF">2023-09-20T03:25:23Z</dcterms:modified>
  <cp:category/>
</cp:coreProperties>
</file>