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83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71" r:id="rId15"/>
    <p:sldId id="272" r:id="rId16"/>
    <p:sldId id="273" r:id="rId17"/>
    <p:sldId id="289" r:id="rId18"/>
    <p:sldId id="290" r:id="rId19"/>
    <p:sldId id="291" r:id="rId20"/>
    <p:sldId id="284" r:id="rId21"/>
    <p:sldId id="285" r:id="rId22"/>
    <p:sldId id="286" r:id="rId23"/>
    <p:sldId id="287" r:id="rId24"/>
    <p:sldId id="288" r:id="rId25"/>
    <p:sldId id="292" r:id="rId2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7206" autoAdjust="0"/>
    <p:restoredTop sz="94660"/>
  </p:normalViewPr>
  <p:slideViewPr>
    <p:cSldViewPr>
      <p:cViewPr varScale="1">
        <p:scale>
          <a:sx n="65" d="100"/>
          <a:sy n="65" d="100"/>
        </p:scale>
        <p:origin x="-1470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E41B-7306-475C-88E1-E69BA5CA9284}" type="datetimeFigureOut">
              <a:rPr lang="zh-CN" altLang="en-US" smtClean="0"/>
              <a:pPr/>
              <a:t>2013/5/2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04C92-F015-4642-A74B-A6F0CFDF44B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E41B-7306-475C-88E1-E69BA5CA9284}" type="datetimeFigureOut">
              <a:rPr lang="zh-CN" altLang="en-US" smtClean="0"/>
              <a:pPr/>
              <a:t>2013/5/2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04C92-F015-4642-A74B-A6F0CFDF44B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E41B-7306-475C-88E1-E69BA5CA9284}" type="datetimeFigureOut">
              <a:rPr lang="zh-CN" altLang="en-US" smtClean="0"/>
              <a:pPr/>
              <a:t>2013/5/2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04C92-F015-4642-A74B-A6F0CFDF44B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E41B-7306-475C-88E1-E69BA5CA9284}" type="datetimeFigureOut">
              <a:rPr lang="zh-CN" altLang="en-US" smtClean="0"/>
              <a:pPr/>
              <a:t>2013/5/2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04C92-F015-4642-A74B-A6F0CFDF44B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E41B-7306-475C-88E1-E69BA5CA9284}" type="datetimeFigureOut">
              <a:rPr lang="zh-CN" altLang="en-US" smtClean="0"/>
              <a:pPr/>
              <a:t>2013/5/2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04C92-F015-4642-A74B-A6F0CFDF44B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E41B-7306-475C-88E1-E69BA5CA9284}" type="datetimeFigureOut">
              <a:rPr lang="zh-CN" altLang="en-US" smtClean="0"/>
              <a:pPr/>
              <a:t>2013/5/2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04C92-F015-4642-A74B-A6F0CFDF44B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E41B-7306-475C-88E1-E69BA5CA9284}" type="datetimeFigureOut">
              <a:rPr lang="zh-CN" altLang="en-US" smtClean="0"/>
              <a:pPr/>
              <a:t>2013/5/2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04C92-F015-4642-A74B-A6F0CFDF44B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E41B-7306-475C-88E1-E69BA5CA9284}" type="datetimeFigureOut">
              <a:rPr lang="zh-CN" altLang="en-US" smtClean="0"/>
              <a:pPr/>
              <a:t>2013/5/2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04C92-F015-4642-A74B-A6F0CFDF44B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E41B-7306-475C-88E1-E69BA5CA9284}" type="datetimeFigureOut">
              <a:rPr lang="zh-CN" altLang="en-US" smtClean="0"/>
              <a:pPr/>
              <a:t>2013/5/2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04C92-F015-4642-A74B-A6F0CFDF44B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E41B-7306-475C-88E1-E69BA5CA9284}" type="datetimeFigureOut">
              <a:rPr lang="zh-CN" altLang="en-US" smtClean="0"/>
              <a:pPr/>
              <a:t>2013/5/2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04C92-F015-4642-A74B-A6F0CFDF44B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E41B-7306-475C-88E1-E69BA5CA9284}" type="datetimeFigureOut">
              <a:rPr lang="zh-CN" altLang="en-US" smtClean="0"/>
              <a:pPr/>
              <a:t>2013/5/2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04C92-F015-4642-A74B-A6F0CFDF44B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FE41B-7306-475C-88E1-E69BA5CA9284}" type="datetimeFigureOut">
              <a:rPr lang="zh-CN" altLang="en-US" smtClean="0"/>
              <a:pPr/>
              <a:t>2013/5/2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04C92-F015-4642-A74B-A6F0CFDF44B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JUNIT</a:t>
            </a:r>
            <a:r>
              <a:rPr lang="zh-CN" altLang="en-US" dirty="0" smtClean="0"/>
              <a:t>使用方法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eclipse</a:t>
            </a:r>
            <a:r>
              <a:rPr lang="zh-CN" altLang="en-US" dirty="0" smtClean="0"/>
              <a:t>的配置</a:t>
            </a:r>
            <a:endParaRPr lang="en-US" altLang="zh-CN" dirty="0" smtClean="0"/>
          </a:p>
          <a:p>
            <a:r>
              <a:rPr lang="zh-CN" altLang="en-US" dirty="0" smtClean="0"/>
              <a:t>        安装配置指南：</a:t>
            </a:r>
            <a:endParaRPr lang="en-US" altLang="zh-CN" dirty="0" smtClean="0"/>
          </a:p>
          <a:p>
            <a:r>
              <a:rPr lang="en-US" altLang="zh-CN" dirty="0" smtClean="0"/>
              <a:t>        --</a:t>
            </a:r>
            <a:r>
              <a:rPr lang="zh-CN" altLang="en-US" dirty="0" smtClean="0"/>
              <a:t>安装</a:t>
            </a:r>
            <a:r>
              <a:rPr lang="en-US" altLang="zh-CN" dirty="0" smtClean="0"/>
              <a:t>jdk-7u1-windows-7.0</a:t>
            </a:r>
          </a:p>
          <a:p>
            <a:r>
              <a:rPr lang="en-US" altLang="zh-CN" dirty="0" smtClean="0"/>
              <a:t>        --</a:t>
            </a:r>
            <a:r>
              <a:rPr lang="zh-CN" altLang="en-US" dirty="0" smtClean="0"/>
              <a:t>安装</a:t>
            </a:r>
            <a:r>
              <a:rPr lang="en-US" altLang="zh-CN" dirty="0" smtClean="0"/>
              <a:t>eclipse-SDK-3.4.1-win32</a:t>
            </a: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Junit</a:t>
            </a:r>
            <a:r>
              <a:rPr lang="zh-CN" altLang="en-US" dirty="0" smtClean="0"/>
              <a:t>  使用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build="p" bldLvl="2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57166"/>
            <a:ext cx="8229600" cy="5768997"/>
          </a:xfrm>
        </p:spPr>
        <p:txBody>
          <a:bodyPr/>
          <a:lstStyle/>
          <a:p>
            <a:r>
              <a:rPr lang="zh-CN" altLang="en-US" sz="2400" dirty="0">
                <a:ea typeface="宋体" pitchFamily="2" charset="-122"/>
              </a:rPr>
              <a:t>安装确认</a:t>
            </a:r>
          </a:p>
          <a:p>
            <a:pPr lvl="1"/>
            <a:r>
              <a:rPr lang="zh-CN" altLang="en-US" sz="2000" dirty="0"/>
              <a:t>打开</a:t>
            </a:r>
            <a:r>
              <a:rPr lang="zh-CN" altLang="en-US" sz="2000" dirty="0" smtClean="0"/>
              <a:t>“</a:t>
            </a:r>
            <a:r>
              <a:rPr lang="en-US" altLang="zh-CN" sz="2000" dirty="0" err="1" smtClean="0"/>
              <a:t>cmd</a:t>
            </a:r>
            <a:r>
              <a:rPr lang="zh-CN" altLang="en-US" sz="2000" dirty="0" smtClean="0"/>
              <a:t>”</a:t>
            </a:r>
            <a:r>
              <a:rPr lang="zh-CN" altLang="en-US" sz="2000" dirty="0"/>
              <a:t>，分别输入命令：</a:t>
            </a:r>
          </a:p>
          <a:p>
            <a:pPr lvl="2"/>
            <a:r>
              <a:rPr lang="en-US" altLang="zh-CN" sz="1800" dirty="0"/>
              <a:t>java -version</a:t>
            </a:r>
          </a:p>
          <a:p>
            <a:pPr lvl="2"/>
            <a:r>
              <a:rPr lang="en-US" altLang="zh-CN" sz="1800" dirty="0" smtClean="0"/>
              <a:t>Java -version</a:t>
            </a:r>
            <a:endParaRPr lang="en-US" altLang="zh-CN" sz="1800" dirty="0"/>
          </a:p>
          <a:p>
            <a:pPr lvl="1">
              <a:buFont typeface="Wingdings" pitchFamily="2" charset="2"/>
              <a:buNone/>
            </a:pPr>
            <a:r>
              <a:rPr lang="zh-CN" altLang="en-US" sz="2000" dirty="0"/>
              <a:t>    可以看到版本为</a:t>
            </a:r>
            <a:r>
              <a:rPr lang="en-US" altLang="zh-CN" sz="2000" dirty="0"/>
              <a:t>1.6.0_14</a:t>
            </a:r>
            <a:r>
              <a:rPr lang="zh-CN" altLang="en-US" sz="2000" dirty="0"/>
              <a:t>，说明已经安装成功。</a:t>
            </a:r>
            <a:br>
              <a:rPr lang="zh-CN" altLang="en-US" sz="2000" dirty="0"/>
            </a:br>
            <a:r>
              <a:rPr lang="zh-CN" altLang="en-US" sz="2000" dirty="0"/>
              <a:t>如果未出现或提示错误，请检查“环境变量”的设置是否正确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7" y="2857496"/>
            <a:ext cx="8286808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3</a:t>
            </a:r>
            <a:r>
              <a:rPr lang="zh-CN" altLang="en-US" dirty="0">
                <a:ea typeface="宋体" pitchFamily="2" charset="-122"/>
              </a:rPr>
              <a:t>、</a:t>
            </a:r>
            <a:r>
              <a:rPr lang="en-US" altLang="zh-CN" dirty="0">
                <a:ea typeface="宋体" pitchFamily="2" charset="-122"/>
              </a:rPr>
              <a:t>Eclipse </a:t>
            </a:r>
            <a:r>
              <a:rPr lang="en-US" altLang="zh-CN" dirty="0" smtClean="0">
                <a:ea typeface="宋体" pitchFamily="2" charset="-122"/>
              </a:rPr>
              <a:t>3.4.1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ea typeface="宋体" pitchFamily="2" charset="-122"/>
              </a:rPr>
              <a:t>安装</a:t>
            </a:r>
          </a:p>
          <a:p>
            <a:pPr lvl="1"/>
            <a:r>
              <a:rPr lang="zh-CN" altLang="en-US" dirty="0" smtClean="0"/>
              <a:t>将</a:t>
            </a:r>
            <a:r>
              <a:rPr lang="en-US" altLang="zh-CN" dirty="0" smtClean="0"/>
              <a:t>eclipse-SDK-3.4.1-win32.rar</a:t>
            </a:r>
            <a:r>
              <a:rPr lang="zh-CN" altLang="en-US" dirty="0"/>
              <a:t>解压缩</a:t>
            </a:r>
          </a:p>
          <a:p>
            <a:pPr lvl="1"/>
            <a:r>
              <a:rPr lang="zh-CN" altLang="en-US" dirty="0"/>
              <a:t>解压缩后会有一个</a:t>
            </a:r>
            <a:r>
              <a:rPr lang="en-US" altLang="zh-CN" dirty="0"/>
              <a:t>eclipse</a:t>
            </a:r>
            <a:r>
              <a:rPr lang="zh-CN" altLang="en-US" dirty="0"/>
              <a:t>目录</a:t>
            </a:r>
          </a:p>
          <a:p>
            <a:pPr lvl="1"/>
            <a:r>
              <a:rPr lang="zh-CN" altLang="en-US" dirty="0"/>
              <a:t>运行</a:t>
            </a:r>
            <a:r>
              <a:rPr lang="en-US" altLang="zh-CN" dirty="0"/>
              <a:t>eclipse.exe</a:t>
            </a:r>
          </a:p>
          <a:p>
            <a:pPr lvl="1"/>
            <a:r>
              <a:rPr lang="zh-CN" altLang="en-US" dirty="0"/>
              <a:t>或者：</a:t>
            </a:r>
          </a:p>
          <a:p>
            <a:pPr lvl="2"/>
            <a:r>
              <a:rPr lang="en-US" altLang="zh-CN" dirty="0"/>
              <a:t>eclipse_en.bat: </a:t>
            </a:r>
            <a:r>
              <a:rPr lang="zh-CN" altLang="en-US" dirty="0"/>
              <a:t>英文版</a:t>
            </a:r>
          </a:p>
          <a:p>
            <a:pPr lvl="2"/>
            <a:r>
              <a:rPr lang="en-US" altLang="zh-CN" dirty="0"/>
              <a:t>eclipse_zh.bat: </a:t>
            </a:r>
            <a:r>
              <a:rPr lang="zh-CN" altLang="en-US" dirty="0"/>
              <a:t>中文版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71480"/>
            <a:ext cx="8229600" cy="5554683"/>
          </a:xfrm>
        </p:spPr>
        <p:txBody>
          <a:bodyPr/>
          <a:lstStyle/>
          <a:p>
            <a:r>
              <a:rPr lang="zh-CN" altLang="en-US" dirty="0">
                <a:ea typeface="宋体" pitchFamily="2" charset="-122"/>
              </a:rPr>
              <a:t>运行</a:t>
            </a:r>
          </a:p>
          <a:p>
            <a:pPr lvl="1"/>
            <a:r>
              <a:rPr lang="zh-CN" altLang="en-US" dirty="0"/>
              <a:t>启动画面</a:t>
            </a:r>
          </a:p>
        </p:txBody>
      </p:sp>
      <p:pic>
        <p:nvPicPr>
          <p:cNvPr id="15770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2071678"/>
            <a:ext cx="5870575" cy="383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85794"/>
            <a:ext cx="8229600" cy="5340369"/>
          </a:xfrm>
        </p:spPr>
        <p:txBody>
          <a:bodyPr/>
          <a:lstStyle/>
          <a:p>
            <a:pPr lvl="1">
              <a:buNone/>
            </a:pPr>
            <a:r>
              <a:rPr lang="zh-CN" altLang="en-US" dirty="0"/>
              <a:t>选择工作空间</a:t>
            </a:r>
          </a:p>
          <a:p>
            <a:pPr lvl="2"/>
            <a:r>
              <a:rPr lang="zh-CN" altLang="en-US" dirty="0"/>
              <a:t>一般使用默认设置。</a:t>
            </a:r>
          </a:p>
          <a:p>
            <a:pPr lvl="2"/>
            <a:r>
              <a:rPr lang="zh-CN" altLang="en-US" dirty="0"/>
              <a:t>这个目录是用来保存你的程序的。当然你也可以保存的别的目录</a:t>
            </a:r>
          </a:p>
        </p:txBody>
      </p:sp>
      <p:pic>
        <p:nvPicPr>
          <p:cNvPr id="15872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2786058"/>
            <a:ext cx="6635750" cy="331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8725" name="Oval 5"/>
          <p:cNvSpPr>
            <a:spLocks noChangeArrowheads="1"/>
          </p:cNvSpPr>
          <p:nvPr/>
        </p:nvSpPr>
        <p:spPr bwMode="auto">
          <a:xfrm>
            <a:off x="1295400" y="5041900"/>
            <a:ext cx="2400300" cy="4826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Eclipse</a:t>
            </a:r>
            <a:r>
              <a:rPr lang="zh-CN" altLang="en-US" dirty="0">
                <a:ea typeface="宋体" pitchFamily="2" charset="-122"/>
              </a:rPr>
              <a:t>主画面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pic>
        <p:nvPicPr>
          <p:cNvPr id="15974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627187"/>
            <a:ext cx="8369300" cy="5230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71480"/>
            <a:ext cx="8229600" cy="5554683"/>
          </a:xfrm>
        </p:spPr>
        <p:txBody>
          <a:bodyPr/>
          <a:lstStyle/>
          <a:p>
            <a:pPr lvl="1"/>
            <a:r>
              <a:rPr lang="zh-CN" altLang="en-US" dirty="0"/>
              <a:t>选择工作空间</a:t>
            </a:r>
          </a:p>
          <a:p>
            <a:pPr lvl="2"/>
            <a:r>
              <a:rPr lang="zh-CN" altLang="en-US" dirty="0"/>
              <a:t>一般使用默认设置。</a:t>
            </a:r>
          </a:p>
          <a:p>
            <a:pPr lvl="2"/>
            <a:r>
              <a:rPr lang="zh-CN" altLang="en-US" dirty="0"/>
              <a:t>这个目录是用来保存你的程序的。当然你也可以保存的别的目录</a:t>
            </a:r>
          </a:p>
        </p:txBody>
      </p:sp>
      <p:pic>
        <p:nvPicPr>
          <p:cNvPr id="15872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2786058"/>
            <a:ext cx="6635750" cy="331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8725" name="Oval 5"/>
          <p:cNvSpPr>
            <a:spLocks noChangeArrowheads="1"/>
          </p:cNvSpPr>
          <p:nvPr/>
        </p:nvSpPr>
        <p:spPr bwMode="auto">
          <a:xfrm>
            <a:off x="1295400" y="5041900"/>
            <a:ext cx="2400300" cy="4826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Eclipse</a:t>
            </a:r>
            <a:r>
              <a:rPr lang="zh-CN" altLang="en-US">
                <a:ea typeface="宋体" pitchFamily="2" charset="-122"/>
              </a:rPr>
              <a:t>主画面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pic>
        <p:nvPicPr>
          <p:cNvPr id="15974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428736"/>
            <a:ext cx="8369300" cy="5230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Junit</a:t>
            </a:r>
            <a:r>
              <a:rPr lang="zh-CN" altLang="en-US" dirty="0" smtClean="0"/>
              <a:t>  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>
            <a:normAutofit fontScale="92500" lnSpcReduction="10000"/>
          </a:bodyPr>
          <a:lstStyle/>
          <a:p>
            <a:pPr marL="533400" indent="-533400">
              <a:lnSpc>
                <a:spcPct val="90000"/>
              </a:lnSpc>
            </a:pPr>
            <a:r>
              <a:rPr lang="zh-CN" altLang="en-US" dirty="0" smtClean="0"/>
              <a:t>              一般</a:t>
            </a:r>
            <a:r>
              <a:rPr lang="zh-CN" altLang="en-US" dirty="0" smtClean="0"/>
              <a:t>如何使用</a:t>
            </a:r>
            <a:r>
              <a:rPr lang="en-US" altLang="zh-CN" dirty="0" err="1" smtClean="0"/>
              <a:t>JUnit</a:t>
            </a:r>
            <a:r>
              <a:rPr lang="zh-CN" altLang="en-US" dirty="0" smtClean="0"/>
              <a:t>写测试</a:t>
            </a:r>
            <a:endParaRPr lang="en-US" altLang="zh-CN" dirty="0" smtClean="0"/>
          </a:p>
          <a:p>
            <a:pPr marL="533400" indent="-533400">
              <a:lnSpc>
                <a:spcPct val="90000"/>
              </a:lnSpc>
            </a:pPr>
            <a:r>
              <a:rPr lang="en-US" altLang="zh-CN" dirty="0" err="1" smtClean="0"/>
              <a:t>JUnit</a:t>
            </a:r>
            <a:r>
              <a:rPr lang="zh-CN" altLang="en-US" dirty="0" smtClean="0"/>
              <a:t>框架的结构</a:t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import</a:t>
            </a:r>
            <a:r>
              <a:rPr lang="zh-CN" altLang="en-US" dirty="0" smtClean="0"/>
              <a:t>声明引入必须的</a:t>
            </a:r>
            <a:r>
              <a:rPr lang="en-US" altLang="zh-CN" dirty="0" err="1" smtClean="0"/>
              <a:t>JUnit</a:t>
            </a:r>
            <a:r>
              <a:rPr lang="zh-CN" altLang="en-US" dirty="0" smtClean="0"/>
              <a:t>类（核心包：</a:t>
            </a:r>
            <a:r>
              <a:rPr lang="en-US" altLang="zh-CN" dirty="0" err="1" smtClean="0"/>
              <a:t>junit.framework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junit.runner</a:t>
            </a:r>
            <a:r>
              <a:rPr lang="zh-CN" altLang="en-US" dirty="0" smtClean="0"/>
              <a:t>）；</a:t>
            </a:r>
            <a:br>
              <a:rPr lang="zh-CN" altLang="en-US" dirty="0" smtClean="0"/>
            </a:br>
            <a:r>
              <a:rPr lang="en-US" altLang="zh-CN" dirty="0" smtClean="0"/>
              <a:t>2</a:t>
            </a:r>
            <a:r>
              <a:rPr lang="zh-CN" altLang="en-US" dirty="0" smtClean="0"/>
              <a:t>、定义一个测试类从</a:t>
            </a:r>
            <a:r>
              <a:rPr lang="en-US" altLang="zh-CN" dirty="0" err="1" smtClean="0"/>
              <a:t>TestCase</a:t>
            </a:r>
            <a:r>
              <a:rPr lang="zh-CN" altLang="en-US" dirty="0" smtClean="0"/>
              <a:t>继承；</a:t>
            </a:r>
            <a:br>
              <a:rPr lang="zh-CN" altLang="en-US" dirty="0" smtClean="0"/>
            </a:br>
            <a:r>
              <a:rPr lang="en-US" altLang="zh-CN" dirty="0" smtClean="0"/>
              <a:t>3</a:t>
            </a:r>
            <a:r>
              <a:rPr lang="zh-CN" altLang="en-US" dirty="0" smtClean="0"/>
              <a:t>、重载</a:t>
            </a:r>
            <a:r>
              <a:rPr lang="en-US" altLang="zh-CN" dirty="0" err="1" smtClean="0"/>
              <a:t>setUp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，封装测试环境初始化及测试数据准备； </a:t>
            </a:r>
            <a:br>
              <a:rPr lang="zh-CN" altLang="en-US" dirty="0" smtClean="0"/>
            </a:br>
            <a:r>
              <a:rPr lang="en-US" altLang="zh-CN" dirty="0" smtClean="0"/>
              <a:t>4</a:t>
            </a:r>
            <a:r>
              <a:rPr lang="zh-CN" altLang="en-US" dirty="0" smtClean="0"/>
              <a:t>、测试类包含一些以</a:t>
            </a:r>
            <a:r>
              <a:rPr lang="en-US" altLang="zh-CN" dirty="0" smtClean="0"/>
              <a:t>test..</a:t>
            </a:r>
            <a:r>
              <a:rPr lang="zh-CN" altLang="en-US" dirty="0" smtClean="0"/>
              <a:t>开头的测试方法；</a:t>
            </a:r>
            <a:br>
              <a:rPr lang="zh-CN" altLang="en-US" dirty="0" smtClean="0"/>
            </a:br>
            <a:r>
              <a:rPr lang="en-US" altLang="zh-CN" dirty="0" smtClean="0"/>
              <a:t>5</a:t>
            </a:r>
            <a:r>
              <a:rPr lang="zh-CN" altLang="en-US" dirty="0" smtClean="0"/>
              <a:t>、每个方法包含一个或者多个</a:t>
            </a:r>
            <a:r>
              <a:rPr lang="zh-CN" altLang="en-US" dirty="0" smtClean="0">
                <a:solidFill>
                  <a:srgbClr val="0000FF"/>
                </a:solidFill>
              </a:rPr>
              <a:t>断言语句</a:t>
            </a:r>
            <a:r>
              <a:rPr lang="zh-CN" altLang="en-US" dirty="0" smtClean="0"/>
              <a:t>。</a:t>
            </a:r>
          </a:p>
          <a:p>
            <a:pPr marL="533400" indent="-533400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dirty="0" smtClean="0"/>
              <a:t>       当然还有一些其他的内容，但满足以上几条的就已经是一个</a:t>
            </a:r>
            <a:r>
              <a:rPr lang="en-US" altLang="zh-CN" dirty="0" err="1" smtClean="0"/>
              <a:t>JUnit</a:t>
            </a:r>
            <a:r>
              <a:rPr lang="zh-CN" altLang="en-US" dirty="0" smtClean="0"/>
              <a:t>测试了 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JUnit</a:t>
            </a:r>
            <a:r>
              <a:rPr lang="zh-CN" altLang="en-US" dirty="0" smtClean="0"/>
              <a:t>断言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JUnit</a:t>
            </a:r>
            <a:r>
              <a:rPr lang="zh-CN" altLang="en-US" dirty="0" smtClean="0"/>
              <a:t>提供了一些辅助函数，用于帮助开发人员确定某些被测试函数是否工作正常。通常而言，把所有这些函数统称为断言，断言是单元测试最基本的组成部分。</a:t>
            </a:r>
          </a:p>
          <a:p>
            <a:r>
              <a:rPr lang="en-US" altLang="zh-CN" dirty="0" smtClean="0"/>
              <a:t>Assert</a:t>
            </a:r>
            <a:r>
              <a:rPr lang="zh-CN" altLang="en-US" dirty="0" smtClean="0"/>
              <a:t>类中的断言以及部分实现，每个函数的实现方法都为</a:t>
            </a:r>
            <a:r>
              <a:rPr lang="en-US" altLang="zh-CN" dirty="0" smtClean="0"/>
              <a:t>Assert</a:t>
            </a:r>
            <a:r>
              <a:rPr lang="zh-CN" altLang="en-US" dirty="0" smtClean="0"/>
              <a:t>类中定义的方法。 </a:t>
            </a:r>
            <a:r>
              <a:rPr lang="zh-CN" altLang="en-US" sz="2800" dirty="0" smtClean="0"/>
              <a:t> 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常用的断言方法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fontAlgn="base"/>
            <a:r>
              <a:rPr lang="zh-CN" altLang="en-US" b="1" dirty="0" smtClean="0"/>
              <a:t>断言</a:t>
            </a:r>
            <a:r>
              <a:rPr lang="zh-CN" altLang="en-US" b="1" dirty="0" smtClean="0"/>
              <a:t>方法                                        描述</a:t>
            </a:r>
            <a:endParaRPr lang="zh-CN" altLang="en-US" dirty="0" smtClean="0"/>
          </a:p>
          <a:p>
            <a:pPr fontAlgn="base"/>
            <a:r>
              <a:rPr lang="en-US" b="1" dirty="0" err="1" smtClean="0"/>
              <a:t>assertEquals</a:t>
            </a:r>
            <a:r>
              <a:rPr lang="en-US" b="1" dirty="0" smtClean="0"/>
              <a:t>(</a:t>
            </a:r>
            <a:r>
              <a:rPr lang="en-US" b="1" dirty="0" err="1" smtClean="0"/>
              <a:t>a,b</a:t>
            </a:r>
            <a:r>
              <a:rPr lang="en-US" b="1" dirty="0" smtClean="0"/>
              <a:t>)</a:t>
            </a:r>
            <a:r>
              <a:rPr lang="zh-CN" altLang="en-US" b="1" dirty="0" smtClean="0"/>
              <a:t> </a:t>
            </a:r>
            <a:r>
              <a:rPr lang="zh-CN" altLang="en-US" b="1" dirty="0" smtClean="0"/>
              <a:t>                  测试</a:t>
            </a:r>
            <a:r>
              <a:rPr lang="en-US" b="1" dirty="0" smtClean="0"/>
              <a:t>a</a:t>
            </a:r>
            <a:r>
              <a:rPr lang="zh-CN" altLang="en-US" b="1" dirty="0" smtClean="0"/>
              <a:t>是否等于</a:t>
            </a:r>
            <a:r>
              <a:rPr lang="en-US" b="1" dirty="0" smtClean="0"/>
              <a:t>b</a:t>
            </a:r>
            <a:endParaRPr lang="zh-CN" altLang="en-US" dirty="0" smtClean="0"/>
          </a:p>
          <a:p>
            <a:pPr fontAlgn="base"/>
            <a:r>
              <a:rPr lang="en-US" b="1" dirty="0" err="1" smtClean="0"/>
              <a:t>assertNull</a:t>
            </a:r>
            <a:r>
              <a:rPr lang="en-US" b="1" dirty="0" smtClean="0"/>
              <a:t>(a)</a:t>
            </a:r>
            <a:r>
              <a:rPr lang="zh-CN" altLang="en-US" b="1" dirty="0" smtClean="0"/>
              <a:t>                           测试</a:t>
            </a:r>
            <a:r>
              <a:rPr lang="en-US" b="1" dirty="0" smtClean="0"/>
              <a:t>a</a:t>
            </a:r>
            <a:r>
              <a:rPr lang="zh-CN" altLang="en-US" b="1" dirty="0" smtClean="0"/>
              <a:t>是否为</a:t>
            </a:r>
            <a:r>
              <a:rPr lang="en-US" b="1" dirty="0" err="1" smtClean="0"/>
              <a:t>null,a</a:t>
            </a:r>
            <a:r>
              <a:rPr lang="zh-CN" altLang="en-US" b="1" dirty="0" smtClean="0"/>
              <a:t>是一个对象或者</a:t>
            </a:r>
            <a:r>
              <a:rPr lang="en-US" b="1" dirty="0" smtClean="0"/>
              <a:t>null</a:t>
            </a:r>
            <a:endParaRPr lang="zh-CN" altLang="en-US" b="1" dirty="0" smtClean="0"/>
          </a:p>
          <a:p>
            <a:pPr fontAlgn="base"/>
            <a:r>
              <a:rPr lang="en-US" b="1" dirty="0" err="1" smtClean="0"/>
              <a:t>assertNotNull</a:t>
            </a:r>
            <a:r>
              <a:rPr lang="en-US" b="1" dirty="0" smtClean="0"/>
              <a:t>(a</a:t>
            </a:r>
            <a:r>
              <a:rPr lang="en-US" b="1" dirty="0" smtClean="0"/>
              <a:t>)</a:t>
            </a:r>
            <a:r>
              <a:rPr lang="zh-CN" altLang="en-US" b="1" dirty="0" smtClean="0"/>
              <a:t>                    测试</a:t>
            </a:r>
            <a:r>
              <a:rPr lang="en-US" b="1" dirty="0" smtClean="0"/>
              <a:t>a</a:t>
            </a:r>
            <a:r>
              <a:rPr lang="zh-CN" altLang="en-US" b="1" dirty="0" smtClean="0"/>
              <a:t>是否非空</a:t>
            </a:r>
            <a:r>
              <a:rPr lang="en-US" b="1" dirty="0" smtClean="0"/>
              <a:t>,a</a:t>
            </a:r>
            <a:r>
              <a:rPr lang="zh-CN" altLang="en-US" b="1" dirty="0" smtClean="0"/>
              <a:t>是一个对象或者</a:t>
            </a:r>
            <a:r>
              <a:rPr lang="en-US" b="1" dirty="0" smtClean="0"/>
              <a:t>null</a:t>
            </a:r>
            <a:endParaRPr lang="zh-CN" altLang="en-US" dirty="0" smtClean="0"/>
          </a:p>
          <a:p>
            <a:pPr fontAlgn="base"/>
            <a:r>
              <a:rPr lang="en-US" b="1" dirty="0" err="1" smtClean="0"/>
              <a:t>assertSame</a:t>
            </a:r>
            <a:r>
              <a:rPr lang="en-US" b="1" dirty="0" smtClean="0"/>
              <a:t>(</a:t>
            </a:r>
            <a:r>
              <a:rPr lang="en-US" b="1" dirty="0" err="1" smtClean="0"/>
              <a:t>a,b</a:t>
            </a:r>
            <a:r>
              <a:rPr lang="en-US" b="1" dirty="0" smtClean="0"/>
              <a:t>)</a:t>
            </a:r>
            <a:r>
              <a:rPr lang="zh-CN" altLang="en-US" b="1" dirty="0" smtClean="0"/>
              <a:t>                     测试</a:t>
            </a:r>
            <a:r>
              <a:rPr lang="en-US" b="1" dirty="0" smtClean="0"/>
              <a:t>a</a:t>
            </a:r>
            <a:r>
              <a:rPr lang="zh-CN" altLang="en-US" b="1" dirty="0" smtClean="0"/>
              <a:t>和</a:t>
            </a:r>
            <a:r>
              <a:rPr lang="en-US" b="1" dirty="0" smtClean="0"/>
              <a:t>b</a:t>
            </a:r>
            <a:r>
              <a:rPr lang="zh-CN" altLang="en-US" b="1" dirty="0" smtClean="0"/>
              <a:t>是否都引用同一个对象</a:t>
            </a:r>
            <a:endParaRPr lang="zh-CN" altLang="en-US" dirty="0" smtClean="0"/>
          </a:p>
          <a:p>
            <a:pPr fontAlgn="base"/>
            <a:r>
              <a:rPr lang="en-US" b="1" dirty="0" err="1" smtClean="0"/>
              <a:t>assertNotSame</a:t>
            </a:r>
            <a:r>
              <a:rPr lang="en-US" b="1" dirty="0" smtClean="0"/>
              <a:t>(</a:t>
            </a:r>
            <a:r>
              <a:rPr lang="en-US" b="1" dirty="0" err="1" smtClean="0"/>
              <a:t>a,b</a:t>
            </a:r>
            <a:r>
              <a:rPr lang="en-US" b="1" dirty="0" smtClean="0"/>
              <a:t>)</a:t>
            </a:r>
            <a:r>
              <a:rPr lang="zh-CN" altLang="en-US" b="1" dirty="0" smtClean="0"/>
              <a:t>              测试</a:t>
            </a:r>
            <a:r>
              <a:rPr lang="en-US" b="1" dirty="0" smtClean="0"/>
              <a:t>a</a:t>
            </a:r>
            <a:r>
              <a:rPr lang="zh-CN" altLang="en-US" b="1" dirty="0" smtClean="0"/>
              <a:t>和</a:t>
            </a:r>
            <a:r>
              <a:rPr lang="en-US" b="1" dirty="0" smtClean="0"/>
              <a:t>b</a:t>
            </a:r>
            <a:r>
              <a:rPr lang="zh-CN" altLang="en-US" b="1" dirty="0" smtClean="0"/>
              <a:t>是否没有都引用同一个对象</a:t>
            </a:r>
            <a:endParaRPr lang="en-US" b="1" dirty="0" smtClean="0"/>
          </a:p>
          <a:p>
            <a:pPr fontAlgn="base"/>
            <a:r>
              <a:rPr lang="en-US" b="1" dirty="0" err="1" smtClean="0"/>
              <a:t>assertTrue</a:t>
            </a:r>
            <a:r>
              <a:rPr lang="en-US" b="1" dirty="0" smtClean="0"/>
              <a:t>(a</a:t>
            </a:r>
            <a:r>
              <a:rPr lang="en-US" b="1" dirty="0" smtClean="0"/>
              <a:t>)</a:t>
            </a:r>
            <a:r>
              <a:rPr lang="zh-CN" altLang="en-US" b="1" dirty="0" smtClean="0"/>
              <a:t>                          测试</a:t>
            </a:r>
            <a:r>
              <a:rPr lang="en-US" b="1" dirty="0" smtClean="0"/>
              <a:t>a</a:t>
            </a:r>
            <a:r>
              <a:rPr lang="zh-CN" altLang="en-US" b="1" dirty="0" smtClean="0"/>
              <a:t>是否为</a:t>
            </a:r>
            <a:r>
              <a:rPr lang="en-US" b="1" dirty="0" err="1" smtClean="0"/>
              <a:t>true,a</a:t>
            </a:r>
            <a:r>
              <a:rPr lang="zh-CN" altLang="en-US" b="1" dirty="0" smtClean="0"/>
              <a:t>是一个</a:t>
            </a:r>
            <a:r>
              <a:rPr lang="en-US" b="1" dirty="0" smtClean="0"/>
              <a:t>Boolean</a:t>
            </a:r>
            <a:r>
              <a:rPr lang="zh-CN" altLang="en-US" b="1" dirty="0" smtClean="0"/>
              <a:t>值</a:t>
            </a:r>
          </a:p>
          <a:p>
            <a:pPr fontAlgn="base"/>
            <a:r>
              <a:rPr lang="en-US" b="1" dirty="0" err="1" smtClean="0"/>
              <a:t>assertFalse</a:t>
            </a:r>
            <a:r>
              <a:rPr lang="en-US" b="1" dirty="0" smtClean="0"/>
              <a:t>(a</a:t>
            </a:r>
            <a:r>
              <a:rPr lang="en-US" b="1" dirty="0" smtClean="0"/>
              <a:t>)</a:t>
            </a:r>
            <a:r>
              <a:rPr lang="zh-CN" altLang="en-US" b="1" dirty="0" smtClean="0"/>
              <a:t>                         测试</a:t>
            </a:r>
            <a:r>
              <a:rPr lang="en-US" b="1" dirty="0" smtClean="0"/>
              <a:t>a</a:t>
            </a:r>
            <a:r>
              <a:rPr lang="zh-CN" altLang="en-US" b="1" dirty="0" smtClean="0"/>
              <a:t>是否为</a:t>
            </a:r>
            <a:r>
              <a:rPr lang="en-US" b="1" dirty="0" err="1" smtClean="0"/>
              <a:t>false,a</a:t>
            </a:r>
            <a:r>
              <a:rPr lang="zh-CN" altLang="en-US" b="1" dirty="0" smtClean="0"/>
              <a:t>是一个</a:t>
            </a:r>
            <a:r>
              <a:rPr lang="en-US" b="1" dirty="0" smtClean="0"/>
              <a:t>Boolean</a:t>
            </a:r>
            <a:r>
              <a:rPr lang="zh-CN" altLang="en-US" b="1" dirty="0" smtClean="0"/>
              <a:t>值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1</a:t>
            </a:r>
            <a:r>
              <a:rPr lang="zh-CN" altLang="en-US" dirty="0">
                <a:ea typeface="宋体" pitchFamily="2" charset="-122"/>
              </a:rPr>
              <a:t>、安装</a:t>
            </a:r>
            <a:r>
              <a:rPr lang="en-US" altLang="zh-CN" dirty="0" smtClean="0">
                <a:ea typeface="宋体" pitchFamily="2" charset="-122"/>
              </a:rPr>
              <a:t>JDK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72072"/>
          </a:xfrm>
        </p:spPr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运行</a:t>
            </a:r>
            <a:r>
              <a:rPr lang="en-US" altLang="zh-CN" dirty="0" smtClean="0"/>
              <a:t>jdk-7u1-windows-7.0.exe</a:t>
            </a:r>
            <a:endParaRPr lang="en-US" altLang="zh-CN" dirty="0">
              <a:ea typeface="宋体" pitchFamily="2" charset="-122"/>
            </a:endParaRPr>
          </a:p>
          <a:p>
            <a:pPr lvl="1"/>
            <a:r>
              <a:rPr lang="zh-CN" altLang="en-US" dirty="0"/>
              <a:t>选择安装路径</a:t>
            </a:r>
          </a:p>
        </p:txBody>
      </p:sp>
      <p:pic>
        <p:nvPicPr>
          <p:cNvPr id="14029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2643182"/>
            <a:ext cx="4800600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0293" name="Oval 5"/>
          <p:cNvSpPr>
            <a:spLocks noChangeArrowheads="1"/>
          </p:cNvSpPr>
          <p:nvPr/>
        </p:nvSpPr>
        <p:spPr bwMode="auto">
          <a:xfrm>
            <a:off x="2070100" y="4762500"/>
            <a:ext cx="2400300" cy="4826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0294" name="Text Box 6"/>
          <p:cNvSpPr txBox="1">
            <a:spLocks noChangeArrowheads="1"/>
          </p:cNvSpPr>
          <p:nvPr/>
        </p:nvSpPr>
        <p:spPr bwMode="auto">
          <a:xfrm>
            <a:off x="3870325" y="4113213"/>
            <a:ext cx="22415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CC0000"/>
                </a:solidFill>
                <a:ea typeface="宋体" pitchFamily="2" charset="-122"/>
              </a:rPr>
              <a:t>选择</a:t>
            </a:r>
            <a:r>
              <a:rPr lang="en-US" altLang="zh-CN" b="1">
                <a:solidFill>
                  <a:srgbClr val="CC0000"/>
                </a:solidFill>
                <a:ea typeface="宋体" pitchFamily="2" charset="-122"/>
              </a:rPr>
              <a:t>JDK</a:t>
            </a:r>
            <a:r>
              <a:rPr lang="zh-CN" altLang="en-US" b="1">
                <a:solidFill>
                  <a:srgbClr val="CC0000"/>
                </a:solidFill>
                <a:ea typeface="宋体" pitchFamily="2" charset="-122"/>
              </a:rPr>
              <a:t>的安装路径</a:t>
            </a:r>
          </a:p>
          <a:p>
            <a:r>
              <a:rPr lang="zh-CN" altLang="en-US" b="1">
                <a:solidFill>
                  <a:srgbClr val="CC0000"/>
                </a:solidFill>
                <a:ea typeface="宋体" pitchFamily="2" charset="-122"/>
              </a:rPr>
              <a:t>这个路径后面要用到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、首先新建一个类</a:t>
            </a:r>
            <a:r>
              <a:rPr lang="en-US" altLang="zh-CN" b="1" dirty="0" smtClean="0"/>
              <a:t>hello </a:t>
            </a:r>
            <a:r>
              <a:rPr lang="zh-CN" altLang="en-US" dirty="0" smtClean="0"/>
              <a:t>，新建一个方法</a:t>
            </a:r>
            <a:r>
              <a:rPr lang="en-US" altLang="zh-CN" dirty="0" smtClean="0"/>
              <a:t>test</a:t>
            </a:r>
          </a:p>
          <a:p>
            <a:r>
              <a:rPr lang="en-US" altLang="zh-CN" b="1" dirty="0" smtClean="0"/>
              <a:t>package example;</a:t>
            </a:r>
          </a:p>
          <a:p>
            <a:r>
              <a:rPr lang="en-US" altLang="zh-CN" b="1" dirty="0" smtClean="0"/>
              <a:t>public class hello {</a:t>
            </a:r>
          </a:p>
          <a:p>
            <a:r>
              <a:rPr lang="en-US" altLang="zh-CN" b="1" dirty="0" smtClean="0"/>
              <a:t>public static </a:t>
            </a:r>
            <a:r>
              <a:rPr lang="en-US" altLang="zh-CN" b="1" dirty="0" err="1" smtClean="0"/>
              <a:t>int</a:t>
            </a:r>
            <a:r>
              <a:rPr lang="en-US" altLang="zh-CN" b="1" dirty="0" smtClean="0"/>
              <a:t> test(</a:t>
            </a:r>
            <a:r>
              <a:rPr lang="en-US" altLang="zh-CN" b="1" dirty="0" err="1" smtClean="0"/>
              <a:t>int</a:t>
            </a:r>
            <a:r>
              <a:rPr lang="en-US" altLang="zh-CN" b="1" dirty="0" smtClean="0"/>
              <a:t> n) {</a:t>
            </a:r>
          </a:p>
          <a:p>
            <a:r>
              <a:rPr lang="en-US" altLang="zh-CN" dirty="0" smtClean="0"/>
              <a:t>       // </a:t>
            </a:r>
            <a:r>
              <a:rPr lang="en-US" altLang="zh-CN" b="1" dirty="0" smtClean="0"/>
              <a:t>TODO Auto-generated method stub</a:t>
            </a:r>
          </a:p>
          <a:p>
            <a:r>
              <a:rPr lang="en-US" altLang="zh-CN" b="1" dirty="0" smtClean="0"/>
              <a:t>return </a:t>
            </a:r>
            <a:r>
              <a:rPr lang="en-US" altLang="zh-CN" b="1" dirty="0" smtClean="0"/>
              <a:t>n&gt;=0?n:(-n);</a:t>
            </a:r>
          </a:p>
          <a:p>
            <a:r>
              <a:rPr lang="en-US" altLang="zh-CN" dirty="0" smtClean="0"/>
              <a:t>}//</a:t>
            </a:r>
            <a:r>
              <a:rPr lang="zh-CN" altLang="en-US" dirty="0" smtClean="0"/>
              <a:t>返回一个整形的绝对值</a:t>
            </a:r>
            <a:endParaRPr lang="en-US" altLang="zh-CN" dirty="0" smtClean="0"/>
          </a:p>
          <a:p>
            <a:r>
              <a:rPr lang="en-US" altLang="zh-CN" dirty="0" smtClean="0"/>
              <a:t>}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57224" y="2214554"/>
            <a:ext cx="7133217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071538" y="1000108"/>
            <a:ext cx="564360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在类名上点右键，然后新建一个</a:t>
            </a:r>
            <a:r>
              <a:rPr lang="en-US" altLang="zh-CN" sz="3200" dirty="0" err="1" smtClean="0"/>
              <a:t>Junit</a:t>
            </a:r>
            <a:r>
              <a:rPr lang="en-US" altLang="zh-CN" sz="3200" dirty="0" smtClean="0"/>
              <a:t> Text Case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14546" y="1214422"/>
            <a:ext cx="4929222" cy="5140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00034" y="214290"/>
            <a:ext cx="58579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在</a:t>
            </a:r>
            <a:r>
              <a:rPr lang="en-US" altLang="zh-CN" sz="3200" dirty="0" smtClean="0"/>
              <a:t>setup</a:t>
            </a:r>
            <a:r>
              <a:rPr lang="zh-CN" altLang="en-US" sz="3200" dirty="0" smtClean="0"/>
              <a:t>和</a:t>
            </a:r>
            <a:r>
              <a:rPr lang="en-US" altLang="zh-CN" sz="3200" dirty="0" err="1" smtClean="0"/>
              <a:t>tearDown</a:t>
            </a:r>
            <a:r>
              <a:rPr lang="zh-CN" altLang="en-US" sz="3200" dirty="0" smtClean="0"/>
              <a:t>前打钩，并且为文件起名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00042"/>
            <a:ext cx="8229600" cy="5626121"/>
          </a:xfrm>
        </p:spPr>
        <p:txBody>
          <a:bodyPr>
            <a:normAutofit fontScale="47500" lnSpcReduction="20000"/>
          </a:bodyPr>
          <a:lstStyle/>
          <a:p>
            <a:r>
              <a:rPr lang="en-US" altLang="zh-CN" b="1" dirty="0" smtClean="0"/>
              <a:t>package example;</a:t>
            </a:r>
          </a:p>
          <a:p>
            <a:endParaRPr lang="zh-CN" altLang="en-US" dirty="0" smtClean="0"/>
          </a:p>
          <a:p>
            <a:r>
              <a:rPr lang="en-US" altLang="zh-CN" b="1" dirty="0" smtClean="0"/>
              <a:t>import </a:t>
            </a:r>
            <a:r>
              <a:rPr lang="en-US" altLang="zh-CN" b="1" dirty="0" err="1" smtClean="0"/>
              <a:t>junit.framework.TestCase</a:t>
            </a:r>
            <a:r>
              <a:rPr lang="en-US" altLang="zh-CN" b="1" dirty="0" smtClean="0"/>
              <a:t>;         /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/</a:t>
            </a:r>
            <a:r>
              <a:rPr lang="zh-CN" altLang="en-US" b="1" dirty="0" smtClean="0"/>
              <a:t>包的引入</a:t>
            </a:r>
            <a:endParaRPr lang="en-US" altLang="zh-CN" b="1" dirty="0" smtClean="0"/>
          </a:p>
          <a:p>
            <a:endParaRPr lang="zh-CN" altLang="en-US" dirty="0" smtClean="0"/>
          </a:p>
          <a:p>
            <a:r>
              <a:rPr lang="en-US" altLang="zh-CN" b="1" dirty="0" smtClean="0"/>
              <a:t>public class </a:t>
            </a:r>
            <a:r>
              <a:rPr lang="en-US" altLang="zh-CN" b="1" dirty="0" err="1" smtClean="0"/>
              <a:t>helloTest</a:t>
            </a:r>
            <a:r>
              <a:rPr lang="en-US" altLang="zh-CN" b="1" dirty="0" smtClean="0"/>
              <a:t> extends </a:t>
            </a:r>
            <a:r>
              <a:rPr lang="en-US" altLang="zh-CN" b="1" dirty="0" err="1" smtClean="0"/>
              <a:t>TestCase</a:t>
            </a:r>
            <a:r>
              <a:rPr lang="en-US" altLang="zh-CN" b="1" dirty="0" smtClean="0"/>
              <a:t> </a:t>
            </a:r>
            <a:r>
              <a:rPr lang="en-US" altLang="zh-CN" b="1" dirty="0" smtClean="0"/>
              <a:t>{  </a:t>
            </a:r>
            <a:r>
              <a:rPr lang="en-US" altLang="zh-CN" dirty="0" smtClean="0"/>
              <a:t>//</a:t>
            </a:r>
            <a:r>
              <a:rPr lang="zh-CN" altLang="en-US" b="1" dirty="0" smtClean="0"/>
              <a:t>定义一个测试类从</a:t>
            </a:r>
            <a:r>
              <a:rPr lang="en-US" altLang="zh-CN" b="1" dirty="0" err="1" smtClean="0"/>
              <a:t>TestCase</a:t>
            </a:r>
            <a:r>
              <a:rPr lang="zh-CN" altLang="en-US" b="1" dirty="0" smtClean="0"/>
              <a:t>继承；</a:t>
            </a:r>
            <a:endParaRPr lang="en-US" altLang="zh-CN" b="1" dirty="0" smtClean="0"/>
          </a:p>
          <a:p>
            <a:endParaRPr lang="zh-CN" altLang="en-US" dirty="0" smtClean="0"/>
          </a:p>
          <a:p>
            <a:r>
              <a:rPr lang="en-US" altLang="zh-CN" b="1" dirty="0" smtClean="0"/>
              <a:t>protected void </a:t>
            </a:r>
            <a:r>
              <a:rPr lang="en-US" altLang="zh-CN" b="1" dirty="0" err="1" smtClean="0"/>
              <a:t>setUp</a:t>
            </a:r>
            <a:r>
              <a:rPr lang="en-US" altLang="zh-CN" b="1" dirty="0" smtClean="0"/>
              <a:t>() throws Exception {</a:t>
            </a:r>
          </a:p>
          <a:p>
            <a:r>
              <a:rPr lang="en-US" altLang="zh-CN" b="1" dirty="0" err="1" smtClean="0"/>
              <a:t>super.setUp</a:t>
            </a:r>
            <a:r>
              <a:rPr lang="en-US" altLang="zh-CN" b="1" dirty="0" smtClean="0"/>
              <a:t>(); //</a:t>
            </a:r>
            <a:r>
              <a:rPr lang="zh-CN" altLang="en-US" b="1" dirty="0" smtClean="0"/>
              <a:t>重载</a:t>
            </a:r>
            <a:r>
              <a:rPr lang="en-US" altLang="zh-CN" b="1" dirty="0" err="1" smtClean="0"/>
              <a:t>setUp</a:t>
            </a:r>
            <a:r>
              <a:rPr lang="en-US" altLang="zh-CN" b="1" dirty="0" smtClean="0"/>
              <a:t>()</a:t>
            </a:r>
            <a:r>
              <a:rPr lang="zh-CN" altLang="en-US" b="1" dirty="0" smtClean="0"/>
              <a:t>，封装测试环境初始化及测试数据准备； </a:t>
            </a:r>
            <a:endParaRPr lang="en-US" altLang="zh-CN" b="1" dirty="0" smtClean="0"/>
          </a:p>
          <a:p>
            <a:r>
              <a:rPr lang="en-US" altLang="zh-CN" dirty="0" smtClean="0"/>
              <a:t>}</a:t>
            </a:r>
            <a:endParaRPr lang="en-US" altLang="zh-CN" dirty="0" smtClean="0"/>
          </a:p>
          <a:p>
            <a:endParaRPr lang="zh-CN" altLang="en-US" dirty="0" smtClean="0"/>
          </a:p>
          <a:p>
            <a:r>
              <a:rPr lang="en-US" altLang="zh-CN" b="1" dirty="0" smtClean="0"/>
              <a:t>protected void </a:t>
            </a:r>
            <a:r>
              <a:rPr lang="en-US" altLang="zh-CN" b="1" dirty="0" err="1" smtClean="0"/>
              <a:t>tearDown</a:t>
            </a:r>
            <a:r>
              <a:rPr lang="en-US" altLang="zh-CN" b="1" dirty="0" smtClean="0"/>
              <a:t>() throws Exception {</a:t>
            </a:r>
          </a:p>
          <a:p>
            <a:r>
              <a:rPr lang="en-US" altLang="zh-CN" b="1" dirty="0" err="1" smtClean="0"/>
              <a:t>super.tearDown</a:t>
            </a:r>
            <a:r>
              <a:rPr lang="en-US" altLang="zh-CN" b="1" dirty="0" smtClean="0"/>
              <a:t>();</a:t>
            </a:r>
          </a:p>
          <a:p>
            <a:r>
              <a:rPr lang="en-US" altLang="zh-CN" dirty="0" smtClean="0"/>
              <a:t>}</a:t>
            </a:r>
          </a:p>
          <a:p>
            <a:endParaRPr lang="zh-CN" altLang="en-US" dirty="0" smtClean="0"/>
          </a:p>
          <a:p>
            <a:r>
              <a:rPr lang="en-US" altLang="zh-CN" b="1" dirty="0" smtClean="0"/>
              <a:t>public void </a:t>
            </a:r>
            <a:r>
              <a:rPr lang="en-US" altLang="zh-CN" b="1" dirty="0" err="1" smtClean="0"/>
              <a:t>testTest</a:t>
            </a:r>
            <a:r>
              <a:rPr lang="en-US" altLang="zh-CN" b="1" dirty="0" smtClean="0"/>
              <a:t>() </a:t>
            </a:r>
            <a:r>
              <a:rPr lang="en-US" altLang="zh-CN" b="1" dirty="0" smtClean="0"/>
              <a:t>{                                //</a:t>
            </a:r>
            <a:r>
              <a:rPr lang="zh-CN" altLang="en-US" b="1" dirty="0" smtClean="0"/>
              <a:t>测试类包含一些以</a:t>
            </a:r>
            <a:r>
              <a:rPr lang="en-US" altLang="zh-CN" b="1" dirty="0" smtClean="0"/>
              <a:t>test..</a:t>
            </a:r>
            <a:r>
              <a:rPr lang="zh-CN" altLang="en-US" b="1" dirty="0" smtClean="0"/>
              <a:t>开头的测试方法</a:t>
            </a:r>
            <a:endParaRPr lang="en-US" altLang="zh-CN" b="1" dirty="0" smtClean="0"/>
          </a:p>
          <a:p>
            <a:r>
              <a:rPr lang="en-US" altLang="zh-CN" i="1" dirty="0" err="1" smtClean="0"/>
              <a:t>assertEquals</a:t>
            </a:r>
            <a:r>
              <a:rPr lang="en-US" altLang="zh-CN" i="1" dirty="0" smtClean="0"/>
              <a:t>(</a:t>
            </a:r>
            <a:r>
              <a:rPr lang="en-US" altLang="zh-CN" i="1" dirty="0" err="1" smtClean="0"/>
              <a:t>hello.test</a:t>
            </a:r>
            <a:r>
              <a:rPr lang="en-US" altLang="zh-CN" i="1" dirty="0" smtClean="0"/>
              <a:t>(14),14);</a:t>
            </a:r>
          </a:p>
          <a:p>
            <a:r>
              <a:rPr lang="en-US" altLang="zh-CN" i="1" dirty="0" err="1" smtClean="0"/>
              <a:t>assertEquals</a:t>
            </a:r>
            <a:r>
              <a:rPr lang="en-US" altLang="zh-CN" i="1" dirty="0" smtClean="0"/>
              <a:t>(</a:t>
            </a:r>
            <a:r>
              <a:rPr lang="en-US" altLang="zh-CN" i="1" dirty="0" err="1" smtClean="0"/>
              <a:t>hello.test</a:t>
            </a:r>
            <a:r>
              <a:rPr lang="en-US" altLang="zh-CN" i="1" dirty="0" smtClean="0"/>
              <a:t>(-5),5</a:t>
            </a:r>
            <a:r>
              <a:rPr lang="en-US" altLang="zh-CN" i="1" dirty="0" smtClean="0"/>
              <a:t>);                      //</a:t>
            </a:r>
            <a:r>
              <a:rPr lang="zh-CN" altLang="en-US" b="1" dirty="0" smtClean="0"/>
              <a:t>每个方法包含一个或者多个</a:t>
            </a:r>
            <a:r>
              <a:rPr lang="zh-CN" altLang="en-US" b="1" dirty="0" smtClean="0">
                <a:solidFill>
                  <a:srgbClr val="0000FF"/>
                </a:solidFill>
              </a:rPr>
              <a:t>断言语句</a:t>
            </a:r>
            <a:r>
              <a:rPr lang="zh-CN" altLang="en-US" b="1" dirty="0" smtClean="0"/>
              <a:t>。</a:t>
            </a:r>
            <a:endParaRPr lang="en-US" altLang="zh-CN" i="1" dirty="0" smtClean="0"/>
          </a:p>
          <a:p>
            <a:pPr fontAlgn="base"/>
            <a:r>
              <a:rPr lang="en-US" altLang="zh-CN" i="1" dirty="0" err="1" smtClean="0"/>
              <a:t>assertEquals</a:t>
            </a:r>
            <a:r>
              <a:rPr lang="en-US" altLang="zh-CN" i="1" dirty="0" smtClean="0"/>
              <a:t>(</a:t>
            </a:r>
            <a:r>
              <a:rPr lang="en-US" altLang="zh-CN" i="1" dirty="0" err="1" smtClean="0"/>
              <a:t>hello.test</a:t>
            </a:r>
            <a:r>
              <a:rPr lang="en-US" altLang="zh-CN" i="1" dirty="0" smtClean="0"/>
              <a:t>(0),0</a:t>
            </a:r>
            <a:r>
              <a:rPr lang="en-US" altLang="zh-CN" i="1" dirty="0" smtClean="0"/>
              <a:t>);                      //</a:t>
            </a:r>
            <a:r>
              <a:rPr lang="en-US" b="1" dirty="0" err="1" smtClean="0"/>
              <a:t>assertEquals</a:t>
            </a:r>
            <a:r>
              <a:rPr lang="en-US" b="1" dirty="0" smtClean="0"/>
              <a:t>(</a:t>
            </a:r>
            <a:r>
              <a:rPr lang="en-US" b="1" dirty="0" err="1" smtClean="0"/>
              <a:t>a,b</a:t>
            </a:r>
            <a:r>
              <a:rPr lang="en-US" b="1" dirty="0" smtClean="0"/>
              <a:t>)</a:t>
            </a:r>
            <a:r>
              <a:rPr lang="zh-CN" altLang="en-US" b="1" dirty="0" smtClean="0"/>
              <a:t>测试</a:t>
            </a:r>
            <a:r>
              <a:rPr lang="en-US" b="1" dirty="0" smtClean="0"/>
              <a:t>a</a:t>
            </a:r>
            <a:r>
              <a:rPr lang="zh-CN" altLang="en-US" b="1" dirty="0" smtClean="0"/>
              <a:t>是否等于</a:t>
            </a:r>
            <a:r>
              <a:rPr lang="en-US" b="1" dirty="0" smtClean="0"/>
              <a:t>b</a:t>
            </a:r>
            <a:endParaRPr lang="zh-CN" altLang="en-US" dirty="0" smtClean="0"/>
          </a:p>
          <a:p>
            <a:pPr>
              <a:buNone/>
            </a:pPr>
            <a:endParaRPr lang="zh-CN" altLang="en-US" dirty="0" smtClean="0"/>
          </a:p>
          <a:p>
            <a:r>
              <a:rPr lang="en-US" altLang="zh-CN" dirty="0" smtClean="0"/>
              <a:t>}</a:t>
            </a:r>
          </a:p>
          <a:p>
            <a:endParaRPr lang="zh-CN" altLang="en-US" dirty="0" smtClean="0"/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 smtClean="0"/>
              <a:t>如果运行正确，左边截图是绿色，否则是红色</a:t>
            </a:r>
            <a:endParaRPr lang="zh-CN" altLang="en-US" sz="3200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00166" y="1071545"/>
            <a:ext cx="5643602" cy="5374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0304"/>
          </a:xfrm>
        </p:spPr>
        <p:txBody>
          <a:bodyPr/>
          <a:lstStyle/>
          <a:p>
            <a:r>
              <a:rPr lang="zh-CN" altLang="en-US" dirty="0" smtClean="0"/>
              <a:t>如果本身不带</a:t>
            </a:r>
            <a:r>
              <a:rPr lang="en-US" altLang="zh-CN" dirty="0" err="1" smtClean="0"/>
              <a:t>Junit</a:t>
            </a:r>
            <a:r>
              <a:rPr lang="zh-CN" altLang="en-US" dirty="0" smtClean="0"/>
              <a:t>包的话，我们需要手动包含。步骤如下：</a:t>
            </a:r>
            <a:endParaRPr lang="en-US" altLang="zh-CN" dirty="0" smtClean="0"/>
          </a:p>
          <a:p>
            <a:r>
              <a:rPr lang="zh-CN" altLang="en-US" dirty="0" smtClean="0"/>
              <a:t>在工程名</a:t>
            </a:r>
            <a:r>
              <a:rPr lang="zh-CN" altLang="en-US" dirty="0" smtClean="0"/>
              <a:t>上点右键，点</a:t>
            </a:r>
            <a:r>
              <a:rPr lang="en-US" altLang="zh-CN" dirty="0" err="1" smtClean="0"/>
              <a:t>buildpath</a:t>
            </a:r>
            <a:r>
              <a:rPr lang="en-US" altLang="zh-CN" dirty="0" smtClean="0"/>
              <a:t>,</a:t>
            </a:r>
            <a:r>
              <a:rPr lang="zh-CN" altLang="en-US" dirty="0" smtClean="0"/>
              <a:t>把文件包的路径写进去。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9385" y="4071942"/>
            <a:ext cx="8674615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zh-CN" altLang="en-US"/>
              <a:t>过一会后，弹出窗口，提示安装</a:t>
            </a:r>
            <a:r>
              <a:rPr lang="en-US" altLang="zh-CN"/>
              <a:t>JRE</a:t>
            </a:r>
          </a:p>
        </p:txBody>
      </p:sp>
      <p:pic>
        <p:nvPicPr>
          <p:cNvPr id="14131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428736"/>
            <a:ext cx="7496175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1317" name="Oval 5"/>
          <p:cNvSpPr>
            <a:spLocks noChangeArrowheads="1"/>
          </p:cNvSpPr>
          <p:nvPr/>
        </p:nvSpPr>
        <p:spPr bwMode="auto">
          <a:xfrm>
            <a:off x="3403600" y="3581400"/>
            <a:ext cx="2400300" cy="4826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18" name="Text Box 6"/>
          <p:cNvSpPr txBox="1">
            <a:spLocks noChangeArrowheads="1"/>
          </p:cNvSpPr>
          <p:nvPr/>
        </p:nvSpPr>
        <p:spPr bwMode="auto">
          <a:xfrm>
            <a:off x="4352925" y="4151313"/>
            <a:ext cx="22288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CC0000"/>
                </a:solidFill>
                <a:ea typeface="宋体" pitchFamily="2" charset="-122"/>
              </a:rPr>
              <a:t>选择</a:t>
            </a:r>
            <a:r>
              <a:rPr lang="en-US" altLang="zh-CN" b="1">
                <a:solidFill>
                  <a:srgbClr val="CC0000"/>
                </a:solidFill>
                <a:ea typeface="宋体" pitchFamily="2" charset="-122"/>
              </a:rPr>
              <a:t>JRE</a:t>
            </a:r>
            <a:r>
              <a:rPr lang="zh-CN" altLang="en-US" b="1">
                <a:solidFill>
                  <a:srgbClr val="CC0000"/>
                </a:solidFill>
                <a:ea typeface="宋体" pitchFamily="2" charset="-122"/>
              </a:rPr>
              <a:t>的安装路径</a:t>
            </a:r>
          </a:p>
          <a:p>
            <a:r>
              <a:rPr lang="zh-CN" altLang="en-US" b="1">
                <a:solidFill>
                  <a:srgbClr val="CC0000"/>
                </a:solidFill>
                <a:ea typeface="宋体" pitchFamily="2" charset="-122"/>
              </a:rPr>
              <a:t>使用默认路径即可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71480"/>
            <a:ext cx="8229600" cy="5554683"/>
          </a:xfrm>
        </p:spPr>
        <p:txBody>
          <a:bodyPr>
            <a:normAutofit fontScale="92500" lnSpcReduction="20000"/>
          </a:bodyPr>
          <a:lstStyle/>
          <a:p>
            <a:pPr lvl="1">
              <a:buNone/>
            </a:pPr>
            <a:r>
              <a:rPr lang="zh-CN" altLang="en-US" dirty="0"/>
              <a:t>安装完成</a:t>
            </a:r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r>
              <a:rPr lang="zh-CN" altLang="en-US" dirty="0" smtClean="0"/>
              <a:t>注</a:t>
            </a:r>
            <a:r>
              <a:rPr lang="zh-CN" altLang="en-US" dirty="0"/>
              <a:t>：</a:t>
            </a:r>
            <a:r>
              <a:rPr lang="en-US" altLang="zh-CN" dirty="0"/>
              <a:t>Java</a:t>
            </a:r>
            <a:r>
              <a:rPr lang="zh-CN" altLang="en-US" dirty="0"/>
              <a:t>是一个运行环境</a:t>
            </a:r>
            <a:r>
              <a:rPr lang="en-US" altLang="zh-CN" dirty="0"/>
              <a:t>/</a:t>
            </a:r>
            <a:r>
              <a:rPr lang="zh-CN" altLang="en-US" dirty="0"/>
              <a:t>平台，因此安装完毕后，在</a:t>
            </a:r>
            <a:br>
              <a:rPr lang="zh-CN" altLang="en-US" dirty="0"/>
            </a:br>
            <a:r>
              <a:rPr lang="zh-CN" altLang="en-US" dirty="0"/>
              <a:t>“开始”</a:t>
            </a:r>
            <a:r>
              <a:rPr lang="en-US" altLang="zh-CN" dirty="0">
                <a:sym typeface="Wingdings" pitchFamily="2" charset="2"/>
              </a:rPr>
              <a:t></a:t>
            </a:r>
            <a:r>
              <a:rPr lang="en-US" altLang="zh-CN" dirty="0"/>
              <a:t>“</a:t>
            </a:r>
            <a:r>
              <a:rPr lang="zh-CN" altLang="en-US" dirty="0"/>
              <a:t>程序”中，不会有</a:t>
            </a:r>
            <a:r>
              <a:rPr lang="en-US" altLang="zh-CN" dirty="0"/>
              <a:t>Java</a:t>
            </a:r>
            <a:r>
              <a:rPr lang="zh-CN" altLang="en-US" dirty="0"/>
              <a:t>的启动程序什么的</a:t>
            </a:r>
          </a:p>
        </p:txBody>
      </p:sp>
      <p:pic>
        <p:nvPicPr>
          <p:cNvPr id="14234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84" y="1142984"/>
            <a:ext cx="4800600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85728"/>
            <a:ext cx="8229600" cy="6572272"/>
          </a:xfrm>
        </p:spPr>
        <p:txBody>
          <a:bodyPr>
            <a:normAutofit/>
          </a:bodyPr>
          <a:lstStyle/>
          <a:p>
            <a:r>
              <a:rPr lang="zh-CN" altLang="en-US" dirty="0">
                <a:ea typeface="宋体" pitchFamily="2" charset="-122"/>
              </a:rPr>
              <a:t>配置环境变量</a:t>
            </a:r>
          </a:p>
          <a:p>
            <a:pPr lvl="1">
              <a:buNone/>
            </a:pPr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  <a:p>
            <a:pPr lvl="1">
              <a:buNone/>
            </a:pPr>
            <a:r>
              <a:rPr lang="zh-CN" altLang="en-US" dirty="0" smtClean="0"/>
              <a:t>如果</a:t>
            </a:r>
            <a:r>
              <a:rPr lang="zh-CN" altLang="en-US" dirty="0" smtClean="0"/>
              <a:t>是</a:t>
            </a:r>
            <a:r>
              <a:rPr lang="en-US" altLang="zh-CN" dirty="0" smtClean="0"/>
              <a:t>Win2000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WinXP</a:t>
            </a:r>
            <a:r>
              <a:rPr lang="zh-CN" altLang="en-US" dirty="0" smtClean="0"/>
              <a:t>系统，使用鼠标右击“我的电脑”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属性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高级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环境变量</a:t>
            </a:r>
          </a:p>
          <a:p>
            <a:pPr lvl="1">
              <a:buNone/>
            </a:pPr>
            <a:r>
              <a:rPr lang="zh-CN" altLang="en-US" dirty="0" smtClean="0"/>
              <a:t>系统变量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新建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变量名：</a:t>
            </a:r>
            <a:r>
              <a:rPr lang="en-US" altLang="zh-CN" dirty="0" smtClean="0"/>
              <a:t>JAVA_HOME </a:t>
            </a:r>
            <a:r>
              <a:rPr lang="zh-CN" altLang="en-US" dirty="0" smtClean="0"/>
              <a:t>变量值</a:t>
            </a:r>
            <a:r>
              <a:rPr lang="zh-CN" altLang="en-US" dirty="0" smtClean="0"/>
              <a:t>：</a:t>
            </a:r>
            <a:r>
              <a:rPr lang="en-US" altLang="zh-CN" dirty="0" smtClean="0"/>
              <a:t> jdk-7u1-windows-7.0</a:t>
            </a:r>
          </a:p>
          <a:p>
            <a:pPr lvl="1">
              <a:buNone/>
            </a:pPr>
            <a:r>
              <a:rPr lang="zh-CN" altLang="en-US" dirty="0" smtClean="0"/>
              <a:t>系统变量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新建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变量名：</a:t>
            </a:r>
            <a:r>
              <a:rPr lang="en-US" altLang="zh-CN" dirty="0" smtClean="0"/>
              <a:t>CLASSPATH </a:t>
            </a:r>
            <a:r>
              <a:rPr lang="zh-CN" altLang="en-US" dirty="0" smtClean="0"/>
              <a:t>变量值：</a:t>
            </a:r>
            <a:r>
              <a:rPr lang="en-US" altLang="zh-CN" dirty="0" smtClean="0"/>
              <a:t>.;%JAVA_HOME%\lib</a:t>
            </a:r>
          </a:p>
          <a:p>
            <a:pPr lvl="1">
              <a:buNone/>
            </a:pPr>
            <a:r>
              <a:rPr lang="zh-CN" altLang="en-US" dirty="0" smtClean="0"/>
              <a:t>系统变量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编辑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变量名：</a:t>
            </a:r>
            <a:r>
              <a:rPr lang="en-US" altLang="zh-CN" dirty="0" smtClean="0"/>
              <a:t>Path </a:t>
            </a:r>
            <a:r>
              <a:rPr lang="zh-CN" altLang="en-US" dirty="0" smtClean="0"/>
              <a:t>在变量值的最前面加上：</a:t>
            </a:r>
            <a:r>
              <a:rPr lang="en-US" altLang="zh-CN" dirty="0" smtClean="0"/>
              <a:t>%JAVA_HOME%\bin;</a:t>
            </a:r>
          </a:p>
          <a:p>
            <a:pPr lvl="1"/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idx="1"/>
          </p:nvPr>
        </p:nvSpPr>
        <p:spPr>
          <a:xfrm>
            <a:off x="457200" y="500063"/>
            <a:ext cx="8229600" cy="56261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zh-CN" altLang="en-US" dirty="0" smtClean="0"/>
              <a:t>如果</a:t>
            </a:r>
            <a:r>
              <a:rPr lang="zh-CN" altLang="en-US" dirty="0" smtClean="0"/>
              <a:t>是</a:t>
            </a:r>
            <a:r>
              <a:rPr lang="en-US" altLang="zh-CN" dirty="0" smtClean="0"/>
              <a:t>Vista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Win7</a:t>
            </a:r>
            <a:r>
              <a:rPr lang="zh-CN" altLang="en-US" dirty="0" smtClean="0"/>
              <a:t>、</a:t>
            </a:r>
            <a:r>
              <a:rPr lang="en-US" altLang="zh-CN" dirty="0" smtClean="0"/>
              <a:t>Win8</a:t>
            </a:r>
            <a:r>
              <a:rPr lang="zh-CN" altLang="en-US" dirty="0" smtClean="0"/>
              <a:t>系统，使用鼠标右击“计算机”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属性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左侧高级系统设置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高级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环境变量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系统</a:t>
            </a:r>
            <a:r>
              <a:rPr lang="zh-CN" altLang="en-US" dirty="0" smtClean="0"/>
              <a:t>变量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新建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变量名：</a:t>
            </a:r>
            <a:r>
              <a:rPr lang="en-US" altLang="zh-CN" dirty="0" smtClean="0"/>
              <a:t>JAVA_HOME </a:t>
            </a:r>
            <a:r>
              <a:rPr lang="zh-CN" altLang="en-US" dirty="0" smtClean="0"/>
              <a:t>变量值：</a:t>
            </a:r>
            <a:r>
              <a:rPr lang="en-US" altLang="zh-CN" dirty="0" smtClean="0"/>
              <a:t>c:\jdk1.6.0_21</a:t>
            </a:r>
          </a:p>
          <a:p>
            <a:pPr>
              <a:buNone/>
            </a:pPr>
            <a:r>
              <a:rPr lang="zh-CN" altLang="en-US" dirty="0" smtClean="0"/>
              <a:t>系统变量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新建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变量名：</a:t>
            </a:r>
            <a:r>
              <a:rPr lang="en-US" altLang="zh-CN" dirty="0" smtClean="0"/>
              <a:t>CLASSPATH </a:t>
            </a:r>
            <a:r>
              <a:rPr lang="zh-CN" altLang="en-US" dirty="0" smtClean="0"/>
              <a:t>变量值：</a:t>
            </a:r>
            <a:r>
              <a:rPr lang="en-US" altLang="zh-CN" dirty="0" smtClean="0"/>
              <a:t>.;%JAVA_HOME%\lib</a:t>
            </a:r>
          </a:p>
          <a:p>
            <a:pPr>
              <a:buNone/>
            </a:pPr>
            <a:r>
              <a:rPr lang="zh-CN" altLang="en-US" dirty="0" smtClean="0"/>
              <a:t>系统变量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编辑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变量名：</a:t>
            </a:r>
            <a:r>
              <a:rPr lang="en-US" altLang="zh-CN" dirty="0" smtClean="0"/>
              <a:t>Path </a:t>
            </a:r>
            <a:r>
              <a:rPr lang="zh-CN" altLang="en-US" dirty="0" smtClean="0"/>
              <a:t>在变量值的最前面加上：</a:t>
            </a:r>
            <a:r>
              <a:rPr lang="en-US" altLang="zh-CN" dirty="0" smtClean="0"/>
              <a:t>%JAVA_HOME%\bin;</a:t>
            </a:r>
          </a:p>
          <a:p>
            <a:pPr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CLASSPATH</a:t>
            </a:r>
            <a:r>
              <a:rPr lang="zh-CN" altLang="en-US" dirty="0" smtClean="0"/>
              <a:t>中有一英文句号“</a:t>
            </a:r>
            <a:r>
              <a:rPr lang="en-US" altLang="zh-CN" dirty="0" smtClean="0"/>
              <a:t>.”</a:t>
            </a:r>
            <a:r>
              <a:rPr lang="zh-CN" altLang="en-US" dirty="0" smtClean="0"/>
              <a:t>后跟一个分号，表示当前路径的意思）</a:t>
            </a:r>
          </a:p>
          <a:p>
            <a:pPr>
              <a:buNone/>
            </a:pPr>
            <a:r>
              <a:rPr lang="zh-CN" altLang="en-US" dirty="0" smtClean="0"/>
              <a:t>（使用命令行的方法设置环境变量，只会对当前窗口生效）</a:t>
            </a:r>
          </a:p>
          <a:p>
            <a:pPr>
              <a:buNone/>
            </a:pPr>
            <a:r>
              <a:rPr lang="zh-CN" altLang="en-US" dirty="0" smtClean="0"/>
              <a:t>（改</a:t>
            </a:r>
            <a:r>
              <a:rPr lang="en-US" altLang="zh-CN" dirty="0" smtClean="0"/>
              <a:t>Path</a:t>
            </a:r>
            <a:r>
              <a:rPr lang="zh-CN" altLang="en-US" dirty="0" smtClean="0"/>
              <a:t>变量时，不是删除原有的值而是添加新的路径）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85728"/>
            <a:ext cx="8229600" cy="5840435"/>
          </a:xfrm>
        </p:spPr>
        <p:txBody>
          <a:bodyPr/>
          <a:lstStyle/>
          <a:p>
            <a:pPr lvl="1"/>
            <a:r>
              <a:rPr lang="zh-CN" altLang="en-US" dirty="0"/>
              <a:t>在“高级”选项卡中，选择“环境变量”</a:t>
            </a:r>
          </a:p>
        </p:txBody>
      </p:sp>
      <p:sp>
        <p:nvSpPr>
          <p:cNvPr id="144389" name="Oval 5"/>
          <p:cNvSpPr>
            <a:spLocks noChangeArrowheads="1"/>
          </p:cNvSpPr>
          <p:nvPr/>
        </p:nvSpPr>
        <p:spPr bwMode="auto">
          <a:xfrm>
            <a:off x="2501900" y="4889500"/>
            <a:ext cx="1612900" cy="4826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928670"/>
            <a:ext cx="7286676" cy="5577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00042"/>
            <a:ext cx="8229600" cy="5626121"/>
          </a:xfrm>
        </p:spPr>
        <p:txBody>
          <a:bodyPr/>
          <a:lstStyle/>
          <a:p>
            <a:pPr lvl="1">
              <a:buNone/>
            </a:pPr>
            <a:r>
              <a:rPr lang="zh-CN" altLang="en-US" dirty="0" smtClean="0"/>
              <a:t>下面是我配置</a:t>
            </a:r>
            <a:r>
              <a:rPr lang="zh-CN" altLang="en-US" dirty="0" smtClean="0"/>
              <a:t>好的：</a:t>
            </a:r>
            <a:endParaRPr lang="en-US" altLang="zh-CN" dirty="0" smtClean="0"/>
          </a:p>
          <a:p>
            <a:pPr lvl="1">
              <a:buNone/>
            </a:pP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1214422"/>
            <a:ext cx="5643602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4414" y="3500438"/>
            <a:ext cx="5572164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57232"/>
            <a:ext cx="8229600" cy="5268931"/>
          </a:xfrm>
        </p:spPr>
        <p:txBody>
          <a:bodyPr/>
          <a:lstStyle/>
          <a:p>
            <a:pPr lvl="1">
              <a:buNone/>
            </a:pPr>
            <a:endParaRPr lang="en-US" altLang="zh-CN" b="1" dirty="0">
              <a:solidFill>
                <a:srgbClr val="CC0000"/>
              </a:solidFill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1571612"/>
            <a:ext cx="6215107" cy="2313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825</Words>
  <Application>Microsoft Office PowerPoint</Application>
  <PresentationFormat>全屏显示(4:3)</PresentationFormat>
  <Paragraphs>119</Paragraphs>
  <Slides>25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6" baseType="lpstr">
      <vt:lpstr>Office 主题</vt:lpstr>
      <vt:lpstr>JUNIT使用方法</vt:lpstr>
      <vt:lpstr>1、安装JDK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3、Eclipse 3.4.1</vt:lpstr>
      <vt:lpstr>幻灯片 12</vt:lpstr>
      <vt:lpstr>幻灯片 13</vt:lpstr>
      <vt:lpstr>Eclipse主画面</vt:lpstr>
      <vt:lpstr>幻灯片 15</vt:lpstr>
      <vt:lpstr>Eclipse主画面</vt:lpstr>
      <vt:lpstr>2、Junit  使用 </vt:lpstr>
      <vt:lpstr>JUnit断言</vt:lpstr>
      <vt:lpstr>常用的断言方法</vt:lpstr>
      <vt:lpstr> </vt:lpstr>
      <vt:lpstr>幻灯片 21</vt:lpstr>
      <vt:lpstr>幻灯片 22</vt:lpstr>
      <vt:lpstr>幻灯片 23</vt:lpstr>
      <vt:lpstr>如果运行正确，左边截图是绿色，否则是红色</vt:lpstr>
      <vt:lpstr>幻灯片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附录</dc:title>
  <dc:creator>User</dc:creator>
  <cp:lastModifiedBy>asus</cp:lastModifiedBy>
  <cp:revision>10</cp:revision>
  <dcterms:created xsi:type="dcterms:W3CDTF">2011-03-27T08:56:27Z</dcterms:created>
  <dcterms:modified xsi:type="dcterms:W3CDTF">2013-05-02T14:40:30Z</dcterms:modified>
</cp:coreProperties>
</file>