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62"/>
  </p:notesMasterIdLst>
  <p:sldIdLst>
    <p:sldId id="256" r:id="rId2"/>
    <p:sldId id="257" r:id="rId3"/>
    <p:sldId id="302" r:id="rId4"/>
    <p:sldId id="303" r:id="rId5"/>
    <p:sldId id="325" r:id="rId6"/>
    <p:sldId id="326" r:id="rId7"/>
    <p:sldId id="327" r:id="rId8"/>
    <p:sldId id="304" r:id="rId9"/>
    <p:sldId id="328" r:id="rId10"/>
    <p:sldId id="305" r:id="rId11"/>
    <p:sldId id="306" r:id="rId12"/>
    <p:sldId id="348" r:id="rId13"/>
    <p:sldId id="349" r:id="rId14"/>
    <p:sldId id="350" r:id="rId15"/>
    <p:sldId id="351" r:id="rId16"/>
    <p:sldId id="352" r:id="rId17"/>
    <p:sldId id="353" r:id="rId18"/>
    <p:sldId id="354" r:id="rId19"/>
    <p:sldId id="355" r:id="rId20"/>
    <p:sldId id="356" r:id="rId21"/>
    <p:sldId id="307"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74" r:id="rId54"/>
    <p:sldId id="375" r:id="rId55"/>
    <p:sldId id="343" r:id="rId56"/>
    <p:sldId id="344" r:id="rId57"/>
    <p:sldId id="345" r:id="rId58"/>
    <p:sldId id="346" r:id="rId59"/>
    <p:sldId id="347" r:id="rId60"/>
    <p:sldId id="30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975" autoAdjust="0"/>
    <p:restoredTop sz="80034" autoAdjust="0"/>
  </p:normalViewPr>
  <p:slideViewPr>
    <p:cSldViewPr>
      <p:cViewPr varScale="1">
        <p:scale>
          <a:sx n="63" d="100"/>
          <a:sy n="63" d="100"/>
        </p:scale>
        <p:origin x="-63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BB94A6-BBC2-47C7-B8A0-8E3CE598808E}" type="datetimeFigureOut">
              <a:rPr lang="zh-CN" altLang="en-US" smtClean="0"/>
              <a:pPr/>
              <a:t>2009-5-19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BBAC22-CBC1-4263-B19B-4DFF8EB1A89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针对 </a:t>
            </a:r>
            <a:r>
              <a:rPr lang="en-US" altLang="zh-CN" b="1" dirty="0" smtClean="0"/>
              <a:t>Windows </a:t>
            </a:r>
            <a:r>
              <a:rPr lang="zh-CN" altLang="en-US" b="1" dirty="0" smtClean="0"/>
              <a:t>平台的 </a:t>
            </a:r>
            <a:r>
              <a:rPr lang="en-US" altLang="zh-CN" b="1" dirty="0" smtClean="0"/>
              <a:t>Subversion </a:t>
            </a:r>
            <a:r>
              <a:rPr lang="zh-CN" altLang="en-US" b="1" dirty="0" smtClean="0"/>
              <a:t>客户端帮助文档：</a:t>
            </a:r>
            <a:endParaRPr lang="en-US" altLang="zh-CN" b="1" dirty="0" smtClean="0"/>
          </a:p>
          <a:p>
            <a:r>
              <a:rPr lang="en-US" altLang="zh-CN" smtClean="0"/>
              <a:t>http://tortoisesvn.net/docs/release/TortoiseSVN_zh_CN/</a:t>
            </a:r>
            <a:endParaRPr lang="zh-CN" altLang="en-US" dirty="0"/>
          </a:p>
        </p:txBody>
      </p:sp>
      <p:sp>
        <p:nvSpPr>
          <p:cNvPr id="4" name="灯片编号占位符 3"/>
          <p:cNvSpPr>
            <a:spLocks noGrp="1"/>
          </p:cNvSpPr>
          <p:nvPr>
            <p:ph type="sldNum" sz="quarter" idx="10"/>
          </p:nvPr>
        </p:nvSpPr>
        <p:spPr/>
        <p:txBody>
          <a:bodyPr/>
          <a:lstStyle/>
          <a:p>
            <a:fld id="{96BBAC22-CBC1-4263-B19B-4DFF8EB1A89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BBAC22-CBC1-4263-B19B-4DFF8EB1A89D}" type="slidenum">
              <a:rPr lang="zh-CN" altLang="en-US" smtClean="0"/>
              <a:pPr/>
              <a:t>29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BBAC22-CBC1-4263-B19B-4DFF8EB1A89D}" type="slidenum">
              <a:rPr lang="zh-CN" altLang="en-US" smtClean="0"/>
              <a:pPr/>
              <a:t>56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96BBAC22-CBC1-4263-B19B-4DFF8EB1A89D}" type="slidenum">
              <a:rPr lang="zh-CN" altLang="en-US" smtClean="0"/>
              <a:pPr/>
              <a:t>60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96BBAC22-CBC1-4263-B19B-4DFF8EB1A89D}"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96BBAC22-CBC1-4263-B19B-4DFF8EB1A89D}"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EB8C792-EDE9-45F0-9371-FDA1DBF6DC3E}" type="slidenum">
              <a:rPr lang="zh-CN" altLang="en-US" smtClean="0"/>
              <a:pPr/>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96BBAC22-CBC1-4263-B19B-4DFF8EB1A89D}"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BBAC22-CBC1-4263-B19B-4DFF8EB1A89D}"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96BBAC22-CBC1-4263-B19B-4DFF8EB1A89D}"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打开刚才建立的数据库</a:t>
            </a:r>
            <a:r>
              <a:rPr lang="en-US" altLang="zh-CN" sz="1200" dirty="0" smtClean="0"/>
              <a:t>SEGroup1：</a:t>
            </a:r>
            <a:r>
              <a:rPr lang="zh-CN" altLang="en-US" sz="1200" dirty="0" smtClean="0"/>
              <a:t>选择</a:t>
            </a:r>
            <a:r>
              <a:rPr lang="en-US" altLang="zh-CN" sz="1200" dirty="0" smtClean="0"/>
              <a:t>Users </a:t>
            </a:r>
            <a:r>
              <a:rPr lang="en-US" altLang="zh-CN" sz="1200" dirty="0" smtClean="0">
                <a:sym typeface="Symbol" pitchFamily="18" charset="2"/>
              </a:rPr>
              <a:t>open SourceSafe Database</a:t>
            </a:r>
          </a:p>
          <a:p>
            <a:endParaRPr lang="zh-CN" altLang="en-US" dirty="0"/>
          </a:p>
        </p:txBody>
      </p:sp>
      <p:sp>
        <p:nvSpPr>
          <p:cNvPr id="4" name="Slide Number Placeholder 3"/>
          <p:cNvSpPr>
            <a:spLocks noGrp="1"/>
          </p:cNvSpPr>
          <p:nvPr>
            <p:ph type="sldNum" sz="quarter" idx="10"/>
          </p:nvPr>
        </p:nvSpPr>
        <p:spPr/>
        <p:txBody>
          <a:bodyPr/>
          <a:lstStyle/>
          <a:p>
            <a:fld id="{96BBAC22-CBC1-4263-B19B-4DFF8EB1A89D}" type="slidenum">
              <a:rPr lang="zh-CN" altLang="en-US" smtClean="0"/>
              <a:pPr/>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6BBAC22-CBC1-4263-B19B-4DFF8EB1A89D}" type="slidenum">
              <a:rPr lang="zh-CN" altLang="en-US" smtClean="0"/>
              <a:pPr/>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p:txBody>
          <a:bodyPr/>
          <a:lstStyle/>
          <a:p>
            <a:fld id="{56424CD3-21CF-498B-BA13-10FB6753BBA5}" type="datetime1">
              <a:rPr lang="en-US" altLang="zh-CN" smtClean="0"/>
              <a:pPr/>
              <a:t>5/19/2009</a:t>
            </a:fld>
            <a:endParaRPr 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a:lstStyle/>
          <a:p>
            <a:fld id="{B6F15528-21DE-4FAA-801E-634DDDAF4B2B}" type="slidenum">
              <a:rPr lang="en-US" smtClean="0"/>
              <a:pPr/>
              <a:t>‹#›</a:t>
            </a:fld>
            <a:endParaRPr lang="en-US"/>
          </a:p>
        </p:txBody>
      </p:sp>
      <p:sp>
        <p:nvSpPr>
          <p:cNvPr id="9" name="副标题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7C797CE-2BC8-41E1-B024-B72B2EBBA559}" type="datetime1">
              <a:rPr lang="en-US" altLang="zh-CN" smtClean="0"/>
              <a:pPr/>
              <a:t>5/19/2009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D2E19A7-A07A-4E54-A711-01E6F122AFDB}" type="datetime1">
              <a:rPr lang="en-US" altLang="zh-CN" smtClean="0"/>
              <a:pPr/>
              <a:t>5/19/2009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0D33ACE-8A0A-4D3D-8DBD-40AB817C1879}" type="datetime1">
              <a:rPr lang="en-US" altLang="zh-CN" smtClean="0"/>
              <a:pPr/>
              <a:t>5/19/2009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9F3C4806-B8A8-4343-B8F1-AF093DD48E2A}" type="datetime1">
              <a:rPr lang="en-US" altLang="zh-CN" smtClean="0"/>
              <a:pPr/>
              <a:t>5/19/2009</a:t>
            </a:fld>
            <a:endParaRPr 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011A39B-4803-4FF3-BCEF-6DD035935068}" type="datetime1">
              <a:rPr lang="en-US" altLang="zh-CN" smtClean="0"/>
              <a:pPr/>
              <a:t>5/19/2009</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C43725B0-F1BC-41AF-93FD-E52AC1A474F2}" type="datetime1">
              <a:rPr lang="en-US" altLang="zh-CN" smtClean="0"/>
              <a:pPr/>
              <a:t>5/19/2009</a:t>
            </a:fld>
            <a:endParaRPr 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3DFC8FE5-519F-41AE-8ACC-371ACF8CABF4}" type="datetime1">
              <a:rPr lang="en-US" altLang="zh-CN" smtClean="0"/>
              <a:pPr/>
              <a:t>5/19/2009</a:t>
            </a:fld>
            <a:endParaRPr 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F782C1-AF2B-4EE5-84FB-E8798510DC0C}" type="datetime1">
              <a:rPr lang="en-US" altLang="zh-CN" smtClean="0"/>
              <a:pPr/>
              <a:t>5/19/2009</a:t>
            </a:fld>
            <a:endParaRPr 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13405BC-00F4-4076-A9CE-CD12A3ED00ED}" type="datetime1">
              <a:rPr lang="en-US" altLang="zh-CN" smtClean="0"/>
              <a:pPr/>
              <a:t>5/19/2009</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4" name="文本占位符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0BAA44B8-3A33-43C9-BC6E-4EB29C4F5F8C}" type="datetime1">
              <a:rPr lang="en-US" altLang="zh-CN" smtClean="0"/>
              <a:pPr/>
              <a:t>5/19/2009</a:t>
            </a:fld>
            <a:endParaRPr 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CF617E4-7546-4B46-93CE-B78CCEEA160E}" type="datetime1">
              <a:rPr lang="en-US" altLang="zh-CN" smtClean="0"/>
              <a:pPr/>
              <a:t>5/19/2009</a:t>
            </a:fld>
            <a:endParaRPr lang="en-US"/>
          </a:p>
        </p:txBody>
      </p:sp>
      <p:sp>
        <p:nvSpPr>
          <p:cNvPr id="3" name="页脚占位符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zh-CN" altLang="en-US"/>
          </a:p>
        </p:txBody>
      </p:sp>
      <p:sp>
        <p:nvSpPr>
          <p:cNvPr id="23" name="灯片编号占位符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cooltinywolf:8443/svn/te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ubclipse.tigris.org/servlets/ProjectDocumentList?folderID=2240" TargetMode="External"/><Relationship Id="rId2" Type="http://schemas.openxmlformats.org/officeDocument/2006/relationships/hyperlink" Target="http://subclipse.tigris.org/update_1.4.x"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image" Target="../media/image113.png"/></Relationships>
</file>

<file path=ppt/slides/_rels/slide5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Subversion </a:t>
            </a:r>
            <a:r>
              <a:rPr lang="zh-CN" altLang="en-US" dirty="0" smtClean="0"/>
              <a:t>安装与使用</a:t>
            </a:r>
            <a:endParaRPr lang="zh-CN" altLang="en-US" dirty="0"/>
          </a:p>
        </p:txBody>
      </p:sp>
      <p:sp>
        <p:nvSpPr>
          <p:cNvPr id="3" name="Subtitle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1"/>
          <p:cNvPicPr>
            <a:picLocks noChangeAspect="1" noChangeArrowheads="1"/>
          </p:cNvPicPr>
          <p:nvPr/>
        </p:nvPicPr>
        <p:blipFill>
          <a:blip r:embed="rId3" cstate="print"/>
          <a:srcRect/>
          <a:stretch>
            <a:fillRect/>
          </a:stretch>
        </p:blipFill>
        <p:spPr bwMode="auto">
          <a:xfrm>
            <a:off x="381000" y="1143000"/>
            <a:ext cx="4857750"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altLang="zh-CN" dirty="0" smtClean="0"/>
              <a:t>SVN</a:t>
            </a:r>
            <a:r>
              <a:rPr lang="zh-CN" altLang="en-US" dirty="0" smtClean="0"/>
              <a:t>体验</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5" name="Picture 1"/>
          <p:cNvPicPr>
            <a:picLocks noChangeAspect="1" noChangeArrowheads="1"/>
          </p:cNvPicPr>
          <p:nvPr/>
        </p:nvPicPr>
        <p:blipFill>
          <a:blip r:embed="rId4" cstate="print"/>
          <a:srcRect/>
          <a:stretch>
            <a:fillRect/>
          </a:stretch>
        </p:blipFill>
        <p:spPr bwMode="auto">
          <a:xfrm>
            <a:off x="1524000" y="1447800"/>
            <a:ext cx="4867275" cy="3790950"/>
          </a:xfrm>
          <a:prstGeom prst="rect">
            <a:avLst/>
          </a:prstGeom>
          <a:noFill/>
          <a:ln w="9525">
            <a:noFill/>
            <a:miter lim="800000"/>
            <a:headEnd/>
            <a:tailEnd/>
          </a:ln>
          <a:effectLst/>
        </p:spPr>
      </p:pic>
      <p:pic>
        <p:nvPicPr>
          <p:cNvPr id="6" name="Picture 2"/>
          <p:cNvPicPr>
            <a:picLocks noChangeAspect="1" noChangeArrowheads="1"/>
          </p:cNvPicPr>
          <p:nvPr/>
        </p:nvPicPr>
        <p:blipFill>
          <a:blip r:embed="rId5" cstate="print"/>
          <a:srcRect/>
          <a:stretch>
            <a:fillRect/>
          </a:stretch>
        </p:blipFill>
        <p:spPr bwMode="auto">
          <a:xfrm>
            <a:off x="2743200" y="1981200"/>
            <a:ext cx="3390900" cy="1095375"/>
          </a:xfrm>
          <a:prstGeom prst="rect">
            <a:avLst/>
          </a:prstGeom>
          <a:noFill/>
          <a:ln w="9525">
            <a:noFill/>
            <a:miter lim="800000"/>
            <a:headEnd/>
            <a:tailEnd/>
          </a:ln>
          <a:effectLst/>
        </p:spPr>
      </p:pic>
      <p:pic>
        <p:nvPicPr>
          <p:cNvPr id="7" name="Picture 3"/>
          <p:cNvPicPr>
            <a:picLocks noChangeAspect="1" noChangeArrowheads="1"/>
          </p:cNvPicPr>
          <p:nvPr/>
        </p:nvPicPr>
        <p:blipFill>
          <a:blip r:embed="rId6" cstate="print"/>
          <a:srcRect/>
          <a:stretch>
            <a:fillRect/>
          </a:stretch>
        </p:blipFill>
        <p:spPr bwMode="auto">
          <a:xfrm>
            <a:off x="3429000" y="2286000"/>
            <a:ext cx="5244399" cy="4038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pic>
        <p:nvPicPr>
          <p:cNvPr id="41988" name="Picture 4"/>
          <p:cNvPicPr>
            <a:picLocks noGrp="1" noChangeAspect="1" noChangeArrowheads="1"/>
          </p:cNvPicPr>
          <p:nvPr>
            <p:ph idx="1"/>
          </p:nvPr>
        </p:nvPicPr>
        <p:blipFill>
          <a:blip r:embed="rId2" cstate="print"/>
          <a:srcRect/>
          <a:stretch>
            <a:fillRect/>
          </a:stretch>
        </p:blipFill>
        <p:spPr bwMode="auto">
          <a:xfrm>
            <a:off x="762000" y="1295400"/>
            <a:ext cx="7229475" cy="49339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41990" name="Picture 6"/>
          <p:cNvPicPr>
            <a:picLocks noChangeAspect="1" noChangeArrowheads="1"/>
          </p:cNvPicPr>
          <p:nvPr/>
        </p:nvPicPr>
        <p:blipFill>
          <a:blip r:embed="rId3" cstate="print"/>
          <a:srcRect/>
          <a:stretch>
            <a:fillRect/>
          </a:stretch>
        </p:blipFill>
        <p:spPr bwMode="auto">
          <a:xfrm>
            <a:off x="2819400" y="2209800"/>
            <a:ext cx="3933825" cy="2143125"/>
          </a:xfrm>
          <a:prstGeom prst="rect">
            <a:avLst/>
          </a:prstGeom>
          <a:noFill/>
          <a:ln w="9525">
            <a:noFill/>
            <a:miter lim="800000"/>
            <a:headEnd/>
            <a:tailEnd/>
          </a:ln>
          <a:effectLst/>
        </p:spPr>
      </p:pic>
      <p:pic>
        <p:nvPicPr>
          <p:cNvPr id="41991" name="Picture 7"/>
          <p:cNvPicPr>
            <a:picLocks noChangeAspect="1" noChangeArrowheads="1"/>
          </p:cNvPicPr>
          <p:nvPr/>
        </p:nvPicPr>
        <p:blipFill>
          <a:blip r:embed="rId4" cstate="print"/>
          <a:srcRect/>
          <a:stretch>
            <a:fillRect/>
          </a:stretch>
        </p:blipFill>
        <p:spPr bwMode="auto">
          <a:xfrm>
            <a:off x="762000" y="1295400"/>
            <a:ext cx="7200900" cy="4914900"/>
          </a:xfrm>
          <a:prstGeom prst="rect">
            <a:avLst/>
          </a:prstGeom>
          <a:noFill/>
          <a:ln w="9525">
            <a:noFill/>
            <a:miter lim="800000"/>
            <a:headEnd/>
            <a:tailEnd/>
          </a:ln>
          <a:effectLst/>
        </p:spPr>
      </p:pic>
      <p:sp>
        <p:nvSpPr>
          <p:cNvPr id="16" name="Content Placeholder 2"/>
          <p:cNvSpPr txBox="1">
            <a:spLocks/>
          </p:cNvSpPr>
          <p:nvPr/>
        </p:nvSpPr>
        <p:spPr bwMode="auto">
          <a:xfrm>
            <a:off x="304800" y="1219200"/>
            <a:ext cx="8424863"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zh-CN" altLang="en-US" sz="2800" kern="0" noProof="0" dirty="0" smtClean="0"/>
              <a:t>创建</a:t>
            </a:r>
            <a:r>
              <a:rPr lang="en-US" altLang="zh-CN" sz="2800" kern="0" noProof="0" dirty="0" smtClean="0"/>
              <a:t>SVN</a:t>
            </a:r>
            <a:r>
              <a:rPr lang="zh-CN" altLang="en-US" sz="2800" kern="0" dirty="0" smtClean="0"/>
              <a:t>版本库之三板斧</a:t>
            </a:r>
            <a:endParaRPr lang="en-US" altLang="zh-CN" sz="2800" kern="0" dirty="0" smtClean="0"/>
          </a:p>
          <a:p>
            <a:pPr marL="800100" lvl="1" indent="-342900" fontAlgn="base">
              <a:spcBef>
                <a:spcPct val="20000"/>
              </a:spcBef>
              <a:spcAft>
                <a:spcPct val="0"/>
              </a:spcAft>
              <a:buFontTx/>
              <a:buChar char="•"/>
            </a:pPr>
            <a:r>
              <a:rPr lang="zh-CN" altLang="en-US" sz="2800" kern="0" dirty="0" smtClean="0"/>
              <a:t>第一斧    开辟空间</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fade">
                                      <p:cBhvr>
                                        <p:cTn id="7" dur="20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fade">
                                      <p:cBhvr>
                                        <p:cTn id="12" dur="2000"/>
                                        <p:tgtEl>
                                          <p:spTgt spid="41988"/>
                                        </p:tgtEl>
                                      </p:cBhvr>
                                    </p:animEffect>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2000"/>
                                        <p:tgtEl>
                                          <p:spTgt spid="16">
                                            <p:txEl>
                                              <p:pRg st="0" end="0"/>
                                            </p:txEl>
                                          </p:spTgt>
                                        </p:tgtEl>
                                      </p:cBhvr>
                                    </p:animEffect>
                                    <p:set>
                                      <p:cBhvr>
                                        <p:cTn id="16" dur="1" fill="hold">
                                          <p:stCondLst>
                                            <p:cond delay="1999"/>
                                          </p:stCondLst>
                                        </p:cTn>
                                        <p:tgtEl>
                                          <p:spTgt spid="16">
                                            <p:txEl>
                                              <p:pRg st="0" end="0"/>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16">
                                            <p:txEl>
                                              <p:pRg st="1" end="1"/>
                                            </p:txEl>
                                          </p:spTgt>
                                        </p:tgtEl>
                                      </p:cBhvr>
                                    </p:animEffect>
                                    <p:set>
                                      <p:cBhvr>
                                        <p:cTn id="19" dur="1" fill="hold">
                                          <p:stCondLst>
                                            <p:cond delay="1999"/>
                                          </p:stCondLst>
                                        </p:cTn>
                                        <p:tgtEl>
                                          <p:spTgt spid="16">
                                            <p:txEl>
                                              <p:pRg st="1" end="1"/>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2000"/>
                                        <p:tgtEl>
                                          <p:spTgt spid="41988"/>
                                        </p:tgtEl>
                                      </p:cBhvr>
                                    </p:animEffect>
                                    <p:set>
                                      <p:cBhvr>
                                        <p:cTn id="24" dur="1" fill="hold">
                                          <p:stCondLst>
                                            <p:cond delay="1999"/>
                                          </p:stCondLst>
                                        </p:cTn>
                                        <p:tgtEl>
                                          <p:spTgt spid="41988"/>
                                        </p:tgtEl>
                                        <p:attrNameLst>
                                          <p:attrName>style.visibility</p:attrName>
                                        </p:attrNameLst>
                                      </p:cBhvr>
                                      <p:to>
                                        <p:strVal val="hidden"/>
                                      </p:to>
                                    </p:se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41990"/>
                                        </p:tgtEl>
                                        <p:attrNameLst>
                                          <p:attrName>style.visibility</p:attrName>
                                        </p:attrNameLst>
                                      </p:cBhvr>
                                      <p:to>
                                        <p:strVal val="visible"/>
                                      </p:to>
                                    </p:set>
                                    <p:animEffect transition="in" filter="fade">
                                      <p:cBhvr>
                                        <p:cTn id="28" dur="2000"/>
                                        <p:tgtEl>
                                          <p:spTgt spid="4199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2000"/>
                                        <p:tgtEl>
                                          <p:spTgt spid="41990"/>
                                        </p:tgtEl>
                                      </p:cBhvr>
                                    </p:animEffect>
                                    <p:set>
                                      <p:cBhvr>
                                        <p:cTn id="33" dur="1" fill="hold">
                                          <p:stCondLst>
                                            <p:cond delay="1999"/>
                                          </p:stCondLst>
                                        </p:cTn>
                                        <p:tgtEl>
                                          <p:spTgt spid="41990"/>
                                        </p:tgtEl>
                                        <p:attrNameLst>
                                          <p:attrName>style.visibility</p:attrName>
                                        </p:attrNameLst>
                                      </p:cBhvr>
                                      <p:to>
                                        <p:strVal val="hidden"/>
                                      </p:to>
                                    </p:se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41991"/>
                                        </p:tgtEl>
                                        <p:attrNameLst>
                                          <p:attrName>style.visibility</p:attrName>
                                        </p:attrNameLst>
                                      </p:cBhvr>
                                      <p:to>
                                        <p:strVal val="visible"/>
                                      </p:to>
                                    </p:set>
                                    <p:animEffect transition="in" filter="fade">
                                      <p:cBhvr>
                                        <p:cTn id="37" dur="20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mtClean="0"/>
              <a:t>各项说明</a:t>
            </a:r>
          </a:p>
        </p:txBody>
      </p:sp>
      <p:sp>
        <p:nvSpPr>
          <p:cNvPr id="7171" name="内容占位符 2"/>
          <p:cNvSpPr>
            <a:spLocks noGrp="1"/>
          </p:cNvSpPr>
          <p:nvPr>
            <p:ph idx="1"/>
          </p:nvPr>
        </p:nvSpPr>
        <p:spPr>
          <a:xfrm>
            <a:off x="457200" y="3429000"/>
            <a:ext cx="8229600" cy="2697163"/>
          </a:xfrm>
        </p:spPr>
        <p:txBody>
          <a:bodyPr/>
          <a:lstStyle/>
          <a:p>
            <a:endParaRPr lang="en-US" altLang="zh-CN" dirty="0" smtClean="0"/>
          </a:p>
          <a:p>
            <a:r>
              <a:rPr lang="en-US" altLang="zh-CN" dirty="0" smtClean="0"/>
              <a:t>Repositories: </a:t>
            </a:r>
            <a:r>
              <a:rPr lang="zh-CN" altLang="en-US" dirty="0" smtClean="0"/>
              <a:t>数据仓库管理</a:t>
            </a:r>
            <a:endParaRPr lang="en-US" altLang="zh-CN" dirty="0" smtClean="0"/>
          </a:p>
          <a:p>
            <a:r>
              <a:rPr lang="en-US" altLang="zh-CN" dirty="0" smtClean="0"/>
              <a:t>Users:</a:t>
            </a:r>
            <a:r>
              <a:rPr lang="zh-CN" altLang="en-US" dirty="0" smtClean="0"/>
              <a:t>用户管理</a:t>
            </a:r>
            <a:endParaRPr lang="en-US" altLang="zh-CN" dirty="0" smtClean="0"/>
          </a:p>
          <a:p>
            <a:r>
              <a:rPr lang="en-US" altLang="zh-CN" dirty="0" smtClean="0"/>
              <a:t>Groups:</a:t>
            </a:r>
            <a:r>
              <a:rPr lang="zh-CN" altLang="en-US" dirty="0" smtClean="0"/>
              <a:t>组管理</a:t>
            </a:r>
          </a:p>
        </p:txBody>
      </p:sp>
      <p:pic>
        <p:nvPicPr>
          <p:cNvPr id="7172" name="Picture 4"/>
          <p:cNvPicPr>
            <a:picLocks noChangeAspect="1" noChangeArrowheads="1"/>
          </p:cNvPicPr>
          <p:nvPr/>
        </p:nvPicPr>
        <p:blipFill>
          <a:blip r:embed="rId2"/>
          <a:srcRect/>
          <a:stretch>
            <a:fillRect/>
          </a:stretch>
        </p:blipFill>
        <p:spPr bwMode="auto">
          <a:xfrm>
            <a:off x="3571875" y="1285875"/>
            <a:ext cx="2057400" cy="2009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smtClean="0"/>
              <a:t>Repositories</a:t>
            </a:r>
            <a:r>
              <a:rPr lang="zh-CN" altLang="en-US" smtClean="0"/>
              <a:t>说明</a:t>
            </a:r>
          </a:p>
        </p:txBody>
      </p:sp>
      <p:sp>
        <p:nvSpPr>
          <p:cNvPr id="8195" name="内容占位符 2"/>
          <p:cNvSpPr>
            <a:spLocks noGrp="1"/>
          </p:cNvSpPr>
          <p:nvPr>
            <p:ph idx="1"/>
          </p:nvPr>
        </p:nvSpPr>
        <p:spPr>
          <a:xfrm>
            <a:off x="500063" y="4286250"/>
            <a:ext cx="8229600" cy="2286000"/>
          </a:xfrm>
        </p:spPr>
        <p:txBody>
          <a:bodyPr/>
          <a:lstStyle/>
          <a:p>
            <a:r>
              <a:rPr lang="zh-CN" altLang="en-US" smtClean="0"/>
              <a:t>项目、文档保存在数据仓库中。在</a:t>
            </a:r>
            <a:r>
              <a:rPr lang="en-US" altLang="zh-CN" smtClean="0"/>
              <a:t>Repositories</a:t>
            </a:r>
            <a:r>
              <a:rPr lang="zh-CN" altLang="en-US" smtClean="0"/>
              <a:t>中建立新的数据仓库，用来保存项目。保存路径是安装时选择的</a:t>
            </a:r>
            <a:r>
              <a:rPr lang="en-US" altLang="zh-CN" smtClean="0"/>
              <a:t>Repositories</a:t>
            </a:r>
            <a:r>
              <a:rPr lang="zh-CN" altLang="en-US" smtClean="0"/>
              <a:t>文件夹</a:t>
            </a:r>
          </a:p>
        </p:txBody>
      </p:sp>
      <p:pic>
        <p:nvPicPr>
          <p:cNvPr id="8196" name="Picture 2"/>
          <p:cNvPicPr>
            <a:picLocks noChangeAspect="1" noChangeArrowheads="1"/>
          </p:cNvPicPr>
          <p:nvPr/>
        </p:nvPicPr>
        <p:blipFill>
          <a:blip r:embed="rId2"/>
          <a:srcRect/>
          <a:stretch>
            <a:fillRect/>
          </a:stretch>
        </p:blipFill>
        <p:spPr bwMode="auto">
          <a:xfrm>
            <a:off x="857250" y="1214438"/>
            <a:ext cx="2486025" cy="2771775"/>
          </a:xfrm>
          <a:prstGeom prst="rect">
            <a:avLst/>
          </a:prstGeom>
          <a:noFill/>
          <a:ln w="9525">
            <a:noFill/>
            <a:miter lim="800000"/>
            <a:headEnd/>
            <a:tailEnd/>
          </a:ln>
        </p:spPr>
      </p:pic>
      <p:pic>
        <p:nvPicPr>
          <p:cNvPr id="8197" name="Picture 4"/>
          <p:cNvPicPr>
            <a:picLocks noChangeAspect="1" noChangeArrowheads="1"/>
          </p:cNvPicPr>
          <p:nvPr/>
        </p:nvPicPr>
        <p:blipFill>
          <a:blip r:embed="rId3"/>
          <a:srcRect/>
          <a:stretch>
            <a:fillRect/>
          </a:stretch>
        </p:blipFill>
        <p:spPr bwMode="auto">
          <a:xfrm>
            <a:off x="5143500" y="1571625"/>
            <a:ext cx="3781425" cy="2076450"/>
          </a:xfrm>
          <a:prstGeom prst="rect">
            <a:avLst/>
          </a:prstGeom>
          <a:noFill/>
          <a:ln w="9525">
            <a:noFill/>
            <a:miter lim="800000"/>
            <a:headEnd/>
            <a:tailEnd/>
          </a:ln>
        </p:spPr>
      </p:pic>
      <p:sp>
        <p:nvSpPr>
          <p:cNvPr id="9" name="右箭头 8"/>
          <p:cNvSpPr/>
          <p:nvPr/>
        </p:nvSpPr>
        <p:spPr>
          <a:xfrm>
            <a:off x="3714750" y="2071688"/>
            <a:ext cx="1263650" cy="1071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点击</a:t>
            </a:r>
            <a:r>
              <a:rPr lang="en-US" altLang="zh-CN" dirty="0"/>
              <a:t>Create</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mtClean="0"/>
              <a:t>创建数据仓库成功</a:t>
            </a:r>
          </a:p>
        </p:txBody>
      </p:sp>
      <p:pic>
        <p:nvPicPr>
          <p:cNvPr id="9219" name="Picture 3"/>
          <p:cNvPicPr>
            <a:picLocks noGrp="1" noChangeAspect="1" noChangeArrowheads="1"/>
          </p:cNvPicPr>
          <p:nvPr>
            <p:ph idx="1"/>
          </p:nvPr>
        </p:nvPicPr>
        <p:blipFill>
          <a:blip r:embed="rId2"/>
          <a:srcRect/>
          <a:stretch>
            <a:fillRect/>
          </a:stretch>
        </p:blipFill>
        <p:spPr>
          <a:xfrm>
            <a:off x="3529013" y="2033588"/>
            <a:ext cx="2085975" cy="36576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smtClean="0"/>
              <a:t>获取地址</a:t>
            </a:r>
          </a:p>
        </p:txBody>
      </p:sp>
      <p:sp>
        <p:nvSpPr>
          <p:cNvPr id="10243" name="内容占位符 2"/>
          <p:cNvSpPr>
            <a:spLocks noGrp="1"/>
          </p:cNvSpPr>
          <p:nvPr>
            <p:ph idx="1"/>
          </p:nvPr>
        </p:nvSpPr>
        <p:spPr>
          <a:xfrm>
            <a:off x="500063" y="5000625"/>
            <a:ext cx="8229600" cy="1268413"/>
          </a:xfrm>
        </p:spPr>
        <p:txBody>
          <a:bodyPr/>
          <a:lstStyle/>
          <a:p>
            <a:r>
              <a:rPr lang="zh-CN" altLang="en-US" smtClean="0"/>
              <a:t>将获得的地址共享，地址为</a:t>
            </a:r>
            <a:r>
              <a:rPr lang="en-US" altLang="zh-CN" smtClean="0">
                <a:hlinkClick r:id="rId2"/>
              </a:rPr>
              <a:t>https://Cooltinywolf:8443/svn/test/</a:t>
            </a:r>
            <a:endParaRPr lang="en-US" altLang="zh-CN" smtClean="0"/>
          </a:p>
          <a:p>
            <a:endParaRPr lang="zh-CN" altLang="en-US" smtClean="0"/>
          </a:p>
        </p:txBody>
      </p:sp>
      <p:pic>
        <p:nvPicPr>
          <p:cNvPr id="10244" name="Picture 3"/>
          <p:cNvPicPr>
            <a:picLocks noChangeAspect="1" noChangeArrowheads="1"/>
          </p:cNvPicPr>
          <p:nvPr/>
        </p:nvPicPr>
        <p:blipFill>
          <a:blip r:embed="rId3"/>
          <a:srcRect/>
          <a:stretch>
            <a:fillRect/>
          </a:stretch>
        </p:blipFill>
        <p:spPr bwMode="auto">
          <a:xfrm>
            <a:off x="3286125" y="1285875"/>
            <a:ext cx="2447925" cy="3581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Users</a:t>
            </a:r>
            <a:r>
              <a:rPr lang="zh-CN" altLang="en-US" smtClean="0"/>
              <a:t>说明</a:t>
            </a:r>
          </a:p>
        </p:txBody>
      </p:sp>
      <p:sp>
        <p:nvSpPr>
          <p:cNvPr id="11267" name="内容占位符 2"/>
          <p:cNvSpPr>
            <a:spLocks noGrp="1"/>
          </p:cNvSpPr>
          <p:nvPr>
            <p:ph idx="1"/>
          </p:nvPr>
        </p:nvSpPr>
        <p:spPr>
          <a:xfrm>
            <a:off x="428625" y="4572000"/>
            <a:ext cx="8229600" cy="1911350"/>
          </a:xfrm>
        </p:spPr>
        <p:txBody>
          <a:bodyPr/>
          <a:lstStyle/>
          <a:p>
            <a:r>
              <a:rPr lang="en-US" altLang="zh-CN" smtClean="0"/>
              <a:t>Users</a:t>
            </a:r>
            <a:r>
              <a:rPr lang="zh-CN" altLang="en-US" smtClean="0"/>
              <a:t>为对用户的管理，添加用户、删除用户、更改密码等操作在此进行</a:t>
            </a:r>
          </a:p>
        </p:txBody>
      </p:sp>
      <p:pic>
        <p:nvPicPr>
          <p:cNvPr id="11268" name="Picture 3"/>
          <p:cNvPicPr>
            <a:picLocks noChangeAspect="1" noChangeArrowheads="1"/>
          </p:cNvPicPr>
          <p:nvPr/>
        </p:nvPicPr>
        <p:blipFill>
          <a:blip r:embed="rId2"/>
          <a:srcRect/>
          <a:stretch>
            <a:fillRect/>
          </a:stretch>
        </p:blipFill>
        <p:spPr bwMode="auto">
          <a:xfrm>
            <a:off x="1071563" y="1214438"/>
            <a:ext cx="2047875" cy="2971800"/>
          </a:xfrm>
          <a:prstGeom prst="rect">
            <a:avLst/>
          </a:prstGeom>
          <a:noFill/>
          <a:ln w="9525">
            <a:noFill/>
            <a:miter lim="800000"/>
            <a:headEnd/>
            <a:tailEnd/>
          </a:ln>
        </p:spPr>
      </p:pic>
      <p:pic>
        <p:nvPicPr>
          <p:cNvPr id="11269" name="Picture 4"/>
          <p:cNvPicPr>
            <a:picLocks noChangeAspect="1" noChangeArrowheads="1"/>
          </p:cNvPicPr>
          <p:nvPr/>
        </p:nvPicPr>
        <p:blipFill>
          <a:blip r:embed="rId3"/>
          <a:srcRect/>
          <a:stretch>
            <a:fillRect/>
          </a:stretch>
        </p:blipFill>
        <p:spPr bwMode="auto">
          <a:xfrm>
            <a:off x="5143500" y="1500188"/>
            <a:ext cx="3419475" cy="2009775"/>
          </a:xfrm>
          <a:prstGeom prst="rect">
            <a:avLst/>
          </a:prstGeom>
          <a:noFill/>
          <a:ln w="9525">
            <a:noFill/>
            <a:miter lim="800000"/>
            <a:headEnd/>
            <a:tailEnd/>
          </a:ln>
        </p:spPr>
      </p:pic>
      <p:sp>
        <p:nvSpPr>
          <p:cNvPr id="7" name="右箭头 6"/>
          <p:cNvSpPr/>
          <p:nvPr/>
        </p:nvSpPr>
        <p:spPr>
          <a:xfrm>
            <a:off x="3500438" y="2214563"/>
            <a:ext cx="1263650" cy="1071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点击</a:t>
            </a:r>
            <a:r>
              <a:rPr lang="en-US" altLang="zh-CN" dirty="0"/>
              <a:t>Create</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smtClean="0"/>
              <a:t>用户创建成功</a:t>
            </a:r>
          </a:p>
        </p:txBody>
      </p:sp>
      <p:pic>
        <p:nvPicPr>
          <p:cNvPr id="12291" name="Picture 2"/>
          <p:cNvPicPr>
            <a:picLocks noGrp="1" noChangeAspect="1" noChangeArrowheads="1"/>
          </p:cNvPicPr>
          <p:nvPr>
            <p:ph idx="1"/>
          </p:nvPr>
        </p:nvPicPr>
        <p:blipFill>
          <a:blip r:embed="rId2"/>
          <a:srcRect/>
          <a:stretch>
            <a:fillRect/>
          </a:stretch>
        </p:blipFill>
        <p:spPr>
          <a:xfrm>
            <a:off x="2452688" y="2697163"/>
            <a:ext cx="4238625" cy="233362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28625" y="142875"/>
            <a:ext cx="8229600" cy="928688"/>
          </a:xfrm>
        </p:spPr>
        <p:txBody>
          <a:bodyPr/>
          <a:lstStyle/>
          <a:p>
            <a:r>
              <a:rPr lang="zh-CN" altLang="en-US" smtClean="0"/>
              <a:t>权限管理</a:t>
            </a:r>
          </a:p>
        </p:txBody>
      </p:sp>
      <p:sp>
        <p:nvSpPr>
          <p:cNvPr id="3" name="内容占位符 2"/>
          <p:cNvSpPr>
            <a:spLocks noGrp="1"/>
          </p:cNvSpPr>
          <p:nvPr>
            <p:ph idx="1"/>
          </p:nvPr>
        </p:nvSpPr>
        <p:spPr>
          <a:xfrm>
            <a:off x="500063" y="5572125"/>
            <a:ext cx="8229600" cy="1143000"/>
          </a:xfrm>
        </p:spPr>
        <p:txBody>
          <a:bodyPr rtlCol="0">
            <a:normAutofit/>
          </a:bodyPr>
          <a:lstStyle/>
          <a:p>
            <a:pPr fontAlgn="auto">
              <a:spcAft>
                <a:spcPts val="0"/>
              </a:spcAft>
              <a:buFont typeface="Arial" pitchFamily="34" charset="0"/>
              <a:buChar char="•"/>
              <a:defRPr/>
            </a:pPr>
            <a:r>
              <a:rPr lang="zh-CN" altLang="en-US" dirty="0" smtClean="0"/>
              <a:t>在每个文件夹上点击右键，选择</a:t>
            </a:r>
            <a:r>
              <a:rPr lang="en-US" altLang="zh-CN" dirty="0" smtClean="0"/>
              <a:t>Properties</a:t>
            </a:r>
          </a:p>
          <a:p>
            <a:pPr fontAlgn="auto">
              <a:spcAft>
                <a:spcPts val="0"/>
              </a:spcAft>
              <a:buFont typeface="Arial" pitchFamily="34" charset="0"/>
              <a:buNone/>
              <a:defRPr/>
            </a:pPr>
            <a:r>
              <a:rPr lang="en-US" altLang="zh-CN" dirty="0" smtClean="0"/>
              <a:t>    </a:t>
            </a:r>
            <a:r>
              <a:rPr lang="zh-CN" altLang="en-US" dirty="0" smtClean="0"/>
              <a:t>就会出现权限管理界面，下面有对应的权限</a:t>
            </a:r>
            <a:endParaRPr lang="zh-CN" altLang="en-US" dirty="0"/>
          </a:p>
        </p:txBody>
      </p:sp>
      <p:pic>
        <p:nvPicPr>
          <p:cNvPr id="14340" name="Picture 2"/>
          <p:cNvPicPr>
            <a:picLocks noChangeAspect="1" noChangeArrowheads="1"/>
          </p:cNvPicPr>
          <p:nvPr/>
        </p:nvPicPr>
        <p:blipFill>
          <a:blip r:embed="rId2"/>
          <a:srcRect/>
          <a:stretch>
            <a:fillRect/>
          </a:stretch>
        </p:blipFill>
        <p:spPr bwMode="auto">
          <a:xfrm>
            <a:off x="5286375" y="928688"/>
            <a:ext cx="3562350" cy="4552950"/>
          </a:xfrm>
          <a:prstGeom prst="rect">
            <a:avLst/>
          </a:prstGeom>
          <a:noFill/>
          <a:ln w="9525">
            <a:noFill/>
            <a:miter lim="800000"/>
            <a:headEnd/>
            <a:tailEnd/>
          </a:ln>
        </p:spPr>
      </p:pic>
      <p:pic>
        <p:nvPicPr>
          <p:cNvPr id="14341" name="Picture 3"/>
          <p:cNvPicPr>
            <a:picLocks noChangeAspect="1" noChangeArrowheads="1"/>
          </p:cNvPicPr>
          <p:nvPr/>
        </p:nvPicPr>
        <p:blipFill>
          <a:blip r:embed="rId3"/>
          <a:srcRect/>
          <a:stretch>
            <a:fillRect/>
          </a:stretch>
        </p:blipFill>
        <p:spPr bwMode="auto">
          <a:xfrm>
            <a:off x="357188" y="1143000"/>
            <a:ext cx="2838450" cy="3419475"/>
          </a:xfrm>
          <a:prstGeom prst="rect">
            <a:avLst/>
          </a:prstGeom>
          <a:noFill/>
          <a:ln w="9525">
            <a:noFill/>
            <a:miter lim="800000"/>
            <a:headEnd/>
            <a:tailEnd/>
          </a:ln>
        </p:spPr>
      </p:pic>
      <p:sp>
        <p:nvSpPr>
          <p:cNvPr id="6" name="右箭头 5"/>
          <p:cNvSpPr/>
          <p:nvPr/>
        </p:nvSpPr>
        <p:spPr>
          <a:xfrm>
            <a:off x="3500438" y="2143125"/>
            <a:ext cx="1620837" cy="1071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点击</a:t>
            </a:r>
            <a:r>
              <a:rPr lang="en-US" altLang="zh-CN" dirty="0"/>
              <a:t>Properties</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权限管理</a:t>
            </a:r>
          </a:p>
        </p:txBody>
      </p:sp>
      <p:sp>
        <p:nvSpPr>
          <p:cNvPr id="15363" name="内容占位符 2"/>
          <p:cNvSpPr>
            <a:spLocks noGrp="1"/>
          </p:cNvSpPr>
          <p:nvPr>
            <p:ph idx="1"/>
          </p:nvPr>
        </p:nvSpPr>
        <p:spPr>
          <a:xfrm>
            <a:off x="500063" y="5786438"/>
            <a:ext cx="8229600" cy="911225"/>
          </a:xfrm>
        </p:spPr>
        <p:txBody>
          <a:bodyPr/>
          <a:lstStyle/>
          <a:p>
            <a:r>
              <a:rPr lang="zh-CN" altLang="en-US" smtClean="0"/>
              <a:t>子文件夹会继承父文件夹的权限</a:t>
            </a:r>
          </a:p>
        </p:txBody>
      </p:sp>
      <p:pic>
        <p:nvPicPr>
          <p:cNvPr id="15364" name="Picture 2"/>
          <p:cNvPicPr>
            <a:picLocks noChangeAspect="1" noChangeArrowheads="1"/>
          </p:cNvPicPr>
          <p:nvPr/>
        </p:nvPicPr>
        <p:blipFill>
          <a:blip r:embed="rId2"/>
          <a:srcRect/>
          <a:stretch>
            <a:fillRect/>
          </a:stretch>
        </p:blipFill>
        <p:spPr bwMode="auto">
          <a:xfrm>
            <a:off x="714375" y="1357313"/>
            <a:ext cx="2543175" cy="3514725"/>
          </a:xfrm>
          <a:prstGeom prst="rect">
            <a:avLst/>
          </a:prstGeom>
          <a:noFill/>
          <a:ln w="9525">
            <a:noFill/>
            <a:miter lim="800000"/>
            <a:headEnd/>
            <a:tailEnd/>
          </a:ln>
        </p:spPr>
      </p:pic>
      <p:pic>
        <p:nvPicPr>
          <p:cNvPr id="15365" name="Picture 3"/>
          <p:cNvPicPr>
            <a:picLocks noChangeAspect="1" noChangeArrowheads="1"/>
          </p:cNvPicPr>
          <p:nvPr/>
        </p:nvPicPr>
        <p:blipFill>
          <a:blip r:embed="rId3"/>
          <a:srcRect/>
          <a:stretch>
            <a:fillRect/>
          </a:stretch>
        </p:blipFill>
        <p:spPr bwMode="auto">
          <a:xfrm>
            <a:off x="5143500" y="1214438"/>
            <a:ext cx="3552825" cy="4533900"/>
          </a:xfrm>
          <a:prstGeom prst="rect">
            <a:avLst/>
          </a:prstGeom>
          <a:noFill/>
          <a:ln w="9525">
            <a:noFill/>
            <a:miter lim="800000"/>
            <a:headEnd/>
            <a:tailEnd/>
          </a:ln>
        </p:spPr>
      </p:pic>
      <p:sp>
        <p:nvSpPr>
          <p:cNvPr id="6" name="右箭头 5"/>
          <p:cNvSpPr/>
          <p:nvPr/>
        </p:nvSpPr>
        <p:spPr>
          <a:xfrm>
            <a:off x="3429000" y="2143125"/>
            <a:ext cx="1620838" cy="1071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点击</a:t>
            </a:r>
            <a:r>
              <a:rPr lang="en-US" altLang="zh-CN" dirty="0"/>
              <a:t>Properties</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单元目标</a:t>
            </a:r>
            <a:endParaRPr lang="zh-CN" altLang="en-US" dirty="0"/>
          </a:p>
        </p:txBody>
      </p:sp>
      <p:sp>
        <p:nvSpPr>
          <p:cNvPr id="3" name="Content Placeholder 2"/>
          <p:cNvSpPr>
            <a:spLocks noGrp="1"/>
          </p:cNvSpPr>
          <p:nvPr>
            <p:ph idx="1"/>
          </p:nvPr>
        </p:nvSpPr>
        <p:spPr/>
        <p:txBody>
          <a:bodyPr/>
          <a:lstStyle/>
          <a:p>
            <a:r>
              <a:rPr lang="zh-CN" altLang="en-US" dirty="0" smtClean="0"/>
              <a:t>了解版本控制系统</a:t>
            </a:r>
            <a:endParaRPr lang="en-US" altLang="zh-CN" dirty="0" smtClean="0"/>
          </a:p>
          <a:p>
            <a:r>
              <a:rPr lang="zh-CN" altLang="en-US" dirty="0" smtClean="0"/>
              <a:t>理解版本控制系统的重要性与优点</a:t>
            </a:r>
            <a:endParaRPr lang="en-US" altLang="zh-CN" dirty="0" smtClean="0"/>
          </a:p>
          <a:p>
            <a:r>
              <a:rPr lang="en-US" altLang="zh-CN" dirty="0" smtClean="0"/>
              <a:t>Subversion</a:t>
            </a:r>
            <a:r>
              <a:rPr lang="zh-CN" altLang="en-US" dirty="0" smtClean="0"/>
              <a:t> 配置安装与使用</a:t>
            </a:r>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smtClean="0"/>
              <a:t>权限管理</a:t>
            </a:r>
          </a:p>
        </p:txBody>
      </p:sp>
      <p:sp>
        <p:nvSpPr>
          <p:cNvPr id="16387" name="内容占位符 2"/>
          <p:cNvSpPr>
            <a:spLocks noGrp="1"/>
          </p:cNvSpPr>
          <p:nvPr>
            <p:ph idx="1"/>
          </p:nvPr>
        </p:nvSpPr>
        <p:spPr/>
        <p:txBody>
          <a:bodyPr/>
          <a:lstStyle/>
          <a:p>
            <a:r>
              <a:rPr lang="zh-CN" altLang="en-US" smtClean="0"/>
              <a:t>可以将最顶层文件夹的</a:t>
            </a:r>
            <a:r>
              <a:rPr lang="en-US" altLang="zh-CN" smtClean="0"/>
              <a:t>Everyone</a:t>
            </a:r>
            <a:r>
              <a:rPr lang="zh-CN" altLang="en-US" smtClean="0"/>
              <a:t>权限取消</a:t>
            </a:r>
            <a:endParaRPr lang="en-US" altLang="zh-CN" smtClean="0"/>
          </a:p>
          <a:p>
            <a:pPr>
              <a:buFont typeface="Arial" charset="0"/>
              <a:buNone/>
            </a:pPr>
            <a:r>
              <a:rPr lang="en-US" altLang="zh-CN" smtClean="0"/>
              <a:t>    </a:t>
            </a:r>
            <a:r>
              <a:rPr lang="zh-CN" altLang="en-US" smtClean="0"/>
              <a:t>在子文件夹上依次添加想要的权限</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bwMode="auto">
          <a:xfrm>
            <a:off x="323850" y="71438"/>
            <a:ext cx="8496300" cy="765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0" cap="none" spc="0" normalizeH="0" baseline="0" noProof="0" smtClean="0">
                <a:ln>
                  <a:noFill/>
                </a:ln>
                <a:solidFill>
                  <a:schemeClr val="tx1"/>
                </a:solidFill>
                <a:effectLst/>
                <a:uLnTx/>
                <a:uFillTx/>
                <a:latin typeface="+mj-lt"/>
                <a:ea typeface="+mj-ea"/>
                <a:cs typeface="+mj-cs"/>
              </a:rPr>
              <a:t>SVN</a:t>
            </a:r>
            <a:r>
              <a:rPr kumimoji="0" lang="zh-CN" altLang="en-US" sz="3600" b="0" i="0" u="none" strike="noStrike" kern="0" cap="none" spc="0" normalizeH="0" baseline="0" noProof="0" smtClean="0">
                <a:ln>
                  <a:noFill/>
                </a:ln>
                <a:solidFill>
                  <a:schemeClr val="tx1"/>
                </a:solidFill>
                <a:effectLst/>
                <a:uLnTx/>
                <a:uFillTx/>
                <a:latin typeface="+mj-lt"/>
                <a:ea typeface="+mj-ea"/>
                <a:cs typeface="+mj-cs"/>
              </a:rPr>
              <a:t>配置安装与使用</a:t>
            </a:r>
            <a:endParaRPr kumimoji="0" lang="zh-CN" altLang="en-US" sz="3600" b="0" i="0" u="none" strike="noStrike" kern="0" cap="none" spc="0" normalizeH="0" baseline="0" noProof="0" dirty="0">
              <a:ln>
                <a:noFill/>
              </a:ln>
              <a:solidFill>
                <a:schemeClr val="tx1"/>
              </a:solidFill>
              <a:effectLst/>
              <a:uLnTx/>
              <a:uFillTx/>
              <a:latin typeface="+mj-lt"/>
              <a:ea typeface="+mj-ea"/>
              <a:cs typeface="+mj-cs"/>
            </a:endParaRPr>
          </a:p>
        </p:txBody>
      </p:sp>
      <p:sp>
        <p:nvSpPr>
          <p:cNvPr id="9" name="Slide Number Placeholder 3"/>
          <p:cNvSpPr txBox="1">
            <a:spLocks/>
          </p:cNvSpPr>
          <p:nvPr/>
        </p:nvSpPr>
        <p:spPr bwMode="auto">
          <a:xfrm>
            <a:off x="34925" y="6524625"/>
            <a:ext cx="75565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21</a:t>
            </a:fld>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3" name="Content Placeholder 2"/>
          <p:cNvSpPr txBox="1">
            <a:spLocks/>
          </p:cNvSpPr>
          <p:nvPr/>
        </p:nvSpPr>
        <p:spPr bwMode="auto">
          <a:xfrm>
            <a:off x="304800" y="1219200"/>
            <a:ext cx="8424863"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zh-CN" altLang="en-US" sz="2800" kern="0" noProof="0" dirty="0" smtClean="0"/>
              <a:t>创建</a:t>
            </a:r>
            <a:r>
              <a:rPr lang="en-US" altLang="zh-CN" sz="2800" kern="0" noProof="0" dirty="0" smtClean="0"/>
              <a:t>SVN</a:t>
            </a:r>
            <a:r>
              <a:rPr lang="zh-CN" altLang="en-US" sz="2800" kern="0" dirty="0" smtClean="0"/>
              <a:t>版本库之三板斧</a:t>
            </a:r>
            <a:endParaRPr lang="en-US" altLang="zh-CN" sz="2800" kern="0" dirty="0" smtClean="0"/>
          </a:p>
          <a:p>
            <a:pPr marL="800100" lvl="1" indent="-342900" fontAlgn="base">
              <a:spcBef>
                <a:spcPct val="20000"/>
              </a:spcBef>
              <a:spcAft>
                <a:spcPct val="0"/>
              </a:spcAft>
              <a:buFontTx/>
              <a:buChar char="•"/>
            </a:pPr>
            <a:r>
              <a:rPr lang="zh-CN" altLang="en-US" sz="2800" kern="0" dirty="0" smtClean="0"/>
              <a:t>第一斧    开辟空间</a:t>
            </a:r>
            <a:endParaRPr lang="en-US" altLang="zh-CN" sz="2800" kern="0" dirty="0" smtClean="0"/>
          </a:p>
          <a:p>
            <a:pPr marL="800100" lvl="1" indent="-342900" fontAlgn="base">
              <a:spcBef>
                <a:spcPct val="20000"/>
              </a:spcBef>
              <a:spcAft>
                <a:spcPct val="0"/>
              </a:spcAft>
              <a:buFontTx/>
              <a:buChar char="•"/>
            </a:pPr>
            <a:r>
              <a:rPr lang="zh-CN" altLang="en-US" sz="2800" kern="0" dirty="0" smtClean="0"/>
              <a:t>第二斧    访问控制</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61" name="Picture 1"/>
          <p:cNvPicPr>
            <a:picLocks noChangeAspect="1" noChangeArrowheads="1"/>
          </p:cNvPicPr>
          <p:nvPr/>
        </p:nvPicPr>
        <p:blipFill>
          <a:blip r:embed="rId3" cstate="print"/>
          <a:srcRect/>
          <a:stretch>
            <a:fillRect/>
          </a:stretch>
        </p:blipFill>
        <p:spPr bwMode="auto">
          <a:xfrm>
            <a:off x="762000" y="1295400"/>
            <a:ext cx="7191375" cy="4857750"/>
          </a:xfrm>
          <a:prstGeom prst="rect">
            <a:avLst/>
          </a:prstGeom>
          <a:noFill/>
          <a:ln w="9525">
            <a:noFill/>
            <a:miter lim="800000"/>
            <a:headEnd/>
            <a:tailEnd/>
          </a:ln>
          <a:effectLst/>
        </p:spPr>
      </p:pic>
      <p:pic>
        <p:nvPicPr>
          <p:cNvPr id="40962" name="Picture 2"/>
          <p:cNvPicPr>
            <a:picLocks noChangeAspect="1" noChangeArrowheads="1"/>
          </p:cNvPicPr>
          <p:nvPr/>
        </p:nvPicPr>
        <p:blipFill>
          <a:blip r:embed="rId4" cstate="print"/>
          <a:srcRect/>
          <a:stretch>
            <a:fillRect/>
          </a:stretch>
        </p:blipFill>
        <p:spPr bwMode="auto">
          <a:xfrm>
            <a:off x="2590800" y="2133600"/>
            <a:ext cx="3514725" cy="2047875"/>
          </a:xfrm>
          <a:prstGeom prst="rect">
            <a:avLst/>
          </a:prstGeom>
          <a:noFill/>
          <a:ln w="9525">
            <a:noFill/>
            <a:miter lim="800000"/>
            <a:headEnd/>
            <a:tailEnd/>
          </a:ln>
          <a:effectLst/>
        </p:spPr>
      </p:pic>
      <p:pic>
        <p:nvPicPr>
          <p:cNvPr id="40963" name="Picture 3"/>
          <p:cNvPicPr>
            <a:picLocks noChangeAspect="1" noChangeArrowheads="1"/>
          </p:cNvPicPr>
          <p:nvPr/>
        </p:nvPicPr>
        <p:blipFill>
          <a:blip r:embed="rId5" cstate="print"/>
          <a:srcRect/>
          <a:stretch>
            <a:fillRect/>
          </a:stretch>
        </p:blipFill>
        <p:spPr bwMode="auto">
          <a:xfrm>
            <a:off x="762000" y="1295400"/>
            <a:ext cx="7181850" cy="4886325"/>
          </a:xfrm>
          <a:prstGeom prst="rect">
            <a:avLst/>
          </a:prstGeom>
          <a:noFill/>
          <a:ln w="9525">
            <a:noFill/>
            <a:miter lim="800000"/>
            <a:headEnd/>
            <a:tailEnd/>
          </a:ln>
          <a:effectLst/>
        </p:spPr>
      </p:pic>
      <p:pic>
        <p:nvPicPr>
          <p:cNvPr id="40964" name="Picture 4"/>
          <p:cNvPicPr>
            <a:picLocks noChangeAspect="1" noChangeArrowheads="1"/>
          </p:cNvPicPr>
          <p:nvPr/>
        </p:nvPicPr>
        <p:blipFill>
          <a:blip r:embed="rId6" cstate="print"/>
          <a:srcRect/>
          <a:stretch>
            <a:fillRect/>
          </a:stretch>
        </p:blipFill>
        <p:spPr bwMode="auto">
          <a:xfrm>
            <a:off x="762000" y="1371600"/>
            <a:ext cx="6105525" cy="47339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1"/>
                                        </p:tgtEl>
                                        <p:attrNameLst>
                                          <p:attrName>style.visibility</p:attrName>
                                        </p:attrNameLst>
                                      </p:cBhvr>
                                      <p:to>
                                        <p:strVal val="visible"/>
                                      </p:to>
                                    </p:set>
                                    <p:animEffect transition="in" filter="fade">
                                      <p:cBhvr>
                                        <p:cTn id="7" dur="2000"/>
                                        <p:tgtEl>
                                          <p:spTgt spid="40961"/>
                                        </p:tgtEl>
                                      </p:cBhvr>
                                    </p:animEffect>
                                  </p:childTnLst>
                                </p:cTn>
                              </p:par>
                            </p:childTnLst>
                          </p:cTn>
                        </p:par>
                        <p:par>
                          <p:cTn id="8" fill="hold">
                            <p:stCondLst>
                              <p:cond delay="2000"/>
                            </p:stCondLst>
                            <p:childTnLst>
                              <p:par>
                                <p:cTn id="9" presetID="10" presetClass="exit" presetSubtype="0" fill="hold" nodeType="afterEffect">
                                  <p:stCondLst>
                                    <p:cond delay="0"/>
                                  </p:stCondLst>
                                  <p:childTnLst>
                                    <p:animEffect transition="out" filter="fade">
                                      <p:cBhvr>
                                        <p:cTn id="10" dur="2000"/>
                                        <p:tgtEl>
                                          <p:spTgt spid="13">
                                            <p:txEl>
                                              <p:pRg st="0" end="0"/>
                                            </p:txEl>
                                          </p:spTgt>
                                        </p:tgtEl>
                                      </p:cBhvr>
                                    </p:animEffect>
                                    <p:set>
                                      <p:cBhvr>
                                        <p:cTn id="11" dur="1" fill="hold">
                                          <p:stCondLst>
                                            <p:cond delay="1999"/>
                                          </p:stCondLst>
                                        </p:cTn>
                                        <p:tgtEl>
                                          <p:spTgt spid="13">
                                            <p:txEl>
                                              <p:pRg st="0" end="0"/>
                                            </p:txEl>
                                          </p:spTgt>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2000"/>
                                        <p:tgtEl>
                                          <p:spTgt spid="13">
                                            <p:txEl>
                                              <p:pRg st="1" end="1"/>
                                            </p:txEl>
                                          </p:spTgt>
                                        </p:tgtEl>
                                      </p:cBhvr>
                                    </p:animEffect>
                                    <p:set>
                                      <p:cBhvr>
                                        <p:cTn id="14" dur="1" fill="hold">
                                          <p:stCondLst>
                                            <p:cond delay="1999"/>
                                          </p:stCondLst>
                                        </p:cTn>
                                        <p:tgtEl>
                                          <p:spTgt spid="13">
                                            <p:txEl>
                                              <p:pRg st="1" end="1"/>
                                            </p:txEl>
                                          </p:spTgt>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2000"/>
                                        <p:tgtEl>
                                          <p:spTgt spid="13">
                                            <p:txEl>
                                              <p:pRg st="2" end="2"/>
                                            </p:txEl>
                                          </p:spTgt>
                                        </p:tgtEl>
                                      </p:cBhvr>
                                    </p:animEffect>
                                    <p:set>
                                      <p:cBhvr>
                                        <p:cTn id="17" dur="1" fill="hold">
                                          <p:stCondLst>
                                            <p:cond delay="1999"/>
                                          </p:stCondLst>
                                        </p:cTn>
                                        <p:tgtEl>
                                          <p:spTgt spid="1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62"/>
                                        </p:tgtEl>
                                        <p:attrNameLst>
                                          <p:attrName>style.visibility</p:attrName>
                                        </p:attrNameLst>
                                      </p:cBhvr>
                                      <p:to>
                                        <p:strVal val="visible"/>
                                      </p:to>
                                    </p:set>
                                    <p:animEffect transition="in" filter="fade">
                                      <p:cBhvr>
                                        <p:cTn id="22" dur="2000"/>
                                        <p:tgtEl>
                                          <p:spTgt spid="40962"/>
                                        </p:tgtEl>
                                      </p:cBhvr>
                                    </p:animEffect>
                                  </p:childTnLst>
                                </p:cTn>
                              </p:par>
                            </p:childTnLst>
                          </p:cTn>
                        </p:par>
                        <p:par>
                          <p:cTn id="23" fill="hold">
                            <p:stCondLst>
                              <p:cond delay="2000"/>
                            </p:stCondLst>
                            <p:childTnLst>
                              <p:par>
                                <p:cTn id="24" presetID="10" presetClass="exit" presetSubtype="0" fill="hold" nodeType="afterEffect">
                                  <p:stCondLst>
                                    <p:cond delay="0"/>
                                  </p:stCondLst>
                                  <p:childTnLst>
                                    <p:animEffect transition="out" filter="fade">
                                      <p:cBhvr>
                                        <p:cTn id="25" dur="2000"/>
                                        <p:tgtEl>
                                          <p:spTgt spid="40961"/>
                                        </p:tgtEl>
                                      </p:cBhvr>
                                    </p:animEffect>
                                    <p:set>
                                      <p:cBhvr>
                                        <p:cTn id="26" dur="1" fill="hold">
                                          <p:stCondLst>
                                            <p:cond delay="1999"/>
                                          </p:stCondLst>
                                        </p:cTn>
                                        <p:tgtEl>
                                          <p:spTgt spid="4096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0963"/>
                                        </p:tgtEl>
                                        <p:attrNameLst>
                                          <p:attrName>style.visibility</p:attrName>
                                        </p:attrNameLst>
                                      </p:cBhvr>
                                      <p:to>
                                        <p:strVal val="visible"/>
                                      </p:to>
                                    </p:set>
                                    <p:animEffect transition="in" filter="fade">
                                      <p:cBhvr>
                                        <p:cTn id="31" dur="2000"/>
                                        <p:tgtEl>
                                          <p:spTgt spid="40963"/>
                                        </p:tgtEl>
                                      </p:cBhvr>
                                    </p:animEffect>
                                  </p:childTnLst>
                                </p:cTn>
                              </p:par>
                            </p:childTnLst>
                          </p:cTn>
                        </p:par>
                        <p:par>
                          <p:cTn id="32" fill="hold">
                            <p:stCondLst>
                              <p:cond delay="2000"/>
                            </p:stCondLst>
                            <p:childTnLst>
                              <p:par>
                                <p:cTn id="33" presetID="10" presetClass="exit" presetSubtype="0" fill="hold" nodeType="afterEffect">
                                  <p:stCondLst>
                                    <p:cond delay="0"/>
                                  </p:stCondLst>
                                  <p:childTnLst>
                                    <p:animEffect transition="out" filter="fade">
                                      <p:cBhvr>
                                        <p:cTn id="34" dur="2000"/>
                                        <p:tgtEl>
                                          <p:spTgt spid="40962"/>
                                        </p:tgtEl>
                                      </p:cBhvr>
                                    </p:animEffect>
                                    <p:set>
                                      <p:cBhvr>
                                        <p:cTn id="35" dur="1" fill="hold">
                                          <p:stCondLst>
                                            <p:cond delay="1999"/>
                                          </p:stCondLst>
                                        </p:cTn>
                                        <p:tgtEl>
                                          <p:spTgt spid="4096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0964"/>
                                        </p:tgtEl>
                                        <p:attrNameLst>
                                          <p:attrName>style.visibility</p:attrName>
                                        </p:attrNameLst>
                                      </p:cBhvr>
                                      <p:to>
                                        <p:strVal val="visible"/>
                                      </p:to>
                                    </p:set>
                                    <p:animEffect transition="in" filter="fade">
                                      <p:cBhvr>
                                        <p:cTn id="40" dur="2000"/>
                                        <p:tgtEl>
                                          <p:spTgt spid="4096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2000"/>
                                        <p:tgtEl>
                                          <p:spTgt spid="40963"/>
                                        </p:tgtEl>
                                      </p:cBhvr>
                                    </p:animEffect>
                                    <p:set>
                                      <p:cBhvr>
                                        <p:cTn id="45" dur="1" fill="hold">
                                          <p:stCondLst>
                                            <p:cond delay="1999"/>
                                          </p:stCondLst>
                                        </p:cTn>
                                        <p:tgtEl>
                                          <p:spTgt spid="409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Slide Number Placeholder 3"/>
          <p:cNvSpPr txBox="1">
            <a:spLocks/>
          </p:cNvSpPr>
          <p:nvPr/>
        </p:nvSpPr>
        <p:spPr bwMode="auto">
          <a:xfrm>
            <a:off x="34925" y="6524625"/>
            <a:ext cx="75565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22</a:t>
            </a:fld>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 name="Title 1"/>
          <p:cNvSpPr txBox="1">
            <a:spLocks/>
          </p:cNvSpPr>
          <p:nvPr/>
        </p:nvSpPr>
        <p:spPr bwMode="auto">
          <a:xfrm>
            <a:off x="323850" y="71438"/>
            <a:ext cx="8496300" cy="7651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0" cap="none" spc="0" normalizeH="0" baseline="0" noProof="0" dirty="0" smtClean="0">
                <a:ln>
                  <a:noFill/>
                </a:ln>
                <a:solidFill>
                  <a:schemeClr val="tx1"/>
                </a:solidFill>
                <a:effectLst/>
                <a:uLnTx/>
                <a:uFillTx/>
                <a:latin typeface="+mj-lt"/>
                <a:ea typeface="+mj-ea"/>
                <a:cs typeface="+mj-cs"/>
              </a:rPr>
              <a:t>SVN</a:t>
            </a:r>
            <a:r>
              <a:rPr kumimoji="0" lang="zh-CN" altLang="en-US" sz="3600" b="0" i="0" u="none" strike="noStrike" kern="0" cap="none" spc="0" normalizeH="0" baseline="0" noProof="0" dirty="0" smtClean="0">
                <a:ln>
                  <a:noFill/>
                </a:ln>
                <a:solidFill>
                  <a:schemeClr val="tx1"/>
                </a:solidFill>
                <a:effectLst/>
                <a:uLnTx/>
                <a:uFillTx/>
                <a:latin typeface="+mj-lt"/>
                <a:ea typeface="+mj-ea"/>
                <a:cs typeface="+mj-cs"/>
              </a:rPr>
              <a:t>配置安装与使用</a:t>
            </a:r>
            <a:endParaRPr kumimoji="0" lang="zh-CN" altLang="en-US" sz="3600" b="0" i="0" u="none" strike="noStrike" kern="0" cap="none" spc="0" normalizeH="0" baseline="0" noProof="0" dirty="0">
              <a:ln>
                <a:noFill/>
              </a:ln>
              <a:solidFill>
                <a:schemeClr val="tx1"/>
              </a:solidFill>
              <a:effectLst/>
              <a:uLnTx/>
              <a:uFillTx/>
              <a:latin typeface="+mj-lt"/>
              <a:ea typeface="+mj-ea"/>
              <a:cs typeface="+mj-cs"/>
            </a:endParaRPr>
          </a:p>
        </p:txBody>
      </p:sp>
      <p:sp>
        <p:nvSpPr>
          <p:cNvPr id="7" name="Slide Number Placeholder 3"/>
          <p:cNvSpPr txBox="1">
            <a:spLocks/>
          </p:cNvSpPr>
          <p:nvPr/>
        </p:nvSpPr>
        <p:spPr bwMode="auto">
          <a:xfrm>
            <a:off x="34925" y="6524625"/>
            <a:ext cx="75565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ct val="0"/>
                </a:spcBef>
                <a:spcAft>
                  <a:spcPts val="0"/>
                </a:spcAft>
                <a:buClrTx/>
                <a:buSzTx/>
                <a:buFontTx/>
                <a:buNone/>
                <a:tabLst/>
                <a:defRPr/>
              </a:pPr>
              <a:t>22</a:t>
            </a:fld>
            <a:endParaRPr kumimoji="0" 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Content Placeholder 2"/>
          <p:cNvSpPr txBox="1">
            <a:spLocks/>
          </p:cNvSpPr>
          <p:nvPr/>
        </p:nvSpPr>
        <p:spPr bwMode="auto">
          <a:xfrm>
            <a:off x="304800" y="1219200"/>
            <a:ext cx="8424863"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zh-CN" altLang="en-US" sz="2800" kern="0" noProof="0" dirty="0" smtClean="0"/>
              <a:t>创建</a:t>
            </a:r>
            <a:r>
              <a:rPr lang="en-US" altLang="zh-CN" sz="2800" kern="0" noProof="0" dirty="0" smtClean="0"/>
              <a:t>SVN</a:t>
            </a:r>
            <a:r>
              <a:rPr lang="zh-CN" altLang="en-US" sz="2800" kern="0" dirty="0" smtClean="0"/>
              <a:t>版本库之三板斧</a:t>
            </a:r>
            <a:endParaRPr lang="en-US" altLang="zh-CN" sz="2800" kern="0" dirty="0" smtClean="0"/>
          </a:p>
          <a:p>
            <a:pPr marL="800100" lvl="1" indent="-342900" fontAlgn="base">
              <a:spcBef>
                <a:spcPct val="20000"/>
              </a:spcBef>
              <a:spcAft>
                <a:spcPct val="0"/>
              </a:spcAft>
              <a:buFontTx/>
              <a:buChar char="•"/>
            </a:pPr>
            <a:r>
              <a:rPr lang="zh-CN" altLang="en-US" sz="2800" kern="0" dirty="0" smtClean="0"/>
              <a:t>第一斧    开辟空间</a:t>
            </a:r>
            <a:endParaRPr lang="en-US" altLang="zh-CN" sz="2800" kern="0" dirty="0" smtClean="0"/>
          </a:p>
          <a:p>
            <a:pPr marL="800100" lvl="1" indent="-342900" fontAlgn="base">
              <a:spcBef>
                <a:spcPct val="20000"/>
              </a:spcBef>
              <a:spcAft>
                <a:spcPct val="0"/>
              </a:spcAft>
              <a:buFontTx/>
              <a:buChar char="•"/>
            </a:pPr>
            <a:r>
              <a:rPr lang="zh-CN" altLang="en-US" sz="2800" kern="0" dirty="0" smtClean="0"/>
              <a:t>第二斧    访问控制</a:t>
            </a:r>
            <a:endParaRPr lang="en-US" altLang="zh-CN" sz="2800" kern="0" dirty="0" smtClean="0"/>
          </a:p>
          <a:p>
            <a:pPr marL="800100" lvl="1" indent="-342900" fontAlgn="base">
              <a:spcBef>
                <a:spcPct val="20000"/>
              </a:spcBef>
              <a:spcAft>
                <a:spcPct val="0"/>
              </a:spcAft>
              <a:buFontTx/>
              <a:buChar char="•"/>
            </a:pPr>
            <a:r>
              <a:rPr kumimoji="0" lang="zh-CN" altLang="en-US" sz="2800" b="0" i="0" u="none" strike="noStrike" kern="0" cap="none" spc="0" normalizeH="0" baseline="0" noProof="0" dirty="0" smtClean="0">
                <a:ln>
                  <a:noFill/>
                </a:ln>
                <a:solidFill>
                  <a:schemeClr val="tx1"/>
                </a:solidFill>
                <a:effectLst/>
                <a:uLnTx/>
                <a:uFillTx/>
                <a:latin typeface="+mn-lt"/>
                <a:ea typeface="+mn-ea"/>
                <a:cs typeface="+mn-cs"/>
              </a:rPr>
              <a:t>第三斧    加入资源</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72706" name="Picture 2"/>
          <p:cNvPicPr>
            <a:picLocks noChangeAspect="1" noChangeArrowheads="1"/>
          </p:cNvPicPr>
          <p:nvPr/>
        </p:nvPicPr>
        <p:blipFill>
          <a:blip r:embed="rId3" cstate="print"/>
          <a:srcRect/>
          <a:stretch>
            <a:fillRect/>
          </a:stretch>
        </p:blipFill>
        <p:spPr bwMode="auto">
          <a:xfrm>
            <a:off x="762000" y="1219200"/>
            <a:ext cx="5486400" cy="4069830"/>
          </a:xfrm>
          <a:prstGeom prst="rect">
            <a:avLst/>
          </a:prstGeom>
          <a:noFill/>
          <a:ln w="9525">
            <a:noFill/>
            <a:miter lim="800000"/>
            <a:headEnd/>
            <a:tailEnd/>
          </a:ln>
          <a:effectLst/>
        </p:spPr>
      </p:pic>
      <p:pic>
        <p:nvPicPr>
          <p:cNvPr id="72707" name="Picture 3"/>
          <p:cNvPicPr>
            <a:picLocks noChangeAspect="1" noChangeArrowheads="1"/>
          </p:cNvPicPr>
          <p:nvPr/>
        </p:nvPicPr>
        <p:blipFill>
          <a:blip r:embed="rId4" cstate="print"/>
          <a:srcRect/>
          <a:stretch>
            <a:fillRect/>
          </a:stretch>
        </p:blipFill>
        <p:spPr bwMode="auto">
          <a:xfrm>
            <a:off x="762000" y="1219200"/>
            <a:ext cx="6115050" cy="4695825"/>
          </a:xfrm>
          <a:prstGeom prst="rect">
            <a:avLst/>
          </a:prstGeom>
          <a:noFill/>
          <a:ln w="9525">
            <a:noFill/>
            <a:miter lim="800000"/>
            <a:headEnd/>
            <a:tailEnd/>
          </a:ln>
          <a:effectLst/>
        </p:spPr>
      </p:pic>
      <p:pic>
        <p:nvPicPr>
          <p:cNvPr id="72708" name="Picture 4"/>
          <p:cNvPicPr>
            <a:picLocks noChangeAspect="1" noChangeArrowheads="1"/>
          </p:cNvPicPr>
          <p:nvPr/>
        </p:nvPicPr>
        <p:blipFill>
          <a:blip r:embed="rId5" cstate="print"/>
          <a:srcRect/>
          <a:stretch>
            <a:fillRect/>
          </a:stretch>
        </p:blipFill>
        <p:spPr bwMode="auto">
          <a:xfrm>
            <a:off x="762000" y="1219200"/>
            <a:ext cx="6086475" cy="4648200"/>
          </a:xfrm>
          <a:prstGeom prst="rect">
            <a:avLst/>
          </a:prstGeom>
          <a:noFill/>
          <a:ln w="9525">
            <a:noFill/>
            <a:miter lim="800000"/>
            <a:headEnd/>
            <a:tailEnd/>
          </a:ln>
          <a:effectLst/>
        </p:spPr>
      </p:pic>
      <p:pic>
        <p:nvPicPr>
          <p:cNvPr id="72709" name="Picture 5"/>
          <p:cNvPicPr>
            <a:picLocks noChangeAspect="1" noChangeArrowheads="1"/>
          </p:cNvPicPr>
          <p:nvPr/>
        </p:nvPicPr>
        <p:blipFill>
          <a:blip r:embed="rId6" cstate="print"/>
          <a:srcRect/>
          <a:stretch>
            <a:fillRect/>
          </a:stretch>
        </p:blipFill>
        <p:spPr bwMode="auto">
          <a:xfrm>
            <a:off x="1371600" y="2133600"/>
            <a:ext cx="4362450" cy="3352800"/>
          </a:xfrm>
          <a:prstGeom prst="rect">
            <a:avLst/>
          </a:prstGeom>
          <a:noFill/>
          <a:ln w="9525">
            <a:noFill/>
            <a:miter lim="800000"/>
            <a:headEnd/>
            <a:tailEnd/>
          </a:ln>
          <a:effectLst/>
        </p:spPr>
      </p:pic>
      <p:pic>
        <p:nvPicPr>
          <p:cNvPr id="72710" name="Picture 6"/>
          <p:cNvPicPr>
            <a:picLocks noChangeAspect="1" noChangeArrowheads="1"/>
          </p:cNvPicPr>
          <p:nvPr/>
        </p:nvPicPr>
        <p:blipFill>
          <a:blip r:embed="rId7" cstate="print"/>
          <a:srcRect/>
          <a:stretch>
            <a:fillRect/>
          </a:stretch>
        </p:blipFill>
        <p:spPr bwMode="auto">
          <a:xfrm>
            <a:off x="990600" y="2362200"/>
            <a:ext cx="6353175" cy="2895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fade">
                                      <p:cBhvr>
                                        <p:cTn id="7" dur="2000"/>
                                        <p:tgtEl>
                                          <p:spTgt spid="72706"/>
                                        </p:tgtEl>
                                      </p:cBhvr>
                                    </p:animEffect>
                                  </p:childTnLst>
                                </p:cTn>
                              </p:par>
                              <p:par>
                                <p:cTn id="8" presetID="10" presetClass="exit" presetSubtype="0" fill="hold" nodeType="withEffect">
                                  <p:stCondLst>
                                    <p:cond delay="0"/>
                                  </p:stCondLst>
                                  <p:childTnLst>
                                    <p:animEffect transition="out" filter="fade">
                                      <p:cBhvr>
                                        <p:cTn id="9" dur="2000"/>
                                        <p:tgtEl>
                                          <p:spTgt spid="8">
                                            <p:txEl>
                                              <p:pRg st="0" end="0"/>
                                            </p:txEl>
                                          </p:spTgt>
                                        </p:tgtEl>
                                      </p:cBhvr>
                                    </p:animEffect>
                                    <p:set>
                                      <p:cBhvr>
                                        <p:cTn id="10" dur="1" fill="hold">
                                          <p:stCondLst>
                                            <p:cond delay="1999"/>
                                          </p:stCondLst>
                                        </p:cTn>
                                        <p:tgtEl>
                                          <p:spTgt spid="8">
                                            <p:txEl>
                                              <p:pRg st="0" end="0"/>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8">
                                            <p:txEl>
                                              <p:pRg st="1" end="1"/>
                                            </p:txEl>
                                          </p:spTgt>
                                        </p:tgtEl>
                                      </p:cBhvr>
                                    </p:animEffect>
                                    <p:set>
                                      <p:cBhvr>
                                        <p:cTn id="13" dur="1" fill="hold">
                                          <p:stCondLst>
                                            <p:cond delay="1999"/>
                                          </p:stCondLst>
                                        </p:cTn>
                                        <p:tgtEl>
                                          <p:spTgt spid="8">
                                            <p:txEl>
                                              <p:pRg st="1" end="1"/>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8">
                                            <p:txEl>
                                              <p:pRg st="2" end="2"/>
                                            </p:txEl>
                                          </p:spTgt>
                                        </p:tgtEl>
                                      </p:cBhvr>
                                    </p:animEffect>
                                    <p:set>
                                      <p:cBhvr>
                                        <p:cTn id="16" dur="1" fill="hold">
                                          <p:stCondLst>
                                            <p:cond delay="1999"/>
                                          </p:stCondLst>
                                        </p:cTn>
                                        <p:tgtEl>
                                          <p:spTgt spid="8">
                                            <p:txEl>
                                              <p:pRg st="2" end="2"/>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8">
                                            <p:txEl>
                                              <p:pRg st="3" end="3"/>
                                            </p:txEl>
                                          </p:spTgt>
                                        </p:tgtEl>
                                      </p:cBhvr>
                                    </p:animEffect>
                                    <p:set>
                                      <p:cBhvr>
                                        <p:cTn id="19" dur="1" fill="hold">
                                          <p:stCondLst>
                                            <p:cond delay="1999"/>
                                          </p:stCondLst>
                                        </p:cTn>
                                        <p:tgtEl>
                                          <p:spTgt spid="8">
                                            <p:txEl>
                                              <p:pRg st="3" end="3"/>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2707"/>
                                        </p:tgtEl>
                                        <p:attrNameLst>
                                          <p:attrName>style.visibility</p:attrName>
                                        </p:attrNameLst>
                                      </p:cBhvr>
                                      <p:to>
                                        <p:strVal val="visible"/>
                                      </p:to>
                                    </p:set>
                                    <p:animEffect transition="in" filter="fade">
                                      <p:cBhvr>
                                        <p:cTn id="24" dur="2000"/>
                                        <p:tgtEl>
                                          <p:spTgt spid="72707"/>
                                        </p:tgtEl>
                                      </p:cBhvr>
                                    </p:animEffect>
                                  </p:childTnLst>
                                </p:cTn>
                              </p:par>
                              <p:par>
                                <p:cTn id="25" presetID="10" presetClass="exit" presetSubtype="0" fill="hold" nodeType="withEffect">
                                  <p:stCondLst>
                                    <p:cond delay="0"/>
                                  </p:stCondLst>
                                  <p:childTnLst>
                                    <p:animEffect transition="out" filter="fade">
                                      <p:cBhvr>
                                        <p:cTn id="26" dur="2000"/>
                                        <p:tgtEl>
                                          <p:spTgt spid="72706"/>
                                        </p:tgtEl>
                                      </p:cBhvr>
                                    </p:animEffect>
                                    <p:set>
                                      <p:cBhvr>
                                        <p:cTn id="27" dur="1" fill="hold">
                                          <p:stCondLst>
                                            <p:cond delay="1999"/>
                                          </p:stCondLst>
                                        </p:cTn>
                                        <p:tgtEl>
                                          <p:spTgt spid="7270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708"/>
                                        </p:tgtEl>
                                        <p:attrNameLst>
                                          <p:attrName>style.visibility</p:attrName>
                                        </p:attrNameLst>
                                      </p:cBhvr>
                                      <p:to>
                                        <p:strVal val="visible"/>
                                      </p:to>
                                    </p:set>
                                    <p:animEffect transition="in" filter="fade">
                                      <p:cBhvr>
                                        <p:cTn id="32" dur="2000"/>
                                        <p:tgtEl>
                                          <p:spTgt spid="72708"/>
                                        </p:tgtEl>
                                      </p:cBhvr>
                                    </p:animEffect>
                                  </p:childTnLst>
                                </p:cTn>
                              </p:par>
                              <p:par>
                                <p:cTn id="33" presetID="10" presetClass="exit" presetSubtype="0" fill="hold" nodeType="withEffect">
                                  <p:stCondLst>
                                    <p:cond delay="0"/>
                                  </p:stCondLst>
                                  <p:childTnLst>
                                    <p:animEffect transition="out" filter="fade">
                                      <p:cBhvr>
                                        <p:cTn id="34" dur="2000"/>
                                        <p:tgtEl>
                                          <p:spTgt spid="72707"/>
                                        </p:tgtEl>
                                      </p:cBhvr>
                                    </p:animEffect>
                                    <p:set>
                                      <p:cBhvr>
                                        <p:cTn id="35" dur="1" fill="hold">
                                          <p:stCondLst>
                                            <p:cond delay="1999"/>
                                          </p:stCondLst>
                                        </p:cTn>
                                        <p:tgtEl>
                                          <p:spTgt spid="7270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2709"/>
                                        </p:tgtEl>
                                        <p:attrNameLst>
                                          <p:attrName>style.visibility</p:attrName>
                                        </p:attrNameLst>
                                      </p:cBhvr>
                                      <p:to>
                                        <p:strVal val="visible"/>
                                      </p:to>
                                    </p:set>
                                    <p:animEffect transition="in" filter="fade">
                                      <p:cBhvr>
                                        <p:cTn id="40" dur="2000"/>
                                        <p:tgtEl>
                                          <p:spTgt spid="72709"/>
                                        </p:tgtEl>
                                      </p:cBhvr>
                                    </p:animEffect>
                                  </p:childTnLst>
                                </p:cTn>
                              </p:par>
                              <p:par>
                                <p:cTn id="41" presetID="10" presetClass="exit" presetSubtype="0" fill="hold" nodeType="withEffect">
                                  <p:stCondLst>
                                    <p:cond delay="0"/>
                                  </p:stCondLst>
                                  <p:childTnLst>
                                    <p:animEffect transition="out" filter="fade">
                                      <p:cBhvr>
                                        <p:cTn id="42" dur="2000"/>
                                        <p:tgtEl>
                                          <p:spTgt spid="72708"/>
                                        </p:tgtEl>
                                      </p:cBhvr>
                                    </p:animEffect>
                                    <p:set>
                                      <p:cBhvr>
                                        <p:cTn id="43" dur="1" fill="hold">
                                          <p:stCondLst>
                                            <p:cond delay="1999"/>
                                          </p:stCondLst>
                                        </p:cTn>
                                        <p:tgtEl>
                                          <p:spTgt spid="7270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2710"/>
                                        </p:tgtEl>
                                        <p:attrNameLst>
                                          <p:attrName>style.visibility</p:attrName>
                                        </p:attrNameLst>
                                      </p:cBhvr>
                                      <p:to>
                                        <p:strVal val="visible"/>
                                      </p:to>
                                    </p:set>
                                    <p:animEffect transition="in" filter="fade">
                                      <p:cBhvr>
                                        <p:cTn id="48" dur="2000"/>
                                        <p:tgtEl>
                                          <p:spTgt spid="72710"/>
                                        </p:tgtEl>
                                      </p:cBhvr>
                                    </p:animEffect>
                                  </p:childTnLst>
                                </p:cTn>
                              </p:par>
                              <p:par>
                                <p:cTn id="49" presetID="10" presetClass="exit" presetSubtype="0" fill="hold" nodeType="withEffect">
                                  <p:stCondLst>
                                    <p:cond delay="0"/>
                                  </p:stCondLst>
                                  <p:childTnLst>
                                    <p:animEffect transition="out" filter="fade">
                                      <p:cBhvr>
                                        <p:cTn id="50" dur="2000"/>
                                        <p:tgtEl>
                                          <p:spTgt spid="72709"/>
                                        </p:tgtEl>
                                      </p:cBhvr>
                                    </p:animEffect>
                                    <p:set>
                                      <p:cBhvr>
                                        <p:cTn id="51" dur="1" fill="hold">
                                          <p:stCondLst>
                                            <p:cond delay="1999"/>
                                          </p:stCondLst>
                                        </p:cTn>
                                        <p:tgtEl>
                                          <p:spTgt spid="7270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en-US" altLang="zh-CN" dirty="0" smtClean="0"/>
              <a:t>SVN</a:t>
            </a:r>
            <a:r>
              <a:rPr lang="zh-CN" altLang="en-US" dirty="0" smtClean="0"/>
              <a:t>配置安装与使用</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23</a:t>
            </a:fld>
            <a:endParaRPr lang="en-US"/>
          </a:p>
        </p:txBody>
      </p:sp>
      <p:pic>
        <p:nvPicPr>
          <p:cNvPr id="73730" name="Picture 2"/>
          <p:cNvPicPr>
            <a:picLocks noChangeAspect="1" noChangeArrowheads="1"/>
          </p:cNvPicPr>
          <p:nvPr/>
        </p:nvPicPr>
        <p:blipFill>
          <a:blip r:embed="rId2" cstate="print"/>
          <a:srcRect/>
          <a:stretch>
            <a:fillRect/>
          </a:stretch>
        </p:blipFill>
        <p:spPr bwMode="auto">
          <a:xfrm>
            <a:off x="533401" y="1219200"/>
            <a:ext cx="3047999" cy="781504"/>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cstate="print"/>
          <a:srcRect/>
          <a:stretch>
            <a:fillRect/>
          </a:stretch>
        </p:blipFill>
        <p:spPr bwMode="auto">
          <a:xfrm>
            <a:off x="533400" y="2133600"/>
            <a:ext cx="2667000" cy="807308"/>
          </a:xfrm>
          <a:prstGeom prst="rect">
            <a:avLst/>
          </a:prstGeom>
          <a:noFill/>
          <a:ln w="9525">
            <a:noFill/>
            <a:miter lim="800000"/>
            <a:headEnd/>
            <a:tailEnd/>
          </a:ln>
          <a:effectLst/>
        </p:spPr>
      </p:pic>
      <p:pic>
        <p:nvPicPr>
          <p:cNvPr id="73732" name="Picture 4"/>
          <p:cNvPicPr>
            <a:picLocks noChangeAspect="1" noChangeArrowheads="1"/>
          </p:cNvPicPr>
          <p:nvPr/>
        </p:nvPicPr>
        <p:blipFill>
          <a:blip r:embed="rId4" cstate="print"/>
          <a:srcRect/>
          <a:stretch>
            <a:fillRect/>
          </a:stretch>
        </p:blipFill>
        <p:spPr bwMode="auto">
          <a:xfrm>
            <a:off x="4343400" y="1143000"/>
            <a:ext cx="4562475" cy="2409825"/>
          </a:xfrm>
          <a:prstGeom prst="rect">
            <a:avLst/>
          </a:prstGeom>
          <a:noFill/>
          <a:ln w="9525">
            <a:noFill/>
            <a:miter lim="800000"/>
            <a:headEnd/>
            <a:tailEnd/>
          </a:ln>
          <a:effectLst/>
        </p:spPr>
      </p:pic>
      <p:pic>
        <p:nvPicPr>
          <p:cNvPr id="73733" name="Picture 5"/>
          <p:cNvPicPr>
            <a:picLocks noChangeAspect="1" noChangeArrowheads="1"/>
          </p:cNvPicPr>
          <p:nvPr/>
        </p:nvPicPr>
        <p:blipFill>
          <a:blip r:embed="rId5" cstate="print"/>
          <a:srcRect/>
          <a:stretch>
            <a:fillRect/>
          </a:stretch>
        </p:blipFill>
        <p:spPr bwMode="auto">
          <a:xfrm>
            <a:off x="4343400" y="1143000"/>
            <a:ext cx="3638550" cy="2733675"/>
          </a:xfrm>
          <a:prstGeom prst="rect">
            <a:avLst/>
          </a:prstGeom>
          <a:noFill/>
          <a:ln w="9525">
            <a:noFill/>
            <a:miter lim="800000"/>
            <a:headEnd/>
            <a:tailEnd/>
          </a:ln>
          <a:effectLst/>
        </p:spPr>
      </p:pic>
      <p:pic>
        <p:nvPicPr>
          <p:cNvPr id="73734" name="Picture 6"/>
          <p:cNvPicPr>
            <a:picLocks noChangeAspect="1" noChangeArrowheads="1"/>
          </p:cNvPicPr>
          <p:nvPr/>
        </p:nvPicPr>
        <p:blipFill>
          <a:blip r:embed="rId6" cstate="print"/>
          <a:srcRect/>
          <a:stretch>
            <a:fillRect/>
          </a:stretch>
        </p:blipFill>
        <p:spPr bwMode="auto">
          <a:xfrm>
            <a:off x="2590800" y="3048000"/>
            <a:ext cx="6343650" cy="2914650"/>
          </a:xfrm>
          <a:prstGeom prst="rect">
            <a:avLst/>
          </a:prstGeom>
          <a:noFill/>
          <a:ln w="9525">
            <a:noFill/>
            <a:miter lim="800000"/>
            <a:headEnd/>
            <a:tailEnd/>
          </a:ln>
          <a:effectLst/>
        </p:spPr>
      </p:pic>
      <p:pic>
        <p:nvPicPr>
          <p:cNvPr id="73735" name="Picture 7"/>
          <p:cNvPicPr>
            <a:picLocks noChangeAspect="1" noChangeArrowheads="1"/>
          </p:cNvPicPr>
          <p:nvPr/>
        </p:nvPicPr>
        <p:blipFill>
          <a:blip r:embed="rId7" cstate="print"/>
          <a:srcRect/>
          <a:stretch>
            <a:fillRect/>
          </a:stretch>
        </p:blipFill>
        <p:spPr bwMode="auto">
          <a:xfrm>
            <a:off x="533400" y="2895600"/>
            <a:ext cx="2545404" cy="762000"/>
          </a:xfrm>
          <a:prstGeom prst="rect">
            <a:avLst/>
          </a:prstGeom>
          <a:noFill/>
          <a:ln w="9525">
            <a:noFill/>
            <a:miter lim="800000"/>
            <a:headEnd/>
            <a:tailEnd/>
          </a:ln>
          <a:effectLst/>
        </p:spPr>
      </p:pic>
      <p:pic>
        <p:nvPicPr>
          <p:cNvPr id="73736" name="Picture 8"/>
          <p:cNvPicPr>
            <a:picLocks noChangeAspect="1" noChangeArrowheads="1"/>
          </p:cNvPicPr>
          <p:nvPr/>
        </p:nvPicPr>
        <p:blipFill>
          <a:blip r:embed="rId8" cstate="print"/>
          <a:srcRect/>
          <a:stretch>
            <a:fillRect/>
          </a:stretch>
        </p:blipFill>
        <p:spPr bwMode="auto">
          <a:xfrm>
            <a:off x="4343400" y="1143000"/>
            <a:ext cx="4610100" cy="4724400"/>
          </a:xfrm>
          <a:prstGeom prst="rect">
            <a:avLst/>
          </a:prstGeom>
          <a:noFill/>
          <a:ln w="9525">
            <a:noFill/>
            <a:miter lim="800000"/>
            <a:headEnd/>
            <a:tailEnd/>
          </a:ln>
          <a:effectLst/>
        </p:spPr>
      </p:pic>
      <p:pic>
        <p:nvPicPr>
          <p:cNvPr id="73737" name="Picture 9"/>
          <p:cNvPicPr>
            <a:picLocks noChangeAspect="1" noChangeArrowheads="1"/>
          </p:cNvPicPr>
          <p:nvPr/>
        </p:nvPicPr>
        <p:blipFill>
          <a:blip r:embed="rId9" cstate="print"/>
          <a:srcRect/>
          <a:stretch>
            <a:fillRect/>
          </a:stretch>
        </p:blipFill>
        <p:spPr bwMode="auto">
          <a:xfrm>
            <a:off x="4343400" y="1143000"/>
            <a:ext cx="4457700" cy="4686300"/>
          </a:xfrm>
          <a:prstGeom prst="rect">
            <a:avLst/>
          </a:prstGeom>
          <a:noFill/>
          <a:ln w="9525">
            <a:noFill/>
            <a:miter lim="800000"/>
            <a:headEnd/>
            <a:tailEnd/>
          </a:ln>
          <a:effectLst/>
        </p:spPr>
      </p:pic>
      <p:pic>
        <p:nvPicPr>
          <p:cNvPr id="73738" name="Picture 10"/>
          <p:cNvPicPr>
            <a:picLocks noChangeAspect="1" noChangeArrowheads="1"/>
          </p:cNvPicPr>
          <p:nvPr/>
        </p:nvPicPr>
        <p:blipFill>
          <a:blip r:embed="rId10" cstate="print"/>
          <a:srcRect/>
          <a:stretch>
            <a:fillRect/>
          </a:stretch>
        </p:blipFill>
        <p:spPr bwMode="auto">
          <a:xfrm>
            <a:off x="1676400" y="1143000"/>
            <a:ext cx="6086475" cy="4648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fade">
                                      <p:cBhvr>
                                        <p:cTn id="7" dur="2000"/>
                                        <p:tgtEl>
                                          <p:spTgt spid="737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733"/>
                                        </p:tgtEl>
                                        <p:attrNameLst>
                                          <p:attrName>style.visibility</p:attrName>
                                        </p:attrNameLst>
                                      </p:cBhvr>
                                      <p:to>
                                        <p:strVal val="visible"/>
                                      </p:to>
                                    </p:set>
                                    <p:animEffect transition="in" filter="fade">
                                      <p:cBhvr>
                                        <p:cTn id="12" dur="2000"/>
                                        <p:tgtEl>
                                          <p:spTgt spid="73733"/>
                                        </p:tgtEl>
                                      </p:cBhvr>
                                    </p:animEffect>
                                  </p:childTnLst>
                                </p:cTn>
                              </p:par>
                              <p:par>
                                <p:cTn id="13" presetID="10" presetClass="exit" presetSubtype="0" fill="hold" nodeType="withEffect">
                                  <p:stCondLst>
                                    <p:cond delay="0"/>
                                  </p:stCondLst>
                                  <p:childTnLst>
                                    <p:animEffect transition="out" filter="fade">
                                      <p:cBhvr>
                                        <p:cTn id="14" dur="2000"/>
                                        <p:tgtEl>
                                          <p:spTgt spid="73732"/>
                                        </p:tgtEl>
                                      </p:cBhvr>
                                    </p:animEffect>
                                    <p:set>
                                      <p:cBhvr>
                                        <p:cTn id="15" dur="1" fill="hold">
                                          <p:stCondLst>
                                            <p:cond delay="1999"/>
                                          </p:stCondLst>
                                        </p:cTn>
                                        <p:tgtEl>
                                          <p:spTgt spid="7373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3734"/>
                                        </p:tgtEl>
                                        <p:attrNameLst>
                                          <p:attrName>style.visibility</p:attrName>
                                        </p:attrNameLst>
                                      </p:cBhvr>
                                      <p:to>
                                        <p:strVal val="visible"/>
                                      </p:to>
                                    </p:set>
                                    <p:animEffect transition="in" filter="fade">
                                      <p:cBhvr>
                                        <p:cTn id="20" dur="2000"/>
                                        <p:tgtEl>
                                          <p:spTgt spid="73734"/>
                                        </p:tgtEl>
                                      </p:cBhvr>
                                    </p:animEffect>
                                  </p:childTnLst>
                                </p:cTn>
                              </p:par>
                              <p:par>
                                <p:cTn id="21" presetID="10" presetClass="exit" presetSubtype="0" fill="hold" nodeType="withEffect">
                                  <p:stCondLst>
                                    <p:cond delay="0"/>
                                  </p:stCondLst>
                                  <p:childTnLst>
                                    <p:animEffect transition="out" filter="fade">
                                      <p:cBhvr>
                                        <p:cTn id="22" dur="2000"/>
                                        <p:tgtEl>
                                          <p:spTgt spid="73733"/>
                                        </p:tgtEl>
                                      </p:cBhvr>
                                    </p:animEffect>
                                    <p:set>
                                      <p:cBhvr>
                                        <p:cTn id="23" dur="1" fill="hold">
                                          <p:stCondLst>
                                            <p:cond delay="1999"/>
                                          </p:stCondLst>
                                        </p:cTn>
                                        <p:tgtEl>
                                          <p:spTgt spid="7373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3735"/>
                                        </p:tgtEl>
                                        <p:attrNameLst>
                                          <p:attrName>style.visibility</p:attrName>
                                        </p:attrNameLst>
                                      </p:cBhvr>
                                      <p:to>
                                        <p:strVal val="visible"/>
                                      </p:to>
                                    </p:set>
                                    <p:animEffect transition="in" filter="fade">
                                      <p:cBhvr>
                                        <p:cTn id="28" dur="2000"/>
                                        <p:tgtEl>
                                          <p:spTgt spid="73735"/>
                                        </p:tgtEl>
                                      </p:cBhvr>
                                    </p:animEffect>
                                  </p:childTnLst>
                                </p:cTn>
                              </p:par>
                              <p:par>
                                <p:cTn id="29" presetID="10" presetClass="exit" presetSubtype="0" fill="hold" nodeType="withEffect">
                                  <p:stCondLst>
                                    <p:cond delay="0"/>
                                  </p:stCondLst>
                                  <p:childTnLst>
                                    <p:animEffect transition="out" filter="fade">
                                      <p:cBhvr>
                                        <p:cTn id="30" dur="2000"/>
                                        <p:tgtEl>
                                          <p:spTgt spid="73734"/>
                                        </p:tgtEl>
                                      </p:cBhvr>
                                    </p:animEffect>
                                    <p:set>
                                      <p:cBhvr>
                                        <p:cTn id="31" dur="1" fill="hold">
                                          <p:stCondLst>
                                            <p:cond delay="1999"/>
                                          </p:stCondLst>
                                        </p:cTn>
                                        <p:tgtEl>
                                          <p:spTgt spid="7373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3736"/>
                                        </p:tgtEl>
                                        <p:attrNameLst>
                                          <p:attrName>style.visibility</p:attrName>
                                        </p:attrNameLst>
                                      </p:cBhvr>
                                      <p:to>
                                        <p:strVal val="visible"/>
                                      </p:to>
                                    </p:set>
                                    <p:animEffect transition="in" filter="fade">
                                      <p:cBhvr>
                                        <p:cTn id="36" dur="2000"/>
                                        <p:tgtEl>
                                          <p:spTgt spid="737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3737"/>
                                        </p:tgtEl>
                                        <p:attrNameLst>
                                          <p:attrName>style.visibility</p:attrName>
                                        </p:attrNameLst>
                                      </p:cBhvr>
                                      <p:to>
                                        <p:strVal val="visible"/>
                                      </p:to>
                                    </p:set>
                                    <p:animEffect transition="in" filter="fade">
                                      <p:cBhvr>
                                        <p:cTn id="41" dur="2000"/>
                                        <p:tgtEl>
                                          <p:spTgt spid="73737"/>
                                        </p:tgtEl>
                                      </p:cBhvr>
                                    </p:animEffect>
                                  </p:childTnLst>
                                </p:cTn>
                              </p:par>
                              <p:par>
                                <p:cTn id="42" presetID="10" presetClass="exit" presetSubtype="0" fill="hold" nodeType="withEffect">
                                  <p:stCondLst>
                                    <p:cond delay="0"/>
                                  </p:stCondLst>
                                  <p:childTnLst>
                                    <p:animEffect transition="out" filter="fade">
                                      <p:cBhvr>
                                        <p:cTn id="43" dur="2000"/>
                                        <p:tgtEl>
                                          <p:spTgt spid="73736"/>
                                        </p:tgtEl>
                                      </p:cBhvr>
                                    </p:animEffect>
                                    <p:set>
                                      <p:cBhvr>
                                        <p:cTn id="44" dur="1" fill="hold">
                                          <p:stCondLst>
                                            <p:cond delay="1999"/>
                                          </p:stCondLst>
                                        </p:cTn>
                                        <p:tgtEl>
                                          <p:spTgt spid="737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3738"/>
                                        </p:tgtEl>
                                        <p:attrNameLst>
                                          <p:attrName>style.visibility</p:attrName>
                                        </p:attrNameLst>
                                      </p:cBhvr>
                                      <p:to>
                                        <p:strVal val="visible"/>
                                      </p:to>
                                    </p:set>
                                    <p:animEffect transition="in" filter="fade">
                                      <p:cBhvr>
                                        <p:cTn id="49" dur="2000"/>
                                        <p:tgtEl>
                                          <p:spTgt spid="73738"/>
                                        </p:tgtEl>
                                      </p:cBhvr>
                                    </p:animEffect>
                                  </p:childTnLst>
                                </p:cTn>
                              </p:par>
                              <p:par>
                                <p:cTn id="50" presetID="10" presetClass="exit" presetSubtype="0" fill="hold" nodeType="withEffect">
                                  <p:stCondLst>
                                    <p:cond delay="0"/>
                                  </p:stCondLst>
                                  <p:childTnLst>
                                    <p:animEffect transition="out" filter="fade">
                                      <p:cBhvr>
                                        <p:cTn id="51" dur="2000"/>
                                        <p:tgtEl>
                                          <p:spTgt spid="73737"/>
                                        </p:tgtEl>
                                      </p:cBhvr>
                                    </p:animEffect>
                                    <p:set>
                                      <p:cBhvr>
                                        <p:cTn id="52" dur="1" fill="hold">
                                          <p:stCondLst>
                                            <p:cond delay="1999"/>
                                          </p:stCondLst>
                                        </p:cTn>
                                        <p:tgtEl>
                                          <p:spTgt spid="737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953000"/>
          </a:xfrm>
        </p:spPr>
        <p:txBody>
          <a:bodyPr/>
          <a:lstStyle/>
          <a:p>
            <a:r>
              <a:rPr lang="zh-CN" altLang="en-US" dirty="0" smtClean="0"/>
              <a:t>开始共享文件操作</a:t>
            </a:r>
            <a:endParaRPr lang="en-US" altLang="zh-CN" dirty="0" smtClean="0"/>
          </a:p>
          <a:p>
            <a:pPr lvl="1"/>
            <a:endParaRPr lang="en-US" altLang="zh-CN" dirty="0" smtClean="0"/>
          </a:p>
        </p:txBody>
      </p:sp>
      <p:sp>
        <p:nvSpPr>
          <p:cNvPr id="4" name="灯片编号占位符 3"/>
          <p:cNvSpPr>
            <a:spLocks noGrp="1"/>
          </p:cNvSpPr>
          <p:nvPr>
            <p:ph type="sldNum" sz="quarter" idx="12"/>
          </p:nvPr>
        </p:nvSpPr>
        <p:spPr/>
        <p:txBody>
          <a:bodyPr/>
          <a:lstStyle/>
          <a:p>
            <a:fld id="{B6F15528-21DE-4FAA-801E-634DDDAF4B2B}" type="slidenum">
              <a:rPr lang="en-US" smtClean="0"/>
              <a:pPr/>
              <a:t>24</a:t>
            </a:fld>
            <a:endParaRPr lang="en-US"/>
          </a:p>
        </p:txBody>
      </p:sp>
      <p:pic>
        <p:nvPicPr>
          <p:cNvPr id="1029" name="Picture 5"/>
          <p:cNvPicPr>
            <a:picLocks noChangeAspect="1" noChangeArrowheads="1"/>
          </p:cNvPicPr>
          <p:nvPr/>
        </p:nvPicPr>
        <p:blipFill>
          <a:blip r:embed="rId2" cstate="print"/>
          <a:srcRect/>
          <a:stretch>
            <a:fillRect/>
          </a:stretch>
        </p:blipFill>
        <p:spPr bwMode="auto">
          <a:xfrm>
            <a:off x="838200" y="1828800"/>
            <a:ext cx="4362450" cy="33528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cstate="print"/>
          <a:srcRect/>
          <a:stretch>
            <a:fillRect/>
          </a:stretch>
        </p:blipFill>
        <p:spPr bwMode="auto">
          <a:xfrm>
            <a:off x="5410200" y="1828800"/>
            <a:ext cx="2486025" cy="13620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cstate="print"/>
          <a:srcRect/>
          <a:stretch>
            <a:fillRect/>
          </a:stretch>
        </p:blipFill>
        <p:spPr bwMode="auto">
          <a:xfrm>
            <a:off x="762000" y="1828800"/>
            <a:ext cx="6343650" cy="2886075"/>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cstate="print"/>
          <a:srcRect/>
          <a:stretch>
            <a:fillRect/>
          </a:stretch>
        </p:blipFill>
        <p:spPr bwMode="auto">
          <a:xfrm>
            <a:off x="762000" y="1809750"/>
            <a:ext cx="3810000" cy="15716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cstate="print"/>
          <a:srcRect/>
          <a:stretch>
            <a:fillRect/>
          </a:stretch>
        </p:blipFill>
        <p:spPr bwMode="auto">
          <a:xfrm>
            <a:off x="4648200" y="1828800"/>
            <a:ext cx="1495425" cy="895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20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2000"/>
                                        <p:tgtEl>
                                          <p:spTgt spid="1030"/>
                                        </p:tgtEl>
                                      </p:cBhvr>
                                    </p:animEffect>
                                  </p:childTnLst>
                                </p:cTn>
                              </p:par>
                              <p:par>
                                <p:cTn id="13" presetID="10" presetClass="exit" presetSubtype="0" fill="hold" nodeType="withEffect">
                                  <p:stCondLst>
                                    <p:cond delay="0"/>
                                  </p:stCondLst>
                                  <p:childTnLst>
                                    <p:animEffect transition="out" filter="fade">
                                      <p:cBhvr>
                                        <p:cTn id="14" dur="2000"/>
                                        <p:tgtEl>
                                          <p:spTgt spid="1029"/>
                                        </p:tgtEl>
                                      </p:cBhvr>
                                    </p:animEffect>
                                    <p:set>
                                      <p:cBhvr>
                                        <p:cTn id="15" dur="1" fill="hold">
                                          <p:stCondLst>
                                            <p:cond delay="1999"/>
                                          </p:stCondLst>
                                        </p:cTn>
                                        <p:tgtEl>
                                          <p:spTgt spid="102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1"/>
                                        </p:tgtEl>
                                        <p:attrNameLst>
                                          <p:attrName>style.visibility</p:attrName>
                                        </p:attrNameLst>
                                      </p:cBhvr>
                                      <p:to>
                                        <p:strVal val="visible"/>
                                      </p:to>
                                    </p:set>
                                    <p:animEffect transition="in" filter="fade">
                                      <p:cBhvr>
                                        <p:cTn id="20" dur="2000"/>
                                        <p:tgtEl>
                                          <p:spTgt spid="1031"/>
                                        </p:tgtEl>
                                      </p:cBhvr>
                                    </p:animEffect>
                                  </p:childTnLst>
                                </p:cTn>
                              </p:par>
                              <p:par>
                                <p:cTn id="21" presetID="10" presetClass="exit" presetSubtype="0" fill="hold" nodeType="withEffect">
                                  <p:stCondLst>
                                    <p:cond delay="0"/>
                                  </p:stCondLst>
                                  <p:childTnLst>
                                    <p:animEffect transition="out" filter="fade">
                                      <p:cBhvr>
                                        <p:cTn id="22" dur="2000"/>
                                        <p:tgtEl>
                                          <p:spTgt spid="1030"/>
                                        </p:tgtEl>
                                      </p:cBhvr>
                                    </p:animEffect>
                                    <p:set>
                                      <p:cBhvr>
                                        <p:cTn id="23" dur="1" fill="hold">
                                          <p:stCondLst>
                                            <p:cond delay="1999"/>
                                          </p:stCondLst>
                                        </p:cTn>
                                        <p:tgtEl>
                                          <p:spTgt spid="103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32"/>
                                        </p:tgtEl>
                                        <p:attrNameLst>
                                          <p:attrName>style.visibility</p:attrName>
                                        </p:attrNameLst>
                                      </p:cBhvr>
                                      <p:to>
                                        <p:strVal val="visible"/>
                                      </p:to>
                                    </p:set>
                                    <p:animEffect transition="in" filter="fade">
                                      <p:cBhvr>
                                        <p:cTn id="28" dur="2000"/>
                                        <p:tgtEl>
                                          <p:spTgt spid="1032"/>
                                        </p:tgtEl>
                                      </p:cBhvr>
                                    </p:animEffect>
                                  </p:childTnLst>
                                </p:cTn>
                              </p:par>
                              <p:par>
                                <p:cTn id="29" presetID="10" presetClass="entr" presetSubtype="0" fill="hold" nodeType="withEffect">
                                  <p:stCondLst>
                                    <p:cond delay="0"/>
                                  </p:stCondLst>
                                  <p:childTnLst>
                                    <p:set>
                                      <p:cBhvr>
                                        <p:cTn id="30" dur="1" fill="hold">
                                          <p:stCondLst>
                                            <p:cond delay="0"/>
                                          </p:stCondLst>
                                        </p:cTn>
                                        <p:tgtEl>
                                          <p:spTgt spid="1033"/>
                                        </p:tgtEl>
                                        <p:attrNameLst>
                                          <p:attrName>style.visibility</p:attrName>
                                        </p:attrNameLst>
                                      </p:cBhvr>
                                      <p:to>
                                        <p:strVal val="visible"/>
                                      </p:to>
                                    </p:set>
                                    <p:animEffect transition="in" filter="fade">
                                      <p:cBhvr>
                                        <p:cTn id="31" dur="2000"/>
                                        <p:tgtEl>
                                          <p:spTgt spid="1033"/>
                                        </p:tgtEl>
                                      </p:cBhvr>
                                    </p:animEffect>
                                  </p:childTnLst>
                                </p:cTn>
                              </p:par>
                              <p:par>
                                <p:cTn id="32" presetID="10" presetClass="exit" presetSubtype="0" fill="hold" nodeType="withEffect">
                                  <p:stCondLst>
                                    <p:cond delay="0"/>
                                  </p:stCondLst>
                                  <p:childTnLst>
                                    <p:animEffect transition="out" filter="fade">
                                      <p:cBhvr>
                                        <p:cTn id="33" dur="2000"/>
                                        <p:tgtEl>
                                          <p:spTgt spid="1031"/>
                                        </p:tgtEl>
                                      </p:cBhvr>
                                    </p:animEffect>
                                    <p:set>
                                      <p:cBhvr>
                                        <p:cTn id="34" dur="1" fill="hold">
                                          <p:stCondLst>
                                            <p:cond delay="1999"/>
                                          </p:stCondLst>
                                        </p:cTn>
                                        <p:tgtEl>
                                          <p:spTgt spid="10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19200"/>
            <a:ext cx="8424863" cy="5029200"/>
          </a:xfrm>
        </p:spPr>
        <p:txBody>
          <a:bodyPr/>
          <a:lstStyle/>
          <a:p>
            <a:r>
              <a:rPr lang="zh-CN" altLang="en-US" dirty="0" smtClean="0"/>
              <a:t>给文件添加内容</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25</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219200" y="1752600"/>
            <a:ext cx="2286000" cy="115028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2971800" y="2133600"/>
            <a:ext cx="2957945" cy="1066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5181600" y="2362200"/>
            <a:ext cx="3429000" cy="362810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1219200" y="1752600"/>
            <a:ext cx="7010400" cy="4637649"/>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cstate="print"/>
          <a:srcRect/>
          <a:stretch>
            <a:fillRect/>
          </a:stretch>
        </p:blipFill>
        <p:spPr bwMode="auto">
          <a:xfrm>
            <a:off x="1295400" y="1981200"/>
            <a:ext cx="5248275" cy="4095750"/>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cstate="print"/>
          <a:srcRect/>
          <a:stretch>
            <a:fillRect/>
          </a:stretch>
        </p:blipFill>
        <p:spPr bwMode="auto">
          <a:xfrm>
            <a:off x="1219200" y="1752600"/>
            <a:ext cx="4933950" cy="25241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2000"/>
                                        <p:tgtEl>
                                          <p:spTgt spid="2055"/>
                                        </p:tgtEl>
                                      </p:cBhvr>
                                    </p:animEffect>
                                  </p:childTnLst>
                                </p:cTn>
                              </p:par>
                              <p:par>
                                <p:cTn id="13" presetID="10" presetClass="exit" presetSubtype="0" fill="hold" nodeType="withEffect">
                                  <p:stCondLst>
                                    <p:cond delay="0"/>
                                  </p:stCondLst>
                                  <p:childTnLst>
                                    <p:animEffect transition="out" filter="fade">
                                      <p:cBhvr>
                                        <p:cTn id="14" dur="2000"/>
                                        <p:tgtEl>
                                          <p:spTgt spid="2050"/>
                                        </p:tgtEl>
                                      </p:cBhvr>
                                    </p:animEffect>
                                    <p:set>
                                      <p:cBhvr>
                                        <p:cTn id="15" dur="1" fill="hold">
                                          <p:stCondLst>
                                            <p:cond delay="1999"/>
                                          </p:stCondLst>
                                        </p:cTn>
                                        <p:tgtEl>
                                          <p:spTgt spid="205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fade">
                                      <p:cBhvr>
                                        <p:cTn id="20" dur="2000"/>
                                        <p:tgtEl>
                                          <p:spTgt spid="2051"/>
                                        </p:tgtEl>
                                      </p:cBhvr>
                                    </p:animEffect>
                                  </p:childTnLst>
                                </p:cTn>
                              </p:par>
                              <p:par>
                                <p:cTn id="21" presetID="10" presetClass="exit" presetSubtype="0" fill="hold" nodeType="withEffect">
                                  <p:stCondLst>
                                    <p:cond delay="0"/>
                                  </p:stCondLst>
                                  <p:childTnLst>
                                    <p:animEffect transition="out" filter="fade">
                                      <p:cBhvr>
                                        <p:cTn id="22" dur="2000"/>
                                        <p:tgtEl>
                                          <p:spTgt spid="2055"/>
                                        </p:tgtEl>
                                      </p:cBhvr>
                                    </p:animEffect>
                                    <p:set>
                                      <p:cBhvr>
                                        <p:cTn id="23" dur="1" fill="hold">
                                          <p:stCondLst>
                                            <p:cond delay="1999"/>
                                          </p:stCondLst>
                                        </p:cTn>
                                        <p:tgtEl>
                                          <p:spTgt spid="20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animEffect transition="in" filter="fade">
                                      <p:cBhvr>
                                        <p:cTn id="28" dur="2000"/>
                                        <p:tgtEl>
                                          <p:spTgt spid="2052"/>
                                        </p:tgtEl>
                                      </p:cBhvr>
                                    </p:animEffect>
                                  </p:childTnLst>
                                </p:cTn>
                              </p:par>
                              <p:par>
                                <p:cTn id="29" presetID="10" presetClass="exit" presetSubtype="0" fill="hold" nodeType="withEffect">
                                  <p:stCondLst>
                                    <p:cond delay="0"/>
                                  </p:stCondLst>
                                  <p:childTnLst>
                                    <p:animEffect transition="out" filter="fade">
                                      <p:cBhvr>
                                        <p:cTn id="30" dur="2000"/>
                                        <p:tgtEl>
                                          <p:spTgt spid="2051"/>
                                        </p:tgtEl>
                                      </p:cBhvr>
                                    </p:animEffect>
                                    <p:set>
                                      <p:cBhvr>
                                        <p:cTn id="31" dur="1" fill="hold">
                                          <p:stCondLst>
                                            <p:cond delay="1999"/>
                                          </p:stCondLst>
                                        </p:cTn>
                                        <p:tgtEl>
                                          <p:spTgt spid="205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4"/>
                                        </p:tgtEl>
                                        <p:attrNameLst>
                                          <p:attrName>style.visibility</p:attrName>
                                        </p:attrNameLst>
                                      </p:cBhvr>
                                      <p:to>
                                        <p:strVal val="visible"/>
                                      </p:to>
                                    </p:set>
                                    <p:animEffect transition="in" filter="fade">
                                      <p:cBhvr>
                                        <p:cTn id="36" dur="2000"/>
                                        <p:tgtEl>
                                          <p:spTgt spid="2054"/>
                                        </p:tgtEl>
                                      </p:cBhvr>
                                    </p:animEffect>
                                  </p:childTnLst>
                                </p:cTn>
                              </p:par>
                              <p:par>
                                <p:cTn id="37" presetID="10" presetClass="exit" presetSubtype="0" fill="hold" nodeType="withEffect">
                                  <p:stCondLst>
                                    <p:cond delay="0"/>
                                  </p:stCondLst>
                                  <p:childTnLst>
                                    <p:animEffect transition="out" filter="fade">
                                      <p:cBhvr>
                                        <p:cTn id="38" dur="2000"/>
                                        <p:tgtEl>
                                          <p:spTgt spid="2052"/>
                                        </p:tgtEl>
                                      </p:cBhvr>
                                    </p:animEffect>
                                    <p:set>
                                      <p:cBhvr>
                                        <p:cTn id="39" dur="1" fill="hold">
                                          <p:stCondLst>
                                            <p:cond delay="1999"/>
                                          </p:stCondLst>
                                        </p:cTn>
                                        <p:tgtEl>
                                          <p:spTgt spid="205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53"/>
                                        </p:tgtEl>
                                        <p:attrNameLst>
                                          <p:attrName>style.visibility</p:attrName>
                                        </p:attrNameLst>
                                      </p:cBhvr>
                                      <p:to>
                                        <p:strVal val="visible"/>
                                      </p:to>
                                    </p:set>
                                    <p:animEffect transition="in" filter="fade">
                                      <p:cBhvr>
                                        <p:cTn id="44" dur="2000"/>
                                        <p:tgtEl>
                                          <p:spTgt spid="2053"/>
                                        </p:tgtEl>
                                      </p:cBhvr>
                                    </p:animEffect>
                                  </p:childTnLst>
                                </p:cTn>
                              </p:par>
                              <p:par>
                                <p:cTn id="45" presetID="10" presetClass="exit" presetSubtype="0" fill="hold" nodeType="withEffect">
                                  <p:stCondLst>
                                    <p:cond delay="0"/>
                                  </p:stCondLst>
                                  <p:childTnLst>
                                    <p:animEffect transition="out" filter="fade">
                                      <p:cBhvr>
                                        <p:cTn id="46" dur="2000"/>
                                        <p:tgtEl>
                                          <p:spTgt spid="2054"/>
                                        </p:tgtEl>
                                      </p:cBhvr>
                                    </p:animEffect>
                                    <p:set>
                                      <p:cBhvr>
                                        <p:cTn id="47" dur="1" fill="hold">
                                          <p:stCondLst>
                                            <p:cond delay="1999"/>
                                          </p:stCondLst>
                                        </p:cTn>
                                        <p:tgtEl>
                                          <p:spTgt spid="20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725988"/>
          </a:xfrm>
        </p:spPr>
        <p:txBody>
          <a:bodyPr/>
          <a:lstStyle/>
          <a:p>
            <a:r>
              <a:rPr lang="zh-CN" altLang="en-US" dirty="0" smtClean="0"/>
              <a:t>回溯取得我的历史版本</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26</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838200" y="1828801"/>
            <a:ext cx="4194197" cy="3886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048000" y="1752600"/>
            <a:ext cx="4343400" cy="4025134"/>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2971800" y="2362200"/>
            <a:ext cx="3048000" cy="23622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cstate="print"/>
          <a:srcRect/>
          <a:stretch>
            <a:fillRect/>
          </a:stretch>
        </p:blipFill>
        <p:spPr bwMode="auto">
          <a:xfrm>
            <a:off x="2895599" y="2362200"/>
            <a:ext cx="3258207" cy="114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2000"/>
                                        <p:tgtEl>
                                          <p:spTgt spid="3076"/>
                                        </p:tgtEl>
                                      </p:cBhvr>
                                    </p:animEffect>
                                  </p:childTnLst>
                                </p:cTn>
                              </p:par>
                              <p:par>
                                <p:cTn id="8" presetID="10" presetClass="exit" presetSubtype="0" fill="hold" nodeType="withEffect">
                                  <p:stCondLst>
                                    <p:cond delay="0"/>
                                  </p:stCondLst>
                                  <p:childTnLst>
                                    <p:animEffect transition="out" filter="fade">
                                      <p:cBhvr>
                                        <p:cTn id="9" dur="2000"/>
                                        <p:tgtEl>
                                          <p:spTgt spid="3074"/>
                                        </p:tgtEl>
                                      </p:cBhvr>
                                    </p:animEffect>
                                    <p:set>
                                      <p:cBhvr>
                                        <p:cTn id="10" dur="1" fill="hold">
                                          <p:stCondLst>
                                            <p:cond delay="1999"/>
                                          </p:stCondLst>
                                        </p:cTn>
                                        <p:tgtEl>
                                          <p:spTgt spid="307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3075"/>
                                        </p:tgtEl>
                                      </p:cBhvr>
                                    </p:animEffect>
                                    <p:set>
                                      <p:cBhvr>
                                        <p:cTn id="13" dur="1" fill="hold">
                                          <p:stCondLst>
                                            <p:cond delay="1999"/>
                                          </p:stCondLst>
                                        </p:cTn>
                                        <p:tgtEl>
                                          <p:spTgt spid="307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77"/>
                                        </p:tgtEl>
                                        <p:attrNameLst>
                                          <p:attrName>style.visibility</p:attrName>
                                        </p:attrNameLst>
                                      </p:cBhvr>
                                      <p:to>
                                        <p:strVal val="visible"/>
                                      </p:to>
                                    </p:set>
                                    <p:animEffect transition="in" filter="fade">
                                      <p:cBhvr>
                                        <p:cTn id="18" dur="2000"/>
                                        <p:tgtEl>
                                          <p:spTgt spid="3077"/>
                                        </p:tgtEl>
                                      </p:cBhvr>
                                    </p:animEffect>
                                  </p:childTnLst>
                                </p:cTn>
                              </p:par>
                              <p:par>
                                <p:cTn id="19" presetID="10" presetClass="exit" presetSubtype="0" fill="hold" nodeType="withEffect">
                                  <p:stCondLst>
                                    <p:cond delay="0"/>
                                  </p:stCondLst>
                                  <p:childTnLst>
                                    <p:animEffect transition="out" filter="fade">
                                      <p:cBhvr>
                                        <p:cTn id="20" dur="2000"/>
                                        <p:tgtEl>
                                          <p:spTgt spid="3076"/>
                                        </p:tgtEl>
                                      </p:cBhvr>
                                    </p:animEffect>
                                    <p:set>
                                      <p:cBhvr>
                                        <p:cTn id="21" dur="1" fill="hold">
                                          <p:stCondLst>
                                            <p:cond delay="1999"/>
                                          </p:stCondLst>
                                        </p:cTn>
                                        <p:tgtEl>
                                          <p:spTgt spid="3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81000" y="1371600"/>
            <a:ext cx="8424863" cy="4649788"/>
          </a:xfrm>
        </p:spPr>
        <p:txBody>
          <a:bodyPr/>
          <a:lstStyle/>
          <a:p>
            <a:r>
              <a:rPr lang="zh-CN" altLang="en-US" dirty="0" smtClean="0"/>
              <a:t>撤消文档修改</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27</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333500" y="1952625"/>
            <a:ext cx="5295900" cy="10953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333500" y="1952625"/>
            <a:ext cx="5105400" cy="295575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2095500" y="1952625"/>
            <a:ext cx="4057650" cy="37623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2000"/>
                                        <p:tgtEl>
                                          <p:spTgt spid="4099"/>
                                        </p:tgtEl>
                                      </p:cBhvr>
                                    </p:animEffect>
                                  </p:childTnLst>
                                </p:cTn>
                              </p:par>
                              <p:par>
                                <p:cTn id="8" presetID="10" presetClass="exit" presetSubtype="0" fill="hold" nodeType="withEffect">
                                  <p:stCondLst>
                                    <p:cond delay="0"/>
                                  </p:stCondLst>
                                  <p:childTnLst>
                                    <p:animEffect transition="out" filter="fade">
                                      <p:cBhvr>
                                        <p:cTn id="9" dur="2000"/>
                                        <p:tgtEl>
                                          <p:spTgt spid="4098"/>
                                        </p:tgtEl>
                                      </p:cBhvr>
                                    </p:animEffect>
                                    <p:set>
                                      <p:cBhvr>
                                        <p:cTn id="10" dur="1" fill="hold">
                                          <p:stCondLst>
                                            <p:cond delay="1999"/>
                                          </p:stCondLst>
                                        </p:cTn>
                                        <p:tgtEl>
                                          <p:spTgt spid="409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2000"/>
                                        <p:tgtEl>
                                          <p:spTgt spid="4100"/>
                                        </p:tgtEl>
                                      </p:cBhvr>
                                    </p:animEffect>
                                  </p:childTnLst>
                                </p:cTn>
                              </p:par>
                              <p:par>
                                <p:cTn id="16" presetID="10" presetClass="exit" presetSubtype="0" fill="hold" nodeType="withEffect">
                                  <p:stCondLst>
                                    <p:cond delay="0"/>
                                  </p:stCondLst>
                                  <p:childTnLst>
                                    <p:animEffect transition="out" filter="fade">
                                      <p:cBhvr>
                                        <p:cTn id="17" dur="2000"/>
                                        <p:tgtEl>
                                          <p:spTgt spid="4099"/>
                                        </p:tgtEl>
                                      </p:cBhvr>
                                    </p:animEffect>
                                    <p:set>
                                      <p:cBhvr>
                                        <p:cTn id="18" dur="1" fill="hold">
                                          <p:stCondLst>
                                            <p:cond delay="1999"/>
                                          </p:stCondLst>
                                        </p:cTn>
                                        <p:tgtEl>
                                          <p:spTgt spid="40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19200"/>
            <a:ext cx="8424863" cy="4802188"/>
          </a:xfrm>
        </p:spPr>
        <p:txBody>
          <a:bodyPr/>
          <a:lstStyle/>
          <a:p>
            <a:r>
              <a:rPr lang="zh-CN" altLang="en-US" dirty="0" smtClean="0"/>
              <a:t>删除共享目录文件</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28</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1219200" y="1752600"/>
            <a:ext cx="5956968" cy="12192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219200" y="1752600"/>
            <a:ext cx="5867400" cy="3965713"/>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rcRect/>
          <a:stretch>
            <a:fillRect/>
          </a:stretch>
        </p:blipFill>
        <p:spPr bwMode="auto">
          <a:xfrm>
            <a:off x="1219200" y="1828800"/>
            <a:ext cx="4453699" cy="3048000"/>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cstate="print"/>
          <a:srcRect/>
          <a:stretch>
            <a:fillRect/>
          </a:stretch>
        </p:blipFill>
        <p:spPr bwMode="auto">
          <a:xfrm>
            <a:off x="1219200" y="1828800"/>
            <a:ext cx="5200022" cy="3505200"/>
          </a:xfrm>
          <a:prstGeom prst="rect">
            <a:avLst/>
          </a:prstGeom>
          <a:noFill/>
          <a:ln w="9525">
            <a:noFill/>
            <a:miter lim="800000"/>
            <a:headEnd/>
            <a:tailEnd/>
          </a:ln>
          <a:effectLst/>
        </p:spPr>
      </p:pic>
      <p:pic>
        <p:nvPicPr>
          <p:cNvPr id="5127" name="Picture 7"/>
          <p:cNvPicPr>
            <a:picLocks noChangeAspect="1" noChangeArrowheads="1"/>
          </p:cNvPicPr>
          <p:nvPr/>
        </p:nvPicPr>
        <p:blipFill>
          <a:blip r:embed="rId6" cstate="print"/>
          <a:srcRect/>
          <a:stretch>
            <a:fillRect/>
          </a:stretch>
        </p:blipFill>
        <p:spPr bwMode="auto">
          <a:xfrm>
            <a:off x="1143000" y="1752600"/>
            <a:ext cx="5967412" cy="404396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2000"/>
                                        <p:tgtEl>
                                          <p:spTgt spid="5123"/>
                                        </p:tgtEl>
                                      </p:cBhvr>
                                    </p:animEffect>
                                  </p:childTnLst>
                                </p:cTn>
                              </p:par>
                              <p:par>
                                <p:cTn id="8" presetID="10" presetClass="exit" presetSubtype="0" fill="hold" nodeType="withEffect">
                                  <p:stCondLst>
                                    <p:cond delay="0"/>
                                  </p:stCondLst>
                                  <p:childTnLst>
                                    <p:animEffect transition="out" filter="fade">
                                      <p:cBhvr>
                                        <p:cTn id="9" dur="2000"/>
                                        <p:tgtEl>
                                          <p:spTgt spid="5122"/>
                                        </p:tgtEl>
                                      </p:cBhvr>
                                    </p:animEffect>
                                    <p:set>
                                      <p:cBhvr>
                                        <p:cTn id="10" dur="1" fill="hold">
                                          <p:stCondLst>
                                            <p:cond delay="1999"/>
                                          </p:stCondLst>
                                        </p:cTn>
                                        <p:tgtEl>
                                          <p:spTgt spid="51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animEffect transition="in" filter="fade">
                                      <p:cBhvr>
                                        <p:cTn id="15" dur="2000"/>
                                        <p:tgtEl>
                                          <p:spTgt spid="5124"/>
                                        </p:tgtEl>
                                      </p:cBhvr>
                                    </p:animEffect>
                                  </p:childTnLst>
                                </p:cTn>
                              </p:par>
                              <p:par>
                                <p:cTn id="16" presetID="10" presetClass="exit" presetSubtype="0" fill="hold" nodeType="withEffect">
                                  <p:stCondLst>
                                    <p:cond delay="0"/>
                                  </p:stCondLst>
                                  <p:childTnLst>
                                    <p:animEffect transition="out" filter="fade">
                                      <p:cBhvr>
                                        <p:cTn id="17" dur="2000"/>
                                        <p:tgtEl>
                                          <p:spTgt spid="5123"/>
                                        </p:tgtEl>
                                      </p:cBhvr>
                                    </p:animEffect>
                                    <p:set>
                                      <p:cBhvr>
                                        <p:cTn id="18" dur="1" fill="hold">
                                          <p:stCondLst>
                                            <p:cond delay="1999"/>
                                          </p:stCondLst>
                                        </p:cTn>
                                        <p:tgtEl>
                                          <p:spTgt spid="512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126"/>
                                        </p:tgtEl>
                                        <p:attrNameLst>
                                          <p:attrName>style.visibility</p:attrName>
                                        </p:attrNameLst>
                                      </p:cBhvr>
                                      <p:to>
                                        <p:strVal val="visible"/>
                                      </p:to>
                                    </p:set>
                                    <p:animEffect transition="in" filter="fade">
                                      <p:cBhvr>
                                        <p:cTn id="23" dur="2000"/>
                                        <p:tgtEl>
                                          <p:spTgt spid="5126"/>
                                        </p:tgtEl>
                                      </p:cBhvr>
                                    </p:animEffect>
                                  </p:childTnLst>
                                </p:cTn>
                              </p:par>
                              <p:par>
                                <p:cTn id="24" presetID="10" presetClass="exit" presetSubtype="0" fill="hold" nodeType="withEffect">
                                  <p:stCondLst>
                                    <p:cond delay="0"/>
                                  </p:stCondLst>
                                  <p:childTnLst>
                                    <p:animEffect transition="out" filter="fade">
                                      <p:cBhvr>
                                        <p:cTn id="25" dur="2000"/>
                                        <p:tgtEl>
                                          <p:spTgt spid="5124"/>
                                        </p:tgtEl>
                                      </p:cBhvr>
                                    </p:animEffect>
                                    <p:set>
                                      <p:cBhvr>
                                        <p:cTn id="26" dur="1" fill="hold">
                                          <p:stCondLst>
                                            <p:cond delay="1999"/>
                                          </p:stCondLst>
                                        </p:cTn>
                                        <p:tgtEl>
                                          <p:spTgt spid="51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127"/>
                                        </p:tgtEl>
                                        <p:attrNameLst>
                                          <p:attrName>style.visibility</p:attrName>
                                        </p:attrNameLst>
                                      </p:cBhvr>
                                      <p:to>
                                        <p:strVal val="visible"/>
                                      </p:to>
                                    </p:set>
                                    <p:animEffect transition="in" filter="fade">
                                      <p:cBhvr>
                                        <p:cTn id="31" dur="2000"/>
                                        <p:tgtEl>
                                          <p:spTgt spid="5127"/>
                                        </p:tgtEl>
                                      </p:cBhvr>
                                    </p:animEffect>
                                  </p:childTnLst>
                                </p:cTn>
                              </p:par>
                              <p:par>
                                <p:cTn id="32" presetID="10" presetClass="exit" presetSubtype="0" fill="hold" nodeType="withEffect">
                                  <p:stCondLst>
                                    <p:cond delay="0"/>
                                  </p:stCondLst>
                                  <p:childTnLst>
                                    <p:animEffect transition="out" filter="fade">
                                      <p:cBhvr>
                                        <p:cTn id="33" dur="2000"/>
                                        <p:tgtEl>
                                          <p:spTgt spid="5126"/>
                                        </p:tgtEl>
                                      </p:cBhvr>
                                    </p:animEffect>
                                    <p:set>
                                      <p:cBhvr>
                                        <p:cTn id="34" dur="1" fill="hold">
                                          <p:stCondLst>
                                            <p:cond delay="1999"/>
                                          </p:stCondLst>
                                        </p:cTn>
                                        <p:tgtEl>
                                          <p:spTgt spid="5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19200"/>
            <a:ext cx="8424863" cy="4802188"/>
          </a:xfrm>
        </p:spPr>
        <p:txBody>
          <a:bodyPr/>
          <a:lstStyle/>
          <a:p>
            <a:r>
              <a:rPr lang="zh-CN" altLang="en-US" dirty="0" smtClean="0"/>
              <a:t>文档的冲突与合并</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29</a:t>
            </a:fld>
            <a:endParaRPr lang="en-US"/>
          </a:p>
        </p:txBody>
      </p:sp>
      <p:pic>
        <p:nvPicPr>
          <p:cNvPr id="6147" name="Picture 3"/>
          <p:cNvPicPr>
            <a:picLocks noChangeAspect="1" noChangeArrowheads="1"/>
          </p:cNvPicPr>
          <p:nvPr/>
        </p:nvPicPr>
        <p:blipFill>
          <a:blip r:embed="rId3" cstate="print"/>
          <a:srcRect/>
          <a:stretch>
            <a:fillRect/>
          </a:stretch>
        </p:blipFill>
        <p:spPr bwMode="auto">
          <a:xfrm>
            <a:off x="1219200" y="1752600"/>
            <a:ext cx="6342117" cy="990600"/>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cstate="print"/>
          <a:srcRect/>
          <a:stretch>
            <a:fillRect/>
          </a:stretch>
        </p:blipFill>
        <p:spPr bwMode="auto">
          <a:xfrm>
            <a:off x="1219200" y="1752600"/>
            <a:ext cx="6343650" cy="29146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cstate="print"/>
          <a:srcRect/>
          <a:stretch>
            <a:fillRect/>
          </a:stretch>
        </p:blipFill>
        <p:spPr bwMode="auto">
          <a:xfrm>
            <a:off x="1219200" y="1828800"/>
            <a:ext cx="4276725" cy="2581275"/>
          </a:xfrm>
          <a:prstGeom prst="rect">
            <a:avLst/>
          </a:prstGeom>
          <a:noFill/>
          <a:ln w="9525">
            <a:noFill/>
            <a:miter lim="800000"/>
            <a:headEnd/>
            <a:tailEnd/>
          </a:ln>
          <a:effectLst/>
        </p:spPr>
      </p:pic>
      <p:pic>
        <p:nvPicPr>
          <p:cNvPr id="6149" name="Picture 5"/>
          <p:cNvPicPr>
            <a:picLocks noChangeAspect="1" noChangeArrowheads="1"/>
          </p:cNvPicPr>
          <p:nvPr/>
        </p:nvPicPr>
        <p:blipFill>
          <a:blip r:embed="rId6" cstate="print"/>
          <a:srcRect/>
          <a:stretch>
            <a:fillRect/>
          </a:stretch>
        </p:blipFill>
        <p:spPr bwMode="auto">
          <a:xfrm>
            <a:off x="1219200" y="1752600"/>
            <a:ext cx="7572375" cy="3990975"/>
          </a:xfrm>
          <a:prstGeom prst="rect">
            <a:avLst/>
          </a:prstGeom>
          <a:noFill/>
          <a:ln w="9525">
            <a:noFill/>
            <a:miter lim="800000"/>
            <a:headEnd/>
            <a:tailEnd/>
          </a:ln>
          <a:effectLst/>
        </p:spPr>
      </p:pic>
      <p:pic>
        <p:nvPicPr>
          <p:cNvPr id="6151" name="Picture 7"/>
          <p:cNvPicPr>
            <a:picLocks noChangeAspect="1" noChangeArrowheads="1"/>
          </p:cNvPicPr>
          <p:nvPr/>
        </p:nvPicPr>
        <p:blipFill>
          <a:blip r:embed="rId7" cstate="print"/>
          <a:srcRect/>
          <a:stretch>
            <a:fillRect/>
          </a:stretch>
        </p:blipFill>
        <p:spPr bwMode="auto">
          <a:xfrm>
            <a:off x="1219200" y="1752600"/>
            <a:ext cx="4267200" cy="4038600"/>
          </a:xfrm>
          <a:prstGeom prst="rect">
            <a:avLst/>
          </a:prstGeom>
          <a:noFill/>
          <a:ln w="9525">
            <a:noFill/>
            <a:miter lim="800000"/>
            <a:headEnd/>
            <a:tailEnd/>
          </a:ln>
          <a:effectLst/>
        </p:spPr>
      </p:pic>
      <p:pic>
        <p:nvPicPr>
          <p:cNvPr id="6152" name="Picture 8"/>
          <p:cNvPicPr>
            <a:picLocks noChangeAspect="1" noChangeArrowheads="1"/>
          </p:cNvPicPr>
          <p:nvPr/>
        </p:nvPicPr>
        <p:blipFill>
          <a:blip r:embed="rId8" cstate="print"/>
          <a:srcRect/>
          <a:stretch>
            <a:fillRect/>
          </a:stretch>
        </p:blipFill>
        <p:spPr bwMode="auto">
          <a:xfrm>
            <a:off x="1219201" y="1752601"/>
            <a:ext cx="5105399" cy="4458347"/>
          </a:xfrm>
          <a:prstGeom prst="rect">
            <a:avLst/>
          </a:prstGeom>
          <a:noFill/>
          <a:ln w="9525">
            <a:noFill/>
            <a:miter lim="800000"/>
            <a:headEnd/>
            <a:tailEnd/>
          </a:ln>
          <a:effectLst/>
        </p:spPr>
      </p:pic>
      <p:pic>
        <p:nvPicPr>
          <p:cNvPr id="6154" name="Picture 10"/>
          <p:cNvPicPr>
            <a:picLocks noChangeAspect="1" noChangeArrowheads="1"/>
          </p:cNvPicPr>
          <p:nvPr/>
        </p:nvPicPr>
        <p:blipFill>
          <a:blip r:embed="rId9" cstate="print"/>
          <a:srcRect/>
          <a:stretch>
            <a:fillRect/>
          </a:stretch>
        </p:blipFill>
        <p:spPr bwMode="auto">
          <a:xfrm>
            <a:off x="1219200" y="1752600"/>
            <a:ext cx="5867400" cy="3505200"/>
          </a:xfrm>
          <a:prstGeom prst="rect">
            <a:avLst/>
          </a:prstGeom>
          <a:noFill/>
          <a:ln w="9525">
            <a:noFill/>
            <a:miter lim="800000"/>
            <a:headEnd/>
            <a:tailEnd/>
          </a:ln>
          <a:effectLst/>
        </p:spPr>
      </p:pic>
      <p:pic>
        <p:nvPicPr>
          <p:cNvPr id="6155" name="Picture 11"/>
          <p:cNvPicPr>
            <a:picLocks noChangeAspect="1" noChangeArrowheads="1"/>
          </p:cNvPicPr>
          <p:nvPr/>
        </p:nvPicPr>
        <p:blipFill>
          <a:blip r:embed="rId10" cstate="print"/>
          <a:srcRect/>
          <a:stretch>
            <a:fillRect/>
          </a:stretch>
        </p:blipFill>
        <p:spPr bwMode="auto">
          <a:xfrm>
            <a:off x="1219200" y="1752600"/>
            <a:ext cx="6315075" cy="4167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par>
                                <p:cTn id="8" presetID="10" presetClass="exit" presetSubtype="0" fill="hold" nodeType="withEffect">
                                  <p:stCondLst>
                                    <p:cond delay="0"/>
                                  </p:stCondLst>
                                  <p:childTnLst>
                                    <p:animEffect transition="out" filter="fade">
                                      <p:cBhvr>
                                        <p:cTn id="9" dur="2000"/>
                                        <p:tgtEl>
                                          <p:spTgt spid="6147"/>
                                        </p:tgtEl>
                                      </p:cBhvr>
                                    </p:animEffect>
                                    <p:set>
                                      <p:cBhvr>
                                        <p:cTn id="10" dur="1" fill="hold">
                                          <p:stCondLst>
                                            <p:cond delay="1999"/>
                                          </p:stCondLst>
                                        </p:cTn>
                                        <p:tgtEl>
                                          <p:spTgt spid="614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animEffect transition="in" filter="fade">
                                      <p:cBhvr>
                                        <p:cTn id="15" dur="2000"/>
                                        <p:tgtEl>
                                          <p:spTgt spid="6148"/>
                                        </p:tgtEl>
                                      </p:cBhvr>
                                    </p:animEffect>
                                  </p:childTnLst>
                                </p:cTn>
                              </p:par>
                              <p:par>
                                <p:cTn id="16" presetID="10" presetClass="exit" presetSubtype="0" fill="hold" nodeType="withEffect">
                                  <p:stCondLst>
                                    <p:cond delay="0"/>
                                  </p:stCondLst>
                                  <p:childTnLst>
                                    <p:animEffect transition="out" filter="fade">
                                      <p:cBhvr>
                                        <p:cTn id="17" dur="2000"/>
                                        <p:tgtEl>
                                          <p:spTgt spid="6146"/>
                                        </p:tgtEl>
                                      </p:cBhvr>
                                    </p:animEffect>
                                    <p:set>
                                      <p:cBhvr>
                                        <p:cTn id="18" dur="1" fill="hold">
                                          <p:stCondLst>
                                            <p:cond delay="1999"/>
                                          </p:stCondLst>
                                        </p:cTn>
                                        <p:tgtEl>
                                          <p:spTgt spid="614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148"/>
                                        </p:tgtEl>
                                        <p:attrNameLst>
                                          <p:attrName>style.visibility</p:attrName>
                                        </p:attrNameLst>
                                      </p:cBhvr>
                                      <p:to>
                                        <p:strVal val="visible"/>
                                      </p:to>
                                    </p:set>
                                    <p:animEffect transition="in" filter="fade">
                                      <p:cBhvr>
                                        <p:cTn id="23" dur="2000"/>
                                        <p:tgtEl>
                                          <p:spTgt spid="6148"/>
                                        </p:tgtEl>
                                      </p:cBhvr>
                                    </p:animEffect>
                                  </p:childTnLst>
                                </p:cTn>
                              </p:par>
                              <p:par>
                                <p:cTn id="24" presetID="10" presetClass="exit" presetSubtype="0" fill="hold" nodeType="withEffect">
                                  <p:stCondLst>
                                    <p:cond delay="0"/>
                                  </p:stCondLst>
                                  <p:childTnLst>
                                    <p:animEffect transition="out" filter="fade">
                                      <p:cBhvr>
                                        <p:cTn id="25" dur="2000"/>
                                        <p:tgtEl>
                                          <p:spTgt spid="6146"/>
                                        </p:tgtEl>
                                      </p:cBhvr>
                                    </p:animEffect>
                                    <p:set>
                                      <p:cBhvr>
                                        <p:cTn id="26" dur="1" fill="hold">
                                          <p:stCondLst>
                                            <p:cond delay="1999"/>
                                          </p:stCondLst>
                                        </p:cTn>
                                        <p:tgtEl>
                                          <p:spTgt spid="614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149"/>
                                        </p:tgtEl>
                                        <p:attrNameLst>
                                          <p:attrName>style.visibility</p:attrName>
                                        </p:attrNameLst>
                                      </p:cBhvr>
                                      <p:to>
                                        <p:strVal val="visible"/>
                                      </p:to>
                                    </p:set>
                                    <p:animEffect transition="in" filter="fade">
                                      <p:cBhvr>
                                        <p:cTn id="31" dur="2000"/>
                                        <p:tgtEl>
                                          <p:spTgt spid="6149"/>
                                        </p:tgtEl>
                                      </p:cBhvr>
                                    </p:animEffect>
                                  </p:childTnLst>
                                </p:cTn>
                              </p:par>
                              <p:par>
                                <p:cTn id="32" presetID="10" presetClass="exit" presetSubtype="0" fill="hold" nodeType="withEffect">
                                  <p:stCondLst>
                                    <p:cond delay="0"/>
                                  </p:stCondLst>
                                  <p:childTnLst>
                                    <p:animEffect transition="out" filter="fade">
                                      <p:cBhvr>
                                        <p:cTn id="33" dur="2000"/>
                                        <p:tgtEl>
                                          <p:spTgt spid="6148"/>
                                        </p:tgtEl>
                                      </p:cBhvr>
                                    </p:animEffect>
                                    <p:set>
                                      <p:cBhvr>
                                        <p:cTn id="34" dur="1" fill="hold">
                                          <p:stCondLst>
                                            <p:cond delay="1999"/>
                                          </p:stCondLst>
                                        </p:cTn>
                                        <p:tgtEl>
                                          <p:spTgt spid="614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151"/>
                                        </p:tgtEl>
                                        <p:attrNameLst>
                                          <p:attrName>style.visibility</p:attrName>
                                        </p:attrNameLst>
                                      </p:cBhvr>
                                      <p:to>
                                        <p:strVal val="visible"/>
                                      </p:to>
                                    </p:set>
                                    <p:animEffect transition="in" filter="fade">
                                      <p:cBhvr>
                                        <p:cTn id="39" dur="2000"/>
                                        <p:tgtEl>
                                          <p:spTgt spid="6151"/>
                                        </p:tgtEl>
                                      </p:cBhvr>
                                    </p:animEffect>
                                  </p:childTnLst>
                                </p:cTn>
                              </p:par>
                              <p:par>
                                <p:cTn id="40" presetID="10" presetClass="exit" presetSubtype="0" fill="hold" nodeType="withEffect">
                                  <p:stCondLst>
                                    <p:cond delay="0"/>
                                  </p:stCondLst>
                                  <p:childTnLst>
                                    <p:animEffect transition="out" filter="fade">
                                      <p:cBhvr>
                                        <p:cTn id="41" dur="2000"/>
                                        <p:tgtEl>
                                          <p:spTgt spid="6149"/>
                                        </p:tgtEl>
                                      </p:cBhvr>
                                    </p:animEffect>
                                    <p:set>
                                      <p:cBhvr>
                                        <p:cTn id="42" dur="1" fill="hold">
                                          <p:stCondLst>
                                            <p:cond delay="1999"/>
                                          </p:stCondLst>
                                        </p:cTn>
                                        <p:tgtEl>
                                          <p:spTgt spid="614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152"/>
                                        </p:tgtEl>
                                        <p:attrNameLst>
                                          <p:attrName>style.visibility</p:attrName>
                                        </p:attrNameLst>
                                      </p:cBhvr>
                                      <p:to>
                                        <p:strVal val="visible"/>
                                      </p:to>
                                    </p:set>
                                    <p:animEffect transition="in" filter="fade">
                                      <p:cBhvr>
                                        <p:cTn id="47" dur="2000"/>
                                        <p:tgtEl>
                                          <p:spTgt spid="6152"/>
                                        </p:tgtEl>
                                      </p:cBhvr>
                                    </p:animEffect>
                                  </p:childTnLst>
                                </p:cTn>
                              </p:par>
                              <p:par>
                                <p:cTn id="48" presetID="10" presetClass="exit" presetSubtype="0" fill="hold" nodeType="withEffect">
                                  <p:stCondLst>
                                    <p:cond delay="0"/>
                                  </p:stCondLst>
                                  <p:childTnLst>
                                    <p:animEffect transition="out" filter="fade">
                                      <p:cBhvr>
                                        <p:cTn id="49" dur="2000"/>
                                        <p:tgtEl>
                                          <p:spTgt spid="6151"/>
                                        </p:tgtEl>
                                      </p:cBhvr>
                                    </p:animEffect>
                                    <p:set>
                                      <p:cBhvr>
                                        <p:cTn id="50" dur="1" fill="hold">
                                          <p:stCondLst>
                                            <p:cond delay="1999"/>
                                          </p:stCondLst>
                                        </p:cTn>
                                        <p:tgtEl>
                                          <p:spTgt spid="615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154"/>
                                        </p:tgtEl>
                                        <p:attrNameLst>
                                          <p:attrName>style.visibility</p:attrName>
                                        </p:attrNameLst>
                                      </p:cBhvr>
                                      <p:to>
                                        <p:strVal val="visible"/>
                                      </p:to>
                                    </p:set>
                                    <p:animEffect transition="in" filter="fade">
                                      <p:cBhvr>
                                        <p:cTn id="55" dur="2000"/>
                                        <p:tgtEl>
                                          <p:spTgt spid="6154"/>
                                        </p:tgtEl>
                                      </p:cBhvr>
                                    </p:animEffect>
                                  </p:childTnLst>
                                </p:cTn>
                              </p:par>
                              <p:par>
                                <p:cTn id="56" presetID="10" presetClass="exit" presetSubtype="0" fill="hold" nodeType="withEffect">
                                  <p:stCondLst>
                                    <p:cond delay="0"/>
                                  </p:stCondLst>
                                  <p:childTnLst>
                                    <p:animEffect transition="out" filter="fade">
                                      <p:cBhvr>
                                        <p:cTn id="57" dur="2000"/>
                                        <p:tgtEl>
                                          <p:spTgt spid="6152"/>
                                        </p:tgtEl>
                                      </p:cBhvr>
                                    </p:animEffect>
                                    <p:set>
                                      <p:cBhvr>
                                        <p:cTn id="58" dur="1" fill="hold">
                                          <p:stCondLst>
                                            <p:cond delay="1999"/>
                                          </p:stCondLst>
                                        </p:cTn>
                                        <p:tgtEl>
                                          <p:spTgt spid="615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155"/>
                                        </p:tgtEl>
                                        <p:attrNameLst>
                                          <p:attrName>style.visibility</p:attrName>
                                        </p:attrNameLst>
                                      </p:cBhvr>
                                      <p:to>
                                        <p:strVal val="visible"/>
                                      </p:to>
                                    </p:set>
                                    <p:animEffect transition="in" filter="fade">
                                      <p:cBhvr>
                                        <p:cTn id="63" dur="2000"/>
                                        <p:tgtEl>
                                          <p:spTgt spid="6155"/>
                                        </p:tgtEl>
                                      </p:cBhvr>
                                    </p:animEffect>
                                  </p:childTnLst>
                                </p:cTn>
                              </p:par>
                              <p:par>
                                <p:cTn id="64" presetID="10" presetClass="exit" presetSubtype="0" fill="hold" nodeType="withEffect">
                                  <p:stCondLst>
                                    <p:cond delay="0"/>
                                  </p:stCondLst>
                                  <p:childTnLst>
                                    <p:animEffect transition="out" filter="fade">
                                      <p:cBhvr>
                                        <p:cTn id="65" dur="2000"/>
                                        <p:tgtEl>
                                          <p:spTgt spid="6154"/>
                                        </p:tgtEl>
                                      </p:cBhvr>
                                    </p:animEffect>
                                    <p:set>
                                      <p:cBhvr>
                                        <p:cTn id="66" dur="1" fill="hold">
                                          <p:stCondLst>
                                            <p:cond delay="1999"/>
                                          </p:stCondLst>
                                        </p:cTn>
                                        <p:tgtEl>
                                          <p:spTgt spid="6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为何需要版本控制系统？</a:t>
            </a:r>
            <a:endParaRPr lang="zh-CN" altLang="en-US" dirty="0"/>
          </a:p>
        </p:txBody>
      </p:sp>
      <p:sp>
        <p:nvSpPr>
          <p:cNvPr id="3" name="Content Placeholder 2"/>
          <p:cNvSpPr>
            <a:spLocks noGrp="1"/>
          </p:cNvSpPr>
          <p:nvPr>
            <p:ph idx="1"/>
          </p:nvPr>
        </p:nvSpPr>
        <p:spPr/>
        <p:txBody>
          <a:bodyPr/>
          <a:lstStyle/>
          <a:p>
            <a:r>
              <a:rPr lang="zh-CN" altLang="en-US" dirty="0" smtClean="0"/>
              <a:t>帮助我记住我干了些什么</a:t>
            </a:r>
            <a:endParaRPr lang="en-US" altLang="zh-CN" dirty="0" smtClean="0"/>
          </a:p>
          <a:p>
            <a:r>
              <a:rPr lang="zh-CN" altLang="en-US" dirty="0" smtClean="0"/>
              <a:t>帮助我记录谁动了我的奶酪</a:t>
            </a:r>
            <a:r>
              <a:rPr lang="en-US" altLang="zh-CN" dirty="0" smtClean="0"/>
              <a:t>,  </a:t>
            </a:r>
            <a:r>
              <a:rPr lang="zh-CN" altLang="en-US" dirty="0" smtClean="0"/>
              <a:t>如何动的</a:t>
            </a:r>
            <a:endParaRPr lang="en-US" altLang="zh-CN" dirty="0" smtClean="0"/>
          </a:p>
          <a:p>
            <a:r>
              <a:rPr lang="zh-CN" altLang="en-US" dirty="0" smtClean="0"/>
              <a:t>帮助我从错误中恢复</a:t>
            </a:r>
            <a:endParaRPr lang="en-US" altLang="zh-CN" dirty="0" smtClean="0"/>
          </a:p>
          <a:p>
            <a:r>
              <a:rPr lang="zh-CN" altLang="en-US" dirty="0" smtClean="0"/>
              <a:t>帮助我获知与他人的冲突内容</a:t>
            </a:r>
            <a:endParaRPr lang="en-US" altLang="zh-CN" dirty="0" smtClean="0"/>
          </a:p>
          <a:p>
            <a:r>
              <a:rPr lang="zh-CN" altLang="en-US" dirty="0" smtClean="0"/>
              <a:t>帮助我管理多个项目</a:t>
            </a:r>
            <a:endParaRPr lang="en-US" altLang="zh-CN" dirty="0" smtClean="0"/>
          </a:p>
          <a:p>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876800"/>
          </a:xfrm>
        </p:spPr>
        <p:txBody>
          <a:bodyPr/>
          <a:lstStyle/>
          <a:p>
            <a:r>
              <a:rPr lang="zh-CN" altLang="en-US" dirty="0" smtClean="0"/>
              <a:t>分支或标签</a:t>
            </a:r>
            <a:endParaRPr lang="en-US" altLang="zh-CN" dirty="0" smtClean="0"/>
          </a:p>
          <a:p>
            <a:endParaRPr lang="en-US" altLang="zh-CN" dirty="0" smtClean="0"/>
          </a:p>
          <a:p>
            <a:pPr lvl="1"/>
            <a:r>
              <a:rPr lang="en-US" altLang="zh-CN" b="1" dirty="0" smtClean="0"/>
              <a:t>Branch</a:t>
            </a:r>
            <a:r>
              <a:rPr lang="en-US" altLang="zh-CN" dirty="0" smtClean="0"/>
              <a:t>:   </a:t>
            </a:r>
            <a:r>
              <a:rPr lang="zh-CN" altLang="en-US" dirty="0" smtClean="0"/>
              <a:t>从当前或历史版本库中演化出另一个功能或设计有较大变更的开发版本</a:t>
            </a:r>
            <a:endParaRPr lang="en-US" altLang="zh-CN" dirty="0" smtClean="0"/>
          </a:p>
          <a:p>
            <a:pPr lvl="2"/>
            <a:r>
              <a:rPr lang="zh-CN" altLang="en-US" dirty="0" smtClean="0"/>
              <a:t>从定制项目中演化生成一个可通用的产品化开发版本</a:t>
            </a:r>
            <a:endParaRPr lang="en-US" altLang="zh-CN" dirty="0" smtClean="0"/>
          </a:p>
          <a:p>
            <a:pPr lvl="2"/>
            <a:r>
              <a:rPr lang="zh-CN" altLang="en-US" dirty="0" smtClean="0"/>
              <a:t>从产品开发演化出面向不同应用对象的开发版本</a:t>
            </a:r>
            <a:endParaRPr lang="en-US" altLang="zh-CN" dirty="0" smtClean="0"/>
          </a:p>
          <a:p>
            <a:pPr lvl="2"/>
            <a:endParaRPr lang="en-US" altLang="zh-CN" dirty="0" smtClean="0"/>
          </a:p>
          <a:p>
            <a:pPr lvl="1"/>
            <a:r>
              <a:rPr lang="en-US" altLang="zh-CN" b="1" dirty="0" smtClean="0"/>
              <a:t>Tag</a:t>
            </a:r>
            <a:r>
              <a:rPr lang="en-US" altLang="zh-CN" dirty="0" smtClean="0"/>
              <a:t>:   </a:t>
            </a:r>
            <a:r>
              <a:rPr lang="zh-CN" altLang="en-US" dirty="0" smtClean="0"/>
              <a:t>基于同一项目或产品稳定代码设置的识别标识</a:t>
            </a:r>
            <a:endParaRPr lang="en-US" altLang="zh-CN" dirty="0" smtClean="0"/>
          </a:p>
          <a:p>
            <a:pPr lvl="2"/>
            <a:r>
              <a:rPr lang="zh-CN" altLang="en-US" dirty="0" smtClean="0"/>
              <a:t>里程碑代码</a:t>
            </a:r>
            <a:endParaRPr lang="en-US" altLang="zh-CN" dirty="0" smtClean="0"/>
          </a:p>
          <a:p>
            <a:pPr lvl="2"/>
            <a:r>
              <a:rPr lang="zh-CN" altLang="en-US" dirty="0" smtClean="0"/>
              <a:t>功能测试实现代码</a:t>
            </a:r>
            <a:endParaRPr lang="en-US" altLang="zh-CN" dirty="0" smtClean="0"/>
          </a:p>
          <a:p>
            <a:pPr lvl="2"/>
            <a:r>
              <a:rPr lang="zh-CN" altLang="en-US" dirty="0" smtClean="0"/>
              <a:t>版本升级代码</a:t>
            </a:r>
            <a:endParaRPr lang="en-US" altLang="zh-CN" dirty="0" smtClean="0"/>
          </a:p>
        </p:txBody>
      </p:sp>
      <p:sp>
        <p:nvSpPr>
          <p:cNvPr id="4" name="灯片编号占位符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725988"/>
          </a:xfrm>
        </p:spPr>
        <p:txBody>
          <a:bodyPr/>
          <a:lstStyle/>
          <a:p>
            <a:r>
              <a:rPr lang="zh-CN" altLang="en-US" dirty="0" smtClean="0"/>
              <a:t>创建版本分支</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219200" y="1885950"/>
            <a:ext cx="4333875" cy="2762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219200" y="1869741"/>
            <a:ext cx="4038600" cy="445485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1219200" y="1885950"/>
            <a:ext cx="5680089" cy="43624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1219200" y="1893787"/>
            <a:ext cx="5867400" cy="2678213"/>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cstate="print"/>
          <a:srcRect/>
          <a:stretch>
            <a:fillRect/>
          </a:stretch>
        </p:blipFill>
        <p:spPr bwMode="auto">
          <a:xfrm>
            <a:off x="1219200" y="1905000"/>
            <a:ext cx="5974915" cy="4038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2000"/>
                                        <p:tgtEl>
                                          <p:spTgt spid="1027"/>
                                        </p:tgtEl>
                                      </p:cBhvr>
                                    </p:animEffect>
                                  </p:childTnLst>
                                </p:cTn>
                              </p:par>
                              <p:par>
                                <p:cTn id="13" presetID="10" presetClass="exit" presetSubtype="0" fill="hold" nodeType="withEffect">
                                  <p:stCondLst>
                                    <p:cond delay="0"/>
                                  </p:stCondLst>
                                  <p:childTnLst>
                                    <p:animEffect transition="out" filter="fade">
                                      <p:cBhvr>
                                        <p:cTn id="14" dur="2000"/>
                                        <p:tgtEl>
                                          <p:spTgt spid="1026"/>
                                        </p:tgtEl>
                                      </p:cBhvr>
                                    </p:animEffect>
                                    <p:set>
                                      <p:cBhvr>
                                        <p:cTn id="15" dur="1" fill="hold">
                                          <p:stCondLst>
                                            <p:cond delay="1999"/>
                                          </p:stCondLst>
                                        </p:cTn>
                                        <p:tgtEl>
                                          <p:spTgt spid="102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2000"/>
                                        <p:tgtEl>
                                          <p:spTgt spid="1028"/>
                                        </p:tgtEl>
                                      </p:cBhvr>
                                    </p:animEffect>
                                  </p:childTnLst>
                                </p:cTn>
                              </p:par>
                              <p:par>
                                <p:cTn id="21" presetID="10" presetClass="exit" presetSubtype="0" fill="hold" nodeType="withEffect">
                                  <p:stCondLst>
                                    <p:cond delay="0"/>
                                  </p:stCondLst>
                                  <p:childTnLst>
                                    <p:animEffect transition="out" filter="fade">
                                      <p:cBhvr>
                                        <p:cTn id="22" dur="2000"/>
                                        <p:tgtEl>
                                          <p:spTgt spid="1027"/>
                                        </p:tgtEl>
                                      </p:cBhvr>
                                    </p:animEffect>
                                    <p:set>
                                      <p:cBhvr>
                                        <p:cTn id="23" dur="1" fill="hold">
                                          <p:stCondLst>
                                            <p:cond delay="1999"/>
                                          </p:stCondLst>
                                        </p:cTn>
                                        <p:tgtEl>
                                          <p:spTgt spid="102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9"/>
                                        </p:tgtEl>
                                        <p:attrNameLst>
                                          <p:attrName>style.visibility</p:attrName>
                                        </p:attrNameLst>
                                      </p:cBhvr>
                                      <p:to>
                                        <p:strVal val="visible"/>
                                      </p:to>
                                    </p:set>
                                    <p:animEffect transition="in" filter="fade">
                                      <p:cBhvr>
                                        <p:cTn id="28" dur="2000"/>
                                        <p:tgtEl>
                                          <p:spTgt spid="1029"/>
                                        </p:tgtEl>
                                      </p:cBhvr>
                                    </p:animEffect>
                                  </p:childTnLst>
                                </p:cTn>
                              </p:par>
                              <p:par>
                                <p:cTn id="29" presetID="10" presetClass="exit" presetSubtype="0" fill="hold" nodeType="withEffect">
                                  <p:stCondLst>
                                    <p:cond delay="0"/>
                                  </p:stCondLst>
                                  <p:childTnLst>
                                    <p:animEffect transition="out" filter="fade">
                                      <p:cBhvr>
                                        <p:cTn id="30" dur="2000"/>
                                        <p:tgtEl>
                                          <p:spTgt spid="1028"/>
                                        </p:tgtEl>
                                      </p:cBhvr>
                                    </p:animEffect>
                                    <p:set>
                                      <p:cBhvr>
                                        <p:cTn id="31" dur="1" fill="hold">
                                          <p:stCondLst>
                                            <p:cond delay="1999"/>
                                          </p:stCondLst>
                                        </p:cTn>
                                        <p:tgtEl>
                                          <p:spTgt spid="102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30"/>
                                        </p:tgtEl>
                                        <p:attrNameLst>
                                          <p:attrName>style.visibility</p:attrName>
                                        </p:attrNameLst>
                                      </p:cBhvr>
                                      <p:to>
                                        <p:strVal val="visible"/>
                                      </p:to>
                                    </p:set>
                                    <p:animEffect transition="in" filter="fade">
                                      <p:cBhvr>
                                        <p:cTn id="36" dur="2000"/>
                                        <p:tgtEl>
                                          <p:spTgt spid="1030"/>
                                        </p:tgtEl>
                                      </p:cBhvr>
                                    </p:animEffect>
                                  </p:childTnLst>
                                </p:cTn>
                              </p:par>
                              <p:par>
                                <p:cTn id="37" presetID="10" presetClass="exit" presetSubtype="0" fill="hold" nodeType="withEffect">
                                  <p:stCondLst>
                                    <p:cond delay="0"/>
                                  </p:stCondLst>
                                  <p:childTnLst>
                                    <p:animEffect transition="out" filter="fade">
                                      <p:cBhvr>
                                        <p:cTn id="38" dur="2000"/>
                                        <p:tgtEl>
                                          <p:spTgt spid="1029"/>
                                        </p:tgtEl>
                                      </p:cBhvr>
                                    </p:animEffect>
                                    <p:set>
                                      <p:cBhvr>
                                        <p:cTn id="39" dur="1" fill="hold">
                                          <p:stCondLst>
                                            <p:cond delay="1999"/>
                                          </p:stCondLst>
                                        </p:cTn>
                                        <p:tgtEl>
                                          <p:spTgt spid="10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953000"/>
          </a:xfrm>
        </p:spPr>
        <p:txBody>
          <a:bodyPr/>
          <a:lstStyle/>
          <a:p>
            <a:r>
              <a:rPr lang="zh-CN" altLang="en-US" dirty="0" smtClean="0"/>
              <a:t>创建版本版本标签</a:t>
            </a:r>
          </a:p>
        </p:txBody>
      </p:sp>
      <p:sp>
        <p:nvSpPr>
          <p:cNvPr id="4" name="灯片编号占位符 3"/>
          <p:cNvSpPr>
            <a:spLocks noGrp="1"/>
          </p:cNvSpPr>
          <p:nvPr>
            <p:ph type="sldNum" sz="quarter" idx="12"/>
          </p:nvPr>
        </p:nvSpPr>
        <p:spPr/>
        <p:txBody>
          <a:bodyPr/>
          <a:lstStyle/>
          <a:p>
            <a:fld id="{B6F15528-21DE-4FAA-801E-634DDDAF4B2B}" type="slidenum">
              <a:rPr lang="en-US" smtClean="0"/>
              <a:pPr/>
              <a:t>32</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1219200" y="1752600"/>
            <a:ext cx="6705600" cy="4553076"/>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1219200" y="1793541"/>
            <a:ext cx="4038600" cy="445485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219200" y="1828800"/>
            <a:ext cx="5564777" cy="42672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1219200" y="1828800"/>
            <a:ext cx="6362700" cy="28765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cstate="print"/>
          <a:srcRect/>
          <a:stretch>
            <a:fillRect/>
          </a:stretch>
        </p:blipFill>
        <p:spPr bwMode="auto">
          <a:xfrm>
            <a:off x="1219200" y="1828800"/>
            <a:ext cx="6476999" cy="440092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par>
                                <p:cTn id="13" presetID="10" presetClass="exit" presetSubtype="0" fill="hold" nodeType="withEffect">
                                  <p:stCondLst>
                                    <p:cond delay="0"/>
                                  </p:stCondLst>
                                  <p:childTnLst>
                                    <p:animEffect transition="out" filter="fade">
                                      <p:cBhvr>
                                        <p:cTn id="14" dur="2000"/>
                                        <p:tgtEl>
                                          <p:spTgt spid="2051"/>
                                        </p:tgtEl>
                                      </p:cBhvr>
                                    </p:animEffect>
                                    <p:set>
                                      <p:cBhvr>
                                        <p:cTn id="15" dur="1" fill="hold">
                                          <p:stCondLst>
                                            <p:cond delay="1999"/>
                                          </p:stCondLst>
                                        </p:cTn>
                                        <p:tgtEl>
                                          <p:spTgt spid="205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2000"/>
                                        <p:tgtEl>
                                          <p:spTgt spid="2052"/>
                                        </p:tgtEl>
                                      </p:cBhvr>
                                    </p:animEffect>
                                  </p:childTnLst>
                                </p:cTn>
                              </p:par>
                              <p:par>
                                <p:cTn id="21" presetID="10" presetClass="exit" presetSubtype="0" fill="hold" nodeType="withEffect">
                                  <p:stCondLst>
                                    <p:cond delay="0"/>
                                  </p:stCondLst>
                                  <p:childTnLst>
                                    <p:animEffect transition="out" filter="fade">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3"/>
                                        </p:tgtEl>
                                        <p:attrNameLst>
                                          <p:attrName>style.visibility</p:attrName>
                                        </p:attrNameLst>
                                      </p:cBhvr>
                                      <p:to>
                                        <p:strVal val="visible"/>
                                      </p:to>
                                    </p:set>
                                    <p:animEffect transition="in" filter="fade">
                                      <p:cBhvr>
                                        <p:cTn id="28" dur="2000"/>
                                        <p:tgtEl>
                                          <p:spTgt spid="2053"/>
                                        </p:tgtEl>
                                      </p:cBhvr>
                                    </p:animEffect>
                                  </p:childTnLst>
                                </p:cTn>
                              </p:par>
                              <p:par>
                                <p:cTn id="29" presetID="10" presetClass="exit" presetSubtype="0" fill="hold" nodeType="withEffect">
                                  <p:stCondLst>
                                    <p:cond delay="0"/>
                                  </p:stCondLst>
                                  <p:childTnLst>
                                    <p:animEffect transition="out" filter="fade">
                                      <p:cBhvr>
                                        <p:cTn id="30" dur="2000"/>
                                        <p:tgtEl>
                                          <p:spTgt spid="2052"/>
                                        </p:tgtEl>
                                      </p:cBhvr>
                                    </p:animEffect>
                                    <p:set>
                                      <p:cBhvr>
                                        <p:cTn id="31" dur="1" fill="hold">
                                          <p:stCondLst>
                                            <p:cond delay="1999"/>
                                          </p:stCondLst>
                                        </p:cTn>
                                        <p:tgtEl>
                                          <p:spTgt spid="205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4"/>
                                        </p:tgtEl>
                                        <p:attrNameLst>
                                          <p:attrName>style.visibility</p:attrName>
                                        </p:attrNameLst>
                                      </p:cBhvr>
                                      <p:to>
                                        <p:strVal val="visible"/>
                                      </p:to>
                                    </p:set>
                                    <p:animEffect transition="in" filter="fade">
                                      <p:cBhvr>
                                        <p:cTn id="36" dur="2000"/>
                                        <p:tgtEl>
                                          <p:spTgt spid="20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2000"/>
                                        <p:tgtEl>
                                          <p:spTgt spid="2053"/>
                                        </p:tgtEl>
                                      </p:cBhvr>
                                    </p:animEffect>
                                    <p:set>
                                      <p:cBhvr>
                                        <p:cTn id="41" dur="1" fill="hold">
                                          <p:stCondLst>
                                            <p:cond delay="1999"/>
                                          </p:stCondLst>
                                        </p:cTn>
                                        <p:tgtEl>
                                          <p:spTgt spid="20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19200"/>
            <a:ext cx="8424863" cy="5029200"/>
          </a:xfrm>
        </p:spPr>
        <p:txBody>
          <a:bodyPr/>
          <a:lstStyle/>
          <a:p>
            <a:r>
              <a:rPr lang="zh-CN" altLang="en-US" dirty="0" smtClean="0"/>
              <a:t>定位我的本地拷贝</a:t>
            </a:r>
            <a:endParaRPr lang="en-US" altLang="zh-CN" dirty="0" smtClean="0"/>
          </a:p>
          <a:p>
            <a:pPr lvl="1"/>
            <a:r>
              <a:rPr lang="zh-CN" altLang="en-US" dirty="0" smtClean="0"/>
              <a:t>场景： 我们已经创建了一个分支， 我们给现在的开发版本创建了一个标识， 在</a:t>
            </a:r>
            <a:r>
              <a:rPr lang="en-US" altLang="zh-CN" dirty="0" smtClean="0"/>
              <a:t>Branch</a:t>
            </a:r>
            <a:r>
              <a:rPr lang="zh-CN" altLang="en-US" dirty="0" smtClean="0"/>
              <a:t>和</a:t>
            </a:r>
            <a:r>
              <a:rPr lang="en-US" altLang="zh-CN" dirty="0" smtClean="0"/>
              <a:t>Tags</a:t>
            </a:r>
            <a:r>
              <a:rPr lang="zh-CN" altLang="en-US" dirty="0" smtClean="0"/>
              <a:t>中各自维护了一个版本代码。 </a:t>
            </a:r>
            <a:endParaRPr lang="en-US" altLang="zh-CN" dirty="0" smtClean="0"/>
          </a:p>
          <a:p>
            <a:pPr lvl="1"/>
            <a:r>
              <a:rPr lang="zh-CN" altLang="en-US" dirty="0" smtClean="0"/>
              <a:t>需求：如果我本地只想维护一个工作目录，该如何切换版本库呢？</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33</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4191000" y="3352800"/>
            <a:ext cx="4343400" cy="2941381"/>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000"/>
                                        <p:tgtEl>
                                          <p:spTgt spid="3">
                                            <p:txEl>
                                              <p:pRg st="2" end="2"/>
                                            </p:txEl>
                                          </p:spTgt>
                                        </p:tgtEl>
                                      </p:cBhvr>
                                    </p:animEffect>
                                  </p:childTnLst>
                                </p:cTn>
                              </p:par>
                              <p:par>
                                <p:cTn id="8" presetID="3" presetClass="emph" presetSubtype="2" fill="hold" nodeType="withEffect">
                                  <p:stCondLst>
                                    <p:cond delay="0"/>
                                  </p:stCondLst>
                                  <p:childTnLst>
                                    <p:animClr clrSpc="rgb">
                                      <p:cBhvr override="childStyle">
                                        <p:cTn id="9" dur="2000" fill="hold"/>
                                        <p:tgtEl>
                                          <p:spTgt spid="3">
                                            <p:txEl>
                                              <p:pRg st="2" end="2"/>
                                            </p:txEl>
                                          </p:spTgt>
                                        </p:tgtEl>
                                        <p:attrNameLst>
                                          <p:attrName>style.color</p:attrName>
                                        </p:attrNameLst>
                                      </p:cBhvr>
                                      <p:to>
                                        <a:srgbClr val="FC2812"/>
                                      </p:to>
                                    </p:animClr>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725988"/>
          </a:xfrm>
        </p:spPr>
        <p:txBody>
          <a:bodyPr/>
          <a:lstStyle/>
          <a:p>
            <a:r>
              <a:rPr lang="zh-CN" altLang="en-US" dirty="0" smtClean="0"/>
              <a:t>使用</a:t>
            </a:r>
            <a:r>
              <a:rPr lang="en-US" altLang="zh-CN" dirty="0" smtClean="0"/>
              <a:t>Switch</a:t>
            </a:r>
            <a:r>
              <a:rPr lang="zh-CN" altLang="en-US" dirty="0" smtClean="0"/>
              <a:t>功能切换版本库</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34</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219200" y="1847850"/>
            <a:ext cx="5029200" cy="342648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219200" y="1828800"/>
            <a:ext cx="5885598" cy="3429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2000"/>
                                        <p:tgtEl>
                                          <p:spTgt spid="4099"/>
                                        </p:tgtEl>
                                      </p:cBhvr>
                                    </p:animEffect>
                                  </p:childTnLst>
                                </p:cTn>
                              </p:par>
                              <p:par>
                                <p:cTn id="13" presetID="10" presetClass="exit" presetSubtype="0" fill="hold" nodeType="withEffect">
                                  <p:stCondLst>
                                    <p:cond delay="0"/>
                                  </p:stCondLst>
                                  <p:childTnLst>
                                    <p:animEffect transition="out" filter="fade">
                                      <p:cBhvr>
                                        <p:cTn id="14" dur="2000"/>
                                        <p:tgtEl>
                                          <p:spTgt spid="4098"/>
                                        </p:tgtEl>
                                      </p:cBhvr>
                                    </p:animEffect>
                                    <p:set>
                                      <p:cBhvr>
                                        <p:cTn id="15" dur="1" fill="hold">
                                          <p:stCondLst>
                                            <p:cond delay="1999"/>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725988"/>
          </a:xfrm>
        </p:spPr>
        <p:txBody>
          <a:bodyPr/>
          <a:lstStyle/>
          <a:p>
            <a:r>
              <a:rPr lang="zh-CN" altLang="en-US" dirty="0" smtClean="0"/>
              <a:t>回顾</a:t>
            </a:r>
            <a:endParaRPr lang="en-US" altLang="zh-CN" dirty="0" smtClean="0"/>
          </a:p>
          <a:p>
            <a:pPr lvl="1"/>
            <a:r>
              <a:rPr lang="zh-CN" altLang="en-US" dirty="0" smtClean="0"/>
              <a:t>创建版本库</a:t>
            </a:r>
            <a:endParaRPr lang="en-US" altLang="zh-CN" dirty="0" smtClean="0"/>
          </a:p>
          <a:p>
            <a:pPr lvl="1"/>
            <a:r>
              <a:rPr lang="zh-CN" altLang="en-US" dirty="0" smtClean="0"/>
              <a:t>共享项目目录和项目文件</a:t>
            </a:r>
            <a:endParaRPr lang="en-US" altLang="zh-CN" dirty="0" smtClean="0"/>
          </a:p>
          <a:p>
            <a:pPr lvl="1"/>
            <a:r>
              <a:rPr lang="zh-CN" altLang="en-US" dirty="0" smtClean="0"/>
              <a:t>提取文件</a:t>
            </a:r>
            <a:endParaRPr lang="en-US" altLang="zh-CN" dirty="0" smtClean="0"/>
          </a:p>
          <a:p>
            <a:pPr lvl="1"/>
            <a:r>
              <a:rPr lang="zh-CN" altLang="en-US" dirty="0" smtClean="0"/>
              <a:t>跟踪操作项目库中的文件和状态</a:t>
            </a:r>
            <a:endParaRPr lang="en-US" altLang="zh-CN" dirty="0" smtClean="0"/>
          </a:p>
          <a:p>
            <a:pPr lvl="1"/>
            <a:r>
              <a:rPr lang="zh-CN" altLang="en-US" dirty="0" smtClean="0"/>
              <a:t>维护现有项目库结构</a:t>
            </a:r>
            <a:endParaRPr lang="en-US" altLang="zh-CN" dirty="0" smtClean="0"/>
          </a:p>
          <a:p>
            <a:pPr lvl="1"/>
            <a:r>
              <a:rPr lang="zh-CN" altLang="en-US" dirty="0" smtClean="0"/>
              <a:t>分支，标签，合并及冲突处理</a:t>
            </a:r>
            <a:endParaRPr lang="en-US" altLang="zh-CN" dirty="0" smtClean="0"/>
          </a:p>
          <a:p>
            <a:pPr lvl="1"/>
            <a:r>
              <a:rPr lang="zh-CN" altLang="en-US" dirty="0" smtClean="0"/>
              <a:t>版本切换</a:t>
            </a:r>
            <a:endParaRPr lang="en-US" altLang="zh-CN" dirty="0" smtClean="0"/>
          </a:p>
          <a:p>
            <a:pPr lvl="1"/>
            <a:endParaRPr lang="en-US" altLang="zh-CN" dirty="0" smtClean="0"/>
          </a:p>
        </p:txBody>
      </p:sp>
      <p:sp>
        <p:nvSpPr>
          <p:cNvPr id="4" name="灯片编号占位符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回滚到指定版本</a:t>
            </a:r>
          </a:p>
        </p:txBody>
      </p:sp>
      <p:pic>
        <p:nvPicPr>
          <p:cNvPr id="44035" name="Picture 2"/>
          <p:cNvPicPr>
            <a:picLocks noGrp="1" noChangeAspect="1" noChangeArrowheads="1"/>
          </p:cNvPicPr>
          <p:nvPr>
            <p:ph idx="1"/>
          </p:nvPr>
        </p:nvPicPr>
        <p:blipFill>
          <a:blip r:embed="rId2"/>
          <a:srcRect/>
          <a:stretch>
            <a:fillRect/>
          </a:stretch>
        </p:blipFill>
        <p:spPr>
          <a:xfrm>
            <a:off x="2806700" y="1600200"/>
            <a:ext cx="3530600" cy="4525963"/>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zh-CN" altLang="en-US" sz="2800" smtClean="0"/>
              <a:t>用</a:t>
            </a:r>
            <a:r>
              <a:rPr lang="en-US" altLang="zh-CN" sz="2800" smtClean="0"/>
              <a:t>VC6.0</a:t>
            </a:r>
            <a:r>
              <a:rPr lang="zh-CN" altLang="en-US" sz="2800" smtClean="0"/>
              <a:t>开发，如果是第一次上传项目点击如下项</a:t>
            </a:r>
          </a:p>
        </p:txBody>
      </p:sp>
      <p:pic>
        <p:nvPicPr>
          <p:cNvPr id="45059" name="Picture 3"/>
          <p:cNvPicPr>
            <a:picLocks noGrp="1" noChangeAspect="1" noChangeArrowheads="1"/>
          </p:cNvPicPr>
          <p:nvPr>
            <p:ph idx="1"/>
          </p:nvPr>
        </p:nvPicPr>
        <p:blipFill>
          <a:blip r:embed="rId2"/>
          <a:srcRect/>
          <a:stretch>
            <a:fillRect/>
          </a:stretch>
        </p:blipFill>
        <p:spPr>
          <a:xfrm>
            <a:off x="2511425" y="1600200"/>
            <a:ext cx="4121150" cy="452596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smtClean="0"/>
              <a:t>通过指定的地址上传项目</a:t>
            </a:r>
          </a:p>
        </p:txBody>
      </p:sp>
      <p:pic>
        <p:nvPicPr>
          <p:cNvPr id="46083" name="Picture 2"/>
          <p:cNvPicPr>
            <a:picLocks noGrp="1" noChangeAspect="1" noChangeArrowheads="1"/>
          </p:cNvPicPr>
          <p:nvPr>
            <p:ph idx="1"/>
          </p:nvPr>
        </p:nvPicPr>
        <p:blipFill>
          <a:blip r:embed="rId2"/>
          <a:srcRect/>
          <a:stretch>
            <a:fillRect/>
          </a:stretch>
        </p:blipFill>
        <p:spPr>
          <a:xfrm>
            <a:off x="2390775" y="2230438"/>
            <a:ext cx="4362450" cy="3267075"/>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smtClean="0"/>
              <a:t>要获取项目点击</a:t>
            </a:r>
            <a:r>
              <a:rPr lang="en-US" altLang="zh-CN" smtClean="0"/>
              <a:t>Checkout</a:t>
            </a:r>
            <a:endParaRPr lang="zh-CN" altLang="en-US" smtClean="0"/>
          </a:p>
        </p:txBody>
      </p:sp>
      <p:pic>
        <p:nvPicPr>
          <p:cNvPr id="47107" name="Picture 3"/>
          <p:cNvPicPr>
            <a:picLocks noGrp="1" noChangeAspect="1" noChangeArrowheads="1"/>
          </p:cNvPicPr>
          <p:nvPr>
            <p:ph idx="1"/>
          </p:nvPr>
        </p:nvPicPr>
        <p:blipFill>
          <a:blip r:embed="rId2"/>
          <a:srcRect/>
          <a:stretch>
            <a:fillRect/>
          </a:stretch>
        </p:blipFill>
        <p:spPr>
          <a:xfrm>
            <a:off x="3055938" y="1600200"/>
            <a:ext cx="3032125" cy="452596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简单工作原理</a:t>
            </a:r>
            <a:endParaRPr lang="zh-CN"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Rectangle 5"/>
          <p:cNvSpPr>
            <a:spLocks noChangeArrowheads="1"/>
          </p:cNvSpPr>
          <p:nvPr/>
        </p:nvSpPr>
        <p:spPr bwMode="auto">
          <a:xfrm>
            <a:off x="6629400" y="3124200"/>
            <a:ext cx="1371600" cy="533400"/>
          </a:xfrm>
          <a:prstGeom prst="rect">
            <a:avLst/>
          </a:prstGeom>
          <a:noFill/>
          <a:ln w="12700" cap="sq">
            <a:noFill/>
            <a:miter lim="800000"/>
            <a:headEnd type="none" w="sm" len="sm"/>
            <a:tailEnd type="none" w="sm" len="sm"/>
          </a:ln>
          <a:effectLst/>
        </p:spPr>
        <p:txBody>
          <a:bodyPr wrap="none" anchor="ctr"/>
          <a:lstStyle/>
          <a:p>
            <a:pPr algn="ctr"/>
            <a:r>
              <a:rPr kumimoji="1" lang="zh-CN" altLang="en-US" sz="2400" b="1" dirty="0" smtClean="0">
                <a:latin typeface="Times New Roman" pitchFamily="18" charset="0"/>
              </a:rPr>
              <a:t>服务端</a:t>
            </a:r>
            <a:endParaRPr kumimoji="1" lang="zh-CN" altLang="en-US" sz="2400" b="1" dirty="0">
              <a:latin typeface="Times New Roman" pitchFamily="18" charset="0"/>
            </a:endParaRPr>
          </a:p>
        </p:txBody>
      </p:sp>
      <p:pic>
        <p:nvPicPr>
          <p:cNvPr id="6" name="Picture 6" descr="BS00580_"/>
          <p:cNvPicPr>
            <a:picLocks noChangeAspect="1" noChangeArrowheads="1"/>
          </p:cNvPicPr>
          <p:nvPr/>
        </p:nvPicPr>
        <p:blipFill>
          <a:blip r:embed="rId2" cstate="print"/>
          <a:srcRect/>
          <a:stretch>
            <a:fillRect/>
          </a:stretch>
        </p:blipFill>
        <p:spPr bwMode="auto">
          <a:xfrm>
            <a:off x="6629400" y="1905000"/>
            <a:ext cx="1449388" cy="1220788"/>
          </a:xfrm>
          <a:prstGeom prst="rect">
            <a:avLst/>
          </a:prstGeom>
          <a:noFill/>
        </p:spPr>
      </p:pic>
      <p:sp>
        <p:nvSpPr>
          <p:cNvPr id="7" name="Rectangle 7"/>
          <p:cNvSpPr>
            <a:spLocks noChangeArrowheads="1"/>
          </p:cNvSpPr>
          <p:nvPr/>
        </p:nvSpPr>
        <p:spPr bwMode="auto">
          <a:xfrm>
            <a:off x="6400800" y="4038600"/>
            <a:ext cx="1752600" cy="12192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nchor="ctr"/>
          <a:lstStyle/>
          <a:p>
            <a:pPr algn="ctr"/>
            <a:r>
              <a:rPr kumimoji="1" lang="zh-CN" altLang="en-US" sz="2400" dirty="0">
                <a:solidFill>
                  <a:schemeClr val="bg2"/>
                </a:solidFill>
                <a:latin typeface="Times New Roman" pitchFamily="18" charset="0"/>
              </a:rPr>
              <a:t>数据库建立</a:t>
            </a:r>
          </a:p>
          <a:p>
            <a:pPr algn="ctr"/>
            <a:r>
              <a:rPr kumimoji="1" lang="zh-CN" altLang="en-US" sz="2400" dirty="0" smtClean="0">
                <a:solidFill>
                  <a:schemeClr val="bg2"/>
                </a:solidFill>
                <a:latin typeface="Times New Roman" pitchFamily="18" charset="0"/>
              </a:rPr>
              <a:t>在服务端</a:t>
            </a:r>
            <a:endParaRPr kumimoji="1" lang="zh-CN" altLang="en-US" sz="2400" dirty="0">
              <a:solidFill>
                <a:schemeClr val="bg2"/>
              </a:solidFill>
              <a:latin typeface="Times New Roman" pitchFamily="18" charset="0"/>
            </a:endParaRPr>
          </a:p>
        </p:txBody>
      </p:sp>
      <p:pic>
        <p:nvPicPr>
          <p:cNvPr id="8" name="Picture 8" descr="BS00580_"/>
          <p:cNvPicPr>
            <a:picLocks noChangeAspect="1" noChangeArrowheads="1"/>
          </p:cNvPicPr>
          <p:nvPr/>
        </p:nvPicPr>
        <p:blipFill>
          <a:blip r:embed="rId2" cstate="print"/>
          <a:srcRect/>
          <a:stretch>
            <a:fillRect/>
          </a:stretch>
        </p:blipFill>
        <p:spPr bwMode="auto">
          <a:xfrm>
            <a:off x="1219200" y="1828800"/>
            <a:ext cx="1449388" cy="1220788"/>
          </a:xfrm>
          <a:prstGeom prst="rect">
            <a:avLst/>
          </a:prstGeom>
          <a:noFill/>
        </p:spPr>
      </p:pic>
      <p:sp>
        <p:nvSpPr>
          <p:cNvPr id="9" name="Rectangle 12"/>
          <p:cNvSpPr>
            <a:spLocks noChangeArrowheads="1"/>
          </p:cNvSpPr>
          <p:nvPr/>
        </p:nvSpPr>
        <p:spPr bwMode="auto">
          <a:xfrm>
            <a:off x="1219200" y="3124200"/>
            <a:ext cx="1524000" cy="609600"/>
          </a:xfrm>
          <a:prstGeom prst="rect">
            <a:avLst/>
          </a:prstGeom>
          <a:noFill/>
          <a:ln w="12700" cap="sq">
            <a:noFill/>
            <a:miter lim="800000"/>
            <a:headEnd type="none" w="sm" len="sm"/>
            <a:tailEnd type="none" w="sm" len="sm"/>
          </a:ln>
          <a:effectLst/>
        </p:spPr>
        <p:txBody>
          <a:bodyPr wrap="none" anchor="ctr"/>
          <a:lstStyle/>
          <a:p>
            <a:pPr algn="ctr"/>
            <a:r>
              <a:rPr kumimoji="1" lang="zh-CN" altLang="en-US" sz="2400" b="1" dirty="0" smtClean="0">
                <a:latin typeface="Times New Roman" pitchFamily="18" charset="0"/>
              </a:rPr>
              <a:t>客户端</a:t>
            </a:r>
            <a:endParaRPr kumimoji="1" lang="zh-CN" altLang="en-US" sz="2400" b="1" dirty="0">
              <a:latin typeface="Times New Roman" pitchFamily="18" charset="0"/>
            </a:endParaRPr>
          </a:p>
        </p:txBody>
      </p:sp>
      <p:grpSp>
        <p:nvGrpSpPr>
          <p:cNvPr id="10" name="Group 20"/>
          <p:cNvGrpSpPr>
            <a:grpSpLocks/>
          </p:cNvGrpSpPr>
          <p:nvPr/>
        </p:nvGrpSpPr>
        <p:grpSpPr bwMode="auto">
          <a:xfrm>
            <a:off x="2590800" y="2819400"/>
            <a:ext cx="3657600" cy="1143000"/>
            <a:chOff x="2016" y="1776"/>
            <a:chExt cx="2304" cy="720"/>
          </a:xfrm>
        </p:grpSpPr>
        <p:sp>
          <p:nvSpPr>
            <p:cNvPr id="11" name="Line 13"/>
            <p:cNvSpPr>
              <a:spLocks noChangeShapeType="1"/>
            </p:cNvSpPr>
            <p:nvPr/>
          </p:nvSpPr>
          <p:spPr bwMode="auto">
            <a:xfrm flipH="1" flipV="1">
              <a:off x="2448" y="1776"/>
              <a:ext cx="1680" cy="0"/>
            </a:xfrm>
            <a:prstGeom prst="line">
              <a:avLst/>
            </a:prstGeom>
            <a:noFill/>
            <a:ln w="12700" cap="sq">
              <a:solidFill>
                <a:schemeClr val="tx1"/>
              </a:solidFill>
              <a:round/>
              <a:headEnd type="none" w="sm" len="sm"/>
              <a:tailEnd type="triangle" w="lg" len="lg"/>
            </a:ln>
            <a:effectLst/>
          </p:spPr>
          <p:txBody>
            <a:bodyPr wrap="none"/>
            <a:lstStyle/>
            <a:p>
              <a:endParaRPr lang="zh-CN" altLang="en-US"/>
            </a:p>
          </p:txBody>
        </p:sp>
        <p:sp>
          <p:nvSpPr>
            <p:cNvPr id="12" name="Rectangle 14"/>
            <p:cNvSpPr>
              <a:spLocks noChangeArrowheads="1"/>
            </p:cNvSpPr>
            <p:nvPr/>
          </p:nvSpPr>
          <p:spPr bwMode="auto">
            <a:xfrm>
              <a:off x="2016" y="1872"/>
              <a:ext cx="2304" cy="624"/>
            </a:xfrm>
            <a:prstGeom prst="rect">
              <a:avLst/>
            </a:prstGeom>
            <a:noFill/>
            <a:ln w="12700" cap="sq">
              <a:noFill/>
              <a:miter lim="800000"/>
              <a:headEnd type="none" w="sm" len="sm"/>
              <a:tailEnd type="none" w="sm" len="sm"/>
            </a:ln>
            <a:effectLst/>
          </p:spPr>
          <p:txBody>
            <a:bodyPr wrap="none" anchor="ctr"/>
            <a:lstStyle/>
            <a:p>
              <a:pPr algn="ctr"/>
              <a:r>
                <a:rPr kumimoji="1" lang="zh-CN" altLang="en-US" sz="2400" dirty="0" smtClean="0">
                  <a:solidFill>
                    <a:schemeClr val="accent1"/>
                  </a:solidFill>
                  <a:latin typeface="Times New Roman" pitchFamily="18" charset="0"/>
                </a:rPr>
                <a:t>从服务端的</a:t>
              </a:r>
              <a:r>
                <a:rPr kumimoji="1" lang="zh-CN" altLang="en-US" sz="2400" dirty="0">
                  <a:solidFill>
                    <a:schemeClr val="accent1"/>
                  </a:solidFill>
                  <a:latin typeface="Times New Roman" pitchFamily="18" charset="0"/>
                </a:rPr>
                <a:t>数据库中把</a:t>
              </a:r>
            </a:p>
            <a:p>
              <a:pPr algn="ctr"/>
              <a:r>
                <a:rPr kumimoji="1" lang="zh-CN" altLang="en-US" sz="2400" dirty="0">
                  <a:solidFill>
                    <a:schemeClr val="accent1"/>
                  </a:solidFill>
                  <a:latin typeface="Times New Roman" pitchFamily="18" charset="0"/>
                </a:rPr>
                <a:t>文件</a:t>
              </a:r>
              <a:r>
                <a:rPr kumimoji="1" lang="en-US" altLang="zh-CN" sz="2400" dirty="0">
                  <a:solidFill>
                    <a:srgbClr val="FF0000"/>
                  </a:solidFill>
                </a:rPr>
                <a:t>check out</a:t>
              </a:r>
              <a:r>
                <a:rPr kumimoji="1" lang="zh-CN" altLang="en-US" sz="2400" dirty="0">
                  <a:solidFill>
                    <a:schemeClr val="accent1"/>
                  </a:solidFill>
                  <a:latin typeface="Times New Roman" pitchFamily="18" charset="0"/>
                </a:rPr>
                <a:t>到本地编辑</a:t>
              </a:r>
            </a:p>
          </p:txBody>
        </p:sp>
      </p:grpSp>
      <p:grpSp>
        <p:nvGrpSpPr>
          <p:cNvPr id="13" name="Group 19"/>
          <p:cNvGrpSpPr>
            <a:grpSpLocks/>
          </p:cNvGrpSpPr>
          <p:nvPr/>
        </p:nvGrpSpPr>
        <p:grpSpPr bwMode="auto">
          <a:xfrm>
            <a:off x="2743200" y="1143000"/>
            <a:ext cx="3657600" cy="1066800"/>
            <a:chOff x="1728" y="720"/>
            <a:chExt cx="2304" cy="672"/>
          </a:xfrm>
        </p:grpSpPr>
        <p:sp>
          <p:nvSpPr>
            <p:cNvPr id="14" name="Line 11"/>
            <p:cNvSpPr>
              <a:spLocks noChangeShapeType="1"/>
            </p:cNvSpPr>
            <p:nvPr/>
          </p:nvSpPr>
          <p:spPr bwMode="auto">
            <a:xfrm>
              <a:off x="1920" y="1392"/>
              <a:ext cx="1968" cy="0"/>
            </a:xfrm>
            <a:prstGeom prst="line">
              <a:avLst/>
            </a:prstGeom>
            <a:noFill/>
            <a:ln w="12700" cap="sq">
              <a:solidFill>
                <a:schemeClr val="tx1"/>
              </a:solidFill>
              <a:round/>
              <a:headEnd type="none" w="sm" len="sm"/>
              <a:tailEnd type="triangle" w="lg" len="lg"/>
            </a:ln>
            <a:effectLst/>
          </p:spPr>
          <p:txBody>
            <a:bodyPr wrap="none"/>
            <a:lstStyle/>
            <a:p>
              <a:endParaRPr lang="zh-CN" altLang="en-US"/>
            </a:p>
          </p:txBody>
        </p:sp>
        <p:sp>
          <p:nvSpPr>
            <p:cNvPr id="15" name="Rectangle 17"/>
            <p:cNvSpPr>
              <a:spLocks noChangeArrowheads="1"/>
            </p:cNvSpPr>
            <p:nvPr/>
          </p:nvSpPr>
          <p:spPr bwMode="auto">
            <a:xfrm>
              <a:off x="1728" y="720"/>
              <a:ext cx="2304" cy="624"/>
            </a:xfrm>
            <a:prstGeom prst="rect">
              <a:avLst/>
            </a:prstGeom>
            <a:noFill/>
            <a:ln w="12700" cap="sq">
              <a:noFill/>
              <a:miter lim="800000"/>
              <a:headEnd type="none" w="sm" len="sm"/>
              <a:tailEnd type="none" w="sm" len="sm"/>
            </a:ln>
            <a:effectLst/>
          </p:spPr>
          <p:txBody>
            <a:bodyPr wrap="none" anchor="ctr"/>
            <a:lstStyle/>
            <a:p>
              <a:pPr algn="ctr"/>
              <a:r>
                <a:rPr kumimoji="1" lang="zh-CN" altLang="en-US" sz="2400" dirty="0">
                  <a:solidFill>
                    <a:schemeClr val="accent1"/>
                  </a:solidFill>
                  <a:latin typeface="Times New Roman" pitchFamily="18" charset="0"/>
                </a:rPr>
                <a:t>把编辑好的文件</a:t>
              </a:r>
            </a:p>
            <a:p>
              <a:pPr algn="ctr"/>
              <a:r>
                <a:rPr kumimoji="1" lang="en-US" altLang="zh-CN" sz="2400" dirty="0">
                  <a:solidFill>
                    <a:srgbClr val="FF0000"/>
                  </a:solidFill>
                </a:rPr>
                <a:t>check in</a:t>
              </a:r>
              <a:r>
                <a:rPr kumimoji="1" lang="zh-CN" altLang="en-US" sz="2400" smtClean="0">
                  <a:solidFill>
                    <a:schemeClr val="accent1"/>
                  </a:solidFill>
                  <a:latin typeface="Times New Roman" pitchFamily="18" charset="0"/>
                </a:rPr>
                <a:t>到服务端</a:t>
              </a:r>
              <a:endParaRPr kumimoji="1" lang="zh-CN" altLang="en-US" sz="2400" dirty="0">
                <a:solidFill>
                  <a:schemeClr val="accent1"/>
                </a:solidFill>
                <a:latin typeface="Times New Roman" pitchFamily="18" charset="0"/>
              </a:endParaRPr>
            </a:p>
          </p:txBody>
        </p:sp>
      </p:grpSp>
      <p:sp>
        <p:nvSpPr>
          <p:cNvPr id="16" name="Rectangle 18"/>
          <p:cNvSpPr>
            <a:spLocks noChangeArrowheads="1"/>
          </p:cNvSpPr>
          <p:nvPr/>
        </p:nvSpPr>
        <p:spPr bwMode="auto">
          <a:xfrm>
            <a:off x="1143000" y="4038600"/>
            <a:ext cx="1905000" cy="1219200"/>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none" anchor="ctr"/>
          <a:lstStyle/>
          <a:p>
            <a:pPr algn="ctr" eaLnBrk="0" hangingPunct="0"/>
            <a:r>
              <a:rPr kumimoji="1" lang="zh-CN" altLang="en-US" sz="2400" dirty="0">
                <a:latin typeface="Times New Roman" pitchFamily="18" charset="0"/>
              </a:rPr>
              <a:t>在</a:t>
            </a:r>
            <a:r>
              <a:rPr kumimoji="1" lang="zh-CN" altLang="en-US" sz="2400" dirty="0">
                <a:solidFill>
                  <a:srgbClr val="FF0000"/>
                </a:solidFill>
                <a:latin typeface="Times New Roman" pitchFamily="18" charset="0"/>
              </a:rPr>
              <a:t>工作文件夹</a:t>
            </a:r>
          </a:p>
          <a:p>
            <a:pPr algn="ctr" eaLnBrk="0" hangingPunct="0"/>
            <a:r>
              <a:rPr kumimoji="1" lang="zh-CN" altLang="en-US" sz="2400" dirty="0">
                <a:latin typeface="Times New Roman" pitchFamily="18" charset="0"/>
              </a:rPr>
              <a:t>中处理文件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16"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zh-CN" altLang="en-US" smtClean="0"/>
              <a:t>填写指定地址，点击</a:t>
            </a:r>
            <a:r>
              <a:rPr lang="en-US" altLang="zh-CN" smtClean="0"/>
              <a:t>OK</a:t>
            </a:r>
            <a:endParaRPr lang="zh-CN" altLang="en-US" smtClean="0"/>
          </a:p>
        </p:txBody>
      </p:sp>
      <p:pic>
        <p:nvPicPr>
          <p:cNvPr id="48131" name="Picture 2"/>
          <p:cNvPicPr>
            <a:picLocks noGrp="1" noChangeAspect="1" noChangeArrowheads="1"/>
          </p:cNvPicPr>
          <p:nvPr>
            <p:ph idx="1"/>
          </p:nvPr>
        </p:nvPicPr>
        <p:blipFill>
          <a:blip r:embed="rId2"/>
          <a:srcRect/>
          <a:stretch>
            <a:fillRect/>
          </a:stretch>
        </p:blipFill>
        <p:spPr>
          <a:xfrm>
            <a:off x="2400300" y="2163763"/>
            <a:ext cx="4343400" cy="3400425"/>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zh-CN" altLang="en-US" smtClean="0"/>
              <a:t>文件</a:t>
            </a:r>
            <a:r>
              <a:rPr lang="en-US" altLang="zh-CN" smtClean="0"/>
              <a:t>Checkout</a:t>
            </a:r>
            <a:r>
              <a:rPr lang="zh-CN" altLang="en-US" smtClean="0"/>
              <a:t>完成</a:t>
            </a:r>
          </a:p>
        </p:txBody>
      </p:sp>
      <p:pic>
        <p:nvPicPr>
          <p:cNvPr id="49155" name="Picture 2"/>
          <p:cNvPicPr>
            <a:picLocks noGrp="1" noChangeAspect="1" noChangeArrowheads="1"/>
          </p:cNvPicPr>
          <p:nvPr>
            <p:ph idx="1"/>
          </p:nvPr>
        </p:nvPicPr>
        <p:blipFill>
          <a:blip r:embed="rId2"/>
          <a:srcRect/>
          <a:stretch>
            <a:fillRect/>
          </a:stretch>
        </p:blipFill>
        <p:spPr>
          <a:xfrm>
            <a:off x="1066800" y="1973263"/>
            <a:ext cx="7010400" cy="3781425"/>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zh-CN" altLang="en-US" smtClean="0"/>
              <a:t>对要更改的文件加锁</a:t>
            </a:r>
          </a:p>
        </p:txBody>
      </p:sp>
      <p:pic>
        <p:nvPicPr>
          <p:cNvPr id="50179" name="Picture 2"/>
          <p:cNvPicPr>
            <a:picLocks noGrp="1" noChangeAspect="1" noChangeArrowheads="1"/>
          </p:cNvPicPr>
          <p:nvPr>
            <p:ph idx="1"/>
          </p:nvPr>
        </p:nvPicPr>
        <p:blipFill>
          <a:blip r:embed="rId2"/>
          <a:srcRect/>
          <a:stretch>
            <a:fillRect/>
          </a:stretch>
        </p:blipFill>
        <p:spPr>
          <a:xfrm>
            <a:off x="2478088" y="1600200"/>
            <a:ext cx="4187825" cy="452596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zh-CN" altLang="en-US" smtClean="0"/>
              <a:t>图标改变</a:t>
            </a:r>
          </a:p>
        </p:txBody>
      </p:sp>
      <p:pic>
        <p:nvPicPr>
          <p:cNvPr id="51203" name="Picture 2"/>
          <p:cNvPicPr>
            <a:picLocks noGrp="1" noChangeAspect="1" noChangeArrowheads="1"/>
          </p:cNvPicPr>
          <p:nvPr>
            <p:ph idx="1"/>
          </p:nvPr>
        </p:nvPicPr>
        <p:blipFill>
          <a:blip r:embed="rId2"/>
          <a:srcRect/>
          <a:stretch>
            <a:fillRect/>
          </a:stretch>
        </p:blipFill>
        <p:spPr>
          <a:xfrm>
            <a:off x="1938338" y="2649538"/>
            <a:ext cx="5267325" cy="2428875"/>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smtClean="0"/>
              <a:t>对项目操作前先检查是否有锁</a:t>
            </a:r>
          </a:p>
        </p:txBody>
      </p:sp>
      <p:pic>
        <p:nvPicPr>
          <p:cNvPr id="52227" name="Picture 4"/>
          <p:cNvPicPr>
            <a:picLocks noGrp="1" noChangeAspect="1" noChangeArrowheads="1"/>
          </p:cNvPicPr>
          <p:nvPr>
            <p:ph idx="1"/>
          </p:nvPr>
        </p:nvPicPr>
        <p:blipFill>
          <a:blip r:embed="rId2"/>
          <a:srcRect/>
          <a:stretch>
            <a:fillRect/>
          </a:stretch>
        </p:blipFill>
        <p:spPr>
          <a:xfrm>
            <a:off x="2738438" y="1600200"/>
            <a:ext cx="3667125" cy="4525963"/>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smtClean="0"/>
              <a:t>如果文件有锁则不要对其操作</a:t>
            </a:r>
          </a:p>
        </p:txBody>
      </p:sp>
      <p:pic>
        <p:nvPicPr>
          <p:cNvPr id="53251" name="Picture 2"/>
          <p:cNvPicPr>
            <a:picLocks noGrp="1" noChangeAspect="1" noChangeArrowheads="1"/>
          </p:cNvPicPr>
          <p:nvPr>
            <p:ph idx="1"/>
          </p:nvPr>
        </p:nvPicPr>
        <p:blipFill>
          <a:blip r:embed="rId2"/>
          <a:srcRect/>
          <a:stretch>
            <a:fillRect/>
          </a:stretch>
        </p:blipFill>
        <p:spPr>
          <a:xfrm>
            <a:off x="823913" y="1868488"/>
            <a:ext cx="7496175" cy="3990975"/>
          </a:xfr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smtClean="0"/>
              <a:t>确保在本机编译通过，然后提交</a:t>
            </a:r>
          </a:p>
        </p:txBody>
      </p:sp>
      <p:pic>
        <p:nvPicPr>
          <p:cNvPr id="54275" name="Picture 3"/>
          <p:cNvPicPr>
            <a:picLocks noGrp="1" noChangeAspect="1" noChangeArrowheads="1"/>
          </p:cNvPicPr>
          <p:nvPr>
            <p:ph idx="1"/>
          </p:nvPr>
        </p:nvPicPr>
        <p:blipFill>
          <a:blip r:embed="rId2"/>
          <a:srcRect/>
          <a:stretch>
            <a:fillRect/>
          </a:stretch>
        </p:blipFill>
        <p:spPr>
          <a:xfrm>
            <a:off x="2976563" y="2271713"/>
            <a:ext cx="3190875" cy="3181350"/>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zh-CN" altLang="en-US" smtClean="0"/>
              <a:t>显示日志</a:t>
            </a:r>
          </a:p>
        </p:txBody>
      </p:sp>
      <p:pic>
        <p:nvPicPr>
          <p:cNvPr id="55299" name="Picture 2"/>
          <p:cNvPicPr>
            <a:picLocks noGrp="1" noChangeAspect="1" noChangeArrowheads="1"/>
          </p:cNvPicPr>
          <p:nvPr>
            <p:ph idx="1"/>
          </p:nvPr>
        </p:nvPicPr>
        <p:blipFill>
          <a:blip r:embed="rId2"/>
          <a:srcRect/>
          <a:stretch>
            <a:fillRect/>
          </a:stretch>
        </p:blipFill>
        <p:spPr>
          <a:xfrm>
            <a:off x="2800350" y="1600200"/>
            <a:ext cx="3543300" cy="4525963"/>
          </a:xfr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日志列表</a:t>
            </a:r>
          </a:p>
        </p:txBody>
      </p:sp>
      <p:pic>
        <p:nvPicPr>
          <p:cNvPr id="56323" name="Picture 2"/>
          <p:cNvPicPr>
            <a:picLocks noGrp="1" noChangeAspect="1" noChangeArrowheads="1"/>
          </p:cNvPicPr>
          <p:nvPr>
            <p:ph idx="1"/>
          </p:nvPr>
        </p:nvPicPr>
        <p:blipFill>
          <a:blip r:embed="rId2"/>
          <a:srcRect/>
          <a:stretch>
            <a:fillRect/>
          </a:stretch>
        </p:blipFill>
        <p:spPr>
          <a:xfrm>
            <a:off x="2819400" y="1600200"/>
            <a:ext cx="3505200" cy="4525963"/>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smtClean="0"/>
              <a:t>回滚到指定版本</a:t>
            </a:r>
          </a:p>
        </p:txBody>
      </p:sp>
      <p:pic>
        <p:nvPicPr>
          <p:cNvPr id="57347" name="Picture 2"/>
          <p:cNvPicPr>
            <a:picLocks noGrp="1" noChangeAspect="1" noChangeArrowheads="1"/>
          </p:cNvPicPr>
          <p:nvPr>
            <p:ph idx="1"/>
          </p:nvPr>
        </p:nvPicPr>
        <p:blipFill>
          <a:blip r:embed="rId2"/>
          <a:srcRect/>
          <a:stretch>
            <a:fillRect/>
          </a:stretch>
        </p:blipFill>
        <p:spPr>
          <a:xfrm>
            <a:off x="2817813" y="1600200"/>
            <a:ext cx="3508375" cy="4525963"/>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r>
              <a:rPr lang="zh-CN" altLang="en-US" dirty="0" smtClean="0"/>
              <a:t>主流版本控制软件介绍</a:t>
            </a:r>
            <a:r>
              <a:rPr lang="en-US" altLang="zh-CN" dirty="0" smtClean="0"/>
              <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i="1" u="sng" dirty="0" smtClean="0">
                <a:solidFill>
                  <a:srgbClr val="FF0000"/>
                </a:solidFill>
                <a:latin typeface="+mn-ea"/>
              </a:rPr>
              <a:t>S</a:t>
            </a:r>
            <a:r>
              <a:rPr lang="en-US" altLang="zh-CN" i="1" dirty="0" smtClean="0">
                <a:latin typeface="+mn-ea"/>
              </a:rPr>
              <a:t>ub</a:t>
            </a:r>
            <a:r>
              <a:rPr lang="en-US" altLang="zh-CN" i="1" u="sng" dirty="0" smtClean="0">
                <a:solidFill>
                  <a:srgbClr val="FF0000"/>
                </a:solidFill>
                <a:latin typeface="+mn-ea"/>
              </a:rPr>
              <a:t>v</a:t>
            </a:r>
            <a:r>
              <a:rPr lang="en-US" altLang="zh-CN" i="1" dirty="0" smtClean="0">
                <a:latin typeface="+mn-ea"/>
              </a:rPr>
              <a:t>ersio</a:t>
            </a:r>
            <a:r>
              <a:rPr lang="en-US" altLang="zh-CN" i="1" u="sng" dirty="0" smtClean="0">
                <a:solidFill>
                  <a:srgbClr val="FF0000"/>
                </a:solidFill>
                <a:latin typeface="+mn-ea"/>
              </a:rPr>
              <a:t>n</a:t>
            </a:r>
            <a:r>
              <a:rPr lang="en-US" altLang="zh-CN" i="1" dirty="0" smtClean="0">
                <a:solidFill>
                  <a:srgbClr val="FF0000"/>
                </a:solidFill>
                <a:latin typeface="+mn-ea"/>
              </a:rPr>
              <a:t> </a:t>
            </a:r>
            <a:r>
              <a:rPr lang="en-US" altLang="zh-CN" i="1" dirty="0" smtClean="0">
                <a:latin typeface="+mn-ea"/>
              </a:rPr>
              <a:t>(SVN)</a:t>
            </a:r>
            <a:endParaRPr lang="en-US" altLang="zh-CN" dirty="0" smtClean="0">
              <a:latin typeface="+mn-ea"/>
            </a:endParaRPr>
          </a:p>
          <a:p>
            <a:r>
              <a:rPr lang="en-US" altLang="zh-CN" dirty="0" err="1" smtClean="0">
                <a:latin typeface="+mn-ea"/>
              </a:rPr>
              <a:t>Starteam</a:t>
            </a:r>
            <a:r>
              <a:rPr lang="en-US" altLang="zh-CN" dirty="0" smtClean="0">
                <a:latin typeface="+mn-ea"/>
              </a:rPr>
              <a:t>   </a:t>
            </a:r>
          </a:p>
          <a:p>
            <a:r>
              <a:rPr lang="en-US" altLang="zh-CN" dirty="0" err="1" smtClean="0">
                <a:latin typeface="+mn-ea"/>
              </a:rPr>
              <a:t>ClearCase</a:t>
            </a:r>
            <a:r>
              <a:rPr lang="en-US" altLang="zh-CN" dirty="0" smtClean="0">
                <a:latin typeface="+mn-ea"/>
              </a:rPr>
              <a:t> (CC)</a:t>
            </a:r>
          </a:p>
          <a:p>
            <a:r>
              <a:rPr lang="en-US" altLang="zh-CN" dirty="0" smtClean="0">
                <a:latin typeface="+mn-ea"/>
              </a:rPr>
              <a:t>CVS</a:t>
            </a:r>
            <a:r>
              <a:rPr lang="zh-CN" altLang="en-US" dirty="0" smtClean="0">
                <a:latin typeface="+mn-ea"/>
              </a:rPr>
              <a:t>（</a:t>
            </a:r>
            <a:r>
              <a:rPr lang="en-US" altLang="zh-CN" dirty="0" smtClean="0">
                <a:latin typeface="+mn-ea"/>
              </a:rPr>
              <a:t>Concurrent Versions System</a:t>
            </a:r>
            <a:r>
              <a:rPr lang="zh-CN" altLang="en-US" dirty="0" smtClean="0">
                <a:latin typeface="+mn-ea"/>
              </a:rPr>
              <a:t>）</a:t>
            </a:r>
          </a:p>
          <a:p>
            <a:r>
              <a:rPr lang="en-US" altLang="zh-CN" i="1" dirty="0" smtClean="0">
                <a:latin typeface="+mn-ea"/>
              </a:rPr>
              <a:t>Visual SourceSafe (VSS)</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57200" y="274638"/>
            <a:ext cx="8229600" cy="796925"/>
          </a:xfrm>
        </p:spPr>
        <p:txBody>
          <a:bodyPr/>
          <a:lstStyle/>
          <a:p>
            <a:r>
              <a:rPr lang="zh-CN" altLang="en-US" smtClean="0"/>
              <a:t>文档上传</a:t>
            </a:r>
          </a:p>
        </p:txBody>
      </p:sp>
      <p:sp>
        <p:nvSpPr>
          <p:cNvPr id="3" name="内容占位符 2"/>
          <p:cNvSpPr>
            <a:spLocks noGrp="1"/>
          </p:cNvSpPr>
          <p:nvPr>
            <p:ph idx="1"/>
          </p:nvPr>
        </p:nvSpPr>
        <p:spPr>
          <a:xfrm>
            <a:off x="457200" y="5786438"/>
            <a:ext cx="8229600" cy="928687"/>
          </a:xfrm>
        </p:spPr>
        <p:txBody>
          <a:bodyPr rtlCol="0">
            <a:normAutofit fontScale="92500" lnSpcReduction="10000"/>
          </a:bodyPr>
          <a:lstStyle/>
          <a:p>
            <a:pPr fontAlgn="auto">
              <a:spcAft>
                <a:spcPts val="0"/>
              </a:spcAft>
              <a:buFont typeface="Arial" pitchFamily="34" charset="0"/>
              <a:buChar char="•"/>
              <a:defRPr/>
            </a:pPr>
            <a:r>
              <a:rPr lang="zh-CN" altLang="en-US" dirty="0" smtClean="0"/>
              <a:t>第一次上传文档时，在文档上层的文件夹上点击右键</a:t>
            </a:r>
            <a:r>
              <a:rPr lang="en-US" altLang="zh-CN" dirty="0" err="1" smtClean="0"/>
              <a:t>TortoiseSVN</a:t>
            </a:r>
            <a:r>
              <a:rPr lang="en-US" altLang="zh-CN" dirty="0" smtClean="0"/>
              <a:t>-&gt;Import</a:t>
            </a:r>
            <a:endParaRPr lang="zh-CN" altLang="en-US" dirty="0"/>
          </a:p>
        </p:txBody>
      </p:sp>
      <p:pic>
        <p:nvPicPr>
          <p:cNvPr id="58372" name="Picture 2"/>
          <p:cNvPicPr>
            <a:picLocks noChangeAspect="1" noChangeArrowheads="1"/>
          </p:cNvPicPr>
          <p:nvPr/>
        </p:nvPicPr>
        <p:blipFill>
          <a:blip r:embed="rId2"/>
          <a:srcRect/>
          <a:stretch>
            <a:fillRect/>
          </a:stretch>
        </p:blipFill>
        <p:spPr bwMode="auto">
          <a:xfrm>
            <a:off x="2295525" y="1085850"/>
            <a:ext cx="4552950" cy="4686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smtClean="0"/>
              <a:t>文档上传</a:t>
            </a:r>
          </a:p>
        </p:txBody>
      </p:sp>
      <p:sp>
        <p:nvSpPr>
          <p:cNvPr id="59395" name="内容占位符 2"/>
          <p:cNvSpPr>
            <a:spLocks noGrp="1"/>
          </p:cNvSpPr>
          <p:nvPr>
            <p:ph idx="1"/>
          </p:nvPr>
        </p:nvSpPr>
        <p:spPr>
          <a:xfrm>
            <a:off x="500063" y="5357813"/>
            <a:ext cx="8229600" cy="1054100"/>
          </a:xfrm>
        </p:spPr>
        <p:txBody>
          <a:bodyPr/>
          <a:lstStyle/>
          <a:p>
            <a:r>
              <a:rPr lang="zh-CN" altLang="en-US" smtClean="0"/>
              <a:t>上传至指定目录</a:t>
            </a:r>
          </a:p>
        </p:txBody>
      </p:sp>
      <p:pic>
        <p:nvPicPr>
          <p:cNvPr id="59396" name="Picture 2"/>
          <p:cNvPicPr>
            <a:picLocks noChangeAspect="1" noChangeArrowheads="1"/>
          </p:cNvPicPr>
          <p:nvPr/>
        </p:nvPicPr>
        <p:blipFill>
          <a:blip r:embed="rId2"/>
          <a:srcRect/>
          <a:stretch>
            <a:fillRect/>
          </a:stretch>
        </p:blipFill>
        <p:spPr bwMode="auto">
          <a:xfrm>
            <a:off x="2500313" y="1571625"/>
            <a:ext cx="4362450" cy="3267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zh-CN" altLang="en-US" smtClean="0"/>
              <a:t>文档下载</a:t>
            </a:r>
          </a:p>
        </p:txBody>
      </p:sp>
      <p:pic>
        <p:nvPicPr>
          <p:cNvPr id="60419" name="Picture 2"/>
          <p:cNvPicPr>
            <a:picLocks noGrp="1" noChangeAspect="1" noChangeArrowheads="1"/>
          </p:cNvPicPr>
          <p:nvPr>
            <p:ph idx="1"/>
          </p:nvPr>
        </p:nvPicPr>
        <p:blipFill>
          <a:blip r:embed="rId2"/>
          <a:srcRect/>
          <a:stretch>
            <a:fillRect/>
          </a:stretch>
        </p:blipFill>
        <p:spPr>
          <a:xfrm>
            <a:off x="2552700" y="2068513"/>
            <a:ext cx="4038600" cy="3590925"/>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p:txBody>
          <a:bodyPr/>
          <a:lstStyle/>
          <a:p>
            <a:r>
              <a:rPr lang="zh-CN" altLang="en-US" smtClean="0"/>
              <a:t>文档迁出</a:t>
            </a:r>
          </a:p>
        </p:txBody>
      </p:sp>
      <p:sp>
        <p:nvSpPr>
          <p:cNvPr id="61443" name="内容占位符 4"/>
          <p:cNvSpPr>
            <a:spLocks noGrp="1"/>
          </p:cNvSpPr>
          <p:nvPr>
            <p:ph idx="1"/>
          </p:nvPr>
        </p:nvSpPr>
        <p:spPr>
          <a:xfrm>
            <a:off x="500063" y="5286375"/>
            <a:ext cx="8229600" cy="1125538"/>
          </a:xfrm>
        </p:spPr>
        <p:txBody>
          <a:bodyPr/>
          <a:lstStyle/>
          <a:p>
            <a:pPr>
              <a:buFont typeface="Arial" charset="0"/>
              <a:buNone/>
            </a:pPr>
            <a:endParaRPr lang="zh-CN" altLang="en-US" smtClean="0"/>
          </a:p>
        </p:txBody>
      </p:sp>
      <p:pic>
        <p:nvPicPr>
          <p:cNvPr id="61444" name="Picture 3"/>
          <p:cNvPicPr>
            <a:picLocks noChangeAspect="1" noChangeArrowheads="1"/>
          </p:cNvPicPr>
          <p:nvPr/>
        </p:nvPicPr>
        <p:blipFill>
          <a:blip r:embed="rId2"/>
          <a:srcRect/>
          <a:stretch>
            <a:fillRect/>
          </a:stretch>
        </p:blipFill>
        <p:spPr bwMode="auto">
          <a:xfrm>
            <a:off x="785813" y="1571625"/>
            <a:ext cx="1733550" cy="2238375"/>
          </a:xfrm>
          <a:prstGeom prst="rect">
            <a:avLst/>
          </a:prstGeom>
          <a:noFill/>
          <a:ln w="9525">
            <a:noFill/>
            <a:miter lim="800000"/>
            <a:headEnd/>
            <a:tailEnd/>
          </a:ln>
        </p:spPr>
      </p:pic>
      <p:pic>
        <p:nvPicPr>
          <p:cNvPr id="61445" name="Picture 4"/>
          <p:cNvPicPr>
            <a:picLocks noChangeAspect="1" noChangeArrowheads="1"/>
          </p:cNvPicPr>
          <p:nvPr/>
        </p:nvPicPr>
        <p:blipFill>
          <a:blip r:embed="rId3"/>
          <a:srcRect/>
          <a:stretch>
            <a:fillRect/>
          </a:stretch>
        </p:blipFill>
        <p:spPr bwMode="auto">
          <a:xfrm>
            <a:off x="4500563" y="1500188"/>
            <a:ext cx="4343400" cy="3400425"/>
          </a:xfrm>
          <a:prstGeom prst="rect">
            <a:avLst/>
          </a:prstGeom>
          <a:noFill/>
          <a:ln w="9525">
            <a:noFill/>
            <a:miter lim="800000"/>
            <a:headEnd/>
            <a:tailEnd/>
          </a:ln>
        </p:spPr>
      </p:pic>
      <p:sp>
        <p:nvSpPr>
          <p:cNvPr id="8" name="右箭头 7"/>
          <p:cNvSpPr/>
          <p:nvPr/>
        </p:nvSpPr>
        <p:spPr>
          <a:xfrm>
            <a:off x="2928938" y="2286000"/>
            <a:ext cx="1143000" cy="785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1447" name="Picture 6"/>
          <p:cNvPicPr>
            <a:picLocks noChangeAspect="1" noChangeArrowheads="1"/>
          </p:cNvPicPr>
          <p:nvPr/>
        </p:nvPicPr>
        <p:blipFill>
          <a:blip r:embed="rId4"/>
          <a:srcRect/>
          <a:stretch>
            <a:fillRect/>
          </a:stretch>
        </p:blipFill>
        <p:spPr bwMode="auto">
          <a:xfrm>
            <a:off x="2428875" y="5643563"/>
            <a:ext cx="1276350" cy="923925"/>
          </a:xfrm>
          <a:prstGeom prst="rect">
            <a:avLst/>
          </a:prstGeom>
          <a:noFill/>
          <a:ln w="9525">
            <a:noFill/>
            <a:miter lim="800000"/>
            <a:headEnd/>
            <a:tailEnd/>
          </a:ln>
        </p:spPr>
      </p:pic>
      <p:sp>
        <p:nvSpPr>
          <p:cNvPr id="11" name="圆角右箭头 10"/>
          <p:cNvSpPr/>
          <p:nvPr/>
        </p:nvSpPr>
        <p:spPr>
          <a:xfrm rot="10800000">
            <a:off x="4357688" y="5072063"/>
            <a:ext cx="1643062" cy="13684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428625" y="142875"/>
            <a:ext cx="8229600" cy="857250"/>
          </a:xfrm>
        </p:spPr>
        <p:txBody>
          <a:bodyPr/>
          <a:lstStyle/>
          <a:p>
            <a:r>
              <a:rPr lang="zh-CN" altLang="en-US" smtClean="0"/>
              <a:t>文档迁入</a:t>
            </a:r>
          </a:p>
        </p:txBody>
      </p:sp>
      <p:sp>
        <p:nvSpPr>
          <p:cNvPr id="5" name="内容占位符 4"/>
          <p:cNvSpPr>
            <a:spLocks noGrp="1"/>
          </p:cNvSpPr>
          <p:nvPr>
            <p:ph idx="1"/>
          </p:nvPr>
        </p:nvSpPr>
        <p:spPr>
          <a:xfrm>
            <a:off x="500063" y="6072188"/>
            <a:ext cx="8229600" cy="571500"/>
          </a:xfrm>
        </p:spPr>
        <p:txBody>
          <a:bodyPr rtlCol="0">
            <a:normAutofit lnSpcReduction="10000"/>
          </a:bodyPr>
          <a:lstStyle/>
          <a:p>
            <a:pPr fontAlgn="auto">
              <a:spcAft>
                <a:spcPts val="0"/>
              </a:spcAft>
              <a:buFont typeface="Arial" pitchFamily="34" charset="0"/>
              <a:buChar char="•"/>
              <a:defRPr/>
            </a:pPr>
            <a:endParaRPr lang="zh-CN" altLang="en-US" dirty="0"/>
          </a:p>
        </p:txBody>
      </p:sp>
      <p:pic>
        <p:nvPicPr>
          <p:cNvPr id="62468" name="Picture 3"/>
          <p:cNvPicPr>
            <a:picLocks noChangeAspect="1" noChangeArrowheads="1"/>
          </p:cNvPicPr>
          <p:nvPr/>
        </p:nvPicPr>
        <p:blipFill>
          <a:blip r:embed="rId2"/>
          <a:srcRect/>
          <a:stretch>
            <a:fillRect/>
          </a:stretch>
        </p:blipFill>
        <p:spPr bwMode="auto">
          <a:xfrm>
            <a:off x="4643438" y="1500188"/>
            <a:ext cx="4362450" cy="4657725"/>
          </a:xfrm>
          <a:prstGeom prst="rect">
            <a:avLst/>
          </a:prstGeom>
          <a:noFill/>
          <a:ln w="9525">
            <a:noFill/>
            <a:miter lim="800000"/>
            <a:headEnd/>
            <a:tailEnd/>
          </a:ln>
        </p:spPr>
      </p:pic>
      <p:pic>
        <p:nvPicPr>
          <p:cNvPr id="62469" name="Picture 4"/>
          <p:cNvPicPr>
            <a:picLocks noChangeAspect="1" noChangeArrowheads="1"/>
          </p:cNvPicPr>
          <p:nvPr/>
        </p:nvPicPr>
        <p:blipFill>
          <a:blip r:embed="rId3"/>
          <a:srcRect/>
          <a:stretch>
            <a:fillRect/>
          </a:stretch>
        </p:blipFill>
        <p:spPr bwMode="auto">
          <a:xfrm>
            <a:off x="214313" y="1285875"/>
            <a:ext cx="3486150" cy="5076825"/>
          </a:xfrm>
          <a:prstGeom prst="rect">
            <a:avLst/>
          </a:prstGeom>
          <a:noFill/>
          <a:ln w="9525">
            <a:noFill/>
            <a:miter lim="800000"/>
            <a:headEnd/>
            <a:tailEnd/>
          </a:ln>
        </p:spPr>
      </p:pic>
      <p:sp>
        <p:nvSpPr>
          <p:cNvPr id="8" name="右箭头 7"/>
          <p:cNvSpPr/>
          <p:nvPr/>
        </p:nvSpPr>
        <p:spPr>
          <a:xfrm>
            <a:off x="3786188" y="3000375"/>
            <a:ext cx="785812"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228600" y="1295400"/>
            <a:ext cx="8686801" cy="4725988"/>
          </a:xfrm>
        </p:spPr>
        <p:txBody>
          <a:bodyPr/>
          <a:lstStyle/>
          <a:p>
            <a:r>
              <a:rPr lang="zh-CN" altLang="en-US" dirty="0" smtClean="0"/>
              <a:t>团队模式下的</a:t>
            </a:r>
            <a:r>
              <a:rPr lang="en-US" altLang="zh-CN" dirty="0" smtClean="0"/>
              <a:t>SVN</a:t>
            </a:r>
            <a:r>
              <a:rPr lang="zh-CN" altLang="en-US" dirty="0" smtClean="0"/>
              <a:t>集成应用</a:t>
            </a:r>
            <a:endParaRPr lang="en-US" altLang="zh-CN" dirty="0" smtClean="0"/>
          </a:p>
          <a:p>
            <a:pPr lvl="1"/>
            <a:r>
              <a:rPr lang="zh-CN" altLang="en-US" dirty="0" smtClean="0"/>
              <a:t>场景：我的团队使用</a:t>
            </a:r>
            <a:r>
              <a:rPr lang="en-US" altLang="zh-CN" dirty="0" smtClean="0"/>
              <a:t>Eclipse</a:t>
            </a:r>
            <a:r>
              <a:rPr lang="zh-CN" altLang="en-US" dirty="0" smtClean="0"/>
              <a:t>开发工具平台</a:t>
            </a:r>
            <a:endParaRPr lang="en-US" altLang="zh-CN" dirty="0" smtClean="0"/>
          </a:p>
          <a:p>
            <a:pPr lvl="1">
              <a:buNone/>
            </a:pPr>
            <a:r>
              <a:rPr lang="en-US" altLang="zh-CN" dirty="0" smtClean="0"/>
              <a:t>		           </a:t>
            </a:r>
            <a:r>
              <a:rPr lang="zh-CN" altLang="en-US" dirty="0" smtClean="0"/>
              <a:t>我们搭建了</a:t>
            </a:r>
            <a:r>
              <a:rPr lang="en-US" altLang="zh-CN" dirty="0" smtClean="0"/>
              <a:t>SVN</a:t>
            </a:r>
            <a:r>
              <a:rPr lang="zh-CN" altLang="en-US" dirty="0" smtClean="0"/>
              <a:t>版本服务器</a:t>
            </a:r>
            <a:endParaRPr lang="en-US" altLang="zh-CN" dirty="0" smtClean="0"/>
          </a:p>
          <a:p>
            <a:pPr lvl="1">
              <a:buNone/>
            </a:pPr>
            <a:r>
              <a:rPr lang="en-US" altLang="zh-CN" dirty="0" smtClean="0"/>
              <a:t>		           </a:t>
            </a:r>
            <a:r>
              <a:rPr lang="zh-CN" altLang="en-US" dirty="0" smtClean="0"/>
              <a:t>我们需要在开发平台中直接操作版本项目代码</a:t>
            </a:r>
            <a:endParaRPr lang="en-US" altLang="zh-CN" dirty="0" smtClean="0"/>
          </a:p>
          <a:p>
            <a:pPr lvl="1"/>
            <a:endParaRPr lang="en-US" altLang="zh-CN" dirty="0" smtClean="0"/>
          </a:p>
          <a:p>
            <a:pPr lvl="1"/>
            <a:r>
              <a:rPr lang="zh-CN" altLang="en-US" dirty="0" smtClean="0"/>
              <a:t>方法：使用</a:t>
            </a:r>
            <a:r>
              <a:rPr lang="en-US" altLang="zh-CN" dirty="0" smtClean="0"/>
              <a:t>Eclipse</a:t>
            </a:r>
            <a:r>
              <a:rPr lang="zh-CN" altLang="en-US" dirty="0" smtClean="0"/>
              <a:t>开发平台版本管理插件 </a:t>
            </a:r>
            <a:r>
              <a:rPr lang="en-US" altLang="zh-CN" dirty="0" err="1" smtClean="0"/>
              <a:t>Subclipse</a:t>
            </a:r>
            <a:endParaRPr lang="en-US" altLang="zh-CN" dirty="0" smtClean="0"/>
          </a:p>
          <a:p>
            <a:pPr lvl="2"/>
            <a:r>
              <a:rPr lang="zh-CN" altLang="en-US" dirty="0" smtClean="0"/>
              <a:t>安装方法</a:t>
            </a:r>
            <a:endParaRPr lang="en-US" altLang="zh-CN" dirty="0" smtClean="0"/>
          </a:p>
          <a:p>
            <a:pPr lvl="3"/>
            <a:r>
              <a:rPr lang="en-US" altLang="zh-CN" b="1" dirty="0" smtClean="0"/>
              <a:t>Eclipse Update</a:t>
            </a:r>
            <a:r>
              <a:rPr lang="en-US" altLang="zh-CN" dirty="0" smtClean="0"/>
              <a:t>:  </a:t>
            </a:r>
            <a:r>
              <a:rPr lang="en-US" sz="1400" dirty="0" smtClean="0">
                <a:hlinkClick r:id="rId2"/>
              </a:rPr>
              <a:t>http://subclipse.tigris.org/update_1.4.x</a:t>
            </a:r>
            <a:endParaRPr lang="en-US" sz="1400" dirty="0" smtClean="0"/>
          </a:p>
          <a:p>
            <a:pPr lvl="3"/>
            <a:r>
              <a:rPr lang="zh-CN" altLang="en-US" dirty="0" smtClean="0"/>
              <a:t>解压安装：</a:t>
            </a:r>
            <a:r>
              <a:rPr lang="en-US" altLang="zh-CN" sz="1400" dirty="0" smtClean="0"/>
              <a:t>ht</a:t>
            </a:r>
            <a:r>
              <a:rPr lang="en-US" sz="1400" dirty="0" smtClean="0">
                <a:hlinkClick r:id="rId3"/>
              </a:rPr>
              <a:t>tp://subclipse.tigris.org/servlets/ProjectDocumentList?folderID=2240</a:t>
            </a:r>
            <a:r>
              <a:rPr lang="en-US" sz="1400" dirty="0" smtClean="0"/>
              <a:t> </a:t>
            </a:r>
            <a:endParaRPr lang="en-US" altLang="zh-CN" sz="1400" dirty="0" smtClean="0"/>
          </a:p>
          <a:p>
            <a:pPr lvl="1">
              <a:buNone/>
            </a:pPr>
            <a:r>
              <a:rPr lang="en-US" altLang="zh-CN" dirty="0" smtClean="0"/>
              <a:t>			</a:t>
            </a:r>
          </a:p>
          <a:p>
            <a:pPr lvl="1">
              <a:buNone/>
            </a:pPr>
            <a:endParaRPr lang="en-US" altLang="zh-CN" dirty="0" smtClean="0"/>
          </a:p>
        </p:txBody>
      </p:sp>
      <p:sp>
        <p:nvSpPr>
          <p:cNvPr id="4" name="灯片编号占位符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矩形 4"/>
          <p:cNvSpPr/>
          <p:nvPr/>
        </p:nvSpPr>
        <p:spPr bwMode="auto">
          <a:xfrm>
            <a:off x="838200" y="5786735"/>
            <a:ext cx="7696200" cy="461665"/>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sz="2400" dirty="0" smtClean="0">
                <a:latin typeface="方正大黑简体" pitchFamily="2" charset="-122"/>
                <a:ea typeface="方正大黑简体" pitchFamily="2" charset="-122"/>
              </a:rPr>
              <a:t>BP</a:t>
            </a:r>
            <a:r>
              <a:rPr lang="zh-CN" altLang="en-US" sz="2400" dirty="0" smtClean="0">
                <a:latin typeface="方正大黑简体" pitchFamily="2" charset="-122"/>
                <a:ea typeface="方正大黑简体" pitchFamily="2" charset="-122"/>
              </a:rPr>
              <a:t>： 强烈建议使用本地压缩包方式安装插件</a:t>
            </a:r>
            <a:endParaRPr kumimoji="0" lang="zh-CN" altLang="en-US" sz="2400" b="0" i="0" u="none" strike="noStrike" cap="none" normalizeH="0" baseline="0" dirty="0" smtClean="0">
              <a:ln>
                <a:noFill/>
              </a:ln>
              <a:solidFill>
                <a:schemeClr val="tx1"/>
              </a:solidFill>
              <a:effectLst/>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876800"/>
          </a:xfrm>
        </p:spPr>
        <p:txBody>
          <a:bodyPr/>
          <a:lstStyle/>
          <a:p>
            <a:r>
              <a:rPr lang="zh-CN" altLang="en-US" dirty="0" smtClean="0"/>
              <a:t>安装配置</a:t>
            </a:r>
            <a:r>
              <a:rPr lang="en-US" altLang="zh-CN" dirty="0" smtClean="0"/>
              <a:t>Eclipse SVN</a:t>
            </a:r>
            <a:r>
              <a:rPr lang="zh-CN" altLang="en-US" dirty="0" smtClean="0"/>
              <a:t>插件</a:t>
            </a:r>
            <a:endParaRPr lang="en-US" altLang="zh-CN" dirty="0" smtClean="0"/>
          </a:p>
          <a:p>
            <a:pPr lvl="1"/>
            <a:r>
              <a:rPr lang="zh-CN" altLang="en-US" dirty="0" smtClean="0"/>
              <a:t>环境：</a:t>
            </a:r>
            <a:r>
              <a:rPr lang="en-US" altLang="zh-CN" dirty="0" smtClean="0"/>
              <a:t>Eclipse 3.4 [en] + Subclipse1.4.X</a:t>
            </a:r>
          </a:p>
          <a:p>
            <a:pPr lvl="1"/>
            <a:r>
              <a:rPr lang="zh-CN" altLang="en-US" dirty="0" smtClean="0"/>
              <a:t>步骤： </a:t>
            </a:r>
            <a:endParaRPr lang="en-US" altLang="zh-CN" dirty="0" smtClean="0"/>
          </a:p>
          <a:p>
            <a:pPr lvl="1"/>
            <a:r>
              <a:rPr lang="en-US" altLang="zh-CN" dirty="0" smtClean="0"/>
              <a:t>              Help -&gt;  Software Updates….</a:t>
            </a:r>
          </a:p>
          <a:p>
            <a:pPr lvl="1"/>
            <a:r>
              <a:rPr lang="en-US" altLang="zh-CN" dirty="0" smtClean="0"/>
              <a:t>              Add Site….</a:t>
            </a:r>
          </a:p>
          <a:p>
            <a:pPr lvl="1"/>
            <a:r>
              <a:rPr lang="en-US" altLang="zh-CN" dirty="0" smtClean="0"/>
              <a:t>              Archive….</a:t>
            </a:r>
          </a:p>
          <a:p>
            <a:pPr lvl="1"/>
            <a:r>
              <a:rPr lang="en-US" altLang="zh-CN" dirty="0" smtClean="0"/>
              <a:t>              </a:t>
            </a:r>
            <a:r>
              <a:rPr lang="zh-CN" altLang="en-US" dirty="0" smtClean="0"/>
              <a:t>定位 </a:t>
            </a:r>
            <a:r>
              <a:rPr lang="en-US" altLang="zh-CN" dirty="0" smtClean="0"/>
              <a:t>site-1.4.8.zip </a:t>
            </a:r>
            <a:r>
              <a:rPr lang="zh-CN" altLang="en-US" dirty="0" smtClean="0"/>
              <a:t>存储路径</a:t>
            </a:r>
            <a:endParaRPr lang="en-US" altLang="zh-CN" dirty="0" smtClean="0"/>
          </a:p>
          <a:p>
            <a:pPr lvl="1"/>
            <a:r>
              <a:rPr lang="en-US" altLang="zh-CN" dirty="0" smtClean="0"/>
              <a:t>              Install….</a:t>
            </a:r>
          </a:p>
        </p:txBody>
      </p:sp>
      <p:sp>
        <p:nvSpPr>
          <p:cNvPr id="4" name="灯片编号占位符 3"/>
          <p:cNvSpPr>
            <a:spLocks noGrp="1"/>
          </p:cNvSpPr>
          <p:nvPr>
            <p:ph type="sldNum" sz="quarter" idx="12"/>
          </p:nvPr>
        </p:nvSpPr>
        <p:spPr/>
        <p:txBody>
          <a:bodyPr/>
          <a:lstStyle/>
          <a:p>
            <a:fld id="{B6F15528-21DE-4FAA-801E-634DDDAF4B2B}" type="slidenum">
              <a:rPr lang="en-US" smtClean="0"/>
              <a:pPr/>
              <a:t>56</a:t>
            </a:fld>
            <a:endParaRPr lang="en-US"/>
          </a:p>
        </p:txBody>
      </p:sp>
      <p:sp>
        <p:nvSpPr>
          <p:cNvPr id="5" name="矩形 4"/>
          <p:cNvSpPr/>
          <p:nvPr/>
        </p:nvSpPr>
        <p:spPr bwMode="auto">
          <a:xfrm>
            <a:off x="685800" y="5172670"/>
            <a:ext cx="8077200" cy="92333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en-US" altLang="zh-CN" dirty="0" smtClean="0">
                <a:latin typeface="方正大黑简体" pitchFamily="2" charset="-122"/>
                <a:ea typeface="方正大黑简体" pitchFamily="2" charset="-122"/>
              </a:rPr>
              <a:t>BF：  </a:t>
            </a:r>
            <a:r>
              <a:rPr lang="zh-CN" altLang="en-US" dirty="0" smtClean="0">
                <a:latin typeface="方正大黑简体" pitchFamily="2" charset="-122"/>
                <a:ea typeface="方正大黑简体" pitchFamily="2" charset="-122"/>
              </a:rPr>
              <a:t>使用本地安装包的好处是无需再通过网络进行远程文件提取， 所有安装   </a:t>
            </a:r>
            <a:r>
              <a:rPr lang="en-US" altLang="zh-CN" dirty="0" smtClean="0">
                <a:latin typeface="方正大黑简体" pitchFamily="2" charset="-122"/>
                <a:ea typeface="方正大黑简体" pitchFamily="2" charset="-122"/>
              </a:rPr>
              <a:t>        </a:t>
            </a:r>
            <a:r>
              <a:rPr lang="zh-CN" altLang="en-US" dirty="0" smtClean="0">
                <a:latin typeface="方正大黑简体" pitchFamily="2" charset="-122"/>
                <a:ea typeface="方正大黑简体" pitchFamily="2" charset="-122"/>
              </a:rPr>
              <a:t>文件都在压缩包内， 正个过程是在本地进行。 成功或失败很快可知。 如果使用远程更新，可能需要祈祷网络或远程更新文件状态良好。</a:t>
            </a:r>
            <a:endParaRPr kumimoji="0" lang="zh-CN" altLang="en-US" b="0" i="0" u="none" strike="noStrike" cap="none" normalizeH="0" baseline="0" dirty="0" smtClean="0">
              <a:ln>
                <a:noFill/>
              </a:ln>
              <a:solidFill>
                <a:schemeClr val="tx1"/>
              </a:solidFill>
              <a:effectLst/>
              <a:latin typeface="方正大黑简体" pitchFamily="2" charset="-122"/>
              <a:ea typeface="方正大黑简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95400"/>
            <a:ext cx="8424863" cy="4953000"/>
          </a:xfrm>
        </p:spPr>
        <p:txBody>
          <a:bodyPr/>
          <a:lstStyle/>
          <a:p>
            <a:r>
              <a:rPr lang="zh-CN" altLang="en-US" dirty="0" smtClean="0"/>
              <a:t>设置</a:t>
            </a:r>
            <a:r>
              <a:rPr lang="en-US" altLang="zh-CN" dirty="0" smtClean="0"/>
              <a:t>SVN</a:t>
            </a:r>
            <a:r>
              <a:rPr lang="zh-CN" altLang="en-US" dirty="0" smtClean="0"/>
              <a:t>配置信息</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524000" y="1828800"/>
            <a:ext cx="5715000" cy="44658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219200"/>
            <a:ext cx="8424863" cy="4802188"/>
          </a:xfrm>
        </p:spPr>
        <p:txBody>
          <a:bodyPr/>
          <a:lstStyle/>
          <a:p>
            <a:r>
              <a:rPr lang="zh-CN" altLang="en-US" smtClean="0"/>
              <a:t>设置</a:t>
            </a:r>
            <a:r>
              <a:rPr lang="en-US" altLang="zh-CN" dirty="0" smtClean="0"/>
              <a:t>SVN</a:t>
            </a:r>
            <a:r>
              <a:rPr lang="zh-CN" altLang="en-US" dirty="0" smtClean="0"/>
              <a:t>操作视图</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58</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143000" y="1752600"/>
            <a:ext cx="4953000" cy="257592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752600" y="1752600"/>
            <a:ext cx="4921770" cy="2286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2362200" y="1752600"/>
            <a:ext cx="4800600" cy="2815389"/>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cstate="print"/>
          <a:srcRect/>
          <a:stretch>
            <a:fillRect/>
          </a:stretch>
        </p:blipFill>
        <p:spPr bwMode="auto">
          <a:xfrm>
            <a:off x="1143000" y="2057400"/>
            <a:ext cx="7557911" cy="1981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fade">
                                      <p:cBhvr>
                                        <p:cTn id="12" dur="2000"/>
                                        <p:tgtEl>
                                          <p:spTgt spid="2051"/>
                                        </p:tgtEl>
                                      </p:cBhvr>
                                    </p:animEffect>
                                  </p:childTnLst>
                                </p:cTn>
                              </p:par>
                              <p:par>
                                <p:cTn id="13" presetID="10" presetClass="exit" presetSubtype="0" fill="hold" nodeType="withEffect">
                                  <p:stCondLst>
                                    <p:cond delay="0"/>
                                  </p:stCondLst>
                                  <p:childTnLst>
                                    <p:animEffect transition="out" filter="fade">
                                      <p:cBhvr>
                                        <p:cTn id="14" dur="2000"/>
                                        <p:tgtEl>
                                          <p:spTgt spid="2050"/>
                                        </p:tgtEl>
                                      </p:cBhvr>
                                    </p:animEffect>
                                    <p:set>
                                      <p:cBhvr>
                                        <p:cTn id="15" dur="1" fill="hold">
                                          <p:stCondLst>
                                            <p:cond delay="1999"/>
                                          </p:stCondLst>
                                        </p:cTn>
                                        <p:tgtEl>
                                          <p:spTgt spid="205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2000"/>
                                        <p:tgtEl>
                                          <p:spTgt spid="2052"/>
                                        </p:tgtEl>
                                      </p:cBhvr>
                                    </p:animEffect>
                                  </p:childTnLst>
                                </p:cTn>
                              </p:par>
                              <p:par>
                                <p:cTn id="21" presetID="10" presetClass="exit" presetSubtype="0" fill="hold" nodeType="withEffect">
                                  <p:stCondLst>
                                    <p:cond delay="0"/>
                                  </p:stCondLst>
                                  <p:childTnLst>
                                    <p:animEffect transition="out" filter="fade">
                                      <p:cBhvr>
                                        <p:cTn id="22" dur="2000"/>
                                        <p:tgtEl>
                                          <p:spTgt spid="2051"/>
                                        </p:tgtEl>
                                      </p:cBhvr>
                                    </p:animEffect>
                                    <p:set>
                                      <p:cBhvr>
                                        <p:cTn id="23" dur="1" fill="hold">
                                          <p:stCondLst>
                                            <p:cond delay="1999"/>
                                          </p:stCondLst>
                                        </p:cTn>
                                        <p:tgtEl>
                                          <p:spTgt spid="205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3"/>
                                        </p:tgtEl>
                                        <p:attrNameLst>
                                          <p:attrName>style.visibility</p:attrName>
                                        </p:attrNameLst>
                                      </p:cBhvr>
                                      <p:to>
                                        <p:strVal val="visible"/>
                                      </p:to>
                                    </p:set>
                                    <p:animEffect transition="in" filter="fade">
                                      <p:cBhvr>
                                        <p:cTn id="28" dur="2000"/>
                                        <p:tgtEl>
                                          <p:spTgt spid="2053"/>
                                        </p:tgtEl>
                                      </p:cBhvr>
                                    </p:animEffect>
                                  </p:childTnLst>
                                </p:cTn>
                              </p:par>
                              <p:par>
                                <p:cTn id="29" presetID="10" presetClass="exit" presetSubtype="0" fill="hold" nodeType="withEffect">
                                  <p:stCondLst>
                                    <p:cond delay="0"/>
                                  </p:stCondLst>
                                  <p:childTnLst>
                                    <p:animEffect transition="out" filter="fade">
                                      <p:cBhvr>
                                        <p:cTn id="30" dur="2000"/>
                                        <p:tgtEl>
                                          <p:spTgt spid="2052"/>
                                        </p:tgtEl>
                                      </p:cBhvr>
                                    </p:animEffect>
                                    <p:set>
                                      <p:cBhvr>
                                        <p:cTn id="31" dur="1" fill="hold">
                                          <p:stCondLst>
                                            <p:cond delay="1999"/>
                                          </p:stCondLst>
                                        </p:cTn>
                                        <p:tgtEl>
                                          <p:spTgt spid="20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SVN</a:t>
            </a:r>
            <a:r>
              <a:rPr lang="zh-CN" altLang="en-US" dirty="0" smtClean="0"/>
              <a:t>配置安装与使用</a:t>
            </a:r>
            <a:endParaRPr lang="zh-CN" altLang="en-US" dirty="0"/>
          </a:p>
        </p:txBody>
      </p:sp>
      <p:sp>
        <p:nvSpPr>
          <p:cNvPr id="3" name="内容占位符 2"/>
          <p:cNvSpPr>
            <a:spLocks noGrp="1"/>
          </p:cNvSpPr>
          <p:nvPr>
            <p:ph idx="1"/>
          </p:nvPr>
        </p:nvSpPr>
        <p:spPr>
          <a:xfrm>
            <a:off x="358775" y="1371600"/>
            <a:ext cx="8424863" cy="4649788"/>
          </a:xfrm>
        </p:spPr>
        <p:txBody>
          <a:bodyPr/>
          <a:lstStyle/>
          <a:p>
            <a:r>
              <a:rPr lang="zh-CN" altLang="en-US" dirty="0" smtClean="0"/>
              <a:t>从</a:t>
            </a:r>
            <a:r>
              <a:rPr lang="en-US" altLang="zh-CN" dirty="0" smtClean="0"/>
              <a:t>SVN</a:t>
            </a:r>
            <a:r>
              <a:rPr lang="zh-CN" altLang="en-US" dirty="0" smtClean="0"/>
              <a:t>工作视图中检出项目</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59</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1143000" y="1905000"/>
            <a:ext cx="3124200" cy="2571750"/>
          </a:xfrm>
          <a:prstGeom prst="rect">
            <a:avLst/>
          </a:prstGeom>
          <a:noFill/>
          <a:ln w="9525">
            <a:noFill/>
            <a:miter lim="800000"/>
            <a:headEnd/>
            <a:tailEnd/>
          </a:ln>
          <a:effectLst/>
        </p:spPr>
      </p:pic>
      <p:pic>
        <p:nvPicPr>
          <p:cNvPr id="3079" name="Picture 7"/>
          <p:cNvPicPr>
            <a:picLocks noChangeAspect="1" noChangeArrowheads="1"/>
          </p:cNvPicPr>
          <p:nvPr/>
        </p:nvPicPr>
        <p:blipFill>
          <a:blip r:embed="rId3" cstate="print"/>
          <a:srcRect/>
          <a:stretch>
            <a:fillRect/>
          </a:stretch>
        </p:blipFill>
        <p:spPr bwMode="auto">
          <a:xfrm>
            <a:off x="1524000" y="1905000"/>
            <a:ext cx="4572000" cy="435387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1828800" y="1905000"/>
            <a:ext cx="4991100" cy="42481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cstate="print"/>
          <a:srcRect/>
          <a:stretch>
            <a:fillRect/>
          </a:stretch>
        </p:blipFill>
        <p:spPr bwMode="auto">
          <a:xfrm>
            <a:off x="2209800" y="1905000"/>
            <a:ext cx="3943350" cy="25431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cstate="print"/>
          <a:srcRect/>
          <a:stretch>
            <a:fillRect/>
          </a:stretch>
        </p:blipFill>
        <p:spPr bwMode="auto">
          <a:xfrm>
            <a:off x="2590800" y="1905000"/>
            <a:ext cx="5116465" cy="39052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20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9"/>
                                        </p:tgtEl>
                                        <p:attrNameLst>
                                          <p:attrName>style.visibility</p:attrName>
                                        </p:attrNameLst>
                                      </p:cBhvr>
                                      <p:to>
                                        <p:strVal val="visible"/>
                                      </p:to>
                                    </p:set>
                                    <p:animEffect transition="in" filter="fade">
                                      <p:cBhvr>
                                        <p:cTn id="12" dur="2000"/>
                                        <p:tgtEl>
                                          <p:spTgt spid="3079"/>
                                        </p:tgtEl>
                                      </p:cBhvr>
                                    </p:animEffect>
                                  </p:childTnLst>
                                </p:cTn>
                              </p:par>
                              <p:par>
                                <p:cTn id="13" presetID="10" presetClass="exit" presetSubtype="0" fill="hold" nodeType="withEffect">
                                  <p:stCondLst>
                                    <p:cond delay="0"/>
                                  </p:stCondLst>
                                  <p:childTnLst>
                                    <p:animEffect transition="out" filter="fade">
                                      <p:cBhvr>
                                        <p:cTn id="14" dur="2000"/>
                                        <p:tgtEl>
                                          <p:spTgt spid="3075"/>
                                        </p:tgtEl>
                                      </p:cBhvr>
                                    </p:animEffect>
                                    <p:set>
                                      <p:cBhvr>
                                        <p:cTn id="15" dur="1" fill="hold">
                                          <p:stCondLst>
                                            <p:cond delay="1999"/>
                                          </p:stCondLst>
                                        </p:cTn>
                                        <p:tgtEl>
                                          <p:spTgt spid="307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fade">
                                      <p:cBhvr>
                                        <p:cTn id="20" dur="2000"/>
                                        <p:tgtEl>
                                          <p:spTgt spid="3076"/>
                                        </p:tgtEl>
                                      </p:cBhvr>
                                    </p:animEffect>
                                  </p:childTnLst>
                                </p:cTn>
                              </p:par>
                              <p:par>
                                <p:cTn id="21" presetID="10" presetClass="exit" presetSubtype="0" fill="hold" nodeType="withEffect">
                                  <p:stCondLst>
                                    <p:cond delay="0"/>
                                  </p:stCondLst>
                                  <p:childTnLst>
                                    <p:animEffect transition="out" filter="fade">
                                      <p:cBhvr>
                                        <p:cTn id="22" dur="2000"/>
                                        <p:tgtEl>
                                          <p:spTgt spid="3079"/>
                                        </p:tgtEl>
                                      </p:cBhvr>
                                    </p:animEffect>
                                    <p:set>
                                      <p:cBhvr>
                                        <p:cTn id="23" dur="1" fill="hold">
                                          <p:stCondLst>
                                            <p:cond delay="1999"/>
                                          </p:stCondLst>
                                        </p:cTn>
                                        <p:tgtEl>
                                          <p:spTgt spid="307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77"/>
                                        </p:tgtEl>
                                        <p:attrNameLst>
                                          <p:attrName>style.visibility</p:attrName>
                                        </p:attrNameLst>
                                      </p:cBhvr>
                                      <p:to>
                                        <p:strVal val="visible"/>
                                      </p:to>
                                    </p:set>
                                    <p:animEffect transition="in" filter="fade">
                                      <p:cBhvr>
                                        <p:cTn id="28" dur="2000"/>
                                        <p:tgtEl>
                                          <p:spTgt spid="3077"/>
                                        </p:tgtEl>
                                      </p:cBhvr>
                                    </p:animEffect>
                                  </p:childTnLst>
                                </p:cTn>
                              </p:par>
                              <p:par>
                                <p:cTn id="29" presetID="10" presetClass="exit" presetSubtype="0" fill="hold" nodeType="withEffect">
                                  <p:stCondLst>
                                    <p:cond delay="0"/>
                                  </p:stCondLst>
                                  <p:childTnLst>
                                    <p:animEffect transition="out" filter="fade">
                                      <p:cBhvr>
                                        <p:cTn id="30" dur="2000"/>
                                        <p:tgtEl>
                                          <p:spTgt spid="3076"/>
                                        </p:tgtEl>
                                      </p:cBhvr>
                                    </p:animEffect>
                                    <p:set>
                                      <p:cBhvr>
                                        <p:cTn id="31" dur="1" fill="hold">
                                          <p:stCondLst>
                                            <p:cond delay="1999"/>
                                          </p:stCondLst>
                                        </p:cTn>
                                        <p:tgtEl>
                                          <p:spTgt spid="307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078"/>
                                        </p:tgtEl>
                                        <p:attrNameLst>
                                          <p:attrName>style.visibility</p:attrName>
                                        </p:attrNameLst>
                                      </p:cBhvr>
                                      <p:to>
                                        <p:strVal val="visible"/>
                                      </p:to>
                                    </p:set>
                                    <p:animEffect transition="in" filter="fade">
                                      <p:cBhvr>
                                        <p:cTn id="36" dur="2000"/>
                                        <p:tgtEl>
                                          <p:spTgt spid="3078"/>
                                        </p:tgtEl>
                                      </p:cBhvr>
                                    </p:animEffect>
                                  </p:childTnLst>
                                </p:cTn>
                              </p:par>
                              <p:par>
                                <p:cTn id="37" presetID="10" presetClass="exit" presetSubtype="0" fill="hold" nodeType="withEffect">
                                  <p:stCondLst>
                                    <p:cond delay="0"/>
                                  </p:stCondLst>
                                  <p:childTnLst>
                                    <p:animEffect transition="out" filter="fade">
                                      <p:cBhvr>
                                        <p:cTn id="38" dur="2000"/>
                                        <p:tgtEl>
                                          <p:spTgt spid="3077"/>
                                        </p:tgtEl>
                                      </p:cBhvr>
                                    </p:animEffect>
                                    <p:set>
                                      <p:cBhvr>
                                        <p:cTn id="39" dur="1" fill="hold">
                                          <p:stCondLst>
                                            <p:cond delay="1999"/>
                                          </p:stCondLst>
                                        </p:cTn>
                                        <p:tgtEl>
                                          <p:spTgt spid="30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主流版本控制软件介绍</a:t>
            </a:r>
            <a:endParaRPr lang="zh-CN" altLang="en-US" dirty="0"/>
          </a:p>
        </p:txBody>
      </p:sp>
      <p:sp>
        <p:nvSpPr>
          <p:cNvPr id="3" name="内容占位符 2"/>
          <p:cNvSpPr>
            <a:spLocks noGrp="1"/>
          </p:cNvSpPr>
          <p:nvPr>
            <p:ph idx="1"/>
          </p:nvPr>
        </p:nvSpPr>
        <p:spPr>
          <a:xfrm>
            <a:off x="285720" y="1571588"/>
            <a:ext cx="8424863" cy="5286412"/>
          </a:xfrm>
        </p:spPr>
        <p:txBody>
          <a:bodyPr/>
          <a:lstStyle/>
          <a:p>
            <a:pPr>
              <a:buFont typeface="Wingdings" pitchFamily="2" charset="2"/>
              <a:buChar char="u"/>
            </a:pPr>
            <a:r>
              <a:rPr lang="en-US" altLang="zh-CN" sz="2200" dirty="0" smtClean="0">
                <a:solidFill>
                  <a:schemeClr val="accent1"/>
                </a:solidFill>
                <a:latin typeface="+mn-ea"/>
              </a:rPr>
              <a:t>Subversion</a:t>
            </a:r>
            <a:endParaRPr lang="zh-CN" altLang="zh-CN" sz="2200" dirty="0" smtClean="0">
              <a:solidFill>
                <a:schemeClr val="accent1"/>
              </a:solidFill>
              <a:latin typeface="+mn-ea"/>
            </a:endParaRPr>
          </a:p>
          <a:p>
            <a:pPr>
              <a:buNone/>
            </a:pPr>
            <a:r>
              <a:rPr lang="en-US" altLang="zh-CN" sz="2200" dirty="0" smtClean="0">
                <a:latin typeface="+mn-ea"/>
              </a:rPr>
              <a:t>      	</a:t>
            </a:r>
            <a:r>
              <a:rPr lang="zh-CN" altLang="en-US" sz="2200" dirty="0" smtClean="0">
                <a:latin typeface="+mn-ea"/>
              </a:rPr>
              <a:t>是一种开放源码的全新版本控制系统，支持可在本地访问或通过网络访问的数据库和文件系统存储库。不但提供了常见的比较、修补、标记、提交、回复和分支功能性，</a:t>
            </a:r>
            <a:r>
              <a:rPr lang="en-US" altLang="zh-CN" sz="2200" dirty="0" smtClean="0">
                <a:latin typeface="+mn-ea"/>
              </a:rPr>
              <a:t>Subversion </a:t>
            </a:r>
            <a:r>
              <a:rPr lang="zh-CN" altLang="en-US" sz="2200" dirty="0" smtClean="0">
                <a:latin typeface="+mn-ea"/>
              </a:rPr>
              <a:t>还增加了追踪移动和删除的能力。此外，它支持非 </a:t>
            </a:r>
            <a:r>
              <a:rPr lang="en-US" altLang="zh-CN" sz="2200" dirty="0" smtClean="0">
                <a:latin typeface="+mn-ea"/>
              </a:rPr>
              <a:t>ASCII </a:t>
            </a:r>
            <a:r>
              <a:rPr lang="zh-CN" altLang="en-US" sz="2200" dirty="0" smtClean="0">
                <a:latin typeface="+mn-ea"/>
              </a:rPr>
              <a:t>文本和二进制数据，所有这一切都使 </a:t>
            </a:r>
            <a:r>
              <a:rPr lang="en-US" altLang="zh-CN" sz="2200" dirty="0" smtClean="0">
                <a:latin typeface="+mn-ea"/>
              </a:rPr>
              <a:t>Subversion </a:t>
            </a:r>
            <a:r>
              <a:rPr lang="zh-CN" altLang="en-US" sz="2200" dirty="0" smtClean="0">
                <a:latin typeface="+mn-ea"/>
              </a:rPr>
              <a:t>不仅对传统的编程任务非常有用，同时也适于 </a:t>
            </a:r>
            <a:r>
              <a:rPr lang="en-US" altLang="zh-CN" sz="2200" dirty="0" smtClean="0">
                <a:latin typeface="+mn-ea"/>
              </a:rPr>
              <a:t>Web </a:t>
            </a:r>
            <a:r>
              <a:rPr lang="zh-CN" altLang="en-US" sz="2200" dirty="0" smtClean="0">
                <a:latin typeface="+mn-ea"/>
              </a:rPr>
              <a:t>开发、图书创作和其他在传统方式下未采纳版本控制功能的领域。</a:t>
            </a:r>
            <a:endParaRPr lang="en-US" altLang="zh-CN" sz="2200" dirty="0" smtClean="0">
              <a:solidFill>
                <a:schemeClr val="accent1"/>
              </a:solidFill>
              <a:latin typeface="+mn-ea"/>
            </a:endParaRPr>
          </a:p>
          <a:p>
            <a:pPr>
              <a:buFont typeface="Wingdings" pitchFamily="2" charset="2"/>
              <a:buChar char="u"/>
            </a:pPr>
            <a:r>
              <a:rPr lang="en-US" altLang="zh-CN" sz="2200" dirty="0" err="1" smtClean="0">
                <a:solidFill>
                  <a:schemeClr val="accent1"/>
                </a:solidFill>
                <a:latin typeface="+mn-ea"/>
              </a:rPr>
              <a:t>Starteam</a:t>
            </a:r>
            <a:r>
              <a:rPr lang="en-US" altLang="zh-CN" sz="2200" dirty="0" smtClean="0">
                <a:solidFill>
                  <a:schemeClr val="accent1"/>
                </a:solidFill>
                <a:latin typeface="+mn-ea"/>
              </a:rPr>
              <a:t> </a:t>
            </a:r>
            <a:endParaRPr lang="zh-CN" altLang="zh-CN" sz="2200" dirty="0" smtClean="0">
              <a:solidFill>
                <a:schemeClr val="accent1"/>
              </a:solidFill>
              <a:latin typeface="+mn-ea"/>
            </a:endParaRPr>
          </a:p>
          <a:p>
            <a:pPr>
              <a:buNone/>
            </a:pPr>
            <a:r>
              <a:rPr lang="en-US" altLang="zh-CN" sz="2200" dirty="0" smtClean="0">
                <a:latin typeface="+mn-ea"/>
              </a:rPr>
              <a:t>      	</a:t>
            </a:r>
            <a:r>
              <a:rPr lang="zh-CN" altLang="en-US" sz="2200" dirty="0" smtClean="0">
                <a:latin typeface="+mn-ea"/>
              </a:rPr>
              <a:t>是一个集合了版本控制、构建管理（</a:t>
            </a:r>
            <a:r>
              <a:rPr lang="en-US" altLang="zh-CN" sz="2200" dirty="0" smtClean="0">
                <a:latin typeface="+mn-ea"/>
              </a:rPr>
              <a:t>Build Management</a:t>
            </a:r>
            <a:r>
              <a:rPr lang="zh-CN" altLang="en-US" sz="2200" dirty="0" smtClean="0">
                <a:latin typeface="+mn-ea"/>
              </a:rPr>
              <a:t>）和缺陷跟踪系统为一体的软件，并且具有强大的图形界面，易学易用；但管理复杂、维护困难。</a:t>
            </a:r>
            <a:r>
              <a:rPr lang="en-US" altLang="zh-CN" sz="2200" dirty="0" smtClean="0">
                <a:latin typeface="+mn-ea"/>
              </a:rPr>
              <a:t>2002</a:t>
            </a:r>
            <a:r>
              <a:rPr lang="zh-CN" altLang="en-US" sz="2200" dirty="0" smtClean="0">
                <a:latin typeface="+mn-ea"/>
              </a:rPr>
              <a:t>年底被</a:t>
            </a:r>
            <a:r>
              <a:rPr lang="en-US" altLang="zh-CN" sz="2200" dirty="0" smtClean="0">
                <a:latin typeface="+mn-ea"/>
              </a:rPr>
              <a:t>Borland</a:t>
            </a:r>
            <a:r>
              <a:rPr lang="zh-CN" altLang="en-US" sz="2200" dirty="0" smtClean="0">
                <a:latin typeface="+mn-ea"/>
              </a:rPr>
              <a:t>公司收购。 </a:t>
            </a:r>
            <a:endParaRPr lang="en-US" altLang="zh-CN" sz="2200" dirty="0" smtClean="0">
              <a:latin typeface="+mn-ea"/>
            </a:endParaRPr>
          </a:p>
          <a:p>
            <a:pPr>
              <a:buNone/>
            </a:pPr>
            <a:endParaRPr lang="zh-CN" altLang="en-US" sz="1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总结</a:t>
            </a:r>
            <a:endParaRPr lang="zh-CN" altLang="en-US" dirty="0"/>
          </a:p>
        </p:txBody>
      </p:sp>
      <p:sp>
        <p:nvSpPr>
          <p:cNvPr id="3" name="Content Placeholder 2"/>
          <p:cNvSpPr>
            <a:spLocks noGrp="1"/>
          </p:cNvSpPr>
          <p:nvPr>
            <p:ph idx="1"/>
          </p:nvPr>
        </p:nvSpPr>
        <p:spPr/>
        <p:txBody>
          <a:bodyPr/>
          <a:lstStyle/>
          <a:p>
            <a:r>
              <a:rPr lang="zh-CN" altLang="en-US" dirty="0" smtClean="0"/>
              <a:t>版本控制的必要性</a:t>
            </a:r>
            <a:endParaRPr lang="en-US" altLang="zh-CN" dirty="0" smtClean="0"/>
          </a:p>
          <a:p>
            <a:r>
              <a:rPr lang="en-US" altLang="zh-CN" dirty="0" smtClean="0"/>
              <a:t>SVN</a:t>
            </a:r>
            <a:r>
              <a:rPr lang="zh-CN" altLang="en-US" dirty="0" smtClean="0"/>
              <a:t>提供基于资源管理器的客户端操作方式</a:t>
            </a:r>
            <a:endParaRPr lang="en-US" altLang="zh-CN" dirty="0" smtClean="0"/>
          </a:p>
          <a:p>
            <a:r>
              <a:rPr lang="en-US" altLang="zh-CN" dirty="0" smtClean="0"/>
              <a:t>SVN</a:t>
            </a:r>
            <a:r>
              <a:rPr lang="zh-CN" altLang="en-US" dirty="0" smtClean="0"/>
              <a:t>使用版本库的方式管理文件</a:t>
            </a:r>
            <a:endParaRPr lang="en-US" altLang="zh-CN" dirty="0" smtClean="0"/>
          </a:p>
          <a:p>
            <a:r>
              <a:rPr lang="en-US" altLang="zh-CN" dirty="0" smtClean="0"/>
              <a:t>SVN</a:t>
            </a:r>
            <a:r>
              <a:rPr lang="zh-CN" altLang="en-US" dirty="0" smtClean="0"/>
              <a:t>文件的不同操作状态</a:t>
            </a:r>
            <a:endParaRPr lang="en-US" altLang="zh-CN" dirty="0" smtClean="0"/>
          </a:p>
          <a:p>
            <a:r>
              <a:rPr lang="zh-CN" altLang="en-US" dirty="0" smtClean="0"/>
              <a:t>使用</a:t>
            </a:r>
            <a:r>
              <a:rPr lang="en-US" altLang="zh-CN" dirty="0" smtClean="0"/>
              <a:t>SVN</a:t>
            </a:r>
            <a:r>
              <a:rPr lang="zh-CN" altLang="en-US" dirty="0" smtClean="0"/>
              <a:t>进行代码分支与版本标签管理</a:t>
            </a:r>
            <a:endParaRPr lang="en-US" altLang="zh-CN" dirty="0" smtClean="0"/>
          </a:p>
          <a:p>
            <a:r>
              <a:rPr lang="zh-CN" altLang="en-US" dirty="0" smtClean="0"/>
              <a:t>强烈冲突的概念和解决方法</a:t>
            </a:r>
            <a:endParaRPr lang="en-US" altLang="zh-CN" dirty="0" smtClean="0"/>
          </a:p>
          <a:p>
            <a:r>
              <a:rPr lang="zh-CN" altLang="en-US" dirty="0" smtClean="0"/>
              <a:t>使用</a:t>
            </a:r>
            <a:r>
              <a:rPr lang="en-US" altLang="zh-CN" dirty="0" err="1" smtClean="0"/>
              <a:t>Subclipse</a:t>
            </a:r>
            <a:r>
              <a:rPr lang="zh-CN" altLang="en-US" dirty="0" smtClean="0"/>
              <a:t>进行集成环境版本控制操作</a:t>
            </a:r>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主流版本控制软件介绍</a:t>
            </a:r>
            <a:endParaRPr lang="zh-CN" altLang="en-US" dirty="0"/>
          </a:p>
        </p:txBody>
      </p:sp>
      <p:sp>
        <p:nvSpPr>
          <p:cNvPr id="3" name="内容占位符 2"/>
          <p:cNvSpPr>
            <a:spLocks noGrp="1"/>
          </p:cNvSpPr>
          <p:nvPr>
            <p:ph idx="1"/>
          </p:nvPr>
        </p:nvSpPr>
        <p:spPr/>
        <p:txBody>
          <a:bodyPr/>
          <a:lstStyle/>
          <a:p>
            <a:pPr>
              <a:buFont typeface="Wingdings" pitchFamily="2" charset="2"/>
              <a:buChar char="u"/>
            </a:pPr>
            <a:r>
              <a:rPr lang="en-US" altLang="zh-CN" sz="2200" dirty="0" smtClean="0">
                <a:solidFill>
                  <a:schemeClr val="accent1"/>
                </a:solidFill>
                <a:latin typeface="+mn-ea"/>
              </a:rPr>
              <a:t>Visual SourceSafe </a:t>
            </a:r>
            <a:r>
              <a:rPr lang="zh-CN" altLang="en-US" sz="2200" dirty="0" smtClean="0">
                <a:solidFill>
                  <a:schemeClr val="accent1"/>
                </a:solidFill>
                <a:latin typeface="+mn-ea"/>
              </a:rPr>
              <a:t>（ </a:t>
            </a:r>
            <a:r>
              <a:rPr lang="en-US" altLang="zh-CN" sz="2200" dirty="0" smtClean="0">
                <a:solidFill>
                  <a:schemeClr val="accent1"/>
                </a:solidFill>
                <a:latin typeface="+mn-ea"/>
              </a:rPr>
              <a:t>VSS </a:t>
            </a:r>
            <a:r>
              <a:rPr lang="zh-CN" altLang="en-US" sz="2200" dirty="0" smtClean="0">
                <a:solidFill>
                  <a:schemeClr val="accent1"/>
                </a:solidFill>
                <a:latin typeface="+mn-ea"/>
              </a:rPr>
              <a:t>） </a:t>
            </a:r>
          </a:p>
          <a:p>
            <a:pPr>
              <a:buNone/>
            </a:pPr>
            <a:r>
              <a:rPr lang="en-US" altLang="zh-CN" sz="2200" dirty="0" smtClean="0">
                <a:latin typeface="+mn-ea"/>
              </a:rPr>
              <a:t>   		</a:t>
            </a:r>
            <a:r>
              <a:rPr lang="zh-CN" altLang="en-US" sz="2200" dirty="0" smtClean="0">
                <a:latin typeface="+mn-ea"/>
              </a:rPr>
              <a:t>简单易用、方便高效、与</a:t>
            </a:r>
            <a:r>
              <a:rPr lang="en-US" altLang="zh-CN" sz="2200" dirty="0" smtClean="0">
                <a:latin typeface="+mn-ea"/>
              </a:rPr>
              <a:t>Windows</a:t>
            </a:r>
            <a:r>
              <a:rPr lang="zh-CN" altLang="en-US" sz="2200" dirty="0" smtClean="0">
                <a:latin typeface="+mn-ea"/>
              </a:rPr>
              <a:t>操作系统及微软开发工具高度集成。 </a:t>
            </a:r>
          </a:p>
          <a:p>
            <a:pPr>
              <a:buFont typeface="Wingdings" pitchFamily="2" charset="2"/>
              <a:buChar char="u"/>
            </a:pPr>
            <a:r>
              <a:rPr lang="en-US" altLang="zh-CN" sz="2200" dirty="0" smtClean="0">
                <a:solidFill>
                  <a:schemeClr val="accent1"/>
                </a:solidFill>
                <a:latin typeface="+mn-ea"/>
              </a:rPr>
              <a:t>Concurrent Versions System </a:t>
            </a:r>
            <a:r>
              <a:rPr lang="zh-CN" altLang="en-US" sz="2200" dirty="0" smtClean="0">
                <a:solidFill>
                  <a:schemeClr val="accent1"/>
                </a:solidFill>
                <a:latin typeface="+mn-ea"/>
              </a:rPr>
              <a:t>（ </a:t>
            </a:r>
            <a:r>
              <a:rPr lang="en-US" altLang="zh-CN" sz="2200" dirty="0" smtClean="0">
                <a:solidFill>
                  <a:schemeClr val="accent1"/>
                </a:solidFill>
                <a:latin typeface="+mn-ea"/>
              </a:rPr>
              <a:t>CVS </a:t>
            </a:r>
            <a:r>
              <a:rPr lang="zh-CN" altLang="en-US" sz="2200" dirty="0" smtClean="0">
                <a:solidFill>
                  <a:schemeClr val="accent1"/>
                </a:solidFill>
                <a:latin typeface="+mn-ea"/>
              </a:rPr>
              <a:t>） </a:t>
            </a:r>
          </a:p>
          <a:p>
            <a:pPr>
              <a:buNone/>
            </a:pPr>
            <a:r>
              <a:rPr lang="en-US" altLang="zh-CN" sz="2200" dirty="0" smtClean="0">
                <a:latin typeface="+mn-ea"/>
              </a:rPr>
              <a:t>     	</a:t>
            </a:r>
            <a:r>
              <a:rPr lang="zh-CN" altLang="en-US" sz="2200" dirty="0" smtClean="0">
                <a:latin typeface="+mn-ea"/>
              </a:rPr>
              <a:t>是开发源码的并发版本系统</a:t>
            </a:r>
            <a:r>
              <a:rPr lang="en-US" altLang="zh-CN" sz="2200" dirty="0" smtClean="0">
                <a:latin typeface="+mn-ea"/>
              </a:rPr>
              <a:t>,</a:t>
            </a:r>
            <a:r>
              <a:rPr lang="zh-CN" altLang="en-US" sz="2200" dirty="0" smtClean="0">
                <a:latin typeface="+mn-ea"/>
              </a:rPr>
              <a:t>它是目前最流行的面向软件开发人员的源代码版本管理解决方案。它可用于各种平台，包括 </a:t>
            </a:r>
            <a:r>
              <a:rPr lang="en-US" altLang="zh-CN" sz="2200" dirty="0" smtClean="0">
                <a:latin typeface="+mn-ea"/>
              </a:rPr>
              <a:t>Linux </a:t>
            </a:r>
            <a:r>
              <a:rPr lang="zh-CN" altLang="en-US" sz="2200" dirty="0" smtClean="0">
                <a:latin typeface="+mn-ea"/>
              </a:rPr>
              <a:t>、</a:t>
            </a:r>
            <a:r>
              <a:rPr lang="en-US" altLang="zh-CN" sz="2200" dirty="0" smtClean="0">
                <a:latin typeface="+mn-ea"/>
              </a:rPr>
              <a:t>Unix</a:t>
            </a:r>
            <a:r>
              <a:rPr lang="zh-CN" altLang="en-US" sz="2200" dirty="0" smtClean="0">
                <a:latin typeface="+mn-ea"/>
              </a:rPr>
              <a:t>和 </a:t>
            </a:r>
            <a:r>
              <a:rPr lang="en-US" altLang="zh-CN" sz="2200" dirty="0" smtClean="0">
                <a:latin typeface="+mn-ea"/>
              </a:rPr>
              <a:t>Windows NT/2000/XP</a:t>
            </a:r>
            <a:r>
              <a:rPr lang="zh-CN" altLang="en-US" sz="2200" dirty="0" smtClean="0">
                <a:latin typeface="+mn-ea"/>
              </a:rPr>
              <a:t>等等</a:t>
            </a:r>
          </a:p>
          <a:p>
            <a:pPr>
              <a:buFont typeface="Wingdings" pitchFamily="2" charset="2"/>
              <a:buChar char="u"/>
            </a:pPr>
            <a:r>
              <a:rPr lang="en-US" altLang="zh-CN" sz="2200" dirty="0" smtClean="0">
                <a:solidFill>
                  <a:schemeClr val="accent1"/>
                </a:solidFill>
                <a:latin typeface="+mn-ea"/>
              </a:rPr>
              <a:t>ClearCase(CC)</a:t>
            </a:r>
            <a:endParaRPr lang="zh-CN" altLang="zh-CN" sz="2200" dirty="0" smtClean="0">
              <a:solidFill>
                <a:schemeClr val="accent1"/>
              </a:solidFill>
              <a:latin typeface="+mn-ea"/>
            </a:endParaRPr>
          </a:p>
          <a:p>
            <a:pPr>
              <a:buNone/>
            </a:pPr>
            <a:r>
              <a:rPr lang="en-US" altLang="zh-CN" sz="2200" dirty="0" smtClean="0">
                <a:latin typeface="+mn-ea"/>
              </a:rPr>
              <a:t>     	</a:t>
            </a:r>
            <a:r>
              <a:rPr lang="zh-CN" altLang="en-US" sz="2200" dirty="0" smtClean="0">
                <a:latin typeface="+mn-ea"/>
              </a:rPr>
              <a:t>是</a:t>
            </a:r>
            <a:r>
              <a:rPr lang="en-US" altLang="zh-CN" sz="2200" dirty="0" smtClean="0">
                <a:latin typeface="+mn-ea"/>
              </a:rPr>
              <a:t>ROSE</a:t>
            </a:r>
            <a:r>
              <a:rPr lang="zh-CN" altLang="en-US" sz="2200" dirty="0" smtClean="0">
                <a:latin typeface="+mn-ea"/>
              </a:rPr>
              <a:t>构件的一部分，目前最牛的配置管理工具，主要应用于复杂的产品发放、分布式团队合作、并行的开发和维护任务。可以控制</a:t>
            </a:r>
            <a:r>
              <a:rPr lang="en-US" altLang="zh-CN" sz="2200" dirty="0" smtClean="0">
                <a:latin typeface="+mn-ea"/>
              </a:rPr>
              <a:t>Word</a:t>
            </a:r>
            <a:r>
              <a:rPr lang="zh-CN" altLang="en-US" sz="2200" dirty="0" smtClean="0">
                <a:latin typeface="+mn-ea"/>
              </a:rPr>
              <a:t>、</a:t>
            </a:r>
            <a:r>
              <a:rPr lang="en-US" altLang="zh-CN" sz="2200" dirty="0" smtClean="0">
                <a:latin typeface="+mn-ea"/>
              </a:rPr>
              <a:t>Excel</a:t>
            </a:r>
            <a:r>
              <a:rPr lang="zh-CN" altLang="en-US" sz="2200" dirty="0" smtClean="0">
                <a:latin typeface="+mn-ea"/>
              </a:rPr>
              <a:t>、</a:t>
            </a:r>
            <a:r>
              <a:rPr lang="en-US" altLang="zh-CN" sz="2200" dirty="0" smtClean="0">
                <a:latin typeface="+mn-ea"/>
              </a:rPr>
              <a:t>PowerPoint </a:t>
            </a:r>
            <a:r>
              <a:rPr lang="zh-CN" altLang="en-US" sz="2200" dirty="0" smtClean="0">
                <a:latin typeface="+mn-ea"/>
              </a:rPr>
              <a:t>、</a:t>
            </a:r>
            <a:r>
              <a:rPr lang="en-US" altLang="zh-CN" sz="2200" dirty="0" smtClean="0">
                <a:latin typeface="+mn-ea"/>
              </a:rPr>
              <a:t>Visio</a:t>
            </a:r>
            <a:r>
              <a:rPr lang="zh-CN" altLang="en-US" sz="2200" dirty="0" smtClean="0">
                <a:latin typeface="+mn-ea"/>
              </a:rPr>
              <a:t>等文件格式，对于不认识的格式可以自己定义一种类型来标识。 </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在</a:t>
            </a:r>
            <a:r>
              <a:rPr lang="en-US" altLang="zh-CN" dirty="0" smtClean="0"/>
              <a:t>SVN</a:t>
            </a:r>
            <a:r>
              <a:rPr lang="zh-CN" altLang="en-US" dirty="0" smtClean="0"/>
              <a:t>中的几个重要概念</a:t>
            </a:r>
            <a:endParaRPr lang="zh-CN" altLang="en-US" dirty="0"/>
          </a:p>
        </p:txBody>
      </p:sp>
      <p:sp>
        <p:nvSpPr>
          <p:cNvPr id="3" name="Content Placeholder 2"/>
          <p:cNvSpPr>
            <a:spLocks noGrp="1"/>
          </p:cNvSpPr>
          <p:nvPr>
            <p:ph idx="1"/>
          </p:nvPr>
        </p:nvSpPr>
        <p:spPr/>
        <p:txBody>
          <a:bodyPr/>
          <a:lstStyle/>
          <a:p>
            <a:r>
              <a:rPr lang="zh-CN" altLang="en-US" dirty="0" smtClean="0"/>
              <a:t>版本库</a:t>
            </a:r>
            <a:endParaRPr lang="en-US" altLang="zh-CN" dirty="0" smtClean="0"/>
          </a:p>
          <a:p>
            <a:pPr lvl="1"/>
            <a:r>
              <a:rPr lang="en-US" altLang="zh-CN" dirty="0" smtClean="0"/>
              <a:t>SVN</a:t>
            </a:r>
            <a:r>
              <a:rPr lang="zh-CN" altLang="en-US" dirty="0" smtClean="0"/>
              <a:t>核心，数据中心仓库</a:t>
            </a:r>
            <a:endParaRPr lang="en-US" altLang="zh-CN" dirty="0" smtClean="0"/>
          </a:p>
          <a:p>
            <a:r>
              <a:rPr lang="zh-CN" altLang="en-US" dirty="0" smtClean="0"/>
              <a:t>文件共享</a:t>
            </a:r>
            <a:endParaRPr lang="en-US" altLang="zh-CN" dirty="0" smtClean="0"/>
          </a:p>
          <a:p>
            <a:pPr lvl="1"/>
            <a:r>
              <a:rPr lang="zh-CN" altLang="en-US" dirty="0" smtClean="0"/>
              <a:t>共享信息， 避免干扰</a:t>
            </a:r>
            <a:endParaRPr lang="en-US" altLang="zh-CN" dirty="0" smtClean="0"/>
          </a:p>
          <a:p>
            <a:r>
              <a:rPr lang="zh-CN" altLang="en-US" dirty="0" smtClean="0"/>
              <a:t>锁定</a:t>
            </a:r>
            <a:r>
              <a:rPr lang="en-US" altLang="zh-CN" dirty="0" smtClean="0"/>
              <a:t>-</a:t>
            </a:r>
            <a:r>
              <a:rPr lang="zh-CN" altLang="en-US" dirty="0" smtClean="0"/>
              <a:t>修改</a:t>
            </a:r>
            <a:r>
              <a:rPr lang="en-US" altLang="zh-CN" dirty="0" smtClean="0"/>
              <a:t>-</a:t>
            </a:r>
            <a:r>
              <a:rPr lang="zh-CN" altLang="en-US" dirty="0" smtClean="0"/>
              <a:t>解锁</a:t>
            </a:r>
            <a:endParaRPr lang="en-US" altLang="zh-CN" dirty="0" smtClean="0"/>
          </a:p>
          <a:p>
            <a:pPr lvl="1"/>
            <a:r>
              <a:rPr lang="zh-CN" altLang="en-US" dirty="0" smtClean="0"/>
              <a:t>在同时间里间用户独占使用资源</a:t>
            </a:r>
            <a:endParaRPr lang="en-US" altLang="zh-CN" dirty="0" smtClean="0"/>
          </a:p>
          <a:p>
            <a:pPr lvl="2"/>
            <a:r>
              <a:rPr lang="zh-CN" altLang="en-US" i="1" dirty="0" smtClean="0"/>
              <a:t>锁定可能导致管理问题</a:t>
            </a:r>
            <a:endParaRPr lang="en-US" altLang="zh-CN" i="1" dirty="0" smtClean="0"/>
          </a:p>
          <a:p>
            <a:pPr lvl="2"/>
            <a:r>
              <a:rPr lang="zh-CN" altLang="en-US" i="1" dirty="0" smtClean="0"/>
              <a:t>锁定可能导致不必要的线性化开发</a:t>
            </a:r>
            <a:endParaRPr lang="en-US" altLang="zh-CN" i="1" dirty="0" smtClean="0"/>
          </a:p>
          <a:p>
            <a:pPr lvl="2"/>
            <a:r>
              <a:rPr lang="zh-CN" altLang="en-US" i="1" dirty="0" smtClean="0"/>
              <a:t>锁定可能导致错误的安全状态</a:t>
            </a:r>
            <a:endParaRPr lang="en-US" altLang="zh-CN" dirty="0" smtClean="0"/>
          </a:p>
          <a:p>
            <a:pPr lvl="1"/>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46082" name="Picture 2" descr="http://www.subversion.org.cn/svnbook/1.4/images/ch02dia1.png"/>
          <p:cNvPicPr>
            <a:picLocks noChangeAspect="1" noChangeArrowheads="1"/>
          </p:cNvPicPr>
          <p:nvPr/>
        </p:nvPicPr>
        <p:blipFill>
          <a:blip r:embed="rId3" cstate="print"/>
          <a:srcRect/>
          <a:stretch>
            <a:fillRect/>
          </a:stretch>
        </p:blipFill>
        <p:spPr bwMode="auto">
          <a:xfrm>
            <a:off x="5562600" y="1143000"/>
            <a:ext cx="2930770" cy="3048000"/>
          </a:xfrm>
          <a:prstGeom prst="rect">
            <a:avLst/>
          </a:prstGeom>
          <a:noFill/>
        </p:spPr>
      </p:pic>
      <p:pic>
        <p:nvPicPr>
          <p:cNvPr id="46084" name="Picture 4" descr="http://www.subversion.org.cn/svnbook/1.4/images/ch02dia2.png"/>
          <p:cNvPicPr>
            <a:picLocks noChangeAspect="1" noChangeArrowheads="1"/>
          </p:cNvPicPr>
          <p:nvPr/>
        </p:nvPicPr>
        <p:blipFill>
          <a:blip r:embed="rId4" cstate="print"/>
          <a:srcRect/>
          <a:stretch>
            <a:fillRect/>
          </a:stretch>
        </p:blipFill>
        <p:spPr bwMode="auto">
          <a:xfrm>
            <a:off x="5562600" y="1371600"/>
            <a:ext cx="3461622" cy="3429000"/>
          </a:xfrm>
          <a:prstGeom prst="rect">
            <a:avLst/>
          </a:prstGeom>
          <a:noFill/>
        </p:spPr>
      </p:pic>
      <p:pic>
        <p:nvPicPr>
          <p:cNvPr id="46086" name="Picture 6" descr="http://www.subversion.org.cn/svnbook/1.4/images/ch02dia3.png"/>
          <p:cNvPicPr>
            <a:picLocks noChangeAspect="1" noChangeArrowheads="1"/>
          </p:cNvPicPr>
          <p:nvPr/>
        </p:nvPicPr>
        <p:blipFill>
          <a:blip r:embed="rId5" cstate="print"/>
          <a:srcRect/>
          <a:stretch>
            <a:fillRect/>
          </a:stretch>
        </p:blipFill>
        <p:spPr bwMode="auto">
          <a:xfrm>
            <a:off x="5486400" y="1371600"/>
            <a:ext cx="3423624" cy="361003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fade">
                                      <p:cBhvr>
                                        <p:cTn id="7" dur="20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fade">
                                      <p:cBhvr>
                                        <p:cTn id="12" dur="2000"/>
                                        <p:tgtEl>
                                          <p:spTgt spid="460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000"/>
                                        <p:tgtEl>
                                          <p:spTgt spid="46084"/>
                                        </p:tgtEl>
                                      </p:cBhvr>
                                    </p:animEffect>
                                    <p:set>
                                      <p:cBhvr>
                                        <p:cTn id="17" dur="1" fill="hold">
                                          <p:stCondLst>
                                            <p:cond delay="1999"/>
                                          </p:stCondLst>
                                        </p:cTn>
                                        <p:tgtEl>
                                          <p:spTgt spid="460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SVN</a:t>
            </a:r>
            <a:r>
              <a:rPr lang="zh-CN" altLang="en-US" dirty="0" smtClean="0"/>
              <a:t>中的几个重要概念</a:t>
            </a:r>
            <a:endParaRPr lang="zh-CN" altLang="en-US" dirty="0"/>
          </a:p>
        </p:txBody>
      </p:sp>
      <p:sp>
        <p:nvSpPr>
          <p:cNvPr id="3" name="内容占位符 2"/>
          <p:cNvSpPr>
            <a:spLocks noGrp="1"/>
          </p:cNvSpPr>
          <p:nvPr>
            <p:ph idx="1"/>
          </p:nvPr>
        </p:nvSpPr>
        <p:spPr>
          <a:xfrm>
            <a:off x="381000" y="1371600"/>
            <a:ext cx="8424863" cy="4464050"/>
          </a:xfrm>
        </p:spPr>
        <p:txBody>
          <a:bodyPr/>
          <a:lstStyle/>
          <a:p>
            <a:r>
              <a:rPr lang="zh-CN" altLang="en-US" dirty="0" smtClean="0"/>
              <a:t>拷贝</a:t>
            </a:r>
            <a:r>
              <a:rPr lang="en-US" altLang="zh-CN" dirty="0" smtClean="0"/>
              <a:t>-</a:t>
            </a:r>
            <a:r>
              <a:rPr lang="zh-CN" altLang="en-US" dirty="0" smtClean="0"/>
              <a:t>修改</a:t>
            </a:r>
            <a:r>
              <a:rPr lang="en-US" altLang="zh-CN" dirty="0" smtClean="0"/>
              <a:t>-</a:t>
            </a:r>
            <a:r>
              <a:rPr lang="zh-CN" altLang="en-US" dirty="0" smtClean="0"/>
              <a:t>合并</a:t>
            </a:r>
          </a:p>
        </p:txBody>
      </p:sp>
      <p:sp>
        <p:nvSpPr>
          <p:cNvPr id="4" name="灯片编号占位符 3"/>
          <p:cNvSpPr>
            <a:spLocks noGrp="1"/>
          </p:cNvSpPr>
          <p:nvPr>
            <p:ph type="sldNum" sz="quarter" idx="12"/>
          </p:nvPr>
        </p:nvSpPr>
        <p:spPr/>
        <p:txBody>
          <a:bodyPr/>
          <a:lstStyle/>
          <a:p>
            <a:fld id="{B6F15528-21DE-4FAA-801E-634DDDAF4B2B}" type="slidenum">
              <a:rPr lang="en-US" smtClean="0"/>
              <a:pPr/>
              <a:t>9</a:t>
            </a:fld>
            <a:endParaRPr lang="en-US"/>
          </a:p>
        </p:txBody>
      </p:sp>
      <p:pic>
        <p:nvPicPr>
          <p:cNvPr id="71682" name="Picture 2" descr="http://www.subversion.org.cn/svnbook/1.4/images/ch02dia4.png"/>
          <p:cNvPicPr>
            <a:picLocks noChangeAspect="1" noChangeArrowheads="1"/>
          </p:cNvPicPr>
          <p:nvPr/>
        </p:nvPicPr>
        <p:blipFill>
          <a:blip r:embed="rId3" cstate="print"/>
          <a:srcRect/>
          <a:stretch>
            <a:fillRect/>
          </a:stretch>
        </p:blipFill>
        <p:spPr bwMode="auto">
          <a:xfrm>
            <a:off x="1047749" y="2133600"/>
            <a:ext cx="3452585" cy="3352800"/>
          </a:xfrm>
          <a:prstGeom prst="rect">
            <a:avLst/>
          </a:prstGeom>
          <a:noFill/>
        </p:spPr>
      </p:pic>
      <p:pic>
        <p:nvPicPr>
          <p:cNvPr id="71684" name="Picture 4" descr="http://www.subversion.org.cn/svnbook/1.4/images/ch02dia5.png"/>
          <p:cNvPicPr>
            <a:picLocks noChangeAspect="1" noChangeArrowheads="1"/>
          </p:cNvPicPr>
          <p:nvPr/>
        </p:nvPicPr>
        <p:blipFill>
          <a:blip r:embed="rId4" cstate="print"/>
          <a:srcRect/>
          <a:stretch>
            <a:fillRect/>
          </a:stretch>
        </p:blipFill>
        <p:spPr bwMode="auto">
          <a:xfrm>
            <a:off x="4724400" y="2124074"/>
            <a:ext cx="3333750" cy="3438526"/>
          </a:xfrm>
          <a:prstGeom prst="rect">
            <a:avLst/>
          </a:prstGeom>
          <a:noFill/>
        </p:spPr>
      </p:pic>
      <p:sp>
        <p:nvSpPr>
          <p:cNvPr id="7" name="TextBox 6"/>
          <p:cNvSpPr txBox="1"/>
          <p:nvPr/>
        </p:nvSpPr>
        <p:spPr>
          <a:xfrm>
            <a:off x="914400" y="5802868"/>
            <a:ext cx="7391400"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CN" sz="2400" b="1" dirty="0" smtClean="0"/>
              <a:t>BP</a:t>
            </a:r>
            <a:r>
              <a:rPr lang="zh-CN" altLang="en-US" sz="2400" dirty="0" smtClean="0"/>
              <a:t>： 如非常必要， 请不要使用独占方式</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fade">
                                      <p:cBhvr>
                                        <p:cTn id="7" dur="20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顶峰">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2780</TotalTime>
  <Words>1088</Words>
  <Application>Microsoft Office PowerPoint</Application>
  <PresentationFormat>全屏显示(4:3)</PresentationFormat>
  <Paragraphs>240</Paragraphs>
  <Slides>60</Slides>
  <Notes>12</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顶峰</vt:lpstr>
      <vt:lpstr>Subversion 安装与使用</vt:lpstr>
      <vt:lpstr>单元目标</vt:lpstr>
      <vt:lpstr>为何需要版本控制系统？</vt:lpstr>
      <vt:lpstr>简单工作原理</vt:lpstr>
      <vt:lpstr> 主流版本控制软件介绍 </vt:lpstr>
      <vt:lpstr>主流版本控制软件介绍</vt:lpstr>
      <vt:lpstr>主流版本控制软件介绍</vt:lpstr>
      <vt:lpstr>在SVN中的几个重要概念</vt:lpstr>
      <vt:lpstr>在SVN中的几个重要概念</vt:lpstr>
      <vt:lpstr>SVN体验</vt:lpstr>
      <vt:lpstr>SVN配置安装与使用</vt:lpstr>
      <vt:lpstr>各项说明</vt:lpstr>
      <vt:lpstr>Repositories说明</vt:lpstr>
      <vt:lpstr>创建数据仓库成功</vt:lpstr>
      <vt:lpstr>获取地址</vt:lpstr>
      <vt:lpstr>Users说明</vt:lpstr>
      <vt:lpstr>用户创建成功</vt:lpstr>
      <vt:lpstr>权限管理</vt:lpstr>
      <vt:lpstr>权限管理</vt:lpstr>
      <vt:lpstr>权限管理</vt:lpstr>
      <vt:lpstr>幻灯片 21</vt:lpstr>
      <vt:lpstr>幻灯片 22</vt:lpstr>
      <vt:lpstr>SVN配置安装与使用</vt:lpstr>
      <vt:lpstr>SVN配置安装与使用</vt:lpstr>
      <vt:lpstr>SVN配置安装与使用</vt:lpstr>
      <vt:lpstr>SVN配置安装与使用</vt:lpstr>
      <vt:lpstr>SVN配置安装与使用</vt:lpstr>
      <vt:lpstr>SVN配置安装与使用</vt:lpstr>
      <vt:lpstr>SVN配置安装与使用</vt:lpstr>
      <vt:lpstr>SVN配置安装与使用</vt:lpstr>
      <vt:lpstr>SVN配置安装与使用</vt:lpstr>
      <vt:lpstr>SVN配置安装与使用</vt:lpstr>
      <vt:lpstr>SVN配置安装与使用</vt:lpstr>
      <vt:lpstr>SVN配置安装与使用</vt:lpstr>
      <vt:lpstr>SVN配置安装与使用</vt:lpstr>
      <vt:lpstr>回滚到指定版本</vt:lpstr>
      <vt:lpstr>用VC6.0开发，如果是第一次上传项目点击如下项</vt:lpstr>
      <vt:lpstr>通过指定的地址上传项目</vt:lpstr>
      <vt:lpstr>要获取项目点击Checkout</vt:lpstr>
      <vt:lpstr>填写指定地址，点击OK</vt:lpstr>
      <vt:lpstr>文件Checkout完成</vt:lpstr>
      <vt:lpstr>对要更改的文件加锁</vt:lpstr>
      <vt:lpstr>图标改变</vt:lpstr>
      <vt:lpstr>对项目操作前先检查是否有锁</vt:lpstr>
      <vt:lpstr>如果文件有锁则不要对其操作</vt:lpstr>
      <vt:lpstr>确保在本机编译通过，然后提交</vt:lpstr>
      <vt:lpstr>显示日志</vt:lpstr>
      <vt:lpstr>日志列表</vt:lpstr>
      <vt:lpstr>回滚到指定版本</vt:lpstr>
      <vt:lpstr>文档上传</vt:lpstr>
      <vt:lpstr>文档上传</vt:lpstr>
      <vt:lpstr>文档下载</vt:lpstr>
      <vt:lpstr>文档迁出</vt:lpstr>
      <vt:lpstr>文档迁入</vt:lpstr>
      <vt:lpstr>SVN配置安装与使用</vt:lpstr>
      <vt:lpstr>SVN配置安装与使用</vt:lpstr>
      <vt:lpstr>SVN配置安装与使用</vt:lpstr>
      <vt:lpstr>SVN配置安装与使用</vt:lpstr>
      <vt:lpstr>SVN配置安装与使用</vt:lpstr>
      <vt:lpstr>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ZYWANG</dc:creator>
  <cp:lastModifiedBy>吴如伟</cp:lastModifiedBy>
  <cp:revision>724</cp:revision>
  <dcterms:created xsi:type="dcterms:W3CDTF">2006-08-16T00:00:00Z</dcterms:created>
  <dcterms:modified xsi:type="dcterms:W3CDTF">2009-05-19T00:49:47Z</dcterms:modified>
</cp:coreProperties>
</file>