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howSpecialPlsOnTitleSld="0" saveSubsetFonts="1" autoCompressPictures="0">
  <p:sldMasterIdLst>
    <p:sldMasterId id="2147483771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/>
    <p:restoredTop sz="94637"/>
  </p:normalViewPr>
  <p:slideViewPr>
    <p:cSldViewPr snapToGrid="0" snapToObjects="1">
      <p:cViewPr varScale="1">
        <p:scale>
          <a:sx n="108" d="100"/>
          <a:sy n="108" d="100"/>
        </p:scale>
        <p:origin x="12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EB2F7-E1DA-924C-A94B-53AEBCB8E1D2}" type="datetimeFigureOut">
              <a:rPr lang="en-US" smtClean="0"/>
              <a:t>7/28/19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B9D266-C117-3642-A531-686F80A01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72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9D266-C117-3642-A531-686F80A01B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378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9D266-C117-3642-A531-686F80A01B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25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6B720-DB38-6844-9254-8B1C568FF5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1671D6-EB54-EF42-862A-E3F90AEB56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B9B42-97B1-9B40-905C-F12D2809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3617-F887-0B46-9EFE-A169A0DC70EA}" type="datetime4">
              <a:rPr lang="en-US" smtClean="0"/>
              <a:t>July 28,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5DA3B-4EF1-F34A-ABE3-84FAA01CA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D60B2-8CF5-7C45-A31D-D593D6581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6144-C843-E84B-950F-999864B5E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522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28716-D33F-9B42-892A-3AAD9A229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A8D4B-AFEA-8B49-A2A8-F2FFB7F21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C375A-769F-804A-89D4-1A17FE3F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7A397-314B-444D-97AE-F0CB622D7623}" type="datetime4">
              <a:rPr lang="en-US" smtClean="0"/>
              <a:t>July 28,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D1ED7-70BA-1344-B8D4-2828A1E9B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426BA-0245-2541-BA12-4AC78B849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6144-C843-E84B-950F-999864B5E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61245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425C98-09A2-654A-96BB-45A3688C5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9ADFD9-2042-2C43-BA76-CFA870171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3FE2C-B494-2742-825B-601539FE8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7A397-314B-444D-97AE-F0CB622D7623}" type="datetime4">
              <a:rPr lang="en-US" smtClean="0"/>
              <a:t>July 28,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A810C-9116-E444-A4C0-A835E2500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55603-F0D6-524E-B0EA-C61DE8355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6144-C843-E84B-950F-999864B5E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88022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C4391-00A8-4D46-9D26-F6CFBFC65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DBBB6-471E-2A48-AF66-3FA69E407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83060-53D8-AD4E-BFF1-2ADFBD7E6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7A397-314B-444D-97AE-F0CB622D7623}" type="datetime4">
              <a:rPr lang="en-US" smtClean="0"/>
              <a:t>July 28,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A8452-37AB-654A-B196-73366BF48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39759-646B-6F4A-957C-505AC9883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6144-C843-E84B-950F-999864B5E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2343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2DE0F-3045-4B45-B65E-6F409B4D2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6C9F4-969A-1A48-8AD6-547C05DE7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066D0-FD89-F140-A013-1DBDA063D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B8F-6984-9049-B704-4BECCB9DDE42}" type="datetime4">
              <a:rPr lang="en-US" smtClean="0"/>
              <a:t>July 28,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A6EEA-0F45-D149-99C8-1D07C023F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D2342-AA11-9C4E-9420-2832AD65C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6144-C843-E84B-950F-999864B5E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65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0265D-F382-5B4E-8859-71D23887D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93E0D-7779-9E48-9FB8-CE9FFB33A2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85D26-71DF-DF47-B5F0-FB54FC2EB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CD421A-AEF6-C241-8DFD-47B8081A1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7A397-314B-444D-97AE-F0CB622D7623}" type="datetime4">
              <a:rPr lang="en-US" smtClean="0"/>
              <a:t>July 28, 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72A63-F263-FF43-A4C0-A942E3F88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79A96-A1F6-804A-9334-92F4AD505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6144-C843-E84B-950F-999864B5E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16893"/>
      </p:ext>
    </p:extLst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FFDB4-3464-074E-BD72-FC99B2C57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B3346-68A2-C54F-9575-87D21DC87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D962F2-DCF3-8349-8F82-A3E23B8EE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079D26-2454-4144-9A75-60EDED863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0E0988-B85C-F045-BA45-EE534E4F9A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5643E3-3216-6D4E-810C-8724AB4C9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7A397-314B-444D-97AE-F0CB622D7623}" type="datetime4">
              <a:rPr lang="en-US" smtClean="0"/>
              <a:t>July 28, 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DE1564-0F7B-3944-BB66-360CD21A4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8028A9-BAE3-CB40-95B4-9FA59D280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6144-C843-E84B-950F-999864B5E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148390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51DBE-913D-424A-A1D0-92FDEF88D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9C6ACC-57E5-034D-BC2F-FC3477B4A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925F4-813F-BB40-A410-4F47C31C93E2}" type="datetime4">
              <a:rPr lang="en-US" smtClean="0"/>
              <a:t>July 28, 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50F75B-2A20-4743-9385-BCC7EB5A3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A04FA8-D8A0-CC4E-93B7-4BB382DAC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6144-C843-E84B-950F-999864B5E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6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C398DE-16FE-5240-8308-6C67429B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0A676-56D3-CE45-9283-7125E3BF671A}" type="datetime4">
              <a:rPr lang="en-US" smtClean="0"/>
              <a:t>July 28, 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2A65B9-D27D-7B40-8393-6858F746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B3A6D-02B4-054E-B79B-4CC870167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6144-C843-E84B-950F-999864B5E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59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B99D6-7B5E-AF4B-A18E-123DE4321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54165-6C1F-934B-ADEA-68D90261F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CDD865-1856-D148-A797-D7FF889E7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677888-B804-A843-9D55-132C3AC70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7A397-314B-444D-97AE-F0CB622D7623}" type="datetime4">
              <a:rPr lang="en-US" smtClean="0"/>
              <a:t>July 28, 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7C28B-FFAD-E240-ADE1-17E6FA7F1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39A12-0E12-4E46-889C-1EC0CA27E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6144-C843-E84B-950F-999864B5E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19024"/>
      </p:ext>
    </p:extLst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C42F8-85B2-AB48-B9B3-5700AC524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6AEEA6-EBF3-974E-BE80-366BD801FF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397B3C-515D-6B40-BD47-A2CB1F9BB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42D916-E6C7-6444-B1FE-AFA8614E2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4038-8155-1A40-AAD0-871264CE64B5}" type="datetime4">
              <a:rPr lang="en-US" smtClean="0"/>
              <a:t>July 28, 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1AE53-8336-644C-957F-2001C9EE9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4FC77-713B-6345-B31F-F1560B616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6144-C843-E84B-950F-999864B5E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4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EDF740-3D47-4D41-9424-D06F94090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1CE08-27D0-8B42-9F7D-B4AB53AD9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811A5-AB73-6B48-A198-FF0FB66D09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7A397-314B-444D-97AE-F0CB622D7623}" type="datetime4">
              <a:rPr lang="en-US" smtClean="0"/>
              <a:t>July 28,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CFAF4-D979-734B-93CA-CD95A61EC9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0EEF7-8A44-624B-951F-EA4776761D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26144-C843-E84B-950F-999864B5E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90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ABB91-EB5E-3341-A742-74F4DAF7B0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Cross-Border Commuters in Switzerland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109FF4-7EF8-8B4F-A457-3313159D20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EPFL Extension School – Applied Data Science and Machine Learning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Krunoslav</a:t>
            </a:r>
            <a:r>
              <a:rPr lang="en-US" dirty="0"/>
              <a:t> </a:t>
            </a:r>
            <a:r>
              <a:rPr lang="en-US" dirty="0" err="1"/>
              <a:t>Ivesic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418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40311-7B24-8740-9907-2A1DEA20F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E90BA-2AAB-5342-80E6-946B7B76B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Opportunity to apply the skills from the course and to learn something new</a:t>
            </a:r>
          </a:p>
          <a:p>
            <a:r>
              <a:rPr lang="en-US" dirty="0"/>
              <a:t>Familiar topic for everyone</a:t>
            </a:r>
          </a:p>
          <a:p>
            <a:r>
              <a:rPr lang="en-US" dirty="0"/>
              <a:t>Personal interest in politics </a:t>
            </a:r>
          </a:p>
          <a:p>
            <a:r>
              <a:rPr lang="en-US" dirty="0"/>
              <a:t>Data set prepared by a federal organization</a:t>
            </a:r>
          </a:p>
          <a:p>
            <a:pPr lvl="1"/>
            <a:r>
              <a:rPr lang="en-US" dirty="0"/>
              <a:t>Presumably a reliable source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6AEC9-39BB-7F45-9361-75F2EE455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1297-1BE2-C345-883F-0CD40AE6F492}" type="datetime4">
              <a:rPr lang="en-US" smtClean="0"/>
              <a:t>July 28, 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084105-DAE3-0D4B-9A61-03D11468C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6144-C843-E84B-950F-999864B5E7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151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282B6-689B-FC40-AE36-716DCD860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54FC4-A290-694A-9E9C-F072D95AF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</a:t>
            </a:r>
          </a:p>
          <a:p>
            <a:pPr lvl="1"/>
            <a:r>
              <a:rPr lang="en-US" dirty="0"/>
              <a:t>Number of commuters from 1999 to 2018</a:t>
            </a:r>
          </a:p>
          <a:p>
            <a:pPr lvl="2"/>
            <a:r>
              <a:rPr lang="en-US" dirty="0"/>
              <a:t>For each quarter (notation: Q1, Q2, Q3, and Q4)</a:t>
            </a:r>
          </a:p>
          <a:p>
            <a:pPr lvl="1"/>
            <a:r>
              <a:rPr lang="en-US" dirty="0"/>
              <a:t>Expressed separately and summed up for the categories:</a:t>
            </a:r>
          </a:p>
          <a:p>
            <a:pPr lvl="2"/>
            <a:r>
              <a:rPr lang="en-US" dirty="0"/>
              <a:t>Gender</a:t>
            </a:r>
          </a:p>
          <a:p>
            <a:pPr lvl="2"/>
            <a:r>
              <a:rPr lang="en-US" dirty="0"/>
              <a:t>Age group</a:t>
            </a:r>
          </a:p>
          <a:p>
            <a:pPr lvl="2"/>
            <a:r>
              <a:rPr lang="en-US" dirty="0"/>
              <a:t>Canton (all the cantons and Switzerland as a whole)</a:t>
            </a:r>
          </a:p>
          <a:p>
            <a:r>
              <a:rPr lang="en-US" dirty="0"/>
              <a:t>Cleaning and preparation</a:t>
            </a:r>
          </a:p>
          <a:p>
            <a:pPr lvl="1"/>
            <a:r>
              <a:rPr lang="en-US" dirty="0"/>
              <a:t>No missing values or outliers detected</a:t>
            </a:r>
          </a:p>
          <a:p>
            <a:pPr lvl="1"/>
            <a:r>
              <a:rPr lang="en-US" dirty="0"/>
              <a:t>Extra check for sum consistency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F2B09-6E7C-094B-9320-5D2710D19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86091-D751-2247-9642-45B3FFBDA009}" type="datetime4">
              <a:rPr lang="en-US" smtClean="0"/>
              <a:t>July 28, 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C7360-2068-954E-BB1E-4CEEF3568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6144-C843-E84B-950F-999864B5E7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70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C3187-E582-4743-8D9B-32DEA6202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132A2-20B2-1143-9DB4-8D35413E9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number of commuters per quarter</a:t>
            </a:r>
          </a:p>
          <a:p>
            <a:r>
              <a:rPr lang="en-US" dirty="0"/>
              <a:t>Number of commuter, split by categories</a:t>
            </a:r>
          </a:p>
          <a:p>
            <a:pPr lvl="1"/>
            <a:r>
              <a:rPr lang="en-US" dirty="0"/>
              <a:t>By gender</a:t>
            </a:r>
          </a:p>
          <a:p>
            <a:pPr lvl="1"/>
            <a:r>
              <a:rPr lang="en-US" dirty="0"/>
              <a:t>By age group</a:t>
            </a:r>
          </a:p>
          <a:p>
            <a:pPr lvl="1"/>
            <a:r>
              <a:rPr lang="en-US" dirty="0"/>
              <a:t>By canton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D67B9-A6DD-6B4A-8A82-48F166A25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7A397-314B-444D-97AE-F0CB622D7623}" type="datetime4">
              <a:rPr lang="en-US" smtClean="0"/>
              <a:t>July 28, 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6A653-861F-BF41-AEFB-E69ACD20A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6144-C843-E84B-950F-999864B5E7FF}" type="slidenum">
              <a:rPr lang="en-US" smtClean="0"/>
              <a:t>5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1FD3F31-BAB2-1E46-AFCE-F73EC25C0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166" y="2986088"/>
            <a:ext cx="7717634" cy="304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266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5DF96-4029-2A48-85C1-9B4A7CC56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per year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73FDD-C1CE-4344-9322-94AE5A4D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average values over year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67A81-0F8B-074E-BE7C-B6828B757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7A397-314B-444D-97AE-F0CB622D7623}" type="datetime4">
              <a:rPr lang="en-US" smtClean="0"/>
              <a:t>July 28, 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BD8D0F-0C1D-8F4D-A9C3-76CC2B0E9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6144-C843-E84B-950F-999864B5E7FF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A56CB5-DF84-A64D-82CF-3BAD0FA08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308474"/>
            <a:ext cx="10855575" cy="386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177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C7E5929-E139-1A4F-B1A5-DC19685D5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41564"/>
            <a:ext cx="10951578" cy="40147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45DF96-4029-2A48-85C1-9B4A7CC56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per year and quarter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73FDD-C1CE-4344-9322-94AE5A4D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Quarterly trend visible in recent years – quarter as a feature?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67A81-0F8B-074E-BE7C-B6828B757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7A397-314B-444D-97AE-F0CB622D7623}" type="datetime4">
              <a:rPr lang="en-US" smtClean="0"/>
              <a:t>July 28, 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BD8D0F-0C1D-8F4D-A9C3-76CC2B0E9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6144-C843-E84B-950F-999864B5E7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39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6F032-A449-1647-8951-2DBE093C6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6BA50-B7D0-8A40-A12A-8496F05BC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accurate precision achieved by linear regression in year and quarter</a:t>
            </a:r>
          </a:p>
          <a:p>
            <a:r>
              <a:rPr lang="en-US" dirty="0"/>
              <a:t>All predictions show general expected trend for the period to come</a:t>
            </a:r>
          </a:p>
          <a:p>
            <a:pPr lvl="1"/>
            <a:r>
              <a:rPr lang="en-US" dirty="0"/>
              <a:t>Based on the general trend, not on recent years only</a:t>
            </a:r>
          </a:p>
          <a:p>
            <a:pPr lvl="1"/>
            <a:r>
              <a:rPr lang="en-US" dirty="0"/>
              <a:t>Quarterly fluctuations cannot be modelled if the whole data span is considered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4DB2C-5A1E-2041-838D-4FBC7DA4E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7A397-314B-444D-97AE-F0CB622D7623}" type="datetime4">
              <a:rPr lang="en-US" smtClean="0"/>
              <a:t>July 28, 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533AF5-3BD3-E94B-BF0F-560FAE0DC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6144-C843-E84B-950F-999864B5E7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48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F6D3F-7987-BE46-8503-E25B7F5BE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2407"/>
          </a:xfrm>
        </p:spPr>
        <p:txBody>
          <a:bodyPr/>
          <a:lstStyle/>
          <a:p>
            <a:r>
              <a:rPr lang="en-US" dirty="0"/>
              <a:t>Cross-Border Commuters in Switzerland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3C3920-41CF-8C43-A8F7-3045E88863DB}"/>
              </a:ext>
            </a:extLst>
          </p:cNvPr>
          <p:cNvSpPr txBox="1"/>
          <p:nvPr/>
        </p:nvSpPr>
        <p:spPr>
          <a:xfrm>
            <a:off x="456763" y="1252111"/>
            <a:ext cx="872013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Prediction of future number of commuters based on:</a:t>
            </a:r>
          </a:p>
        </p:txBody>
      </p:sp>
      <p:pic>
        <p:nvPicPr>
          <p:cNvPr id="14" name="Picture 6">
            <a:extLst>
              <a:ext uri="{FF2B5EF4-FFF2-40B4-BE49-F238E27FC236}">
                <a16:creationId xmlns:a16="http://schemas.microsoft.com/office/drawing/2014/main" id="{80C607F5-5CC1-0B48-9761-C170F5B57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15" y="1800464"/>
            <a:ext cx="6988886" cy="245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08F0C44-7B59-9547-BA5A-11BCA24EF0CE}"/>
              </a:ext>
            </a:extLst>
          </p:cNvPr>
          <p:cNvSpPr txBox="1"/>
          <p:nvPr/>
        </p:nvSpPr>
        <p:spPr>
          <a:xfrm>
            <a:off x="7803938" y="1800464"/>
            <a:ext cx="27459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2600" dirty="0"/>
              <a:t>Yearly averages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D4B223-13C8-764E-8ED1-2D28E232C5D1}"/>
              </a:ext>
            </a:extLst>
          </p:cNvPr>
          <p:cNvSpPr txBox="1"/>
          <p:nvPr/>
        </p:nvSpPr>
        <p:spPr>
          <a:xfrm>
            <a:off x="7803938" y="4257674"/>
            <a:ext cx="29313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2600" dirty="0"/>
              <a:t>Year and quarter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BE50B8-7AC2-5E4E-B92B-DEA50B682A2E}"/>
              </a:ext>
            </a:extLst>
          </p:cNvPr>
          <p:cNvSpPr txBox="1"/>
          <p:nvPr/>
        </p:nvSpPr>
        <p:spPr>
          <a:xfrm>
            <a:off x="9897007" y="6179167"/>
            <a:ext cx="1879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/>
              <a:t>Krunoslav</a:t>
            </a:r>
            <a:r>
              <a:rPr lang="en-US" sz="2000" i="1" dirty="0"/>
              <a:t> </a:t>
            </a:r>
            <a:r>
              <a:rPr lang="en-US" sz="2000" i="1" dirty="0" err="1"/>
              <a:t>Ivesic</a:t>
            </a:r>
            <a:endParaRPr lang="en-US" sz="2000" i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E39ED172-AD55-BA47-9DAA-0756F8157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15" y="4244882"/>
            <a:ext cx="6988886" cy="251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4282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</TotalTime>
  <Words>238</Words>
  <Application>Microsoft Macintosh PowerPoint</Application>
  <PresentationFormat>Widescreen</PresentationFormat>
  <Paragraphs>56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Cross-Border Commuters in Switzerland</vt:lpstr>
      <vt:lpstr>Motivation</vt:lpstr>
      <vt:lpstr>Data Set</vt:lpstr>
      <vt:lpstr>Plots</vt:lpstr>
      <vt:lpstr>Prediction per year</vt:lpstr>
      <vt:lpstr>Prediction per year and quarter</vt:lpstr>
      <vt:lpstr>Conclusion</vt:lpstr>
      <vt:lpstr>Cross-Border Commuters in Switzerland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Cross-Border Commuters in Switzerland</dc:title>
  <dc:creator>Microsoft Office User</dc:creator>
  <cp:lastModifiedBy>Ivesic, Krunoslav</cp:lastModifiedBy>
  <cp:revision>10</cp:revision>
  <dcterms:created xsi:type="dcterms:W3CDTF">2018-12-19T18:44:37Z</dcterms:created>
  <dcterms:modified xsi:type="dcterms:W3CDTF">2019-07-28T11:56:25Z</dcterms:modified>
</cp:coreProperties>
</file>