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Mono"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E5A8C2-36E8-4BD4-99E1-88AA2DFCB048}">
  <a:tblStyle styleId="{91E5A8C2-36E8-4BD4-99E1-88AA2DFCB04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6441f8633e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36441f8633e_2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74361bfd7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74361bfd76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74361bfd76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374361bfd76_1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6441f8633e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36441f8633e_2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4525af29c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34525af29c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760c0b33c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3760c0b33c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45264a24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345264a24b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45264a24b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345264a24b5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6441f8633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36441f8633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6441f8633e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36441f8633e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737d03d1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3737d03d1c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74353ff4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74353ff49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74361bfd76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74361bfd76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760c0b33c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3760c0b33c8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45252505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3452525051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74361bfd76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374361bfd76_1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cp.context7.com/mcp"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docs.docker.com/build/bake/reference/" TargetMode="External"/><Relationship Id="rId4" Type="http://schemas.openxmlformats.org/officeDocument/2006/relationships/hyperlink" Target="http://docs.docker.com/build/bake/referenc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github.com/arabold/docs-mcp-server" TargetMode="External"/><Relationship Id="rId7" Type="http://schemas.openxmlformats.org/officeDocument/2006/relationships/hyperlink" Target="https://github.com/upstash/context7"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builder.io/blog/mcp-server" TargetMode="External"/><Relationship Id="rId5" Type="http://schemas.openxmlformats.org/officeDocument/2006/relationships/hyperlink" Target="https://www.youtube.com/watch?v=nTMSyldeVSw" TargetMode="External"/><Relationship Id="rId10" Type="http://schemas.openxmlformats.org/officeDocument/2006/relationships/image" Target="../media/image16.png"/><Relationship Id="rId4" Type="http://schemas.openxmlformats.org/officeDocument/2006/relationships/hyperlink" Target="https://platform.openai.com/docs/mcp" TargetMode="External"/><Relationship Id="rId9" Type="http://schemas.openxmlformats.org/officeDocument/2006/relationships/hyperlink" Target="https://www.youtube.com/watch?v=SEcvuS4u0dk"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odelcontextprotocol/python-sdk"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ecurity-auditor.md" TargetMode="External"/><Relationship Id="rId3" Type="http://schemas.openxmlformats.org/officeDocument/2006/relationships/hyperlink" Target="https://docs.anthropic.com/en/docs/claude-code/quickstart" TargetMode="External"/><Relationship Id="rId7" Type="http://schemas.openxmlformats.org/officeDocument/2006/relationships/hyperlink" Target="https://github.com/anthropics/claude-code"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docs.anthropic.com/en/docs/mcp" TargetMode="External"/><Relationship Id="rId11" Type="http://schemas.openxmlformats.org/officeDocument/2006/relationships/hyperlink" Target="http://claude.md" TargetMode="External"/><Relationship Id="rId5" Type="http://schemas.openxmlformats.org/officeDocument/2006/relationships/hyperlink" Target="https://github.com/Njengah/claude-code-cheat-sheet" TargetMode="External"/><Relationship Id="rId10" Type="http://schemas.openxmlformats.org/officeDocument/2006/relationships/hyperlink" Target="https://docs.anthropic.com/en/docs/claude-code/mcp" TargetMode="External"/><Relationship Id="rId4" Type="http://schemas.openxmlformats.org/officeDocument/2006/relationships/hyperlink" Target="https://docs.anthropic.com/en/docs/claude-code/overview" TargetMode="External"/><Relationship Id="rId9" Type="http://schemas.openxmlformats.org/officeDocument/2006/relationships/hyperlink" Target="https://www.builder.io/blog/claude-cod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ub.towardsai.net/the-death-of-vector-databases-how-agentic-rag-is-revolutionizing-information-retrieval-79f0d1f2f118"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hyperlink" Target="https://github.com/lechmazur/confabulation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x.com/DavidSacks/status/1954244614304739360"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www.arxiv.org/abs/2508.03682" TargetMode="External"/><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www.youtube.com/watch?v=N4yc7iB08O4"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lobalaiplatform/langdiff"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hyperlink" Target="https://scispace.com" TargetMode="Externa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aistudio.google.com/app/prompts/new_chat?model=gemini-2.5-pro" TargetMode="External"/><Relationship Id="rId26" Type="http://schemas.openxmlformats.org/officeDocument/2006/relationships/hyperlink" Target="https://z.ai/blog/glm-4.5"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openai.com/index/introducing-gpt-4-5/" TargetMode="External"/><Relationship Id="rId34" Type="http://schemas.openxmlformats.org/officeDocument/2006/relationships/hyperlink" Target="https://qwenlm.github.io/blog/qwen3-coder/"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platform.openai.com/docs/models/gpt-5" TargetMode="External"/><Relationship Id="rId25" Type="http://schemas.openxmlformats.org/officeDocument/2006/relationships/hyperlink" Target="https://moonshotai.github.io/Kimi-K2/" TargetMode="External"/><Relationship Id="rId33" Type="http://schemas.openxmlformats.org/officeDocument/2006/relationships/hyperlink" Target="https://openai.com/index/o1-and-new-tools-for-developers/"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x.com/OpenAI/status/1905331956856050135" TargetMode="External"/><Relationship Id="rId29" Type="http://schemas.openxmlformats.org/officeDocument/2006/relationships/hyperlink" Target="https://aistudio.google.com/app/prompts/new_chat?model=gemini-2.5-flash"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www.anthropic.com/news/claude-4" TargetMode="External"/><Relationship Id="rId32" Type="http://schemas.openxmlformats.org/officeDocument/2006/relationships/hyperlink" Target="https://qwenlm.github.io/blog/qwen3/"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huggingface.co/Qwen/Qwen3-235B-A22B-Instruct-2507" TargetMode="External"/><Relationship Id="rId28" Type="http://schemas.openxmlformats.org/officeDocument/2006/relationships/hyperlink" Target="https://x.ai/blog/grok-3" TargetMode="External"/><Relationship Id="rId10" Type="http://schemas.openxmlformats.org/officeDocument/2006/relationships/hyperlink" Target="https://llmworld.net/llm_leaderboards/" TargetMode="External"/><Relationship Id="rId19" Type="http://schemas.openxmlformats.org/officeDocument/2006/relationships/hyperlink" Target="https://openai.com/index/introducing-o3-and-o4-mini/" TargetMode="External"/><Relationship Id="rId31" Type="http://schemas.openxmlformats.org/officeDocument/2006/relationships/hyperlink" Target="https://huggingface.co/Qwen/Qwen3-235B-A22B-Thinking-2507"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docs.x.ai/docs/models/grok-4-0709" TargetMode="External"/><Relationship Id="rId27" Type="http://schemas.openxmlformats.org/officeDocument/2006/relationships/hyperlink" Target="https://api-docs.deepseek.com/news/news250528" TargetMode="External"/><Relationship Id="rId30" Type="http://schemas.openxmlformats.org/officeDocument/2006/relationships/hyperlink" Target="https://openai.com/index/gpt-4-1/" TargetMode="External"/><Relationship Id="rId8" Type="http://schemas.openxmlformats.org/officeDocument/2006/relationships/hyperlink" Target="https://openlm.ai/chatbot-arena/"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trueup.io/layoff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youtube.com/watch?v=BUDmHYI6e3g" TargetMode="External"/><Relationship Id="rId7" Type="http://schemas.openxmlformats.org/officeDocument/2006/relationships/hyperlink" Target="https://www.youtube.com/watch?v=lmuXAoHLc8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hyperlink" Target="https://www.youtube.com/watch?v=bTCNOIee31c" TargetMode="Externa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2KC03FPuOC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arxiv.org/abs/2506.21734" TargetMode="External"/><Relationship Id="rId4" Type="http://schemas.openxmlformats.org/officeDocument/2006/relationships/hyperlink" Target="https://github.com/sapientinc/HR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sst/opencode" TargetMode="External"/><Relationship Id="rId13" Type="http://schemas.openxmlformats.org/officeDocument/2006/relationships/hyperlink" Target="https://github.com/openai/codex" TargetMode="External"/><Relationship Id="rId3" Type="http://schemas.openxmlformats.org/officeDocument/2006/relationships/image" Target="../media/image7.png"/><Relationship Id="rId7" Type="http://schemas.openxmlformats.org/officeDocument/2006/relationships/hyperlink" Target="https://www.warp.dev/coding" TargetMode="External"/><Relationship Id="rId12" Type="http://schemas.openxmlformats.org/officeDocument/2006/relationships/hyperlink" Target="https://docs.cursor.com/en/cli/overview"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hyperlink" Target="https://www.anthropic.com/claude-code" TargetMode="External"/><Relationship Id="rId5" Type="http://schemas.openxmlformats.org/officeDocument/2006/relationships/image" Target="../media/image9.jpeg"/><Relationship Id="rId10" Type="http://schemas.openxmlformats.org/officeDocument/2006/relationships/hyperlink" Target="https://developers.google.com/gemini-code-assist/docs/gemini-cli" TargetMode="External"/><Relationship Id="rId4" Type="http://schemas.openxmlformats.org/officeDocument/2006/relationships/image" Target="../media/image8.png"/><Relationship Id="rId9" Type="http://schemas.openxmlformats.org/officeDocument/2006/relationships/hyperlink" Target="https://kilocode.ai" TargetMode="External"/><Relationship Id="rId14" Type="http://schemas.openxmlformats.org/officeDocument/2006/relationships/hyperlink" Target="https://github.com/openinterpreter/open-interprete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odelcontextprotoco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en.wikipedia.org/wiki/Model_Context_Protocol"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punkpeye/awesome-mcp-servers" TargetMode="External"/><Relationship Id="rId13" Type="http://schemas.openxmlformats.org/officeDocument/2006/relationships/hyperlink" Target="https://code.visualstudio.com/docs/copilot/chat/mcp-servers" TargetMode="External"/><Relationship Id="rId3" Type="http://schemas.openxmlformats.org/officeDocument/2006/relationships/image" Target="../media/image14.png"/><Relationship Id="rId7" Type="http://schemas.openxmlformats.org/officeDocument/2006/relationships/hyperlink" Target="https://glama.ai/mcp/servers" TargetMode="External"/><Relationship Id="rId12" Type="http://schemas.openxmlformats.org/officeDocument/2006/relationships/hyperlink" Target="https://github.com/modelcontextprotocol/server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mcp.so" TargetMode="External"/><Relationship Id="rId11" Type="http://schemas.openxmlformats.org/officeDocument/2006/relationships/hyperlink" Target="https://www.mcpserver.directory" TargetMode="External"/><Relationship Id="rId5" Type="http://schemas.openxmlformats.org/officeDocument/2006/relationships/hyperlink" Target="https://portkey.ai/mcp-servers" TargetMode="External"/><Relationship Id="rId10" Type="http://schemas.openxmlformats.org/officeDocument/2006/relationships/hyperlink" Target="https://cursor.directory/mcp" TargetMode="External"/><Relationship Id="rId4" Type="http://schemas.openxmlformats.org/officeDocument/2006/relationships/hyperlink" Target="https://www.pulsemcp.com/servers" TargetMode="External"/><Relationship Id="rId9" Type="http://schemas.openxmlformats.org/officeDocument/2006/relationships/hyperlink" Target="https://www.mcpserverfinder.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ithub/github-mcp-server"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modelcontextprotocol/servers" TargetMode="External"/><Relationship Id="rId5" Type="http://schemas.openxmlformats.org/officeDocument/2006/relationships/hyperlink" Target="https://github.com/microsoft/playwright-mcp" TargetMode="External"/><Relationship Id="rId4" Type="http://schemas.openxmlformats.org/officeDocument/2006/relationships/hyperlink" Target="https://github.com/idosal/git-mc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57195"/>
            <a:ext cx="4420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"LM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GPT-5 impressions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HRM (Hierarchical Reasoning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Why Terminal AI Assistants are Popular</a:t>
            </a:r>
            <a:endParaRPr sz="1500" b="1">
              <a:solidFill>
                <a:srgbClr val="3C78D8"/>
              </a:solidFill>
              <a:latin typeface="Calibri"/>
              <a:ea typeface="Calibri"/>
              <a:cs typeface="Calibri"/>
              <a:sym typeface="Calibri"/>
            </a:endParaRPr>
          </a:p>
        </p:txBody>
      </p:sp>
      <p:sp>
        <p:nvSpPr>
          <p:cNvPr id="64" name="Google Shape;64;p15"/>
          <p:cNvSpPr txBox="1"/>
          <p:nvPr/>
        </p:nvSpPr>
        <p:spPr>
          <a:xfrm>
            <a:off x="1481900" y="-131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August 15</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433851"/>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xxx</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1934067"/>
            <a:ext cx="4420200" cy="3020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MCP History 2024-2025</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MCP vs Google Search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MCP for AI Development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MCP use from Claude.ai Chat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MCP use from VS Code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MCP use from PyCharm &amp; Terminal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MCP Server for your docs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MCP Client for your App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Code - Basic Commands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RAG - Traditional vs Agentic RAG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David Sacks - Best Case Scenario For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NVIDIA’s AI-Q blueprint architecture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Self-Questioning Language Models</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854047"/>
            <a:ext cx="4502400" cy="16347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"America Is Running the Wrong AI Race"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xAI's Grok 4 AI Now Freely Available worldwide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Merge Labs - new Sam Altman's startup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Innovations at SIGGRAPH 2025 in Vancouver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LangDiff: Progressive UI from LLM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SciSpace Agent - an AI  Co-Scientist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LangExtract</a:t>
            </a:r>
            <a:endParaRPr sz="1500" b="1">
              <a:solidFill>
                <a:srgbClr val="3C78D8"/>
              </a:solidFill>
              <a:latin typeface="Calibri"/>
              <a:ea typeface="Calibri"/>
              <a:cs typeface="Calibri"/>
              <a:sym typeface="Calibri"/>
            </a:endParaRPr>
          </a:p>
        </p:txBody>
      </p:sp>
      <p:sp>
        <p:nvSpPr>
          <p:cNvPr id="68" name="Google Shape;68;p15"/>
          <p:cNvSpPr txBox="1"/>
          <p:nvPr/>
        </p:nvSpPr>
        <p:spPr>
          <a:xfrm>
            <a:off x="6306200" y="110675"/>
            <a:ext cx="2773200" cy="3879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i="1">
                <a:solidFill>
                  <a:srgbClr val="FF0000"/>
                </a:solidFill>
                <a:latin typeface="Roboto Mono"/>
                <a:ea typeface="Roboto Mono"/>
                <a:cs typeface="Roboto Mono"/>
                <a:sym typeface="Roboto Mono"/>
              </a:rPr>
              <a:t>Google Search  -  for humans</a:t>
            </a:r>
            <a:endParaRPr sz="12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200" b="1" i="1">
                <a:solidFill>
                  <a:srgbClr val="FF0000"/>
                </a:solidFill>
                <a:latin typeface="Roboto Mono"/>
                <a:ea typeface="Roboto Mono"/>
                <a:cs typeface="Roboto Mono"/>
                <a:sym typeface="Roboto Mono"/>
              </a:rPr>
              <a:t>MCP  -  for apps &amp; AI</a:t>
            </a:r>
            <a:endParaRPr sz="12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p:nvPr/>
        </p:nvSpPr>
        <p:spPr>
          <a:xfrm>
            <a:off x="55075" y="-9225"/>
            <a:ext cx="4171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use MCP from Claude.ai Chat</a:t>
            </a:r>
            <a:endParaRPr sz="2000" b="1" i="0" u="none" strike="noStrike" cap="none">
              <a:solidFill>
                <a:schemeClr val="dk1"/>
              </a:solidFill>
              <a:latin typeface="Calibri"/>
              <a:ea typeface="Calibri"/>
              <a:cs typeface="Calibri"/>
              <a:sym typeface="Calibri"/>
            </a:endParaRPr>
          </a:p>
        </p:txBody>
      </p:sp>
      <p:sp>
        <p:nvSpPr>
          <p:cNvPr id="210" name="Google Shape;210;p24"/>
          <p:cNvSpPr txBox="1"/>
          <p:nvPr/>
        </p:nvSpPr>
        <p:spPr>
          <a:xfrm>
            <a:off x="55075" y="480825"/>
            <a:ext cx="4458000" cy="398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Using MCP from Claude.ai chat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Click your profile/avatar (often in the bottom-left corner) and select "Settings", navigate to "Connectors" and select "Add Custom Connector"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Provide the MCP server’s integration URL (for example, </a:t>
            </a:r>
            <a:r>
              <a:rPr lang="en" sz="1200" u="sng">
                <a:solidFill>
                  <a:schemeClr val="hlink"/>
                </a:solidFill>
                <a:latin typeface="Calibri"/>
                <a:ea typeface="Calibri"/>
                <a:cs typeface="Calibri"/>
                <a:sym typeface="Calibri"/>
                <a:hlinkClick r:id="rId3"/>
              </a:rPr>
              <a:t>https://mcp.context7.com/mcp</a:t>
            </a:r>
            <a:r>
              <a:rPr lang="en" sz="1200">
                <a:solidFill>
                  <a:schemeClr val="dk1"/>
                </a:solidFill>
                <a:latin typeface="Calibri"/>
                <a:ea typeface="Calibri"/>
                <a:cs typeface="Calibri"/>
                <a:sym typeface="Calibri"/>
              </a:rPr>
              <a:t>) and give the integration a name, for example "Context7"; Review security permissions, accept them, and click "Add"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chat "Search and tools"  - check that it is enabled</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 use an MCP resource in a chat, mention it like this: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r>
            <a:r>
              <a:rPr lang="en" sz="1200" b="1">
                <a:solidFill>
                  <a:srgbClr val="3C78D8"/>
                </a:solidFill>
                <a:latin typeface="Calibri"/>
                <a:ea typeface="Calibri"/>
                <a:cs typeface="Calibri"/>
                <a:sym typeface="Calibri"/>
              </a:rPr>
              <a:t>use context7</a:t>
            </a:r>
            <a:r>
              <a:rPr lang="en" sz="1200">
                <a:solidFill>
                  <a:schemeClr val="dk1"/>
                </a:solidFill>
                <a:latin typeface="Calibri"/>
                <a:ea typeface="Calibri"/>
                <a:cs typeface="Calibri"/>
                <a:sym typeface="Calibri"/>
              </a:rPr>
              <a:t>" - this is usually sufficient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Other way to reference specific data in MCP server: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000">
                <a:solidFill>
                  <a:schemeClr val="dk1"/>
                </a:solidFill>
                <a:latin typeface="Calibri"/>
                <a:ea typeface="Calibri"/>
                <a:cs typeface="Calibri"/>
                <a:sym typeface="Calibri"/>
              </a:rPr>
              <a:t>search for </a:t>
            </a:r>
            <a:r>
              <a:rPr lang="en" sz="1000" b="1">
                <a:solidFill>
                  <a:srgbClr val="3C78D8"/>
                </a:solidFill>
                <a:latin typeface="Calibri"/>
                <a:ea typeface="Calibri"/>
                <a:cs typeface="Calibri"/>
                <a:sym typeface="Calibri"/>
              </a:rPr>
              <a:t>"docker bake file"</a:t>
            </a:r>
            <a:r>
              <a:rPr lang="en" sz="1000">
                <a:solidFill>
                  <a:schemeClr val="dk1"/>
                </a:solidFill>
                <a:latin typeface="Calibri"/>
                <a:ea typeface="Calibri"/>
                <a:cs typeface="Calibri"/>
                <a:sym typeface="Calibri"/>
              </a:rPr>
              <a:t> like this: </a:t>
            </a:r>
            <a:br>
              <a:rPr lang="en" sz="1000" b="1">
                <a:solidFill>
                  <a:srgbClr val="3C78D8"/>
                </a:solidFill>
                <a:latin typeface="Calibri"/>
                <a:ea typeface="Calibri"/>
                <a:cs typeface="Calibri"/>
                <a:sym typeface="Calibri"/>
              </a:rPr>
            </a:br>
            <a:r>
              <a:rPr lang="en" sz="1000" b="1">
                <a:solidFill>
                  <a:srgbClr val="6AA84F"/>
                </a:solidFill>
                <a:latin typeface="Calibri"/>
                <a:ea typeface="Calibri"/>
                <a:cs typeface="Calibri"/>
                <a:sym typeface="Calibri"/>
              </a:rPr>
              <a:t>@context7:doc://docker/bake/file  -</a:t>
            </a:r>
            <a:endParaRPr sz="10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000">
                <a:solidFill>
                  <a:schemeClr val="dk1"/>
                </a:solidFill>
                <a:latin typeface="Calibri"/>
                <a:ea typeface="Calibri"/>
                <a:cs typeface="Calibri"/>
                <a:sym typeface="Calibri"/>
              </a:rPr>
              <a:t>search for "</a:t>
            </a:r>
            <a:r>
              <a:rPr lang="en" sz="1000" b="1">
                <a:solidFill>
                  <a:srgbClr val="3C78D8"/>
                </a:solidFill>
                <a:latin typeface="Calibri"/>
                <a:ea typeface="Calibri"/>
                <a:cs typeface="Calibri"/>
                <a:sym typeface="Calibri"/>
              </a:rPr>
              <a:t>build bake reference</a:t>
            </a:r>
            <a:r>
              <a:rPr lang="en" sz="1000">
                <a:solidFill>
                  <a:schemeClr val="dk1"/>
                </a:solidFill>
                <a:latin typeface="Calibri"/>
                <a:ea typeface="Calibri"/>
                <a:cs typeface="Calibri"/>
                <a:sym typeface="Calibri"/>
              </a:rPr>
              <a:t>" like this: </a:t>
            </a:r>
            <a:r>
              <a:rPr lang="en" sz="1000" b="1">
                <a:solidFill>
                  <a:srgbClr val="6AA84F"/>
                </a:solidFill>
                <a:latin typeface="Calibri"/>
                <a:ea typeface="Calibri"/>
                <a:cs typeface="Calibri"/>
                <a:sym typeface="Calibri"/>
              </a:rPr>
              <a:t>@context7:doc://https/</a:t>
            </a:r>
            <a:r>
              <a:rPr lang="en" sz="1000" b="1">
                <a:solidFill>
                  <a:srgbClr val="6AA84F"/>
                </a:solidFill>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docs.docker.com/build/bake/reference/</a:t>
            </a:r>
            <a:r>
              <a:rPr lang="en" sz="1000" b="1">
                <a:solidFill>
                  <a:srgbClr val="6AA84F"/>
                </a:solidFill>
                <a:latin typeface="Calibri"/>
                <a:ea typeface="Calibri"/>
                <a:cs typeface="Calibri"/>
                <a:sym typeface="Calibri"/>
              </a:rPr>
              <a:t> -</a:t>
            </a:r>
            <a:br>
              <a:rPr lang="en" sz="1000" b="1">
                <a:solidFill>
                  <a:srgbClr val="3C78D8"/>
                </a:solidFill>
                <a:latin typeface="Calibri"/>
                <a:ea typeface="Calibri"/>
                <a:cs typeface="Calibri"/>
                <a:sym typeface="Calibri"/>
              </a:rPr>
            </a:br>
            <a:endParaRPr sz="10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also ask Claude to use documentation site directly: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r>
            <a:r>
              <a:rPr lang="en" sz="1200">
                <a:solidFill>
                  <a:srgbClr val="3C78D8"/>
                </a:solidFill>
                <a:latin typeface="Calibri"/>
                <a:ea typeface="Calibri"/>
                <a:cs typeface="Calibri"/>
                <a:sym typeface="Calibri"/>
              </a:rPr>
              <a:t>Show me an example of a multi-target Docker Bake file using the latest syntax from</a:t>
            </a:r>
            <a:r>
              <a:rPr lang="en" sz="12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5"/>
              </a:rPr>
              <a:t>https://docs.docker.com/build/bake/reference/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211" name="Google Shape;211;p24"/>
          <p:cNvSpPr txBox="1"/>
          <p:nvPr/>
        </p:nvSpPr>
        <p:spPr>
          <a:xfrm>
            <a:off x="4791625" y="330600"/>
            <a:ext cx="4277400" cy="465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How to use an MCP server from within "Cliine" in VSCode</a:t>
            </a:r>
            <a:endParaRPr sz="12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 asked Cline to add external public MCP server "context7" available at URL "</a:t>
            </a:r>
            <a:r>
              <a:rPr lang="en" sz="12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https://mcp.context7.com/mcp</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Cline has edited this config file: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br>
              <a:rPr lang="en" sz="1200">
                <a:solidFill>
                  <a:schemeClr val="dk1"/>
                </a:solidFill>
                <a:latin typeface="Calibri"/>
                <a:ea typeface="Calibri"/>
                <a:cs typeface="Calibri"/>
                <a:sym typeface="Calibri"/>
              </a:rPr>
            </a:br>
            <a:r>
              <a:rPr lang="en" sz="1000">
                <a:solidFill>
                  <a:srgbClr val="6AA84F"/>
                </a:solidFill>
                <a:latin typeface="Calibri"/>
                <a:ea typeface="Calibri"/>
                <a:cs typeface="Calibri"/>
                <a:sym typeface="Calibri"/>
              </a:rPr>
              <a:t>"$HOME/Library/Application Support/Code/User/globalStorage/saoudrizwan.claude-dev/settings/cline_mcp_settings.json" </a:t>
            </a:r>
            <a:endParaRPr sz="1000">
              <a:solidFill>
                <a:srgbClr val="6AA84F"/>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and added the following into it: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"mcpServers":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"github.com/upstash/context7-mcp":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"command": "npx",</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"args": ["-y", "@upstash/context7-mcp"],</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"disabled": false,</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"autoApprove":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Now I can use it from text prompt in Cline like this: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use context7  how to make docker bake file</a:t>
            </a:r>
            <a:endParaRPr sz="1200" b="1">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Note:</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start VSCode from terminal like this: "code ."  This way it inherits the environment properly and can find mcp config files. </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5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Note: </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use .clinerules file (or .cline/*.md files) to define custom rules and instructions for AI model in Cline</a:t>
            </a:r>
            <a:endParaRPr sz="1100">
              <a:solidFill>
                <a:schemeClr val="dk1"/>
              </a:solidFill>
              <a:latin typeface="Calibri"/>
              <a:ea typeface="Calibri"/>
              <a:cs typeface="Calibri"/>
              <a:sym typeface="Calibri"/>
            </a:endParaRPr>
          </a:p>
        </p:txBody>
      </p:sp>
      <p:sp>
        <p:nvSpPr>
          <p:cNvPr id="212" name="Google Shape;212;p24"/>
          <p:cNvSpPr txBox="1"/>
          <p:nvPr/>
        </p:nvSpPr>
        <p:spPr>
          <a:xfrm>
            <a:off x="4791625" y="-8450"/>
            <a:ext cx="3808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use MCP from VS Code</a:t>
            </a:r>
            <a:endParaRPr sz="2000" b="1"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5"/>
          <p:cNvSpPr txBox="1"/>
          <p:nvPr/>
        </p:nvSpPr>
        <p:spPr>
          <a:xfrm>
            <a:off x="55075" y="-9225"/>
            <a:ext cx="4669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use from PyCharm &amp; Terminal</a:t>
            </a:r>
            <a:endParaRPr sz="2000" b="1" i="0" u="none" strike="noStrike" cap="none">
              <a:solidFill>
                <a:schemeClr val="dk1"/>
              </a:solidFill>
              <a:latin typeface="Calibri"/>
              <a:ea typeface="Calibri"/>
              <a:cs typeface="Calibri"/>
              <a:sym typeface="Calibri"/>
            </a:endParaRPr>
          </a:p>
        </p:txBody>
      </p:sp>
      <p:sp>
        <p:nvSpPr>
          <p:cNvPr id="218" name="Google Shape;218;p25"/>
          <p:cNvSpPr txBox="1"/>
          <p:nvPr/>
        </p:nvSpPr>
        <p:spPr>
          <a:xfrm>
            <a:off x="4652150" y="110800"/>
            <a:ext cx="44148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MCP servers are supported natively in recent PyCharm versions (2025.2 and later) via the built-in MCP Server interface</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
            </a:r>
            <a:r>
              <a:rPr lang="en" sz="1100" b="1">
                <a:solidFill>
                  <a:srgbClr val="FF0000"/>
                </a:solidFill>
                <a:latin typeface="Calibri"/>
                <a:ea typeface="Calibri"/>
                <a:cs typeface="Calibri"/>
                <a:sym typeface="Calibri"/>
              </a:rPr>
              <a:t>Claude</a:t>
            </a:r>
            <a:r>
              <a:rPr lang="en" sz="1100">
                <a:solidFill>
                  <a:schemeClr val="dk1"/>
                </a:solidFill>
                <a:latin typeface="Calibri"/>
                <a:ea typeface="Calibri"/>
                <a:cs typeface="Calibri"/>
                <a:sym typeface="Calibri"/>
              </a:rPr>
              <a:t>" is supported through AI Assistant plugin</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Ensure PyCharm is updated to version 2025.2 or later.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Confirm the </a:t>
            </a:r>
            <a:r>
              <a:rPr lang="en" sz="1100" b="1">
                <a:solidFill>
                  <a:srgbClr val="3C78D8"/>
                </a:solidFill>
                <a:latin typeface="Calibri"/>
                <a:ea typeface="Calibri"/>
                <a:cs typeface="Calibri"/>
                <a:sym typeface="Calibri"/>
              </a:rPr>
              <a:t>AI Assistant plugin</a:t>
            </a:r>
            <a:r>
              <a:rPr lang="en" sz="1100">
                <a:solidFill>
                  <a:schemeClr val="dk1"/>
                </a:solidFill>
                <a:latin typeface="Calibri"/>
                <a:ea typeface="Calibri"/>
                <a:cs typeface="Calibri"/>
                <a:sym typeface="Calibri"/>
              </a:rPr>
              <a:t> is installed and enabled.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Select the model (for example, choose "Claude") - you may need to sign in or provide your API key, depending on licensing/enterprise setup</a:t>
            </a:r>
            <a:endParaRPr sz="1100">
              <a:solidFill>
                <a:schemeClr val="dk1"/>
              </a:solidFill>
              <a:latin typeface="Calibri"/>
              <a:ea typeface="Calibri"/>
              <a:cs typeface="Calibri"/>
              <a:sym typeface="Calibri"/>
            </a:endParaRPr>
          </a:p>
        </p:txBody>
      </p:sp>
      <p:sp>
        <p:nvSpPr>
          <p:cNvPr id="219" name="Google Shape;219;p25"/>
          <p:cNvSpPr txBox="1"/>
          <p:nvPr/>
        </p:nvSpPr>
        <p:spPr>
          <a:xfrm>
            <a:off x="4652150" y="1374050"/>
            <a:ext cx="4414800" cy="337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Go to `Settings` → `Tools` → `AI Assistant` → Model Context Protocol (MCP).</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 You can also type `/` in the AI Assistant chat and select the “Add Command” to bring up MCP configuration.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Click "Add" to create a new MCP server configuration, specify the command and arguments used to launch the MCP server.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Paste a JSON snippet that configures the MCP server connection. For example, to connect to the public Context7 server:</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"mcpServers":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"context7":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"type": "http",</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"url": "https://mcp.context7.com/mcp"</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12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Name the server as desired (“context7”, etc.), select if the MCP configuration should be global (available in all projects) or just for the current one; Apply and Restart (if needed)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 AI chat in the right sidebar or with the `/` shortcut in the chat window. You can reference MCP server in your AI prompts, for example “use context7” or reference direct resources/events</a:t>
            </a:r>
            <a:endParaRPr sz="1100">
              <a:solidFill>
                <a:schemeClr val="dk1"/>
              </a:solidFill>
              <a:latin typeface="Calibri"/>
              <a:ea typeface="Calibri"/>
              <a:cs typeface="Calibri"/>
              <a:sym typeface="Calibri"/>
            </a:endParaRPr>
          </a:p>
        </p:txBody>
      </p:sp>
      <p:sp>
        <p:nvSpPr>
          <p:cNvPr id="220" name="Google Shape;220;p25"/>
          <p:cNvSpPr txBox="1"/>
          <p:nvPr/>
        </p:nvSpPr>
        <p:spPr>
          <a:xfrm>
            <a:off x="55075" y="438975"/>
            <a:ext cx="44820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1430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You can claude and MCP from terminal: </a:t>
            </a:r>
            <a:br>
              <a:rPr lang="en" sz="1100">
                <a:solidFill>
                  <a:schemeClr val="dk1"/>
                </a:solidFill>
                <a:latin typeface="Calibri"/>
                <a:ea typeface="Calibri"/>
                <a:cs typeface="Calibri"/>
                <a:sym typeface="Calibri"/>
              </a:rPr>
            </a:br>
            <a:br>
              <a:rPr lang="en" sz="1100">
                <a:solidFill>
                  <a:schemeClr val="dk1"/>
                </a:solidFill>
                <a:latin typeface="Calibri"/>
                <a:ea typeface="Calibri"/>
                <a:cs typeface="Calibri"/>
                <a:sym typeface="Calibri"/>
              </a:rPr>
            </a:br>
            <a:r>
              <a:rPr lang="en" sz="1100">
                <a:solidFill>
                  <a:srgbClr val="3C78D8"/>
                </a:solidFill>
                <a:latin typeface="Calibri"/>
                <a:ea typeface="Calibri"/>
                <a:cs typeface="Calibri"/>
                <a:sym typeface="Calibri"/>
              </a:rPr>
              <a:t>sudo npm install -g @anthropic-ai/claude-code</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which claude</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claude "what is the capital of France"</a:t>
            </a:r>
            <a:br>
              <a:rPr lang="en" sz="1100">
                <a:solidFill>
                  <a:srgbClr val="3C78D8"/>
                </a:solidFill>
                <a:latin typeface="Calibri"/>
                <a:ea typeface="Calibri"/>
                <a:cs typeface="Calibri"/>
                <a:sym typeface="Calibri"/>
              </a:rPr>
            </a:br>
            <a:br>
              <a:rPr lang="en" sz="1100">
                <a:solidFill>
                  <a:srgbClr val="3C78D8"/>
                </a:solidFill>
                <a:latin typeface="Calibri"/>
                <a:ea typeface="Calibri"/>
                <a:cs typeface="Calibri"/>
                <a:sym typeface="Calibri"/>
              </a:rPr>
            </a:br>
            <a:r>
              <a:rPr lang="en" sz="1100">
                <a:solidFill>
                  <a:srgbClr val="6AA84F"/>
                </a:solidFill>
                <a:latin typeface="Calibri"/>
                <a:ea typeface="Calibri"/>
                <a:cs typeface="Calibri"/>
                <a:sym typeface="Calibri"/>
              </a:rPr>
              <a:t># add this line to your environment dot file(s)  ~/.claude.json  &amp; ~/.claude/</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export CLAUDE_CONFIG_DIR="$HOME"</a:t>
            </a:r>
            <a:br>
              <a:rPr lang="en" sz="1100">
                <a:solidFill>
                  <a:srgbClr val="3C78D8"/>
                </a:solidFill>
                <a:latin typeface="Calibri"/>
                <a:ea typeface="Calibri"/>
                <a:cs typeface="Calibri"/>
                <a:sym typeface="Calibri"/>
              </a:rPr>
            </a:br>
            <a:endParaRPr sz="1100">
              <a:solidFill>
                <a:srgbClr val="3C78D8"/>
              </a:solidFill>
              <a:latin typeface="Calibri"/>
              <a:ea typeface="Calibri"/>
              <a:cs typeface="Calibri"/>
              <a:sym typeface="Calibri"/>
            </a:endParaRPr>
          </a:p>
          <a:p>
            <a:pPr marL="114300" marR="0" lvl="0" indent="0" algn="l" rtl="0">
              <a:lnSpc>
                <a:spcPct val="100000"/>
              </a:lnSpc>
              <a:spcBef>
                <a:spcPts val="0"/>
              </a:spcBef>
              <a:spcAft>
                <a:spcPts val="0"/>
              </a:spcAft>
              <a:buNone/>
            </a:pPr>
            <a:r>
              <a:rPr lang="en" sz="1100">
                <a:solidFill>
                  <a:srgbClr val="6AA84F"/>
                </a:solidFill>
                <a:latin typeface="Calibri"/>
                <a:ea typeface="Calibri"/>
                <a:cs typeface="Calibri"/>
                <a:sym typeface="Calibri"/>
              </a:rPr>
              <a:t># add mcp server (will be added into ~/.claude.json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claude mcp add --transport http context7 https://mcp.context7.com/mcp</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Server for your docs</a:t>
            </a:r>
            <a:endParaRPr sz="2000" b="1" i="0" u="none" strike="noStrike" cap="none">
              <a:solidFill>
                <a:schemeClr val="dk1"/>
              </a:solidFill>
              <a:latin typeface="Calibri"/>
              <a:ea typeface="Calibri"/>
              <a:cs typeface="Calibri"/>
              <a:sym typeface="Calibri"/>
            </a:endParaRPr>
          </a:p>
        </p:txBody>
      </p:sp>
      <p:sp>
        <p:nvSpPr>
          <p:cNvPr id="226" name="Google Shape;226;p26"/>
          <p:cNvSpPr txBox="1"/>
          <p:nvPr/>
        </p:nvSpPr>
        <p:spPr>
          <a:xfrm>
            <a:off x="55075" y="329925"/>
            <a:ext cx="44664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do not need to write your own MCP server from scratch—there are ready-to-use open-source MCP server solutions built specifically for serving local documentation, and they’re easy to set up for use with both VSCode and PyCharm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Docs MCP Server </a:t>
            </a:r>
            <a:r>
              <a:rPr lang="en" sz="1100">
                <a:solidFill>
                  <a:schemeClr val="dk1"/>
                </a:solidFill>
                <a:latin typeface="Calibri"/>
                <a:ea typeface="Calibri"/>
                <a:cs typeface="Calibri"/>
                <a:sym typeface="Calibri"/>
              </a:rPr>
              <a:t>- It indexes 3rd party documentation from various sources (websites, GitHub, npm, PyPI, local files) and offers powerful, version-aware search tools via the Model Context Protocol (MCP).</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https://github.com/arabold/docs-mcp-server</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VSCode or PyCharm, add to your MCP JSON config:</a:t>
            </a:r>
            <a:endParaRPr sz="11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"mcpServers": {</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"docs-mcp-server": {</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"type": "http",</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"url": "http://localhost:6280/mcp"</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See also: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https://platform.openai.com/docs/mcp</a:t>
            </a:r>
            <a:r>
              <a:rPr lang="en" sz="1100">
                <a:solidFill>
                  <a:schemeClr val="dk1"/>
                </a:solidFill>
                <a:latin typeface="Calibri"/>
                <a:ea typeface="Calibri"/>
                <a:cs typeface="Calibri"/>
                <a:sym typeface="Calibri"/>
              </a:rPr>
              <a:t> - Building MCP servers for ChatGPT and API integrations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https://www.youtube.com/watch?v=nTMSyldeVSw</a:t>
            </a:r>
            <a:r>
              <a:rPr lang="en" sz="1100">
                <a:solidFill>
                  <a:schemeClr val="dk1"/>
                </a:solidFill>
                <a:latin typeface="Calibri"/>
                <a:ea typeface="Calibri"/>
                <a:cs typeface="Calibri"/>
                <a:sym typeface="Calibri"/>
              </a:rPr>
              <a:t> - Build a custom mcp server in 15 mins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https://www.builder.io/blog/mcp-server</a:t>
            </a:r>
            <a:r>
              <a:rPr lang="en" sz="1100">
                <a:solidFill>
                  <a:schemeClr val="dk1"/>
                </a:solidFill>
                <a:latin typeface="Calibri"/>
                <a:ea typeface="Calibri"/>
                <a:cs typeface="Calibri"/>
                <a:sym typeface="Calibri"/>
              </a:rPr>
              <a:t> - How to Build Your Own MCP Server </a:t>
            </a:r>
            <a:endParaRPr sz="1100">
              <a:solidFill>
                <a:schemeClr val="dk1"/>
              </a:solidFill>
              <a:latin typeface="Calibri"/>
              <a:ea typeface="Calibri"/>
              <a:cs typeface="Calibri"/>
              <a:sym typeface="Calibri"/>
            </a:endParaRPr>
          </a:p>
        </p:txBody>
      </p:sp>
      <p:sp>
        <p:nvSpPr>
          <p:cNvPr id="227" name="Google Shape;227;p26"/>
          <p:cNvSpPr txBox="1"/>
          <p:nvPr/>
        </p:nvSpPr>
        <p:spPr>
          <a:xfrm>
            <a:off x="4584900" y="314475"/>
            <a:ext cx="44664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Docs MCP Server</a:t>
            </a:r>
            <a:r>
              <a:rPr lang="en" sz="1100">
                <a:solidFill>
                  <a:schemeClr val="dk1"/>
                </a:solidFill>
                <a:latin typeface="Calibri"/>
                <a:ea typeface="Calibri"/>
                <a:cs typeface="Calibri"/>
                <a:sym typeface="Calibri"/>
              </a:rPr>
              <a:t> implements </a:t>
            </a:r>
            <a:r>
              <a:rPr lang="en" sz="1100" b="1">
                <a:solidFill>
                  <a:srgbClr val="FF0000"/>
                </a:solidFill>
                <a:latin typeface="Calibri"/>
                <a:ea typeface="Calibri"/>
                <a:cs typeface="Calibri"/>
                <a:sym typeface="Calibri"/>
              </a:rPr>
              <a:t>RAG</a:t>
            </a:r>
            <a:r>
              <a:rPr lang="en" sz="1100">
                <a:solidFill>
                  <a:schemeClr val="dk1"/>
                </a:solidFill>
                <a:latin typeface="Calibri"/>
                <a:ea typeface="Calibri"/>
                <a:cs typeface="Calibri"/>
                <a:sym typeface="Calibri"/>
              </a:rPr>
              <a:t> using </a:t>
            </a:r>
            <a:r>
              <a:rPr lang="en" sz="1100" b="1">
                <a:solidFill>
                  <a:srgbClr val="3C78D8"/>
                </a:solidFill>
                <a:latin typeface="Calibri"/>
                <a:ea typeface="Calibri"/>
                <a:cs typeface="Calibri"/>
                <a:sym typeface="Calibri"/>
              </a:rPr>
              <a:t>custom "semantic splitter"</a:t>
            </a:r>
            <a:r>
              <a:rPr lang="en" sz="1100">
                <a:solidFill>
                  <a:schemeClr val="dk1"/>
                </a:solidFill>
                <a:latin typeface="Calibri"/>
                <a:ea typeface="Calibri"/>
                <a:cs typeface="Calibri"/>
                <a:sym typeface="Calibri"/>
              </a:rPr>
              <a:t>, generating </a:t>
            </a:r>
            <a:r>
              <a:rPr lang="en" sz="1100" b="1">
                <a:solidFill>
                  <a:srgbClr val="3C78D8"/>
                </a:solidFill>
                <a:latin typeface="Calibri"/>
                <a:ea typeface="Calibri"/>
                <a:cs typeface="Calibri"/>
                <a:sym typeface="Calibri"/>
              </a:rPr>
              <a:t>embeddings</a:t>
            </a:r>
            <a:r>
              <a:rPr lang="en" sz="1100">
                <a:solidFill>
                  <a:schemeClr val="dk1"/>
                </a:solidFill>
                <a:latin typeface="Calibri"/>
                <a:ea typeface="Calibri"/>
                <a:cs typeface="Calibri"/>
                <a:sym typeface="Calibri"/>
              </a:rPr>
              <a:t>, and storing them in an </a:t>
            </a:r>
            <a:r>
              <a:rPr lang="en" sz="1100" b="1">
                <a:solidFill>
                  <a:srgbClr val="FF0000"/>
                </a:solidFill>
                <a:latin typeface="Calibri"/>
                <a:ea typeface="Calibri"/>
                <a:cs typeface="Calibri"/>
                <a:sym typeface="Calibri"/>
              </a:rPr>
              <a:t>SQLite database with the sqlite-vec extension for vector search</a:t>
            </a:r>
            <a:r>
              <a:rPr lang="en" sz="1100">
                <a:solidFill>
                  <a:schemeClr val="dk1"/>
                </a:solidFill>
                <a:latin typeface="Calibri"/>
                <a:ea typeface="Calibri"/>
                <a:cs typeface="Calibri"/>
                <a:sym typeface="Calibri"/>
              </a:rPr>
              <a:t>. Traditional </a:t>
            </a:r>
            <a:r>
              <a:rPr lang="en" sz="1100" b="1">
                <a:solidFill>
                  <a:srgbClr val="6AA84F"/>
                </a:solidFill>
                <a:latin typeface="Calibri"/>
                <a:ea typeface="Calibri"/>
                <a:cs typeface="Calibri"/>
                <a:sym typeface="Calibri"/>
              </a:rPr>
              <a:t>full-text search</a:t>
            </a:r>
            <a:r>
              <a:rPr lang="en" sz="1100">
                <a:solidFill>
                  <a:schemeClr val="dk1"/>
                </a:solidFill>
                <a:latin typeface="Calibri"/>
                <a:ea typeface="Calibri"/>
                <a:cs typeface="Calibri"/>
                <a:sym typeface="Calibri"/>
              </a:rPr>
              <a:t> is also implemented via </a:t>
            </a:r>
            <a:r>
              <a:rPr lang="en" sz="1100" b="1">
                <a:solidFill>
                  <a:srgbClr val="6AA84F"/>
                </a:solidFill>
                <a:latin typeface="Calibri"/>
                <a:ea typeface="Calibri"/>
                <a:cs typeface="Calibri"/>
                <a:sym typeface="Calibri"/>
              </a:rPr>
              <a:t>SQLite FTS5</a:t>
            </a:r>
            <a:endParaRPr sz="1100" b="1">
              <a:solidFill>
                <a:srgbClr val="6AA84F"/>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server crawls and processes documentation from sources such as local files (Markdown, HTML, text), websites, GitHub, npm, PyPI, etc.</a:t>
            </a:r>
            <a:endParaRPr sz="1100">
              <a:solidFill>
                <a:schemeClr val="dk1"/>
              </a:solidFill>
              <a:latin typeface="Calibri"/>
              <a:ea typeface="Calibri"/>
              <a:cs typeface="Calibri"/>
              <a:sym typeface="Calibri"/>
            </a:endParaRPr>
          </a:p>
        </p:txBody>
      </p:sp>
      <p:sp>
        <p:nvSpPr>
          <p:cNvPr id="228" name="Google Shape;228;p26"/>
          <p:cNvSpPr txBox="1"/>
          <p:nvPr/>
        </p:nvSpPr>
        <p:spPr>
          <a:xfrm>
            <a:off x="4584900" y="1478550"/>
            <a:ext cx="44664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Note: Context7 stores its embeddings in a vector database, and is designed to work with any backend that supports efficient vector storage and similarity search (it doesn't require a single, hard-coded backend database)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Context7 uses its own MCP server implementation (distributed as @</a:t>
            </a:r>
            <a:r>
              <a:rPr lang="en" sz="1100" b="1">
                <a:solidFill>
                  <a:srgbClr val="FF0000"/>
                </a:solidFill>
                <a:latin typeface="Calibri"/>
                <a:ea typeface="Calibri"/>
                <a:cs typeface="Calibri"/>
                <a:sym typeface="Calibri"/>
              </a:rPr>
              <a:t>upstash/context7-mcp</a:t>
            </a:r>
            <a:r>
              <a:rPr lang="en" sz="1100">
                <a:solidFill>
                  <a:schemeClr val="dk1"/>
                </a:solidFill>
                <a:latin typeface="Calibri"/>
                <a:ea typeface="Calibri"/>
                <a:cs typeface="Calibri"/>
                <a:sym typeface="Calibri"/>
              </a:rPr>
              <a:t> - </a:t>
            </a:r>
            <a:r>
              <a:rPr lang="en" sz="1100" u="sng">
                <a:solidFill>
                  <a:schemeClr val="hlink"/>
                </a:solidFill>
                <a:latin typeface="Calibri"/>
                <a:ea typeface="Calibri"/>
                <a:cs typeface="Calibri"/>
                <a:sym typeface="Calibri"/>
                <a:hlinkClick r:id="rId7"/>
              </a:rPr>
              <a:t>https://github.com/upstash/context7</a:t>
            </a:r>
            <a:r>
              <a:rPr lang="en" sz="1100">
                <a:solidFill>
                  <a:schemeClr val="dk1"/>
                </a:solidFill>
                <a:latin typeface="Calibri"/>
                <a:ea typeface="Calibri"/>
                <a:cs typeface="Calibri"/>
                <a:sym typeface="Calibri"/>
              </a:rPr>
              <a:t> ), not the </a:t>
            </a:r>
            <a:r>
              <a:rPr lang="en" sz="1100" b="1">
                <a:solidFill>
                  <a:srgbClr val="FF0000"/>
                </a:solidFill>
                <a:latin typeface="Calibri"/>
                <a:ea typeface="Calibri"/>
                <a:cs typeface="Calibri"/>
                <a:sym typeface="Calibri"/>
              </a:rPr>
              <a:t>arabold/docs-mcp-server</a:t>
            </a:r>
            <a:r>
              <a:rPr lang="en" sz="1100">
                <a:solidFill>
                  <a:schemeClr val="dk1"/>
                </a:solidFill>
                <a:latin typeface="Calibri"/>
                <a:ea typeface="Calibri"/>
                <a:cs typeface="Calibri"/>
                <a:sym typeface="Calibri"/>
              </a:rPr>
              <a:t> itself, but the underlying design, goals, and protocol compatibility </a:t>
            </a:r>
            <a:r>
              <a:rPr lang="en" sz="1100" b="1">
                <a:solidFill>
                  <a:srgbClr val="FF0000"/>
                </a:solidFill>
                <a:latin typeface="Calibri"/>
                <a:ea typeface="Calibri"/>
                <a:cs typeface="Calibri"/>
                <a:sym typeface="Calibri"/>
              </a:rPr>
              <a:t>are almost identical</a:t>
            </a:r>
            <a:endParaRPr sz="1100" b="1">
              <a:solidFill>
                <a:srgbClr val="FF0000"/>
              </a:solidFill>
              <a:latin typeface="Calibri"/>
              <a:ea typeface="Calibri"/>
              <a:cs typeface="Calibri"/>
              <a:sym typeface="Calibri"/>
            </a:endParaRPr>
          </a:p>
        </p:txBody>
      </p:sp>
      <p:pic>
        <p:nvPicPr>
          <p:cNvPr id="229" name="Google Shape;229;p2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84900" y="2795025"/>
            <a:ext cx="4466401" cy="2270963"/>
          </a:xfrm>
          <a:prstGeom prst="rect">
            <a:avLst/>
          </a:prstGeom>
          <a:noFill/>
          <a:ln w="9525" cap="flat" cmpd="sng">
            <a:solidFill>
              <a:srgbClr val="FF0000"/>
            </a:solidFill>
            <a:prstDash val="solid"/>
            <a:round/>
            <a:headEnd type="none" w="sm" len="sm"/>
            <a:tailEnd type="none" w="sm" len="sm"/>
          </a:ln>
        </p:spPr>
      </p:pic>
      <p:sp>
        <p:nvSpPr>
          <p:cNvPr id="230" name="Google Shape;230;p26"/>
          <p:cNvSpPr txBox="1"/>
          <p:nvPr/>
        </p:nvSpPr>
        <p:spPr>
          <a:xfrm>
            <a:off x="55073" y="4360242"/>
            <a:ext cx="24387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Creating MCP server to invoke GPT-5 from Claude Code</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9"/>
              </a:rPr>
              <a:t>https://www.youtube.com/watch?v=SEcvuS4u0dk</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31" name="Google Shape;231;p2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2589675" y="4152050"/>
            <a:ext cx="1516301" cy="858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Client for your App</a:t>
            </a:r>
            <a:endParaRPr sz="2000" b="1" i="0" u="none" strike="noStrike" cap="none">
              <a:solidFill>
                <a:schemeClr val="dk1"/>
              </a:solidFill>
              <a:latin typeface="Calibri"/>
              <a:ea typeface="Calibri"/>
              <a:cs typeface="Calibri"/>
              <a:sym typeface="Calibri"/>
            </a:endParaRPr>
          </a:p>
        </p:txBody>
      </p:sp>
      <p:sp>
        <p:nvSpPr>
          <p:cNvPr id="237" name="Google Shape;237;p27"/>
          <p:cNvSpPr txBox="1"/>
          <p:nvPr/>
        </p:nvSpPr>
        <p:spPr>
          <a:xfrm>
            <a:off x="55075" y="532400"/>
            <a:ext cx="4466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add MCP Client to any application (not necessarily AI).</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You can used it to get data from external data sources which have MCP server in front of them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are ready-to-use MCP (Model Context Protocol) client implementations available as part of the Official Anthropic MCP SDK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example, for Python - Anthropic provides an official Python SDK for MCP that includes both server and client functionality:</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https://github.com/modelcontextprotocol/python-sdk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Installation: </a:t>
            </a:r>
            <a:r>
              <a:rPr lang="en" sz="1200" b="1">
                <a:solidFill>
                  <a:srgbClr val="3C78D8"/>
                </a:solidFill>
                <a:latin typeface="Calibri"/>
                <a:ea typeface="Calibri"/>
                <a:cs typeface="Calibri"/>
                <a:sym typeface="Calibri"/>
              </a:rPr>
              <a:t>pip install mcp</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There's also a community-maintained mcp packages that provide client capabilities: </a:t>
            </a:r>
            <a:r>
              <a:rPr lang="en" sz="1200" b="1">
                <a:solidFill>
                  <a:srgbClr val="3C78D8"/>
                </a:solidFill>
                <a:latin typeface="Calibri"/>
                <a:ea typeface="Calibri"/>
                <a:cs typeface="Calibri"/>
                <a:sym typeface="Calibri"/>
              </a:rPr>
              <a:t>pip install python-mcp-client</a:t>
            </a:r>
            <a:r>
              <a:rPr lang="en" sz="1200">
                <a:solidFill>
                  <a:schemeClr val="dk1"/>
                </a:solidFill>
                <a:latin typeface="Calibri"/>
                <a:ea typeface="Calibri"/>
                <a:cs typeface="Calibri"/>
                <a:sym typeface="Calibri"/>
              </a:rPr>
              <a:t> or similar variants</a:t>
            </a:r>
            <a:endParaRPr sz="1200">
              <a:solidFill>
                <a:schemeClr val="dk1"/>
              </a:solidFill>
              <a:latin typeface="Calibri"/>
              <a:ea typeface="Calibri"/>
              <a:cs typeface="Calibri"/>
              <a:sym typeface="Calibri"/>
            </a:endParaRPr>
          </a:p>
        </p:txBody>
      </p:sp>
      <p:sp>
        <p:nvSpPr>
          <p:cNvPr id="238" name="Google Shape;238;p27"/>
          <p:cNvSpPr txBox="1"/>
          <p:nvPr/>
        </p:nvSpPr>
        <p:spPr>
          <a:xfrm>
            <a:off x="55075" y="2684450"/>
            <a:ext cx="44664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from mcp import MCPClient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import asyncio</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async def main():</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client = MCPClient()</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await client.connect("stdio://path/to/mcp-server")</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resources = await client.list_resources()</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content = await client.read_resource("resource-uri")</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tools = await client.list_tools()</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result = await client.call_tool("tool-name", {"param": "value"})</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asyncio.run(main())</a:t>
            </a:r>
            <a:endParaRPr sz="800" b="1">
              <a:solidFill>
                <a:srgbClr val="3C78D8"/>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Code - Basic Commands</a:t>
            </a:r>
            <a:endParaRPr sz="2000" b="1" i="0" u="none" strike="noStrike" cap="none">
              <a:solidFill>
                <a:schemeClr val="dk1"/>
              </a:solidFill>
              <a:latin typeface="Calibri"/>
              <a:ea typeface="Calibri"/>
              <a:cs typeface="Calibri"/>
              <a:sym typeface="Calibri"/>
            </a:endParaRPr>
          </a:p>
        </p:txBody>
      </p:sp>
      <p:sp>
        <p:nvSpPr>
          <p:cNvPr id="244" name="Google Shape;244;p28"/>
          <p:cNvSpPr txBox="1"/>
          <p:nvPr/>
        </p:nvSpPr>
        <p:spPr>
          <a:xfrm>
            <a:off x="55075" y="532400"/>
            <a:ext cx="3362700" cy="155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Claude Code Quick Start:</a:t>
            </a:r>
            <a:br>
              <a:rPr lang="en" sz="1000">
                <a:latin typeface="Calibri"/>
                <a:ea typeface="Calibri"/>
                <a:cs typeface="Calibri"/>
                <a:sym typeface="Calibri"/>
              </a:rPr>
            </a:br>
            <a:r>
              <a:rPr lang="en" sz="1000" u="sng">
                <a:solidFill>
                  <a:schemeClr val="hlink"/>
                </a:solidFill>
                <a:latin typeface="Calibri"/>
                <a:ea typeface="Calibri"/>
                <a:cs typeface="Calibri"/>
                <a:sym typeface="Calibri"/>
                <a:hlinkClick r:id="rId3"/>
              </a:rPr>
              <a:t>https://docs.anthropic.com/en/docs/claude-code/quickstart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Official Documentation:</a:t>
            </a:r>
            <a:br>
              <a:rPr lang="en" sz="1000">
                <a:latin typeface="Calibri"/>
                <a:ea typeface="Calibri"/>
                <a:cs typeface="Calibri"/>
                <a:sym typeface="Calibri"/>
              </a:rPr>
            </a:br>
            <a:r>
              <a:rPr lang="en" sz="1000" u="sng">
                <a:solidFill>
                  <a:schemeClr val="hlink"/>
                </a:solidFill>
                <a:latin typeface="Calibri"/>
                <a:ea typeface="Calibri"/>
                <a:cs typeface="Calibri"/>
                <a:sym typeface="Calibri"/>
                <a:hlinkClick r:id="rId4"/>
              </a:rPr>
              <a:t>https://docs.anthropic.com/en/docs/claude-code/overview</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SzPts val="1000"/>
              <a:buFont typeface="Calibri"/>
              <a:buChar char="●"/>
            </a:pPr>
            <a:r>
              <a:rPr lang="en" sz="1000">
                <a:latin typeface="Calibri"/>
                <a:ea typeface="Calibri"/>
                <a:cs typeface="Calibri"/>
                <a:sym typeface="Calibri"/>
              </a:rPr>
              <a:t>Claude Code Cheat-Sheet:</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https://github.com/Njengah/claude-code-cheat-sheet</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MCP Documentation:</a:t>
            </a:r>
            <a:br>
              <a:rPr lang="en" sz="10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6"/>
              </a:rPr>
              <a:t>https://docs.anthropic.com/en/docs/mcp</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GitHub for Claude Code:</a:t>
            </a:r>
            <a:br>
              <a:rPr lang="en" sz="10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7"/>
              </a:rPr>
              <a:t>https://github.com/anthropics/claude-code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45" name="Google Shape;245;p28"/>
          <p:cNvSpPr txBox="1"/>
          <p:nvPr/>
        </p:nvSpPr>
        <p:spPr>
          <a:xfrm>
            <a:off x="3515175" y="539900"/>
            <a:ext cx="55773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Customizing Claude:</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Project root: ./CLAUDE.md - Applies to the specific project</a:t>
            </a:r>
            <a:br>
              <a:rPr lang="en" sz="1200">
                <a:latin typeface="Calibri"/>
                <a:ea typeface="Calibri"/>
                <a:cs typeface="Calibri"/>
                <a:sym typeface="Calibri"/>
              </a:rPr>
            </a:br>
            <a:r>
              <a:rPr lang="en" sz="1200">
                <a:latin typeface="Calibri"/>
                <a:ea typeface="Calibri"/>
                <a:cs typeface="Calibri"/>
                <a:sym typeface="Calibri"/>
              </a:rPr>
              <a:t>can be created using /init  command</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Global: ~/.claude/CLAUDE.md - Applies to all Claude Code sessions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Subdirectories: ./tests/CLAUDE.md - specific to that part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For repeated workflows, create custom "/" (slash) commands by storing prompt templates in Markdown files within the .claude/commands folder. Examples of commands:</a:t>
            </a:r>
            <a:br>
              <a:rPr lang="en" sz="1200">
                <a:latin typeface="Calibri"/>
                <a:ea typeface="Calibri"/>
                <a:cs typeface="Calibri"/>
                <a:sym typeface="Calibri"/>
              </a:rPr>
            </a:br>
            <a:r>
              <a:rPr lang="en" sz="1200">
                <a:latin typeface="Calibri"/>
                <a:ea typeface="Calibri"/>
                <a:cs typeface="Calibri"/>
                <a:sym typeface="Calibri"/>
              </a:rPr>
              <a:t>    </a:t>
            </a:r>
            <a:r>
              <a:rPr lang="en" sz="1200">
                <a:solidFill>
                  <a:schemeClr val="dk1"/>
                </a:solidFill>
                <a:latin typeface="Calibri"/>
                <a:ea typeface="Calibri"/>
                <a:cs typeface="Calibri"/>
                <a:sym typeface="Calibri"/>
              </a:rPr>
              <a:t>/project:fix-issue </a:t>
            </a:r>
            <a:r>
              <a:rPr lang="en" sz="1200">
                <a:solidFill>
                  <a:srgbClr val="B76B01"/>
                </a:solidFill>
                <a:latin typeface="Calibri"/>
                <a:ea typeface="Calibri"/>
                <a:cs typeface="Calibri"/>
                <a:sym typeface="Calibri"/>
              </a:rPr>
              <a:t>1234</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/project:test UserAuthentication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/user:security-review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define subagents: .claude/agents/</a:t>
            </a:r>
            <a:r>
              <a:rPr lang="en" sz="1200" u="sng">
                <a:solidFill>
                  <a:schemeClr val="hlink"/>
                </a:solidFill>
                <a:latin typeface="Calibri"/>
                <a:ea typeface="Calibri"/>
                <a:cs typeface="Calibri"/>
                <a:sym typeface="Calibri"/>
                <a:hlinkClick r:id="rId8"/>
              </a:rPr>
              <a:t>security-auditor.md</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use the /agents command for interactive subagent management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Claude Code hooks</a:t>
            </a:r>
            <a:r>
              <a:rPr lang="en" sz="1200">
                <a:solidFill>
                  <a:schemeClr val="dk1"/>
                </a:solidFill>
                <a:latin typeface="Calibri"/>
                <a:ea typeface="Calibri"/>
                <a:cs typeface="Calibri"/>
                <a:sym typeface="Calibri"/>
              </a:rPr>
              <a:t> are shell commands that execute at various points in Claude Code's lifecycle - </a:t>
            </a:r>
            <a:r>
              <a:rPr lang="en" sz="1200" u="sng">
                <a:solidFill>
                  <a:schemeClr val="hlink"/>
                </a:solidFill>
                <a:latin typeface="Calibri"/>
                <a:ea typeface="Calibri"/>
                <a:cs typeface="Calibri"/>
                <a:sym typeface="Calibri"/>
                <a:hlinkClick r:id="rId9"/>
              </a:rPr>
              <a:t>https://www.builder.io/blog/claude-code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MCP Server configuration - </a:t>
            </a:r>
            <a:r>
              <a:rPr lang="en" sz="1200" u="sng">
                <a:solidFill>
                  <a:schemeClr val="hlink"/>
                </a:solidFill>
                <a:latin typeface="Calibri"/>
                <a:ea typeface="Calibri"/>
                <a:cs typeface="Calibri"/>
                <a:sym typeface="Calibri"/>
                <a:hlinkClick r:id="rId10"/>
              </a:rPr>
              <a:t>https://docs.anthropic.com/en/docs/claude-code/mcp</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Project-Level MCP Configuration: file .mcp.json in your project root</a:t>
            </a:r>
            <a:endParaRPr sz="1200">
              <a:solidFill>
                <a:schemeClr val="dk1"/>
              </a:solidFill>
              <a:latin typeface="Calibri"/>
              <a:ea typeface="Calibri"/>
              <a:cs typeface="Calibri"/>
              <a:sym typeface="Calibri"/>
            </a:endParaRPr>
          </a:p>
        </p:txBody>
      </p:sp>
      <p:sp>
        <p:nvSpPr>
          <p:cNvPr id="246" name="Google Shape;246;p28"/>
          <p:cNvSpPr txBox="1"/>
          <p:nvPr/>
        </p:nvSpPr>
        <p:spPr>
          <a:xfrm>
            <a:off x="55075" y="2471725"/>
            <a:ext cx="33627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You can ask Claude chat to generate the default </a:t>
            </a:r>
            <a:r>
              <a:rPr lang="en" sz="1200" u="sng">
                <a:solidFill>
                  <a:schemeClr val="hlink"/>
                </a:solidFill>
                <a:latin typeface="Calibri"/>
                <a:ea typeface="Calibri"/>
                <a:cs typeface="Calibri"/>
                <a:sym typeface="Calibri"/>
                <a:hlinkClick r:id="rId11"/>
              </a:rPr>
              <a:t>CLAUDE.md</a:t>
            </a:r>
            <a:r>
              <a:rPr lang="en" sz="1200">
                <a:latin typeface="Calibri"/>
                <a:ea typeface="Calibri"/>
                <a:cs typeface="Calibri"/>
                <a:sym typeface="Calibri"/>
              </a:rPr>
              <a:t> file for you. It will typically have sections like this: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Project Guidelines for Claude Code</a:t>
            </a:r>
            <a:endParaRPr sz="1200">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Project Overview</a:t>
            </a:r>
            <a:endParaRPr sz="1200">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Build Commands</a:t>
            </a:r>
            <a:endParaRPr sz="1200">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Code Style Guidelines</a:t>
            </a:r>
            <a:endParaRPr sz="1200">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Workflow Rules</a:t>
            </a:r>
            <a:endParaRPr sz="1200">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Testing Standards</a:t>
            </a:r>
            <a:endParaRPr sz="1200">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Security Guidelines</a:t>
            </a:r>
            <a:endParaRPr sz="1200">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Architecture Notes</a:t>
            </a:r>
            <a:endParaRPr sz="1200">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Dependencies</a:t>
            </a:r>
            <a:endParaRPr sz="1200">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Environment Setup</a:t>
            </a:r>
            <a:endParaRPr sz="1200">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Troubleshooting</a:t>
            </a:r>
            <a:endParaRPr sz="1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9"/>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RAG - Traditional vs Agentic RAG</a:t>
            </a:r>
            <a:endParaRPr sz="2000" b="1" i="0" u="none" strike="noStrike" cap="none">
              <a:solidFill>
                <a:schemeClr val="dk1"/>
              </a:solidFill>
              <a:latin typeface="Calibri"/>
              <a:ea typeface="Calibri"/>
              <a:cs typeface="Calibri"/>
              <a:sym typeface="Calibri"/>
            </a:endParaRPr>
          </a:p>
        </p:txBody>
      </p:sp>
      <p:sp>
        <p:nvSpPr>
          <p:cNvPr id="252" name="Google Shape;252;p29"/>
          <p:cNvSpPr txBox="1"/>
          <p:nvPr/>
        </p:nvSpPr>
        <p:spPr>
          <a:xfrm>
            <a:off x="55075" y="380000"/>
            <a:ext cx="4740900" cy="192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The Death of Vector Databases</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https://pub.towardsai.net/the-death-of-vector-databases-how-agentic-rag-is-revolutionizing-information-retrieval-79f0d1f2f118</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From Traditional Retrieval-Augmented Generation (RAG) systems, which rely on vector databases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to "Agentic RAG" which uses intelligent agents for retrieval.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shift makes information retrieval more flexible, context-aware, and efficient compared to static, vector-database-centric approaches.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suggests that as agentic systems mature, the reliance on standalone vector databases for basic RAG may decline, with agents orchestrating more sophisticated and adaptive information retrieval</a:t>
            </a:r>
            <a:endParaRPr sz="1200">
              <a:solidFill>
                <a:schemeClr val="dk1"/>
              </a:solidFill>
              <a:latin typeface="Calibri"/>
              <a:ea typeface="Calibri"/>
              <a:cs typeface="Calibri"/>
              <a:sym typeface="Calibri"/>
            </a:endParaRPr>
          </a:p>
        </p:txBody>
      </p:sp>
      <p:sp>
        <p:nvSpPr>
          <p:cNvPr id="253" name="Google Shape;253;p29"/>
          <p:cNvSpPr txBox="1"/>
          <p:nvPr/>
        </p:nvSpPr>
        <p:spPr>
          <a:xfrm>
            <a:off x="1356200" y="3448700"/>
            <a:ext cx="38259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LLM Confabulation (Hallucination) Leaderboard for RAG</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score: lower - better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https://github.com/lechmazur/confabulations</a:t>
            </a:r>
            <a:endParaRPr sz="1200">
              <a:solidFill>
                <a:schemeClr val="dk1"/>
              </a:solidFill>
              <a:latin typeface="Calibri"/>
              <a:ea typeface="Calibri"/>
              <a:cs typeface="Calibri"/>
              <a:sym typeface="Calibri"/>
            </a:endParaRPr>
          </a:p>
        </p:txBody>
      </p:sp>
      <p:pic>
        <p:nvPicPr>
          <p:cNvPr id="254" name="Google Shape;254;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85800" y="2614501"/>
            <a:ext cx="3776952" cy="242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David Sacks - Best Case Scenario For AI?</a:t>
            </a:r>
            <a:endParaRPr sz="2000" b="1" i="0" u="none" strike="noStrike" cap="none">
              <a:solidFill>
                <a:schemeClr val="dk1"/>
              </a:solidFill>
              <a:latin typeface="Calibri"/>
              <a:ea typeface="Calibri"/>
              <a:cs typeface="Calibri"/>
              <a:sym typeface="Calibri"/>
            </a:endParaRPr>
          </a:p>
        </p:txBody>
      </p:sp>
      <p:sp>
        <p:nvSpPr>
          <p:cNvPr id="260" name="Google Shape;260;p30"/>
          <p:cNvSpPr txBox="1"/>
          <p:nvPr/>
        </p:nvSpPr>
        <p:spPr>
          <a:xfrm>
            <a:off x="55075" y="380000"/>
            <a:ext cx="4466400" cy="420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David Sacks A Best Case Scenario For AI?</a:t>
            </a:r>
            <a:endParaRPr sz="8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https://x.com/DavidSacks/status/1954244614304739360</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Doomer narratives were wrong. Predicated on a “rapid take-off” to AGI, they predicted that the </a:t>
            </a:r>
            <a:r>
              <a:rPr lang="en" sz="1100" b="1">
                <a:solidFill>
                  <a:srgbClr val="3C78D8"/>
                </a:solidFill>
                <a:latin typeface="Calibri"/>
                <a:ea typeface="Calibri"/>
                <a:cs typeface="Calibri"/>
                <a:sym typeface="Calibri"/>
              </a:rPr>
              <a:t>leading AI model would use its intelligence to self-improve, leaving others in the dust, and quickly achieving a godlike superintelligence</a:t>
            </a:r>
            <a:r>
              <a:rPr lang="en" sz="1100">
                <a:solidFill>
                  <a:schemeClr val="dk1"/>
                </a:solidFill>
                <a:latin typeface="Calibri"/>
                <a:ea typeface="Calibri"/>
                <a:cs typeface="Calibri"/>
                <a:sym typeface="Calibri"/>
              </a:rPr>
              <a:t>. </a:t>
            </a:r>
            <a:r>
              <a:rPr lang="en" sz="1100" b="1">
                <a:solidFill>
                  <a:srgbClr val="FF0000"/>
                </a:solidFill>
                <a:latin typeface="Calibri"/>
                <a:ea typeface="Calibri"/>
                <a:cs typeface="Calibri"/>
                <a:sym typeface="Calibri"/>
              </a:rPr>
              <a:t>Instead, we are seeing the opposite:</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the leading models are clustering around similar performance benchmarks;</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model companies continue to leapfrog each other with their latest versions (which shouldn’t be possible if one achieves rapid take-off);</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models are developing areas of competitive advantage, becoming increasingly specialized in personality, modes, coding and math as opposed to one model becoming all-knowing. </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right now ... we have 5 major American companies vigorously competing on frontier models. “We have many models from many factions that have all converged on similar capabilities, rather than a huge lead between the best model and the rest. So we should </a:t>
            </a:r>
            <a:r>
              <a:rPr lang="en" sz="1100" b="1">
                <a:solidFill>
                  <a:srgbClr val="FF0000"/>
                </a:solidFill>
                <a:latin typeface="Calibri"/>
                <a:ea typeface="Calibri"/>
                <a:cs typeface="Calibri"/>
                <a:sym typeface="Calibri"/>
              </a:rPr>
              <a:t>expect a balance of power between various human/AI fusions rather than a single dominant AGI</a:t>
            </a:r>
            <a:r>
              <a:rPr lang="en" sz="1100">
                <a:solidFill>
                  <a:schemeClr val="dk1"/>
                </a:solidFill>
                <a:latin typeface="Calibri"/>
                <a:ea typeface="Calibri"/>
                <a:cs typeface="Calibri"/>
                <a:sym typeface="Calibri"/>
              </a:rPr>
              <a:t> that will turn us all into paperclips/pillars of salt.”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 far, we have avoided a monopolistic outcome that vests all power and control in a single entity. In my view, the most likely dystopian outcome with AI is a </a:t>
            </a:r>
            <a:r>
              <a:rPr lang="en" sz="1100" b="1">
                <a:solidFill>
                  <a:srgbClr val="FF0000"/>
                </a:solidFill>
                <a:latin typeface="Calibri"/>
                <a:ea typeface="Calibri"/>
                <a:cs typeface="Calibri"/>
                <a:sym typeface="Calibri"/>
              </a:rPr>
              <a:t>marriage of corporate and state power</a:t>
            </a:r>
            <a:r>
              <a:rPr lang="en" sz="1100">
                <a:solidFill>
                  <a:schemeClr val="dk1"/>
                </a:solidFill>
                <a:latin typeface="Calibri"/>
                <a:ea typeface="Calibri"/>
                <a:cs typeface="Calibri"/>
                <a:sym typeface="Calibri"/>
              </a:rPr>
              <a:t> similar to what we saw exposed in the Twitter Files, where “Trust &amp; Safety” gets weaponized into government censorship and control.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There is likely to be a </a:t>
            </a:r>
            <a:r>
              <a:rPr lang="en" sz="1100" b="1">
                <a:solidFill>
                  <a:srgbClr val="FF0000"/>
                </a:solidFill>
                <a:latin typeface="Calibri"/>
                <a:ea typeface="Calibri"/>
                <a:cs typeface="Calibri"/>
                <a:sym typeface="Calibri"/>
              </a:rPr>
              <a:t>major role for open source</a:t>
            </a:r>
            <a:r>
              <a:rPr lang="en" sz="1100">
                <a:solidFill>
                  <a:schemeClr val="dk1"/>
                </a:solidFill>
                <a:latin typeface="Calibri"/>
                <a:ea typeface="Calibri"/>
                <a:cs typeface="Calibri"/>
                <a:sym typeface="Calibri"/>
              </a:rPr>
              <a:t>. These models excel at providing 80-90% of the capability at 10-20% of the cost... </a:t>
            </a:r>
            <a:endParaRPr sz="1100">
              <a:solidFill>
                <a:schemeClr val="dk1"/>
              </a:solidFill>
              <a:latin typeface="Calibri"/>
              <a:ea typeface="Calibri"/>
              <a:cs typeface="Calibri"/>
              <a:sym typeface="Calibri"/>
            </a:endParaRPr>
          </a:p>
        </p:txBody>
      </p:sp>
      <p:pic>
        <p:nvPicPr>
          <p:cNvPr id="261" name="Google Shape;261;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2050" y="52525"/>
            <a:ext cx="4466400" cy="2512364"/>
          </a:xfrm>
          <a:prstGeom prst="rect">
            <a:avLst/>
          </a:prstGeom>
          <a:noFill/>
          <a:ln>
            <a:noFill/>
          </a:ln>
        </p:spPr>
      </p:pic>
      <p:sp>
        <p:nvSpPr>
          <p:cNvPr id="262" name="Google Shape;262;p30"/>
          <p:cNvSpPr txBox="1"/>
          <p:nvPr/>
        </p:nvSpPr>
        <p:spPr>
          <a:xfrm>
            <a:off x="4642050" y="2701433"/>
            <a:ext cx="4466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There is likely to be a division of labor between generalized foundation models and specific verticalized applications...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There is also an increasingly clear division of labor between humans and AI. </a:t>
            </a:r>
            <a:r>
              <a:rPr lang="en" sz="1100" b="1">
                <a:solidFill>
                  <a:srgbClr val="FF0000"/>
                </a:solidFill>
                <a:latin typeface="Calibri"/>
                <a:ea typeface="Calibri"/>
                <a:cs typeface="Calibri"/>
                <a:sym typeface="Calibri"/>
              </a:rPr>
              <a:t>AI models are still at zero in terms of setting their own objective function</a:t>
            </a:r>
            <a:r>
              <a:rPr lang="en" sz="1100">
                <a:solidFill>
                  <a:schemeClr val="dk1"/>
                </a:solidFill>
                <a:latin typeface="Calibri"/>
                <a:ea typeface="Calibri"/>
                <a:cs typeface="Calibri"/>
                <a:sym typeface="Calibri"/>
              </a:rPr>
              <a:t>. </a:t>
            </a:r>
            <a:r>
              <a:rPr lang="en" sz="1100">
                <a:solidFill>
                  <a:srgbClr val="6AA84F"/>
                </a:solidFill>
                <a:latin typeface="Calibri"/>
                <a:ea typeface="Calibri"/>
                <a:cs typeface="Calibri"/>
                <a:sym typeface="Calibri"/>
              </a:rPr>
              <a:t>Models need context, they must be heavily prompted, the output must be verified, and this process must be repeated iteratively to achieve meaningful business value....</a:t>
            </a:r>
            <a:r>
              <a:rPr lang="en" sz="1100">
                <a:solidFill>
                  <a:schemeClr val="dk1"/>
                </a:solidFill>
                <a:latin typeface="Calibri"/>
                <a:ea typeface="Calibri"/>
                <a:cs typeface="Calibri"/>
                <a:sym typeface="Calibri"/>
              </a:rPr>
              <a:t> </a:t>
            </a:r>
            <a:r>
              <a:rPr lang="en" sz="1100" b="1">
                <a:solidFill>
                  <a:srgbClr val="FF0000"/>
                </a:solidFill>
                <a:latin typeface="Calibri"/>
                <a:ea typeface="Calibri"/>
                <a:cs typeface="Calibri"/>
                <a:sym typeface="Calibri"/>
              </a:rPr>
              <a:t>AI is not end-to-end but middle-to-middle</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summary, the latest releases of AI models show that </a:t>
            </a:r>
            <a:r>
              <a:rPr lang="en" sz="1100" b="1">
                <a:solidFill>
                  <a:srgbClr val="3C78D8"/>
                </a:solidFill>
                <a:latin typeface="Calibri"/>
                <a:ea typeface="Calibri"/>
                <a:cs typeface="Calibri"/>
                <a:sym typeface="Calibri"/>
              </a:rPr>
              <a:t>model capabilities are more decentralized than many predicted</a:t>
            </a:r>
            <a:r>
              <a:rPr lang="en" sz="1100">
                <a:solidFill>
                  <a:schemeClr val="dk1"/>
                </a:solidFill>
                <a:latin typeface="Calibri"/>
                <a:ea typeface="Calibri"/>
                <a:cs typeface="Calibri"/>
                <a:sym typeface="Calibri"/>
              </a:rPr>
              <a:t>. The current state of vigorous competition is healthy. It propels innovation forward, helps America win the AI race, and avoids centralized control. This is good news - that the Doomers did not expect.</a:t>
            </a:r>
            <a:endParaRPr sz="11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268" name="Google Shape;268;p31"/>
          <p:cNvSpPr txBox="1"/>
          <p:nvPr/>
        </p:nvSpPr>
        <p:spPr>
          <a:xfrm>
            <a:off x="55075" y="380000"/>
            <a:ext cx="4466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NVIDIA’s AI-Q blueprint architecture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enterprise-grade answers in a secure, high-speed pipeline</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data ingestion and embedding (</a:t>
            </a:r>
            <a:r>
              <a:rPr lang="en" sz="1200" b="1">
                <a:solidFill>
                  <a:srgbClr val="FF0000"/>
                </a:solidFill>
                <a:latin typeface="Calibri"/>
                <a:ea typeface="Calibri"/>
                <a:cs typeface="Calibri"/>
                <a:sym typeface="Calibri"/>
              </a:rPr>
              <a:t>NeMo Retriever</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RAG, </a:t>
            </a:r>
            <a:r>
              <a:rPr lang="en" sz="1200" b="1">
                <a:solidFill>
                  <a:srgbClr val="FF0000"/>
                </a:solidFill>
                <a:latin typeface="Calibri"/>
                <a:ea typeface="Calibri"/>
                <a:cs typeface="Calibri"/>
                <a:sym typeface="Calibri"/>
              </a:rPr>
              <a:t>cuVS vector database</a:t>
            </a:r>
            <a:endParaRPr sz="1200" b="1">
              <a:solidFill>
                <a:srgbClr val="FF0000"/>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agentic reasoning using </a:t>
            </a:r>
            <a:r>
              <a:rPr lang="en" sz="1200" b="1">
                <a:solidFill>
                  <a:srgbClr val="FF0000"/>
                </a:solidFill>
                <a:latin typeface="Calibri"/>
                <a:ea typeface="Calibri"/>
                <a:cs typeface="Calibri"/>
                <a:sym typeface="Calibri"/>
              </a:rPr>
              <a:t>Nemotron</a:t>
            </a:r>
            <a:r>
              <a:rPr lang="en" sz="1200">
                <a:solidFill>
                  <a:schemeClr val="dk1"/>
                </a:solidFill>
                <a:latin typeface="Calibri"/>
                <a:ea typeface="Calibri"/>
                <a:cs typeface="Calibri"/>
                <a:sym typeface="Calibri"/>
              </a:rPr>
              <a:t> model that iteratively plans, reflects, and refines outputs.</a:t>
            </a:r>
            <a:endParaRPr sz="1200">
              <a:solidFill>
                <a:schemeClr val="dk1"/>
              </a:solidFill>
              <a:latin typeface="Calibri"/>
              <a:ea typeface="Calibri"/>
              <a:cs typeface="Calibri"/>
              <a:sym typeface="Calibri"/>
            </a:endParaRPr>
          </a:p>
        </p:txBody>
      </p:sp>
      <p:sp>
        <p:nvSpPr>
          <p:cNvPr id="269" name="Google Shape;269;p31"/>
          <p:cNvSpPr txBox="1"/>
          <p:nvPr/>
        </p:nvSpPr>
        <p:spPr>
          <a:xfrm>
            <a:off x="55075" y="1873889"/>
            <a:ext cx="44664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Self-Questioning Language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https://www.arxiv.org/abs/2508.03682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an AI improve its reasoning abilities by generating and answering its own questions?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Tested a system of two models - a proposer and a solver.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proposer generates questions for the solver to answer.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both receive rewards for good questions and answers (similar to how GAN (Generative Adversarial Network) is trained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Using this method, a base language model was able to significantly improve its performance without any new human-labeled data</a:t>
            </a:r>
            <a:endParaRPr sz="1200" b="1">
              <a:solidFill>
                <a:srgbClr val="FF0000"/>
              </a:solidFill>
              <a:latin typeface="Calibri"/>
              <a:ea typeface="Calibri"/>
              <a:cs typeface="Calibri"/>
              <a:sym typeface="Calibri"/>
            </a:endParaRPr>
          </a:p>
        </p:txBody>
      </p:sp>
      <p:sp>
        <p:nvSpPr>
          <p:cNvPr id="270" name="Google Shape;270;p31"/>
          <p:cNvSpPr txBox="1"/>
          <p:nvPr/>
        </p:nvSpPr>
        <p:spPr>
          <a:xfrm>
            <a:off x="55075" y="3795213"/>
            <a:ext cx="4466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"America Is Running the Wrong AI Race"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"Winning in AI isn’t about being the first to build the smartest machine.</a:t>
            </a:r>
            <a:r>
              <a:rPr lang="en" sz="1200">
                <a:solidFill>
                  <a:schemeClr val="dk1"/>
                </a:solidFill>
                <a:latin typeface="Calibri"/>
                <a:ea typeface="Calibri"/>
                <a:cs typeface="Calibri"/>
                <a:sym typeface="Calibri"/>
              </a:rPr>
              <a:t> It’s about being the first to scale it wisely - across every school, clinic, factory, and business. It's about turning intelligence into abundance for everyone, not just shareholders"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 Alvin Wang Graylin - interview by Peter Diamandis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https://www.youtube.com/watch?v=N4yc7iB08O4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71" name="Google Shape;271;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06500" y="3795213"/>
            <a:ext cx="2314351" cy="1311301"/>
          </a:xfrm>
          <a:prstGeom prst="rect">
            <a:avLst/>
          </a:prstGeom>
          <a:noFill/>
          <a:ln w="9525" cap="flat" cmpd="sng">
            <a:solidFill>
              <a:srgbClr val="FF0000"/>
            </a:solidFill>
            <a:prstDash val="solid"/>
            <a:round/>
            <a:headEnd type="none" w="sm" len="sm"/>
            <a:tailEnd type="none" w="sm" len="sm"/>
          </a:ln>
        </p:spPr>
      </p:pic>
      <p:pic>
        <p:nvPicPr>
          <p:cNvPr id="272" name="Google Shape;272;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06500" y="2393375"/>
            <a:ext cx="4416026" cy="1256925"/>
          </a:xfrm>
          <a:prstGeom prst="rect">
            <a:avLst/>
          </a:prstGeom>
          <a:noFill/>
          <a:ln w="9525" cap="flat" cmpd="sng">
            <a:solidFill>
              <a:srgbClr val="FF0000"/>
            </a:solidFill>
            <a:prstDash val="solid"/>
            <a:round/>
            <a:headEnd type="none" w="sm" len="sm"/>
            <a:tailEnd type="none" w="sm" len="sm"/>
          </a:ln>
        </p:spPr>
      </p:pic>
      <p:pic>
        <p:nvPicPr>
          <p:cNvPr id="273" name="Google Shape;273;p3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06500" y="25841"/>
            <a:ext cx="4416024" cy="23040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2"/>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279" name="Google Shape;279;p32"/>
          <p:cNvSpPr txBox="1"/>
          <p:nvPr/>
        </p:nvSpPr>
        <p:spPr>
          <a:xfrm>
            <a:off x="55075" y="380000"/>
            <a:ext cx="44664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xAI's Grok 4 AI Now Freely Available worldwide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Free users have generous usage limits for a limited time.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Grok 4 features an Auto Mode, where the AI decides if a user prompt requires deeper reasoning or a simple response, and an Expert Mode, which allows users to manually trigger more in-depth answers.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Access to Grok 4 Heavy remains exclusive to SuperGrok Heavy subscribers.</a:t>
            </a:r>
            <a:endParaRPr sz="1200">
              <a:solidFill>
                <a:schemeClr val="dk1"/>
              </a:solidFill>
              <a:latin typeface="Calibri"/>
              <a:ea typeface="Calibri"/>
              <a:cs typeface="Calibri"/>
              <a:sym typeface="Calibri"/>
            </a:endParaRPr>
          </a:p>
        </p:txBody>
      </p:sp>
      <p:sp>
        <p:nvSpPr>
          <p:cNvPr id="280" name="Google Shape;280;p32"/>
          <p:cNvSpPr txBox="1"/>
          <p:nvPr/>
        </p:nvSpPr>
        <p:spPr>
          <a:xfrm>
            <a:off x="55075" y="1947225"/>
            <a:ext cx="4466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Merge Labs - new Sam Altman's startup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building brain-computer interface (BCI) technology and aiming to rival Elon Musk’s Neuralink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Merge Labs is seeking $250 Mln at $850 Mln valuation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Alex Blania—the CEO of Tools for Humanity (formerly World)—is a key co-founder and is expected to lead day-to-day operations</a:t>
            </a:r>
            <a:endParaRPr sz="1200">
              <a:solidFill>
                <a:schemeClr val="dk1"/>
              </a:solidFill>
              <a:latin typeface="Calibri"/>
              <a:ea typeface="Calibri"/>
              <a:cs typeface="Calibri"/>
              <a:sym typeface="Calibri"/>
            </a:endParaRPr>
          </a:p>
        </p:txBody>
      </p:sp>
      <p:sp>
        <p:nvSpPr>
          <p:cNvPr id="281" name="Google Shape;281;p32"/>
          <p:cNvSpPr txBox="1"/>
          <p:nvPr/>
        </p:nvSpPr>
        <p:spPr>
          <a:xfrm>
            <a:off x="55075" y="3145150"/>
            <a:ext cx="44664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Innovations at SIGGRAPH 2025 in Vancouver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Neural rendering, 3D generation, simulation, reasoning models for physical AI. Highlights included new Omniverse NuRec libraries for large-scale reconstruction, Cosmos Reason VLM for physics-aware reasoning, and updates to the Metropolis vision AI platform.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Cosmos AI models for Robotics - Cosmos Reason 7B vision-language model, Cosmos Transfer-2 for synthetic data generation, 3D simulation libraries, CARLA integration, Omniverse SDK updates, new RTX Pro servers for unified robotics development</a:t>
            </a:r>
            <a:endParaRPr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287" name="Google Shape;287;p33"/>
          <p:cNvSpPr txBox="1"/>
          <p:nvPr/>
        </p:nvSpPr>
        <p:spPr>
          <a:xfrm>
            <a:off x="55075" y="431575"/>
            <a:ext cx="4466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LangDiff: Progressive UI from LLM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Python library to stream structured LLM outputs to frontends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https://github.com/globalaiplatform/langdiff</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88" name="Google Shape;288;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64625" y="92815"/>
            <a:ext cx="4393848" cy="1464626"/>
          </a:xfrm>
          <a:prstGeom prst="rect">
            <a:avLst/>
          </a:prstGeom>
          <a:noFill/>
          <a:ln w="9525" cap="flat" cmpd="sng">
            <a:solidFill>
              <a:srgbClr val="FF0000"/>
            </a:solidFill>
            <a:prstDash val="solid"/>
            <a:round/>
            <a:headEnd type="none" w="sm" len="sm"/>
            <a:tailEnd type="none" w="sm" len="sm"/>
          </a:ln>
        </p:spPr>
      </p:pic>
      <p:sp>
        <p:nvSpPr>
          <p:cNvPr id="289" name="Google Shape;289;p33"/>
          <p:cNvSpPr txBox="1"/>
          <p:nvPr/>
        </p:nvSpPr>
        <p:spPr>
          <a:xfrm>
            <a:off x="55075" y="1736025"/>
            <a:ext cx="4466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SciSpace Agent - an AI  Co-Scientist</a:t>
            </a:r>
            <a:r>
              <a:rPr lang="en" sz="1200">
                <a:solidFill>
                  <a:schemeClr val="dk1"/>
                </a:solidFill>
                <a:latin typeface="Calibri"/>
                <a:ea typeface="Calibri"/>
                <a:cs typeface="Calibri"/>
                <a:sym typeface="Calibri"/>
              </a:rPr>
              <a:t>, combines 150+ academic tools and 59 databases in one platform. With a single prompt, it reads literature, analyzes data, and drafts papers, cutting 90% of research time and accelerating your path from hypothesis to discovery.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https://scispace.com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90" name="Google Shape;290;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64625" y="1736020"/>
            <a:ext cx="1993477" cy="1123501"/>
          </a:xfrm>
          <a:prstGeom prst="rect">
            <a:avLst/>
          </a:prstGeom>
          <a:noFill/>
          <a:ln w="9525" cap="flat" cmpd="sng">
            <a:solidFill>
              <a:srgbClr val="FF0000"/>
            </a:solidFill>
            <a:prstDash val="solid"/>
            <a:round/>
            <a:headEnd type="none" w="sm" len="sm"/>
            <a:tailEnd type="none" w="sm" len="sm"/>
          </a:ln>
        </p:spPr>
      </p:pic>
      <p:sp>
        <p:nvSpPr>
          <p:cNvPr id="291" name="Google Shape;291;p33"/>
          <p:cNvSpPr txBox="1"/>
          <p:nvPr/>
        </p:nvSpPr>
        <p:spPr>
          <a:xfrm>
            <a:off x="55075" y="3225275"/>
            <a:ext cx="44664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LangExtract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Python library for converting large volumes of unstructured text into consistent, structured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for literary analysis, clinical notes, financial reports, or technical documentation. Define a prompt and few-shot examples to enforce the desired schema. Long-document optimization using chunking, parallel processing, and multiple passes.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Interactive HTML visualization to highlight and review extracted entities in context.</a:t>
            </a:r>
            <a:endParaRPr sz="1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419250"/>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408438"/>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txBox="1"/>
          <p:nvPr/>
        </p:nvSpPr>
        <p:spPr>
          <a:xfrm>
            <a:off x="3365968" y="228385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66425" y="229514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76046" y="357327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37018" y="139183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40315" y="121672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63758" y="210930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txBox="1"/>
          <p:nvPr/>
        </p:nvSpPr>
        <p:spPr>
          <a:xfrm>
            <a:off x="6317400" y="2233550"/>
            <a:ext cx="27750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5" name="Google Shape;85;p16"/>
          <p:cNvSpPr txBox="1"/>
          <p:nvPr/>
        </p:nvSpPr>
        <p:spPr>
          <a:xfrm>
            <a:off x="3377711" y="374134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6" name="Google Shape;86;p16"/>
          <p:cNvSpPr/>
          <p:nvPr/>
        </p:nvSpPr>
        <p:spPr>
          <a:xfrm>
            <a:off x="3668580" y="37497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8" name="Google Shape;88;p16"/>
          <p:cNvSpPr/>
          <p:nvPr/>
        </p:nvSpPr>
        <p:spPr>
          <a:xfrm>
            <a:off x="3661121" y="157192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665816" y="139291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531381" y="394407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3671528" y="428758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txBox="1"/>
          <p:nvPr/>
        </p:nvSpPr>
        <p:spPr>
          <a:xfrm>
            <a:off x="3373337" y="303834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3" name="Google Shape;93;p16"/>
          <p:cNvSpPr/>
          <p:nvPr/>
        </p:nvSpPr>
        <p:spPr>
          <a:xfrm>
            <a:off x="3673794" y="30496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a:off x="237466" y="374922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5" name="Google Shape;95;p16"/>
          <p:cNvSpPr/>
          <p:nvPr/>
        </p:nvSpPr>
        <p:spPr>
          <a:xfrm>
            <a:off x="536732" y="37564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541954" y="34039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670065" y="24892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p:nvPr/>
        </p:nvSpPr>
        <p:spPr>
          <a:xfrm>
            <a:off x="540326" y="43218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txBox="1"/>
          <p:nvPr/>
        </p:nvSpPr>
        <p:spPr>
          <a:xfrm flipH="1">
            <a:off x="469111" y="194481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0" name="Google Shape;100;p16"/>
          <p:cNvSpPr/>
          <p:nvPr/>
        </p:nvSpPr>
        <p:spPr>
          <a:xfrm>
            <a:off x="537180" y="356826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txBox="1"/>
          <p:nvPr/>
        </p:nvSpPr>
        <p:spPr>
          <a:xfrm>
            <a:off x="239552" y="412978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2" name="Google Shape;102;p16"/>
          <p:cNvSpPr/>
          <p:nvPr/>
        </p:nvSpPr>
        <p:spPr>
          <a:xfrm>
            <a:off x="538818" y="413703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537018" y="15904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239552" y="21288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538818" y="21361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6317400" y="1792225"/>
            <a:ext cx="2775000" cy="341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Grok 4 Benchmarks</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6"/>
              </a:rPr>
              <a:t>https://artificialanalysis.ai/models/grok-4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07" name="Google Shape;107;p16"/>
          <p:cNvSpPr/>
          <p:nvPr/>
        </p:nvSpPr>
        <p:spPr>
          <a:xfrm>
            <a:off x="541950" y="230766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txBox="1"/>
          <p:nvPr/>
        </p:nvSpPr>
        <p:spPr>
          <a:xfrm>
            <a:off x="3373337" y="283683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9" name="Google Shape;109;p16"/>
          <p:cNvSpPr/>
          <p:nvPr/>
        </p:nvSpPr>
        <p:spPr>
          <a:xfrm>
            <a:off x="3673794" y="284812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txBox="1"/>
          <p:nvPr/>
        </p:nvSpPr>
        <p:spPr>
          <a:xfrm>
            <a:off x="3385123" y="391641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1" name="Google Shape;111;p16"/>
          <p:cNvSpPr/>
          <p:nvPr/>
        </p:nvSpPr>
        <p:spPr>
          <a:xfrm>
            <a:off x="3675992" y="392480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537018" y="176939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flipH="1">
            <a:off x="476619" y="320205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4" name="Google Shape;114;p16"/>
          <p:cNvSpPr/>
          <p:nvPr/>
        </p:nvSpPr>
        <p:spPr>
          <a:xfrm>
            <a:off x="538833" y="303957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40326" y="448337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3663755" y="176870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txBox="1"/>
          <p:nvPr/>
        </p:nvSpPr>
        <p:spPr>
          <a:xfrm>
            <a:off x="3365968" y="264475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6"/>
          <p:cNvSpPr/>
          <p:nvPr/>
        </p:nvSpPr>
        <p:spPr>
          <a:xfrm>
            <a:off x="3666425" y="265604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flipH="1">
            <a:off x="3605848" y="337778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0" name="Google Shape;120;p16"/>
          <p:cNvSpPr/>
          <p:nvPr/>
        </p:nvSpPr>
        <p:spPr>
          <a:xfrm>
            <a:off x="3671528" y="321231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a:off x="3385123" y="408619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2" name="Google Shape;122;p16"/>
          <p:cNvSpPr/>
          <p:nvPr/>
        </p:nvSpPr>
        <p:spPr>
          <a:xfrm>
            <a:off x="3675992" y="40945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3" name="Google Shape;123;p16"/>
          <p:cNvGraphicFramePr/>
          <p:nvPr/>
        </p:nvGraphicFramePr>
        <p:xfrm>
          <a:off x="685800" y="838200"/>
          <a:ext cx="3000000" cy="3000000"/>
        </p:xfrm>
        <a:graphic>
          <a:graphicData uri="http://schemas.openxmlformats.org/drawingml/2006/table">
            <a:tbl>
              <a:tblPr>
                <a:noFill/>
                <a:tableStyleId>{91E5A8C2-36E8-4BD4-99E1-88AA2DFCB048}</a:tableStyleId>
              </a:tblPr>
              <a:tblGrid>
                <a:gridCol w="182880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149750">
                <a:tc>
                  <a:txBody>
                    <a:bodyPr/>
                    <a:lstStyle/>
                    <a:p>
                      <a:pPr marL="0" lvl="0" indent="0" algn="l" rtl="0">
                        <a:lnSpc>
                          <a:spcPct val="115000"/>
                        </a:lnSpc>
                        <a:spcBef>
                          <a:spcPts val="0"/>
                        </a:spcBef>
                        <a:spcAft>
                          <a:spcPts val="0"/>
                        </a:spcAft>
                        <a:buNone/>
                      </a:pPr>
                      <a:r>
                        <a:rPr lang="en" sz="800">
                          <a:solidFill>
                            <a:schemeClr val="dk1"/>
                          </a:solidFill>
                          <a:latin typeface="Calibri"/>
                          <a:ea typeface="Calibri"/>
                          <a:cs typeface="Calibri"/>
                          <a:sym typeface="Calibri"/>
                        </a:rPr>
                        <a:t>Model</a:t>
                      </a:r>
                      <a:endParaRPr sz="800">
                        <a:solidFill>
                          <a:schemeClr val="dk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800">
                          <a:solidFill>
                            <a:schemeClr val="dk1"/>
                          </a:solidFill>
                          <a:latin typeface="Calibri"/>
                          <a:ea typeface="Calibri"/>
                          <a:cs typeface="Calibri"/>
                          <a:sym typeface="Calibri"/>
                        </a:rPr>
                        <a:t>Score</a:t>
                      </a:r>
                      <a:endParaRPr sz="800">
                        <a:solidFill>
                          <a:schemeClr val="dk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gpt-5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00"/>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00"/>
                    </a:solidFill>
                  </a:tcPr>
                </a:tc>
                <a:extLst>
                  <a:ext uri="{0D108BD9-81ED-4DB2-BD59-A6C34878D82A}">
                    <a16:rowId xmlns:a16="http://schemas.microsoft.com/office/drawing/2014/main" val="10001"/>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4"/>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5"/>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6"/>
                  </a:ext>
                </a:extLst>
              </a:tr>
              <a:tr h="193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7"/>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qwen3-235b-a22b-no-thinking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8"/>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o1-2024-12-17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9"/>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0"/>
                  </a:ext>
                </a:extLst>
              </a:tr>
            </a:tbl>
          </a:graphicData>
        </a:graphic>
      </p:graphicFrame>
      <p:graphicFrame>
        <p:nvGraphicFramePr>
          <p:cNvPr id="124" name="Google Shape;124;p16"/>
          <p:cNvGraphicFramePr/>
          <p:nvPr/>
        </p:nvGraphicFramePr>
        <p:xfrm>
          <a:off x="3810000" y="829508"/>
          <a:ext cx="3000000" cy="3000000"/>
        </p:xfrm>
        <a:graphic>
          <a:graphicData uri="http://schemas.openxmlformats.org/drawingml/2006/table">
            <a:tbl>
              <a:tblPr>
                <a:noFill/>
                <a:tableStyleId>{91E5A8C2-36E8-4BD4-99E1-88AA2DFCB048}</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1650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gpt-5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00"/>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00"/>
                    </a:solidFill>
                  </a:tcPr>
                </a:tc>
                <a:extLst>
                  <a:ext uri="{0D108BD9-81ED-4DB2-BD59-A6C34878D82A}">
                    <a16:rowId xmlns:a16="http://schemas.microsoft.com/office/drawing/2014/main" val="10001"/>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1665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4"/>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5"/>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qwen3-235b-a22b-no-thinking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6"/>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qwen3-coder-480b-a35b-instruct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7"/>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glm-4.5-air</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8"/>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claude-sonnet-4-20250514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9"/>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0"/>
                  </a:ext>
                </a:extLst>
              </a:tr>
            </a:tbl>
          </a:graphicData>
        </a:graphic>
      </p:graphicFrame>
      <p:sp>
        <p:nvSpPr>
          <p:cNvPr id="125" name="Google Shape;125;p16"/>
          <p:cNvSpPr/>
          <p:nvPr/>
        </p:nvSpPr>
        <p:spPr>
          <a:xfrm>
            <a:off x="537018" y="105429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p:nvPr/>
        </p:nvSpPr>
        <p:spPr>
          <a:xfrm>
            <a:off x="3663755" y="104720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txBox="1"/>
          <p:nvPr/>
        </p:nvSpPr>
        <p:spPr>
          <a:xfrm>
            <a:off x="3363752" y="12236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8" name="Google Shape;128;p16"/>
          <p:cNvSpPr/>
          <p:nvPr/>
        </p:nvSpPr>
        <p:spPr>
          <a:xfrm>
            <a:off x="3663018" y="12308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txBox="1"/>
          <p:nvPr/>
        </p:nvSpPr>
        <p:spPr>
          <a:xfrm>
            <a:off x="239552" y="248379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0" name="Google Shape;130;p16"/>
          <p:cNvSpPr/>
          <p:nvPr/>
        </p:nvSpPr>
        <p:spPr>
          <a:xfrm>
            <a:off x="538818" y="24910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239552" y="26622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538818" y="26695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txBox="1"/>
          <p:nvPr/>
        </p:nvSpPr>
        <p:spPr>
          <a:xfrm>
            <a:off x="230860" y="285147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4" name="Google Shape;134;p16"/>
          <p:cNvSpPr/>
          <p:nvPr/>
        </p:nvSpPr>
        <p:spPr>
          <a:xfrm>
            <a:off x="530126" y="28587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p:nvPr/>
        </p:nvSpPr>
        <p:spPr>
          <a:xfrm>
            <a:off x="3663755" y="194718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6"/>
          <p:cNvSpPr txBox="1"/>
          <p:nvPr/>
        </p:nvSpPr>
        <p:spPr>
          <a:xfrm flipH="1">
            <a:off x="3605848" y="447065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4"/>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97" name="Google Shape;297;p34"/>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298" name="Google Shape;298;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44550" y="1934975"/>
            <a:ext cx="3034724" cy="3140500"/>
          </a:xfrm>
          <a:prstGeom prst="rect">
            <a:avLst/>
          </a:prstGeom>
          <a:noFill/>
          <a:ln w="9525" cap="flat" cmpd="sng">
            <a:solidFill>
              <a:srgbClr val="FF0000"/>
            </a:solidFill>
            <a:prstDash val="solid"/>
            <a:round/>
            <a:headEnd type="none" w="sm" len="sm"/>
            <a:tailEnd type="none" w="sm" len="sm"/>
          </a:ln>
        </p:spPr>
      </p:pic>
      <p:pic>
        <p:nvPicPr>
          <p:cNvPr id="299" name="Google Shape;299;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541575"/>
            <a:ext cx="5465225" cy="2018025"/>
          </a:xfrm>
          <a:prstGeom prst="rect">
            <a:avLst/>
          </a:prstGeom>
          <a:noFill/>
          <a:ln w="9525" cap="flat" cmpd="sng">
            <a:solidFill>
              <a:srgbClr val="FF0000"/>
            </a:solidFill>
            <a:prstDash val="solid"/>
            <a:round/>
            <a:headEnd type="none" w="sm" len="sm"/>
            <a:tailEnd type="none" w="sm" len="sm"/>
          </a:ln>
        </p:spPr>
      </p:pic>
      <p:pic>
        <p:nvPicPr>
          <p:cNvPr id="300" name="Google Shape;300;p3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52400" y="2635800"/>
            <a:ext cx="4920264" cy="2507700"/>
          </a:xfrm>
          <a:prstGeom prst="rect">
            <a:avLst/>
          </a:prstGeom>
          <a:noFill/>
          <a:ln w="9525" cap="flat" cmpd="sng">
            <a:solidFill>
              <a:srgbClr val="FF0000"/>
            </a:solidFill>
            <a:prstDash val="solid"/>
            <a:round/>
            <a:headEnd type="none" w="sm" len="sm"/>
            <a:tailEnd type="none" w="sm" len="sm"/>
          </a:ln>
        </p:spPr>
      </p:pic>
      <p:sp>
        <p:nvSpPr>
          <p:cNvPr id="301" name="Google Shape;301;p34"/>
          <p:cNvSpPr txBox="1"/>
          <p:nvPr/>
        </p:nvSpPr>
        <p:spPr>
          <a:xfrm>
            <a:off x="6084400" y="110675"/>
            <a:ext cx="2994900" cy="757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"Don't fear AI replacement, embrace AI augmentation"     </a:t>
            </a:r>
            <a:endParaRPr sz="1600" b="1" i="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      -- Eric Schmidt</a:t>
            </a:r>
            <a:endParaRPr sz="1600" b="1" i="1">
              <a:solidFill>
                <a:srgbClr val="FF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07" name="Google Shape;307;p3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08" name="Google Shape;308;p3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09" name="Google Shape;309;p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10" name="Google Shape;310;p35"/>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1" name="Google Shape;311;p35"/>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7"/>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GPT-5 impressions</a:t>
            </a:r>
            <a:endParaRPr sz="2000" b="1" i="0" u="none" strike="noStrike" cap="none">
              <a:solidFill>
                <a:schemeClr val="dk1"/>
              </a:solidFill>
              <a:latin typeface="Calibri"/>
              <a:ea typeface="Calibri"/>
              <a:cs typeface="Calibri"/>
              <a:sym typeface="Calibri"/>
            </a:endParaRPr>
          </a:p>
        </p:txBody>
      </p:sp>
      <p:sp>
        <p:nvSpPr>
          <p:cNvPr id="142" name="Google Shape;142;p17"/>
          <p:cNvSpPr txBox="1"/>
          <p:nvPr/>
        </p:nvSpPr>
        <p:spPr>
          <a:xfrm>
            <a:off x="55075" y="482325"/>
            <a:ext cx="441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Mathew Berman tests: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https://www.youtube.com/watch?v=BUDmHYI6e3g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Robin Ebers - GPT-5 Will NOT Replace Claude Code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(not practical slow, spends too many tokens)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https://www.youtube.com/watch?v=bTCNOIee31c</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3" name="Google Shape;143;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83775" y="317258"/>
            <a:ext cx="2066599" cy="1126630"/>
          </a:xfrm>
          <a:prstGeom prst="rect">
            <a:avLst/>
          </a:prstGeom>
          <a:noFill/>
          <a:ln w="9525" cap="flat" cmpd="sng">
            <a:solidFill>
              <a:srgbClr val="FF0000"/>
            </a:solidFill>
            <a:prstDash val="solid"/>
            <a:round/>
            <a:headEnd type="none" w="sm" len="sm"/>
            <a:tailEnd type="none" w="sm" len="sm"/>
          </a:ln>
        </p:spPr>
      </p:pic>
      <p:pic>
        <p:nvPicPr>
          <p:cNvPr id="144" name="Google Shape;144;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912850" y="317175"/>
            <a:ext cx="2066598" cy="1126800"/>
          </a:xfrm>
          <a:prstGeom prst="rect">
            <a:avLst/>
          </a:prstGeom>
          <a:noFill/>
          <a:ln w="9525" cap="flat" cmpd="sng">
            <a:solidFill>
              <a:srgbClr val="FF0000"/>
            </a:solidFill>
            <a:prstDash val="solid"/>
            <a:round/>
            <a:headEnd type="none" w="sm" len="sm"/>
            <a:tailEnd type="none" w="sm" len="sm"/>
          </a:ln>
        </p:spPr>
      </p:pic>
      <p:sp>
        <p:nvSpPr>
          <p:cNvPr id="145" name="Google Shape;145;p17"/>
          <p:cNvSpPr txBox="1"/>
          <p:nvPr/>
        </p:nvSpPr>
        <p:spPr>
          <a:xfrm>
            <a:off x="55075" y="1657475"/>
            <a:ext cx="441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What Went Wrong With GPT-5...(People Hate 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Router was not working correctly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is not as friendly as previous versions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"intelligent co-pilot that doesn't care about you"</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7"/>
              </a:rPr>
              <a:t>https://www.youtube.com/watch?v=lmuXAoHLc8s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6" name="Google Shape;146;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83775" y="1510700"/>
            <a:ext cx="2066599" cy="1156919"/>
          </a:xfrm>
          <a:prstGeom prst="rect">
            <a:avLst/>
          </a:prstGeom>
          <a:noFill/>
          <a:ln w="9525" cap="flat" cmpd="sng">
            <a:solidFill>
              <a:srgbClr val="FF0000"/>
            </a:solidFill>
            <a:prstDash val="solid"/>
            <a:round/>
            <a:headEnd type="none" w="sm" len="sm"/>
            <a:tailEnd type="none" w="sm" len="sm"/>
          </a:ln>
        </p:spPr>
      </p:pic>
      <p:sp>
        <p:nvSpPr>
          <p:cNvPr id="147" name="Google Shape;147;p17"/>
          <p:cNvSpPr txBox="1"/>
          <p:nvPr/>
        </p:nvSpPr>
        <p:spPr>
          <a:xfrm>
            <a:off x="55075" y="3685571"/>
            <a:ext cx="44127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 previous models were removed. Now there is only GPT-5</a:t>
            </a:r>
            <a:endParaRPr sz="1200">
              <a:solidFill>
                <a:schemeClr val="dk1"/>
              </a:solidFill>
              <a:latin typeface="Calibri"/>
              <a:ea typeface="Calibri"/>
              <a:cs typeface="Calibri"/>
              <a:sym typeface="Calibri"/>
            </a:endParaRPr>
          </a:p>
        </p:txBody>
      </p:sp>
      <p:pic>
        <p:nvPicPr>
          <p:cNvPr id="148" name="Google Shape;148;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5075" y="3970521"/>
            <a:ext cx="2869436" cy="1126650"/>
          </a:xfrm>
          <a:prstGeom prst="rect">
            <a:avLst/>
          </a:prstGeom>
          <a:noFill/>
          <a:ln w="9525" cap="flat" cmpd="sng">
            <a:solidFill>
              <a:srgbClr val="FF0000"/>
            </a:solidFill>
            <a:prstDash val="solid"/>
            <a:round/>
            <a:headEnd type="none" w="sm" len="sm"/>
            <a:tailEnd type="none" w="sm" len="sm"/>
          </a:ln>
        </p:spPr>
      </p:pic>
      <p:sp>
        <p:nvSpPr>
          <p:cNvPr id="149" name="Google Shape;149;p17"/>
          <p:cNvSpPr txBox="1"/>
          <p:nvPr/>
        </p:nvSpPr>
        <p:spPr>
          <a:xfrm>
            <a:off x="55075" y="2649063"/>
            <a:ext cx="441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Early GPT‑5 results: strong across reasoning, with problems related to routing, cost, and effort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Early tests found GPT‑5 consumed 4–5× more tokens than GPT‑4.1 on identical vision prompts, likely due to more verbose internal “thinking”</a:t>
            </a:r>
            <a:endParaRPr sz="1200">
              <a:solidFill>
                <a:schemeClr val="dk1"/>
              </a:solidFill>
              <a:latin typeface="Calibri"/>
              <a:ea typeface="Calibri"/>
              <a:cs typeface="Calibri"/>
              <a:sym typeface="Calibri"/>
            </a:endParaRPr>
          </a:p>
        </p:txBody>
      </p:sp>
      <p:sp>
        <p:nvSpPr>
          <p:cNvPr id="150" name="Google Shape;150;p17"/>
          <p:cNvSpPr txBox="1"/>
          <p:nvPr/>
        </p:nvSpPr>
        <p:spPr>
          <a:xfrm>
            <a:off x="4584713" y="2771625"/>
            <a:ext cx="2328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GPT-5 did receive updates this week in response to user backlash and technical issues - bug fixes, improved model selection routing, increasing message limits for Plus subscribers, and the temporary re-allowing of GPT-4o for some users</a:t>
            </a:r>
            <a:endParaRPr sz="1200">
              <a:solidFill>
                <a:schemeClr val="dk1"/>
              </a:solidFill>
              <a:latin typeface="Calibri"/>
              <a:ea typeface="Calibri"/>
              <a:cs typeface="Calibri"/>
              <a:sym typeface="Calibri"/>
            </a:endParaRPr>
          </a:p>
        </p:txBody>
      </p:sp>
      <p:pic>
        <p:nvPicPr>
          <p:cNvPr id="151" name="Google Shape;151;p1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066387" y="2771625"/>
            <a:ext cx="1988825" cy="227493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HRM (Hierarchical Reasoning Model)</a:t>
            </a:r>
            <a:endParaRPr sz="2000" b="1" i="0" u="none" strike="noStrike" cap="none">
              <a:solidFill>
                <a:schemeClr val="dk1"/>
              </a:solidFill>
              <a:latin typeface="Calibri"/>
              <a:ea typeface="Calibri"/>
              <a:cs typeface="Calibri"/>
              <a:sym typeface="Calibri"/>
            </a:endParaRPr>
          </a:p>
        </p:txBody>
      </p:sp>
      <p:sp>
        <p:nvSpPr>
          <p:cNvPr id="157" name="Google Shape;157;p18"/>
          <p:cNvSpPr txBox="1"/>
          <p:nvPr/>
        </p:nvSpPr>
        <p:spPr>
          <a:xfrm>
            <a:off x="55075" y="482325"/>
            <a:ext cx="44127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FF0000"/>
              </a:buClr>
              <a:buSzPts val="1000"/>
              <a:buFont typeface="Calibri"/>
              <a:buChar char="●"/>
            </a:pPr>
            <a:r>
              <a:rPr lang="en" sz="1200" b="1">
                <a:solidFill>
                  <a:srgbClr val="FF0000"/>
                </a:solidFill>
                <a:latin typeface="Calibri"/>
                <a:ea typeface="Calibri"/>
                <a:cs typeface="Calibri"/>
                <a:sym typeface="Calibri"/>
              </a:rPr>
              <a:t>HRM (Hierarchical Reasoning Model) - Open Source</a:t>
            </a:r>
            <a:endParaRPr sz="1200" b="1">
              <a:solidFill>
                <a:srgbClr val="FF0000"/>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200">
                <a:solidFill>
                  <a:schemeClr val="dk1"/>
                </a:solidFill>
                <a:latin typeface="Calibri"/>
                <a:ea typeface="Calibri"/>
                <a:cs typeface="Calibri"/>
                <a:sym typeface="Calibri"/>
              </a:rPr>
              <a:t>Very small 27M params system outperforms much bigger models</a:t>
            </a:r>
            <a:endParaRPr sz="12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200">
                <a:solidFill>
                  <a:schemeClr val="dk1"/>
                </a:solidFill>
                <a:latin typeface="Calibri"/>
                <a:ea typeface="Calibri"/>
                <a:cs typeface="Calibri"/>
                <a:sym typeface="Calibri"/>
              </a:rPr>
              <a:t>Created by Sapient Intelligence - small startup from Singapore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https://www.youtube.com/watch?v=2KC03FPuOCs</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https://github.com/sapientinc/HRM</a:t>
            </a:r>
            <a:r>
              <a:rPr lang="en" sz="1200">
                <a:solidFill>
                  <a:schemeClr val="dk1"/>
                </a:solidFill>
                <a:latin typeface="Calibri"/>
                <a:ea typeface="Calibri"/>
                <a:cs typeface="Calibri"/>
                <a:sym typeface="Calibri"/>
              </a:rPr>
              <a:t> - github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https://arxiv.org/abs/2506.21734</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HRM achieved a major breakthrough in machine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key innovation is a brain-inspired, planner-worker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high-level "planner" creates strategies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low-level "worker" carries them out and reports back, enabling the model to think in self-correcting loops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rather than fragile, linear chains of thought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40.3% on ARC AGI benchmark (compare with 37% OpenAI and 21.2% of Claude 3.7)</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Extreme Sudoku, HRM solved 55% of cases, versus a 0% success rate for popular chain-of-thought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HRM can be trained for such tasks in only 2 GPU hours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means that AI of this caliber could run locally on laptops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HRM's creators argue this result shows the future of AI may depend less on model size and more on smarter, human-like cognitive architectures</a:t>
            </a:r>
            <a:endParaRPr sz="1200">
              <a:solidFill>
                <a:schemeClr val="dk1"/>
              </a:solidFill>
              <a:latin typeface="Calibri"/>
              <a:ea typeface="Calibri"/>
              <a:cs typeface="Calibri"/>
              <a:sym typeface="Calibri"/>
            </a:endParaRPr>
          </a:p>
        </p:txBody>
      </p:sp>
      <p:sp>
        <p:nvSpPr>
          <p:cNvPr id="158" name="Google Shape;158;p18"/>
          <p:cNvSpPr txBox="1"/>
          <p:nvPr/>
        </p:nvSpPr>
        <p:spPr>
          <a:xfrm>
            <a:off x="4602350" y="567250"/>
            <a:ext cx="44127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HRM approach closely resembles the agentic system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with a separation of planning/orchestration and specialist execution</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In any complex organization - from corporations to governments and militaries - the most effective outcomes arise when </a:t>
            </a:r>
            <a:r>
              <a:rPr lang="en" sz="1200" b="1">
                <a:solidFill>
                  <a:srgbClr val="FF0000"/>
                </a:solidFill>
                <a:latin typeface="Calibri"/>
                <a:ea typeface="Calibri"/>
                <a:cs typeface="Calibri"/>
                <a:sym typeface="Calibri"/>
              </a:rPr>
              <a:t>strategy and execution are clearly separated</a:t>
            </a:r>
            <a:r>
              <a:rPr lang="en" sz="1200">
                <a:solidFill>
                  <a:schemeClr val="dk1"/>
                </a:solidFill>
                <a:latin typeface="Calibri"/>
                <a:ea typeface="Calibri"/>
                <a:cs typeface="Calibri"/>
                <a:sym typeface="Calibri"/>
              </a:rPr>
              <a:t>, yet strongly aligned through communication, feedback, and shared metrics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Examples of Separation of Responsibilities: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Reinforcement Learning actor/critic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Military soldiers/generals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Business workers/managers</a:t>
            </a:r>
            <a:endParaRPr sz="1200">
              <a:solidFill>
                <a:schemeClr val="dk1"/>
              </a:solidFill>
              <a:latin typeface="Calibri"/>
              <a:ea typeface="Calibri"/>
              <a:cs typeface="Calibri"/>
              <a:sym typeface="Calibri"/>
            </a:endParaRPr>
          </a:p>
        </p:txBody>
      </p:sp>
      <p:pic>
        <p:nvPicPr>
          <p:cNvPr id="159" name="Google Shape;159;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39625" y="2946225"/>
            <a:ext cx="2350402" cy="203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Why Terminal AI Assistants are Popular</a:t>
            </a:r>
            <a:endParaRPr sz="2000" b="1" i="0" u="none" strike="noStrike" cap="none">
              <a:solidFill>
                <a:schemeClr val="dk1"/>
              </a:solidFill>
              <a:latin typeface="Calibri"/>
              <a:ea typeface="Calibri"/>
              <a:cs typeface="Calibri"/>
              <a:sym typeface="Calibri"/>
            </a:endParaRPr>
          </a:p>
        </p:txBody>
      </p:sp>
      <p:sp>
        <p:nvSpPr>
          <p:cNvPr id="165" name="Google Shape;165;p19"/>
          <p:cNvSpPr txBox="1"/>
          <p:nvPr/>
        </p:nvSpPr>
        <p:spPr>
          <a:xfrm>
            <a:off x="55075" y="482325"/>
            <a:ext cx="41136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Terminal AI assistants - such as Claude Code, Gemini CLI, Cursor CLI, and similar tools - combine the power of modern AI with the flexibility, speed, and universality of the command line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Allow to automate repetitive command-line operations like file management, deployments, and script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Faster Command Discovery - users can describe tasks in natural language and let the AI suggest precise commands or scripts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Terminal assistants can detect command typos and risky instructions, suggesting corrections in real-time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Approve/Reject Before Execution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embedded directly into the terminal, eliminating context switching between the code editor, browser, and chatbots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Many terminal assistants support non-interactive operation, enabling powerful automation for CI/CD pipelines, batch processing, and other workflow integrations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Plain Language Instructions, Conversational Experience, Personalization,  Learning from User Behavior, Continuous Improvement, Customizable (behavior, context, file access, and model choice for different projects), Open Source, easy to integrate into any environment, Professional-Grade Results with less "friction" compared to traditional IDE plugins or sidebar-based assistants</a:t>
            </a:r>
            <a:endParaRPr sz="1200">
              <a:solidFill>
                <a:schemeClr val="dk1"/>
              </a:solidFill>
              <a:latin typeface="Calibri"/>
              <a:ea typeface="Calibri"/>
              <a:cs typeface="Calibri"/>
              <a:sym typeface="Calibri"/>
            </a:endParaRPr>
          </a:p>
        </p:txBody>
      </p:sp>
      <p:pic>
        <p:nvPicPr>
          <p:cNvPr id="166" name="Google Shape;166;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239175" y="533282"/>
            <a:ext cx="1655775" cy="930342"/>
          </a:xfrm>
          <a:prstGeom prst="rect">
            <a:avLst/>
          </a:prstGeom>
          <a:noFill/>
          <a:ln w="9525" cap="flat" cmpd="sng">
            <a:solidFill>
              <a:srgbClr val="FF0000"/>
            </a:solidFill>
            <a:prstDash val="solid"/>
            <a:round/>
            <a:headEnd type="none" w="sm" len="sm"/>
            <a:tailEnd type="none" w="sm" len="sm"/>
          </a:ln>
        </p:spPr>
      </p:pic>
      <p:pic>
        <p:nvPicPr>
          <p:cNvPr id="167" name="Google Shape;167;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239175" y="1581250"/>
            <a:ext cx="1655775" cy="927226"/>
          </a:xfrm>
          <a:prstGeom prst="rect">
            <a:avLst/>
          </a:prstGeom>
          <a:noFill/>
          <a:ln w="9525" cap="flat" cmpd="sng">
            <a:solidFill>
              <a:srgbClr val="FF0000"/>
            </a:solidFill>
            <a:prstDash val="solid"/>
            <a:round/>
            <a:headEnd type="none" w="sm" len="sm"/>
            <a:tailEnd type="none" w="sm" len="sm"/>
          </a:ln>
        </p:spPr>
      </p:pic>
      <p:pic>
        <p:nvPicPr>
          <p:cNvPr id="168" name="Google Shape;168;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239175" y="2593988"/>
            <a:ext cx="1655775" cy="830500"/>
          </a:xfrm>
          <a:prstGeom prst="rect">
            <a:avLst/>
          </a:prstGeom>
          <a:noFill/>
          <a:ln w="9525" cap="flat" cmpd="sng">
            <a:solidFill>
              <a:srgbClr val="FF0000"/>
            </a:solidFill>
            <a:prstDash val="solid"/>
            <a:round/>
            <a:headEnd type="none" w="sm" len="sm"/>
            <a:tailEnd type="none" w="sm" len="sm"/>
          </a:ln>
        </p:spPr>
      </p:pic>
      <p:pic>
        <p:nvPicPr>
          <p:cNvPr id="169" name="Google Shape;169;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239175" y="3510000"/>
            <a:ext cx="1655775" cy="927237"/>
          </a:xfrm>
          <a:prstGeom prst="rect">
            <a:avLst/>
          </a:prstGeom>
          <a:noFill/>
          <a:ln w="9525" cap="flat" cmpd="sng">
            <a:solidFill>
              <a:srgbClr val="FF0000"/>
            </a:solidFill>
            <a:prstDash val="solid"/>
            <a:round/>
            <a:headEnd type="none" w="sm" len="sm"/>
            <a:tailEnd type="none" w="sm" len="sm"/>
          </a:ln>
        </p:spPr>
      </p:pic>
      <p:sp>
        <p:nvSpPr>
          <p:cNvPr id="170" name="Google Shape;170;p19"/>
          <p:cNvSpPr txBox="1"/>
          <p:nvPr/>
        </p:nvSpPr>
        <p:spPr>
          <a:xfrm>
            <a:off x="6025975" y="550875"/>
            <a:ext cx="3042300" cy="209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Warp.dev </a:t>
            </a:r>
            <a:r>
              <a:rPr lang="en" sz="800" u="sng">
                <a:solidFill>
                  <a:schemeClr val="hlink"/>
                </a:solidFill>
                <a:latin typeface="Calibri"/>
                <a:ea typeface="Calibri"/>
                <a:cs typeface="Calibri"/>
                <a:sym typeface="Calibri"/>
                <a:hlinkClick r:id="rId7"/>
              </a:rPr>
              <a:t>https://www.warp.dev/coding</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OpenCode SST</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8"/>
              </a:rPr>
              <a:t>https://github.com/sst/opencode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Kilo Code</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9"/>
              </a:rPr>
              <a:t>https://kilocode.ai</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CLI</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10"/>
              </a:rPr>
              <a:t>https://developers.google.com/gemini-code-assist/docs/gemini-cli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Code CLI </a:t>
            </a:r>
            <a:r>
              <a:rPr lang="en" sz="800" u="sng">
                <a:solidFill>
                  <a:schemeClr val="hlink"/>
                </a:solidFill>
                <a:latin typeface="Calibri"/>
                <a:ea typeface="Calibri"/>
                <a:cs typeface="Calibri"/>
                <a:sym typeface="Calibri"/>
                <a:hlinkClick r:id="rId11"/>
              </a:rPr>
              <a:t>https://www.anthropic.com/claude-code</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Cursor CLI </a:t>
            </a:r>
            <a:r>
              <a:rPr lang="en" sz="800" u="sng">
                <a:solidFill>
                  <a:schemeClr val="hlink"/>
                </a:solidFill>
                <a:latin typeface="Calibri"/>
                <a:ea typeface="Calibri"/>
                <a:cs typeface="Calibri"/>
                <a:sym typeface="Calibri"/>
                <a:hlinkClick r:id="rId12"/>
              </a:rPr>
              <a:t>https://docs.cursor.com/en/cli/overview</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Grok CLI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AIChat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Codex CLI</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13"/>
              </a:rPr>
              <a:t>https://github.com/openai/codex</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Interpreter</a:t>
            </a:r>
            <a:r>
              <a:rPr lang="en" sz="700">
                <a:solidFill>
                  <a:schemeClr val="dk1"/>
                </a:solidFill>
                <a:latin typeface="Calibri"/>
                <a:ea typeface="Calibri"/>
                <a:cs typeface="Calibri"/>
                <a:sym typeface="Calibri"/>
              </a:rPr>
              <a:t>	</a:t>
            </a:r>
            <a:r>
              <a:rPr lang="en" sz="700" u="sng">
                <a:solidFill>
                  <a:schemeClr val="hlink"/>
                </a:solidFill>
                <a:latin typeface="Calibri"/>
                <a:ea typeface="Calibri"/>
                <a:cs typeface="Calibri"/>
                <a:sym typeface="Calibri"/>
                <a:hlinkClick r:id="rId14"/>
              </a:rPr>
              <a:t>https://github.com/openinterpreter/open-interpreter</a:t>
            </a:r>
            <a:r>
              <a:rPr lang="en" sz="7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76" name="Google Shape;176;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History 2024-2025</a:t>
            </a:r>
            <a:endParaRPr sz="2000" b="1" i="0" u="none" strike="noStrike" cap="none">
              <a:solidFill>
                <a:schemeClr val="dk1"/>
              </a:solidFill>
              <a:latin typeface="Calibri"/>
              <a:ea typeface="Calibri"/>
              <a:cs typeface="Calibri"/>
              <a:sym typeface="Calibri"/>
            </a:endParaRPr>
          </a:p>
        </p:txBody>
      </p:sp>
      <p:sp>
        <p:nvSpPr>
          <p:cNvPr id="182" name="Google Shape;182;p21"/>
          <p:cNvSpPr txBox="1"/>
          <p:nvPr/>
        </p:nvSpPr>
        <p:spPr>
          <a:xfrm>
            <a:off x="55075" y="1168125"/>
            <a:ext cx="44664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Model Context Protocol (MCP)</a:t>
            </a:r>
            <a:r>
              <a:rPr lang="en" sz="1200">
                <a:solidFill>
                  <a:schemeClr val="dk1"/>
                </a:solidFill>
                <a:latin typeface="Calibri"/>
                <a:ea typeface="Calibri"/>
                <a:cs typeface="Calibri"/>
                <a:sym typeface="Calibri"/>
              </a:rPr>
              <a:t> allows AI models and agents to get access to data (context)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November 2024 - initial release, open-sourced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February 2025 - 1st official SDKs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May 2025 - Claude Code SDK, support for agentic workflows. support for real-time SSE and HTTP transport, multi-language capabilities (TypeScript, Python, C#, Java), and easy integration into Anthropic's API and Claude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https://github.com/modelcontextprotocol</a:t>
            </a:r>
            <a:r>
              <a:rPr lang="en" sz="1200">
                <a:solidFill>
                  <a:schemeClr val="dk1"/>
                </a:solidFill>
                <a:latin typeface="Calibri"/>
                <a:ea typeface="Calibri"/>
                <a:cs typeface="Calibri"/>
                <a:sym typeface="Calibri"/>
              </a:rPr>
              <a:t> - GitHub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https://en.wikipedia.org/wiki/Model_Context_Protocol</a:t>
            </a:r>
            <a:r>
              <a:rPr lang="en" sz="1200">
                <a:solidFill>
                  <a:schemeClr val="dk1"/>
                </a:solidFill>
                <a:latin typeface="Calibri"/>
                <a:ea typeface="Calibri"/>
                <a:cs typeface="Calibri"/>
                <a:sym typeface="Calibri"/>
              </a:rPr>
              <a:t> - Wikipedia</a:t>
            </a:r>
            <a:endParaRPr sz="1200">
              <a:solidFill>
                <a:schemeClr val="dk1"/>
              </a:solidFill>
              <a:latin typeface="Calibri"/>
              <a:ea typeface="Calibri"/>
              <a:cs typeface="Calibri"/>
              <a:sym typeface="Calibri"/>
            </a:endParaRPr>
          </a:p>
        </p:txBody>
      </p:sp>
      <p:pic>
        <p:nvPicPr>
          <p:cNvPr id="183" name="Google Shape;183;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28500" y="208475"/>
            <a:ext cx="3874276" cy="2074125"/>
          </a:xfrm>
          <a:prstGeom prst="rect">
            <a:avLst/>
          </a:prstGeom>
          <a:noFill/>
          <a:ln>
            <a:noFill/>
          </a:ln>
        </p:spPr>
      </p:pic>
      <p:pic>
        <p:nvPicPr>
          <p:cNvPr id="184" name="Google Shape;184;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776225" y="3223350"/>
            <a:ext cx="2578821" cy="180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vs Google Search</a:t>
            </a:r>
            <a:endParaRPr sz="2000" b="1" i="0" u="none" strike="noStrike" cap="none">
              <a:solidFill>
                <a:schemeClr val="dk1"/>
              </a:solidFill>
              <a:latin typeface="Calibri"/>
              <a:ea typeface="Calibri"/>
              <a:cs typeface="Calibri"/>
              <a:sym typeface="Calibri"/>
            </a:endParaRPr>
          </a:p>
        </p:txBody>
      </p:sp>
      <p:sp>
        <p:nvSpPr>
          <p:cNvPr id="190" name="Google Shape;190;p22"/>
          <p:cNvSpPr txBox="1"/>
          <p:nvPr/>
        </p:nvSpPr>
        <p:spPr>
          <a:xfrm>
            <a:off x="55075" y="433800"/>
            <a:ext cx="4466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There are thousands of MCP servers listed in multiple directories.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Any data from web pages, docs, databases, etc. can now be made available via MCP to be used in (AI) applications</a:t>
            </a:r>
            <a:endParaRPr sz="1200">
              <a:solidFill>
                <a:schemeClr val="dk1"/>
              </a:solidFill>
              <a:latin typeface="Calibri"/>
              <a:ea typeface="Calibri"/>
              <a:cs typeface="Calibri"/>
              <a:sym typeface="Calibri"/>
            </a:endParaRPr>
          </a:p>
        </p:txBody>
      </p:sp>
      <p:pic>
        <p:nvPicPr>
          <p:cNvPr id="191" name="Google Shape;191;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39425" y="577798"/>
            <a:ext cx="4137301" cy="2068650"/>
          </a:xfrm>
          <a:prstGeom prst="rect">
            <a:avLst/>
          </a:prstGeom>
          <a:noFill/>
          <a:ln w="9525" cap="flat" cmpd="sng">
            <a:solidFill>
              <a:srgbClr val="FF0000"/>
            </a:solidFill>
            <a:prstDash val="solid"/>
            <a:round/>
            <a:headEnd type="none" w="sm" len="sm"/>
            <a:tailEnd type="none" w="sm" len="sm"/>
          </a:ln>
        </p:spPr>
      </p:pic>
      <p:sp>
        <p:nvSpPr>
          <p:cNvPr id="192" name="Google Shape;192;p22"/>
          <p:cNvSpPr txBox="1"/>
          <p:nvPr/>
        </p:nvSpPr>
        <p:spPr>
          <a:xfrm>
            <a:off x="62675" y="1065800"/>
            <a:ext cx="44664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https://www.pulsemcp.com/servers</a:t>
            </a:r>
            <a:r>
              <a:rPr lang="en" sz="1000">
                <a:solidFill>
                  <a:schemeClr val="dk1"/>
                </a:solidFill>
                <a:latin typeface="Calibri"/>
                <a:ea typeface="Calibri"/>
                <a:cs typeface="Calibri"/>
                <a:sym typeface="Calibri"/>
              </a:rPr>
              <a:t> - 5396 servers listed</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https://portkey.ai/mcp-servers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https://mcp.so</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https://glama.ai/mcp/servers</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https://github.com/punkpeye/awesome-mcp-servers</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https://www.mcpserverfinder.com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0"/>
              </a:rPr>
              <a:t>https://cursor.directory/mcp</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11"/>
              </a:rPr>
              <a:t>https://www.mcpserver.directory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2"/>
              </a:rPr>
              <a:t>https://github.com/modelcontextprotocol/servers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000" u="sng">
                <a:solidFill>
                  <a:schemeClr val="hlink"/>
                </a:solidFill>
                <a:latin typeface="Calibri"/>
                <a:ea typeface="Calibri"/>
                <a:cs typeface="Calibri"/>
                <a:sym typeface="Calibri"/>
                <a:hlinkClick r:id="rId13"/>
              </a:rPr>
              <a:t>https://code.visualstudio.com/docs/copilot/chat/mcp-servers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93" name="Google Shape;193;p22"/>
          <p:cNvSpPr txBox="1"/>
          <p:nvPr/>
        </p:nvSpPr>
        <p:spPr>
          <a:xfrm>
            <a:off x="2302500" y="2862525"/>
            <a:ext cx="1828800" cy="7266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300" b="1">
                <a:solidFill>
                  <a:srgbClr val="3C78D8"/>
                </a:solidFill>
                <a:latin typeface="Calibri"/>
                <a:ea typeface="Calibri"/>
                <a:cs typeface="Calibri"/>
                <a:sym typeface="Calibri"/>
              </a:rPr>
              <a:t>Google Search</a:t>
            </a:r>
            <a:endParaRPr sz="23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None/>
            </a:pPr>
            <a:r>
              <a:rPr lang="en" sz="2300" b="1">
                <a:solidFill>
                  <a:srgbClr val="3C78D8"/>
                </a:solidFill>
                <a:latin typeface="Calibri"/>
                <a:ea typeface="Calibri"/>
                <a:cs typeface="Calibri"/>
                <a:sym typeface="Calibri"/>
              </a:rPr>
              <a:t>for Humans</a:t>
            </a:r>
            <a:endParaRPr sz="2300" b="1">
              <a:solidFill>
                <a:srgbClr val="3C78D8"/>
              </a:solidFill>
              <a:latin typeface="Calibri"/>
              <a:ea typeface="Calibri"/>
              <a:cs typeface="Calibri"/>
              <a:sym typeface="Calibri"/>
            </a:endParaRPr>
          </a:p>
        </p:txBody>
      </p:sp>
      <p:sp>
        <p:nvSpPr>
          <p:cNvPr id="194" name="Google Shape;194;p22"/>
          <p:cNvSpPr txBox="1"/>
          <p:nvPr/>
        </p:nvSpPr>
        <p:spPr>
          <a:xfrm>
            <a:off x="5016950" y="2862525"/>
            <a:ext cx="1828800" cy="7266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300" b="1">
                <a:solidFill>
                  <a:srgbClr val="3C78D8"/>
                </a:solidFill>
                <a:latin typeface="Calibri"/>
                <a:ea typeface="Calibri"/>
                <a:cs typeface="Calibri"/>
                <a:sym typeface="Calibri"/>
              </a:rPr>
              <a:t>MCP</a:t>
            </a:r>
            <a:endParaRPr sz="23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None/>
            </a:pPr>
            <a:r>
              <a:rPr lang="en" sz="2300" b="1">
                <a:solidFill>
                  <a:srgbClr val="3C78D8"/>
                </a:solidFill>
                <a:latin typeface="Calibri"/>
                <a:ea typeface="Calibri"/>
                <a:cs typeface="Calibri"/>
                <a:sym typeface="Calibri"/>
              </a:rPr>
              <a:t>for Apps &amp; AI</a:t>
            </a:r>
            <a:endParaRPr sz="2300" b="1">
              <a:solidFill>
                <a:srgbClr val="3C78D8"/>
              </a:solidFill>
              <a:latin typeface="Calibri"/>
              <a:ea typeface="Calibri"/>
              <a:cs typeface="Calibri"/>
              <a:sym typeface="Calibri"/>
            </a:endParaRPr>
          </a:p>
        </p:txBody>
      </p:sp>
      <p:sp>
        <p:nvSpPr>
          <p:cNvPr id="195" name="Google Shape;195;p22"/>
          <p:cNvSpPr/>
          <p:nvPr/>
        </p:nvSpPr>
        <p:spPr>
          <a:xfrm>
            <a:off x="3439975" y="4185175"/>
            <a:ext cx="2298456" cy="875988"/>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rgbClr val="3C78D8"/>
                </a:solidFill>
              </a:rPr>
              <a:t>Data</a:t>
            </a:r>
            <a:endParaRPr sz="2200" b="1">
              <a:solidFill>
                <a:srgbClr val="3C78D8"/>
              </a:solidFill>
            </a:endParaRPr>
          </a:p>
        </p:txBody>
      </p:sp>
      <p:cxnSp>
        <p:nvCxnSpPr>
          <p:cNvPr id="196" name="Google Shape;196;p22"/>
          <p:cNvCxnSpPr/>
          <p:nvPr/>
        </p:nvCxnSpPr>
        <p:spPr>
          <a:xfrm rot="10800000">
            <a:off x="3668650" y="3646200"/>
            <a:ext cx="471600" cy="464100"/>
          </a:xfrm>
          <a:prstGeom prst="straightConnector1">
            <a:avLst/>
          </a:prstGeom>
          <a:noFill/>
          <a:ln w="38100" cap="flat" cmpd="sng">
            <a:solidFill>
              <a:srgbClr val="E06666"/>
            </a:solidFill>
            <a:prstDash val="solid"/>
            <a:round/>
            <a:headEnd type="none" w="med" len="med"/>
            <a:tailEnd type="triangle" w="med" len="med"/>
          </a:ln>
        </p:spPr>
      </p:cxnSp>
      <p:cxnSp>
        <p:nvCxnSpPr>
          <p:cNvPr id="197" name="Google Shape;197;p22"/>
          <p:cNvCxnSpPr/>
          <p:nvPr/>
        </p:nvCxnSpPr>
        <p:spPr>
          <a:xfrm rot="10800000" flipH="1">
            <a:off x="5103750" y="3662600"/>
            <a:ext cx="361800" cy="449100"/>
          </a:xfrm>
          <a:prstGeom prst="straightConnector1">
            <a:avLst/>
          </a:prstGeom>
          <a:noFill/>
          <a:ln w="38100" cap="flat" cmpd="sng">
            <a:solidFill>
              <a:srgbClr val="E06666"/>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55075" y="-9225"/>
            <a:ext cx="445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for AI Development</a:t>
            </a:r>
            <a:endParaRPr sz="2000" b="1">
              <a:solidFill>
                <a:schemeClr val="dk1"/>
              </a:solidFill>
              <a:latin typeface="Calibri"/>
              <a:ea typeface="Calibri"/>
              <a:cs typeface="Calibri"/>
              <a:sym typeface="Calibri"/>
            </a:endParaRPr>
          </a:p>
        </p:txBody>
      </p:sp>
      <p:sp>
        <p:nvSpPr>
          <p:cNvPr id="203" name="Google Shape;203;p23"/>
          <p:cNvSpPr txBox="1"/>
          <p:nvPr/>
        </p:nvSpPr>
        <p:spPr>
          <a:xfrm>
            <a:off x="55075" y="404625"/>
            <a:ext cx="44580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GitHub MCP Server</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https://github.com/github/github-mcp-server</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GitHub’s official MCP server, now in public preview, transforms how you manage repositories and analyze code. Repository management; Issue tracking automation; Pull request workflows; Organization-wide searches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GitMCP — The Code Hallucination Killer</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https://github.com/idosal/git-mcp</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AI search through repository documentation finding only relevant sections, reduces AI hallucinations by 70% when working with large codebases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Playwright MCP by Microsoft</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https://github.com/microsoft/playwright-mcp</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Microsoft’s game-changing browser automation tool that enables structured browser interactions for LLMs. Perfect for: Web automation workflows; UI testing at scale; Browser-based data extraction</a:t>
            </a:r>
            <a:endParaRPr sz="1200">
              <a:solidFill>
                <a:schemeClr val="dk1"/>
              </a:solidFill>
              <a:latin typeface="Calibri"/>
              <a:ea typeface="Calibri"/>
              <a:cs typeface="Calibri"/>
              <a:sym typeface="Calibri"/>
            </a:endParaRPr>
          </a:p>
        </p:txBody>
      </p:sp>
      <p:sp>
        <p:nvSpPr>
          <p:cNvPr id="204" name="Google Shape;204;p23"/>
          <p:cNvSpPr txBox="1"/>
          <p:nvPr/>
        </p:nvSpPr>
        <p:spPr>
          <a:xfrm>
            <a:off x="4578425" y="404625"/>
            <a:ext cx="44580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Memory MCP Server — AI That Remembers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https://github.com/modelcontextprotocol/servers</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Knowledge graph-based persistent memory system that allows AI to remember previous conversations and learned information. Teams report 40% faster onboarding of new team members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Filesystem MCP — Secure File Operations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https://github.com/modelcontextprotocol/servers</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Enterprise-grade file system management with configurable access controls and security features.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Fetch MCP Server — Web Content Made Simple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https://github.com/modelcontextprotocol/servers</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Efficiently fetch and transform web content for optimized LLM consumption.</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4794</Words>
  <Application>Microsoft Macintosh PowerPoint</Application>
  <PresentationFormat>On-screen Show (16:9)</PresentationFormat>
  <Paragraphs>447</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2025-08-13T05:45:27Z</dcterms:modified>
</cp:coreProperties>
</file>