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14DBD1-523E-4318-ACFE-D94057B56BB5}">
  <a:tblStyle styleId="{F214DBD1-523E-4318-ACFE-D94057B56B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7758462ee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7758462ee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77dfa033b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77dfa033b3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77dfa033b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77dfa033b3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79043af93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79043af935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7995ad5e9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7995ad5e9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78d78a85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78d78a858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77f90f3f6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377f90f3f6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78d78a858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378d78a858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78cd5ab43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378cd5ab43e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77fa5b1af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77fa5b1af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77dfa033b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77dfa033b3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78d94ad3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378d94ad3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77dfa033b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77dfa033b3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647e37c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647e37c5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799417b8e6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799417b8e6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799417b8e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799417b8e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77dfa033b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77dfa033b3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7dfa033b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77dfa033b3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64d2926b10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64d2926b10_3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508.0987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github.blog/open-source/maintainers/why-we-open-sourced-our-mcp-server-and-what-it-means-for-you/"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huggingface.co/xai-org/grok-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blog.google/technology/google-labs/notebook-lm-audio-video-overviews-more-languages-longer-content/" TargetMode="External"/><Relationship Id="rId4" Type="http://schemas.openxmlformats.org/officeDocument/2006/relationships/hyperlink" Target="https://openai.com/index/accelerating-life-sciences-research-with-retro-bioscien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tam.tamanna18/how-agentic-rag-is-transforming-information-retrieval-faad92f588b6"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chatgpt-study-mode/" TargetMode="External"/><Relationship Id="rId5" Type="http://schemas.openxmlformats.org/officeDocument/2006/relationships/image" Target="../media/image11.png"/><Relationship Id="rId4" Type="http://schemas.openxmlformats.org/officeDocument/2006/relationships/hyperlink" Target="https://www.turing.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x.ai/news/grok-code-fast-1"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BBzTs0Ow7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next.j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uangxuanx.com/blog/stacking-swa.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gent-on-the-Fly/Mement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youtube.com/watch?v=WwSiPZkRgFk" TargetMode="External"/><Relationship Id="rId7" Type="http://schemas.openxmlformats.org/officeDocument/2006/relationships/hyperlink" Target="https://www.youtube.com/watch?v=BOlpAH1AztQ"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youtube.com/watch?v=C1kgOKDsRPE"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www.anthropic.com/news/claude-4"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aistudio.google.com/app/prompts/new_chat?model=gemini-2.5-flash"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moonshotai.github.io/Kimi-K2/" TargetMode="External"/><Relationship Id="rId33" Type="http://schemas.openxmlformats.org/officeDocument/2006/relationships/hyperlink" Target="https://microsoft.ai/news/two-new-in-house-models/"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z.ai/blog/glm-4.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docs.x.ai/docs/models/grok-4-0709" TargetMode="External"/><Relationship Id="rId32" Type="http://schemas.openxmlformats.org/officeDocument/2006/relationships/hyperlink" Target="https://x.ai/blog/grok-3"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chat-latest" TargetMode="External"/><Relationship Id="rId28" Type="http://schemas.openxmlformats.org/officeDocument/2006/relationships/hyperlink" Target="https://api-docs.deepseek.com/news/news250528" TargetMode="External"/><Relationship Id="rId36" Type="http://schemas.openxmlformats.org/officeDocument/2006/relationships/hyperlink" Target="https://huggingface.co/Qwen/Qwen3-235B-A22B-Thinking-2507"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openai.com/index/gpt-4-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huggingface.co/Qwen/Qwen3-235B-A22B-Instruct-2507" TargetMode="External"/><Relationship Id="rId30" Type="http://schemas.openxmlformats.org/officeDocument/2006/relationships/hyperlink" Target="https://mistral.ai/news/mistral-medium-3" TargetMode="External"/><Relationship Id="rId35" Type="http://schemas.openxmlformats.org/officeDocument/2006/relationships/hyperlink" Target="https://www.alibabacloud.com/help/en/model-studio/what-is-qwen-llm"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claude.m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github.com/SuperClaude-Org/SuperClaude_Framework" TargetMode="External"/><Relationship Id="rId5" Type="http://schemas.openxmlformats.org/officeDocument/2006/relationships/hyperlink" Target="https://medium.com/@ooi_yee_fei/building-with-claude-code-subagents-my-beloved-minions-b5a9a4318ba5" TargetMode="External"/><Relationship Id="rId4" Type="http://schemas.openxmlformats.org/officeDocument/2006/relationships/hyperlink" Target="https://medium.com/@apicraft/10-claude-code-power-hacks-they-dont-tell-you-but-should-49096ba6c8ff"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jiaweizzhao.github.io/deepconf/"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jiaweizzhao.github.io/deepconf/static/pdfs/deepconf_arxiv.pdf" TargetMode="External"/><Relationship Id="rId4" Type="http://schemas.openxmlformats.org/officeDocument/2006/relationships/hyperlink" Target="https://arxiv.org/abs/2508.1526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trueup.io/layoff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gPL9EA2pP8"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developers.googleblog.com/en/introducing-gemini-2-5-flash-imag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nfBbmtMJhX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huggingface.co/CohereLabs/command-a-reasoning-08-2025" TargetMode="Externa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docs.cohere.com/docs/models" TargetMode="External"/><Relationship Id="rId4" Type="http://schemas.openxmlformats.org/officeDocument/2006/relationships/hyperlink" Target="https://huggingface.co/CohereLabs/c4ai-command-r-plu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508.14444"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icrosoft/data-formulato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82717"/>
            <a:ext cx="4420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"Nano Banana" image generation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 Realtime Speech Agents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Cohere – Command A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Qoder - An Agentic Coding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NVIDIA's Nemotron Nano 2</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August 29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96785"/>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177669"/>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Memory Decoder - Small Pretrained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Data Formulator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Memory Decoder - Pretrained Small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Apple Explores Google Gemini for Siri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has open-sourced its own MCP server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Assistants API =&gt; Responses API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open-sources Grok 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model - turn cells into stem cells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Coinbase fires coders who don’t use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NotebookLM Video Overviews in 80 languages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Agentic RAG for Information Retrieval</a:t>
            </a:r>
            <a:endParaRPr b="1">
              <a:solidFill>
                <a:srgbClr val="3C78D8"/>
              </a:solidFill>
              <a:latin typeface="Calibri"/>
              <a:ea typeface="Calibri"/>
              <a:cs typeface="Calibri"/>
              <a:sym typeface="Calibri"/>
            </a:endParaRPr>
          </a:p>
        </p:txBody>
      </p:sp>
      <p:sp>
        <p:nvSpPr>
          <p:cNvPr id="67" name="Google Shape;67;p15"/>
          <p:cNvSpPr txBox="1"/>
          <p:nvPr/>
        </p:nvSpPr>
        <p:spPr>
          <a:xfrm>
            <a:off x="4576975" y="789650"/>
            <a:ext cx="4502400" cy="346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Turing - improve training data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ChatGPT’s "Study &amp; Learn"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Claude Chrome Extension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Nemotron Nano 9B V2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Hermes 4 by Nous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Grok Code Fast 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Codex - GPT model fine-tuned for code tasks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AI Mode in Search - now Agentic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Build $80M Website Builder in Under 1 Hour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RAG, MCP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Stacking Sliding Windows Problem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Memento: Fine-tuning Agents without Fine-tuning LLMs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Generated YouTube Stories &amp; Shorts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Hints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FastAPI Example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 Think with Confidence</a:t>
            </a:r>
            <a:endParaRPr b="1">
              <a:solidFill>
                <a:srgbClr val="3C78D8"/>
              </a:solidFill>
              <a:latin typeface="Calibri"/>
              <a:ea typeface="Calibri"/>
              <a:cs typeface="Calibri"/>
              <a:sym typeface="Calibri"/>
            </a:endParaRPr>
          </a:p>
        </p:txBody>
      </p:sp>
      <p:sp>
        <p:nvSpPr>
          <p:cNvPr id="68" name="Google Shape;68;p15"/>
          <p:cNvSpPr txBox="1"/>
          <p:nvPr/>
        </p:nvSpPr>
        <p:spPr>
          <a:xfrm>
            <a:off x="5525900" y="35902"/>
            <a:ext cx="3321600" cy="572700"/>
          </a:xfrm>
          <a:prstGeom prst="rect">
            <a:avLst/>
          </a:prstGeom>
          <a:noFill/>
          <a:ln>
            <a:noFill/>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Implementation beats optimization</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Shipping beats perfecting</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Results beat research</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92" name="Google Shape;192;p24"/>
          <p:cNvSpPr txBox="1"/>
          <p:nvPr/>
        </p:nvSpPr>
        <p:spPr>
          <a:xfrm>
            <a:off x="59388" y="341016"/>
            <a:ext cx="4412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Memory Decoder: A Pretrained, Plug-and-Play LLM Memory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https://arxiv.org/abs/2508.09874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Memory Decoder is a small (0.5B-1B) model that learns to mimic retrieval (RAG) behavior through specialized pretraining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During inference, it runs in parallel with the main LLM, with outputs interpolated together</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Memory Decoder works with any model sharing the same tokenizer - true plug-and-play domain adaptation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shows that a single 0.5B Memory Decoder reduces domain-specific perplexity by 76-79% in biomedicine and finance. Inference overhead is just 1.28x compared to RAG's 2.17x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Remarkably, a 0.5B model with Memory Decoder outperforms vanilla 72B models - that's 140x parameter efficiency</a:t>
            </a:r>
            <a:endParaRPr sz="1200" b="1">
              <a:solidFill>
                <a:srgbClr val="6AA84F"/>
              </a:solidFill>
              <a:latin typeface="Calibri"/>
              <a:ea typeface="Calibri"/>
              <a:cs typeface="Calibri"/>
              <a:sym typeface="Calibri"/>
            </a:endParaRPr>
          </a:p>
        </p:txBody>
      </p:sp>
      <p:sp>
        <p:nvSpPr>
          <p:cNvPr id="193" name="Google Shape;193;p24"/>
          <p:cNvSpPr txBox="1"/>
          <p:nvPr/>
        </p:nvSpPr>
        <p:spPr>
          <a:xfrm>
            <a:off x="50476" y="2812090"/>
            <a:ext cx="4412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Apple Explores Google Gemini for Siri.</a:t>
            </a:r>
            <a:r>
              <a:rPr lang="en" sz="1200">
                <a:solidFill>
                  <a:schemeClr val="dk1"/>
                </a:solidFill>
                <a:latin typeface="Calibri"/>
                <a:ea typeface="Calibri"/>
                <a:cs typeface="Calibri"/>
                <a:sym typeface="Calibri"/>
              </a:rPr>
              <a:t> Also considers OpenAI and Anthropic.</a:t>
            </a:r>
            <a:endParaRPr sz="1200">
              <a:solidFill>
                <a:schemeClr val="dk1"/>
              </a:solidFill>
              <a:latin typeface="Calibri"/>
              <a:ea typeface="Calibri"/>
              <a:cs typeface="Calibri"/>
              <a:sym typeface="Calibri"/>
            </a:endParaRPr>
          </a:p>
        </p:txBody>
      </p:sp>
      <p:sp>
        <p:nvSpPr>
          <p:cNvPr id="194" name="Google Shape;194;p24"/>
          <p:cNvSpPr txBox="1"/>
          <p:nvPr/>
        </p:nvSpPr>
        <p:spPr>
          <a:xfrm>
            <a:off x="50476" y="3260542"/>
            <a:ext cx="4412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GitHub has open-sourced its own MCP server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allows LLMs to interface with GitHub reducing hallucinations and unlocking new automation workflows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https://github.blog/open-source/maintainers/why-we-open-sourced-our-mcp-server-and-what-it-means-for-you/</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5" name="Google Shape;195;p24"/>
          <p:cNvSpPr txBox="1"/>
          <p:nvPr/>
        </p:nvSpPr>
        <p:spPr>
          <a:xfrm>
            <a:off x="50476" y="4170692"/>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 Assistants API =&gt; Responses API</a:t>
            </a:r>
            <a:r>
              <a:rPr lang="en" sz="1200">
                <a:solidFill>
                  <a:schemeClr val="dk1"/>
                </a:solidFill>
                <a:latin typeface="Calibri"/>
                <a:ea typeface="Calibri"/>
                <a:cs typeface="Calibri"/>
                <a:sym typeface="Calibri"/>
              </a:rPr>
              <a:t>: code interpreter, persistent conversations, MCP, and computer use; web search gets domain filtering, source reporting, and a price cut from $25 to $10/1K calls</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01" name="Google Shape;201;p25"/>
          <p:cNvSpPr txBox="1"/>
          <p:nvPr/>
        </p:nvSpPr>
        <p:spPr>
          <a:xfrm>
            <a:off x="64482" y="343883"/>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 open-sources Grok 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Reasoning 270B-params,  MoE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for research and commercial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https://huggingface.co/xai-org/grok-2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2" name="Google Shape;202;p25"/>
          <p:cNvSpPr txBox="1"/>
          <p:nvPr/>
        </p:nvSpPr>
        <p:spPr>
          <a:xfrm>
            <a:off x="64482" y="1170022"/>
            <a:ext cx="44127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model redesigns proteins to turn cells into stem cells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https://openai.com/index/accelerating-life-sciences-research-with-retro-biosciences/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50x better efficiency than the original Nobel-Prize winning versions discovered in 2012.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built GPT-4b micro model trained on biological data to redesign ‘Yamanaka’ proteins that reprogram aging cells.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AI-designed proteins </a:t>
            </a:r>
            <a:r>
              <a:rPr lang="en" sz="1200" b="1">
                <a:solidFill>
                  <a:srgbClr val="FF0000"/>
                </a:solidFill>
                <a:latin typeface="Calibri"/>
                <a:ea typeface="Calibri"/>
                <a:cs typeface="Calibri"/>
                <a:sym typeface="Calibri"/>
              </a:rPr>
              <a:t>converted the cells into stem cells 50x more efficiently,</a:t>
            </a:r>
            <a:r>
              <a:rPr lang="en" sz="1200">
                <a:solidFill>
                  <a:schemeClr val="dk1"/>
                </a:solidFill>
                <a:latin typeface="Calibri"/>
                <a:ea typeface="Calibri"/>
                <a:cs typeface="Calibri"/>
                <a:sym typeface="Calibri"/>
              </a:rPr>
              <a:t> showing dramatically better DNA repair 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results essentially reversed one of the key signatures of aging at the cellular level, with multiple labs validating the results across testing methods.</a:t>
            </a:r>
            <a:endParaRPr sz="1200">
              <a:solidFill>
                <a:schemeClr val="dk1"/>
              </a:solidFill>
              <a:latin typeface="Calibri"/>
              <a:ea typeface="Calibri"/>
              <a:cs typeface="Calibri"/>
              <a:sym typeface="Calibri"/>
            </a:endParaRPr>
          </a:p>
        </p:txBody>
      </p:sp>
      <p:sp>
        <p:nvSpPr>
          <p:cNvPr id="203" name="Google Shape;203;p25"/>
          <p:cNvSpPr txBox="1"/>
          <p:nvPr/>
        </p:nvSpPr>
        <p:spPr>
          <a:xfrm>
            <a:off x="64467" y="3236986"/>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Coinbase fires coders who don’t use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Coinbase mandated engineers to use GitHub Copilot and Cursor - and fired a few who refused to even onboard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Coinbase leaned into training, holding monthly sessions where teams share innovative AI uses</a:t>
            </a:r>
            <a:endParaRPr sz="1200">
              <a:solidFill>
                <a:schemeClr val="dk1"/>
              </a:solidFill>
              <a:latin typeface="Calibri"/>
              <a:ea typeface="Calibri"/>
              <a:cs typeface="Calibri"/>
              <a:sym typeface="Calibri"/>
            </a:endParaRPr>
          </a:p>
        </p:txBody>
      </p:sp>
      <p:sp>
        <p:nvSpPr>
          <p:cNvPr id="204" name="Google Shape;204;p25"/>
          <p:cNvSpPr txBox="1"/>
          <p:nvPr/>
        </p:nvSpPr>
        <p:spPr>
          <a:xfrm>
            <a:off x="64467" y="4230213"/>
            <a:ext cx="4412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NotebookLM's Video Overviews are now available in 80 languages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AI to generate narrated slide-style videos summarizing and visually explaining the key content from your documents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https://blog.google/technology/google-labs/notebook-lm-audio-video-overviews-more-languages-longer-content/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10" name="Google Shape;210;p26"/>
          <p:cNvSpPr txBox="1"/>
          <p:nvPr/>
        </p:nvSpPr>
        <p:spPr>
          <a:xfrm>
            <a:off x="73923" y="352303"/>
            <a:ext cx="441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Agentic RAG is Transforming Information Retrieval:</a:t>
            </a:r>
            <a:endParaRPr sz="1200" b="1">
              <a:solidFill>
                <a:srgbClr val="FF0000"/>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Reflection: Critique and improve outputs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Planning: Break queries into steps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Tool Use: Call external resources (e.g., web search, APIs)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Collaboration: Multiple agents team up (e.g., one retrieves, another validates)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https://medium.com/@tam.tamanna18/how-agentic-rag-is-transforming-information-retrieval-faad92f588b6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1" name="Google Shape;211;p26"/>
          <p:cNvSpPr txBox="1"/>
          <p:nvPr/>
        </p:nvSpPr>
        <p:spPr>
          <a:xfrm>
            <a:off x="73923" y="1916085"/>
            <a:ext cx="44127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Turing - improve training data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Turing helps AI teams migrate, manage, and improve training datasets for advanced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AI training for speech, vision, simulation, and complex workflows using high-quality, researcher-aligned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Enables teams to leave legacy vendors without vendor friction, delays, or quality gaps.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data and onboarding for 60+ languages, 10+ domains, and thousands of tasks, including speech, text, reasoning, animation, and robotics.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https://www.turing.com</a:t>
            </a:r>
            <a:endParaRPr sz="1200">
              <a:solidFill>
                <a:schemeClr val="dk1"/>
              </a:solidFill>
              <a:latin typeface="Calibri"/>
              <a:ea typeface="Calibri"/>
              <a:cs typeface="Calibri"/>
              <a:sym typeface="Calibri"/>
            </a:endParaRPr>
          </a:p>
        </p:txBody>
      </p:sp>
      <p:pic>
        <p:nvPicPr>
          <p:cNvPr id="212" name="Google Shape;21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50925" y="2059694"/>
            <a:ext cx="2752525" cy="633850"/>
          </a:xfrm>
          <a:prstGeom prst="rect">
            <a:avLst/>
          </a:prstGeom>
          <a:noFill/>
          <a:ln>
            <a:noFill/>
          </a:ln>
        </p:spPr>
      </p:pic>
      <p:sp>
        <p:nvSpPr>
          <p:cNvPr id="213" name="Google Shape;213;p26"/>
          <p:cNvSpPr txBox="1"/>
          <p:nvPr/>
        </p:nvSpPr>
        <p:spPr>
          <a:xfrm>
            <a:off x="73923" y="4064185"/>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ChatGPT’s "Study &amp; Learn"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https://openai.com/index/chatgpt-study-mode/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Select “Tools” in ChatGPT, choose “Study and learn,” and provide context or specific goals to begin the interactive experience.</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19" name="Google Shape;219;p27"/>
          <p:cNvSpPr txBox="1"/>
          <p:nvPr/>
        </p:nvSpPr>
        <p:spPr>
          <a:xfrm>
            <a:off x="55073" y="407060"/>
            <a:ext cx="441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Claude Chrome Extension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browser extension lets its AI assistant observe webpages, click buttons, fill forms,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select Max-plan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underscores that safety is the primary priority: it’s addressing real-world threats like prompt injection attacks, which previously succeeded 23.6% of the time in red-teaming tests, but now—with layered defenses—they’ve dropped the risk to 11.2%.</a:t>
            </a:r>
            <a:endParaRPr sz="1200">
              <a:solidFill>
                <a:schemeClr val="dk1"/>
              </a:solidFill>
              <a:latin typeface="Calibri"/>
              <a:ea typeface="Calibri"/>
              <a:cs typeface="Calibri"/>
              <a:sym typeface="Calibri"/>
            </a:endParaRPr>
          </a:p>
        </p:txBody>
      </p:sp>
      <p:sp>
        <p:nvSpPr>
          <p:cNvPr id="220" name="Google Shape;220;p27"/>
          <p:cNvSpPr txBox="1"/>
          <p:nvPr/>
        </p:nvSpPr>
        <p:spPr>
          <a:xfrm>
            <a:off x="55073" y="2065264"/>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Nemotron Nano 9B V2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Scoring highest among sub-10B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hybrid Mamba-transformer architecture</a:t>
            </a:r>
            <a:endParaRPr sz="1200">
              <a:solidFill>
                <a:schemeClr val="dk1"/>
              </a:solidFill>
              <a:latin typeface="Calibri"/>
              <a:ea typeface="Calibri"/>
              <a:cs typeface="Calibri"/>
              <a:sym typeface="Calibri"/>
            </a:endParaRPr>
          </a:p>
        </p:txBody>
      </p:sp>
      <p:sp>
        <p:nvSpPr>
          <p:cNvPr id="221" name="Google Shape;221;p27"/>
          <p:cNvSpPr txBox="1"/>
          <p:nvPr/>
        </p:nvSpPr>
        <p:spPr>
          <a:xfrm>
            <a:off x="55073" y="2705263"/>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Hermes 4 by Nous Research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hybrid reasoning model (70B and 405B versions) positioned as uncensored and creative.</a:t>
            </a:r>
            <a:endParaRPr sz="1200">
              <a:solidFill>
                <a:schemeClr val="dk1"/>
              </a:solidFill>
              <a:latin typeface="Calibri"/>
              <a:ea typeface="Calibri"/>
              <a:cs typeface="Calibri"/>
              <a:sym typeface="Calibri"/>
            </a:endParaRPr>
          </a:p>
        </p:txBody>
      </p:sp>
      <p:sp>
        <p:nvSpPr>
          <p:cNvPr id="222" name="Google Shape;222;p27"/>
          <p:cNvSpPr txBox="1"/>
          <p:nvPr/>
        </p:nvSpPr>
        <p:spPr>
          <a:xfrm>
            <a:off x="55073" y="3356715"/>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Code Fast 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https://x.ai/news/grok-code-fast-1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Cursor, GitHub Copilot, Cline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 per Mln tokens in/out: $0.20/$1.50</a:t>
            </a:r>
            <a:endParaRPr sz="1200">
              <a:solidFill>
                <a:schemeClr val="dk1"/>
              </a:solidFill>
              <a:latin typeface="Calibri"/>
              <a:ea typeface="Calibri"/>
              <a:cs typeface="Calibri"/>
              <a:sym typeface="Calibri"/>
            </a:endParaRPr>
          </a:p>
        </p:txBody>
      </p:sp>
      <p:sp>
        <p:nvSpPr>
          <p:cNvPr id="223" name="Google Shape;223;p27"/>
          <p:cNvSpPr txBox="1"/>
          <p:nvPr/>
        </p:nvSpPr>
        <p:spPr>
          <a:xfrm>
            <a:off x="55073" y="4236840"/>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 GPT model fine-tuned for code tasks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Codex is available via chat interfaces (e.g., ChatGPT Plus/Pro/Enterprise subscriptions), code editors, or terminal commands</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p:nvPr/>
        </p:nvSpPr>
        <p:spPr>
          <a:xfrm>
            <a:off x="55075" y="-9225"/>
            <a:ext cx="441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AI Mode in Search - now Agentic</a:t>
            </a:r>
            <a:endParaRPr sz="2000" b="1" i="0" u="none" strike="noStrike" cap="none">
              <a:solidFill>
                <a:schemeClr val="dk1"/>
              </a:solidFill>
              <a:latin typeface="Calibri"/>
              <a:ea typeface="Calibri"/>
              <a:cs typeface="Calibri"/>
              <a:sym typeface="Calibri"/>
            </a:endParaRPr>
          </a:p>
        </p:txBody>
      </p:sp>
      <p:sp>
        <p:nvSpPr>
          <p:cNvPr id="229" name="Google Shape;229;p28"/>
          <p:cNvSpPr txBox="1"/>
          <p:nvPr/>
        </p:nvSpPr>
        <p:spPr>
          <a:xfrm>
            <a:off x="55073" y="407060"/>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new AI agentic update to AI Mode in 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 real-world tasks like booking restaurants, scheduling appointments, and purchasing tickets—directly within 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Restaurant Reservations: AI Mode now allows users to specify criteria (party size, date, time, location, cuisine), then searches across various platforms, finds real-time availability,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Event Tickets and Service Appointments: Coming soon, users will be able to book tickets (concerts, sports, etc.) and local services using natural language prompts, with AI handling cross-platform research and booking.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Personalization: For those opted into the Labs experiment, AI Mode will tailor results and suggestions based on users' previous searches and stated preferences, delivering recommendations that match their habits and tastes—such as favorite cuisines or outdoor seating.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Link-sharing: Users can now share AI Mode results, enabling collaborative planning and follow-up among contacts, who can continue the conversation or booking from where it was left off.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Mariner &amp; Gemini: The infrastructure relies on advanced models and real-time web browsing for up-to-date, context-rich responses.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Basic AI Mode conversational features and enhanced personalization are available in 180 countries in English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most advanced agentic features are currently available for Google AI Ultra subscribers ($250/month) via the Labs experiment</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p:nvPr/>
        </p:nvSpPr>
        <p:spPr>
          <a:xfrm>
            <a:off x="55075" y="-9225"/>
            <a:ext cx="441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Build Your Own $80M Website Builder</a:t>
            </a:r>
            <a:endParaRPr sz="2000" b="1" i="0" u="none" strike="noStrike" cap="none">
              <a:solidFill>
                <a:schemeClr val="dk1"/>
              </a:solidFill>
              <a:latin typeface="Calibri"/>
              <a:ea typeface="Calibri"/>
              <a:cs typeface="Calibri"/>
              <a:sym typeface="Calibri"/>
            </a:endParaRPr>
          </a:p>
        </p:txBody>
      </p:sp>
      <p:sp>
        <p:nvSpPr>
          <p:cNvPr id="235" name="Google Shape;235;p29"/>
          <p:cNvSpPr txBox="1"/>
          <p:nvPr/>
        </p:nvSpPr>
        <p:spPr>
          <a:xfrm>
            <a:off x="55067" y="387515"/>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Build Your Own $80M Website Builder in Under 1 Hour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(with Claude Code)</a:t>
            </a:r>
            <a:r>
              <a:rPr lang="en" sz="900" b="1">
                <a:solidFill>
                  <a:srgbClr val="FF0000"/>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3"/>
              </a:rPr>
              <a:t>https://www.youtube.com/watch?v=ZBBzTs0Ow7E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Anand, a former Flexport engineer and founder, demonstrates building the core features of Base44 - an app sold for $80 million six months after launch - using Claude Code in under an hour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 includes a full-stack website and SaaS builder, offering instant database, authentication, and payments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with wireframing in Excalidraw, then detailed planning using advanced AI models (initially GPT-5), resulting in thorough task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breakdowns before code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Step-by-Step Workflow - Wireframing &amp; Planning: Initial UI/UX is mapped out in Excalidraw; screenshots and descriptive prompts are sent to AI to generate a precise implementation checklist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Planning Document: Tasks are grouped into epics (large milestones), with a checklist for each. These cover everything from layout to backend features; Cloud Code IDE: Anand uses Claude Code (sometimes inside Cursor IDE) to automatically scaffold the project, leveraging planning mode to review and approve steps before execution. The Claude Code automates folder structure, setup, and </a:t>
            </a:r>
            <a:r>
              <a:rPr lang="en" sz="1200" u="sng">
                <a:solidFill>
                  <a:schemeClr val="hlink"/>
                </a:solidFill>
                <a:latin typeface="Calibri"/>
                <a:ea typeface="Calibri"/>
                <a:cs typeface="Calibri"/>
                <a:sym typeface="Calibri"/>
                <a:hlinkClick r:id="rId4"/>
              </a:rPr>
              <a:t>Next.js</a:t>
            </a:r>
            <a:r>
              <a:rPr lang="en" sz="1200">
                <a:solidFill>
                  <a:schemeClr val="dk1"/>
                </a:solidFill>
                <a:latin typeface="Calibri"/>
                <a:ea typeface="Calibri"/>
                <a:cs typeface="Calibri"/>
                <a:sym typeface="Calibri"/>
              </a:rPr>
              <a:t>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Custom Commands &amp; Subagents: The video explains the difference - commands are reusable system prompts, while subagents parallelize workflows across tasks or codebase sections. Subagents are particularly useful for large-scale collaborative projects or batch operations</a:t>
            </a:r>
            <a:endParaRPr sz="1200">
              <a:solidFill>
                <a:schemeClr val="dk1"/>
              </a:solidFill>
              <a:latin typeface="Calibri"/>
              <a:ea typeface="Calibri"/>
              <a:cs typeface="Calibri"/>
              <a:sym typeface="Calibri"/>
            </a:endParaRPr>
          </a:p>
        </p:txBody>
      </p:sp>
      <p:sp>
        <p:nvSpPr>
          <p:cNvPr id="236" name="Google Shape;236;p29"/>
          <p:cNvSpPr txBox="1"/>
          <p:nvPr/>
        </p:nvSpPr>
        <p:spPr>
          <a:xfrm>
            <a:off x="4663063" y="82128"/>
            <a:ext cx="44127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Rapid creation of a three-pane layout: chat on the left, folder navigator center, live website preview right (all controlled via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Monaco editor for in-browser code editing, autosave functionality, and keyboard shortcuts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 persistence, planning document updates, and automated git commits after tasks complete for robust tracking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of Sandpack for in-browser code previews; various advanced commands for code analysis and documentation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Key Insights and Tips: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Code Planning Mode: Review and approve proposed changes before code is generated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Effective Task Management: Maintain separate planning and to-do files to persist context and project history across sessions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Parallelism with Subagents: Divide labor across multiple agents for design updates or feature rollouts, preventing bottlenecks in complex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Critique and Refinement: Harness multiple AI models for critiquing and iterating on plans, ensuring completeness and relevant feature prioritization</a:t>
            </a:r>
            <a:endParaRPr sz="1200">
              <a:solidFill>
                <a:schemeClr val="dk1"/>
              </a:solidFill>
              <a:latin typeface="Calibri"/>
              <a:ea typeface="Calibri"/>
              <a:cs typeface="Calibri"/>
              <a:sym typeface="Calibri"/>
            </a:endParaRPr>
          </a:p>
        </p:txBody>
      </p:sp>
      <p:pic>
        <p:nvPicPr>
          <p:cNvPr id="237" name="Google Shape;23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90250" y="3462750"/>
            <a:ext cx="3185525" cy="1616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p:nvPr/>
        </p:nvSpPr>
        <p:spPr>
          <a:xfrm>
            <a:off x="55075" y="-9225"/>
            <a:ext cx="2797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MCP, benchmarks</a:t>
            </a:r>
            <a:endParaRPr sz="2000" b="1">
              <a:solidFill>
                <a:schemeClr val="dk1"/>
              </a:solidFill>
              <a:latin typeface="Calibri"/>
              <a:ea typeface="Calibri"/>
              <a:cs typeface="Calibri"/>
              <a:sym typeface="Calibri"/>
            </a:endParaRPr>
          </a:p>
        </p:txBody>
      </p:sp>
      <p:sp>
        <p:nvSpPr>
          <p:cNvPr id="243" name="Google Shape;243;p30"/>
          <p:cNvSpPr txBox="1"/>
          <p:nvPr/>
        </p:nvSpPr>
        <p:spPr>
          <a:xfrm>
            <a:off x="62185" y="504897"/>
            <a:ext cx="441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RAG, MCP, benchmarks</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p:nvPr/>
        </p:nvSpPr>
        <p:spPr>
          <a:xfrm>
            <a:off x="55075" y="-9225"/>
            <a:ext cx="4487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Stacking Sliding Windows Problem</a:t>
            </a:r>
            <a:endParaRPr sz="2000" b="1" i="0" u="none" strike="noStrike" cap="none">
              <a:solidFill>
                <a:schemeClr val="dk1"/>
              </a:solidFill>
              <a:latin typeface="Calibri"/>
              <a:ea typeface="Calibri"/>
              <a:cs typeface="Calibri"/>
              <a:sym typeface="Calibri"/>
            </a:endParaRPr>
          </a:p>
        </p:txBody>
      </p:sp>
      <p:sp>
        <p:nvSpPr>
          <p:cNvPr id="249" name="Google Shape;249;p31"/>
          <p:cNvSpPr txBox="1"/>
          <p:nvPr/>
        </p:nvSpPr>
        <p:spPr>
          <a:xfrm>
            <a:off x="62185" y="540112"/>
            <a:ext cx="441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Why Stacking Sliding Windows Can't See Very Far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Modern LLMs use sliding window attention to handle long texts efficiently. These models struggle to use information from more than about 1,500 words ago, far less than the theoretical 100,000.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because information gets diluted as it spreads through the network, and residual connections create an exponential barrier that blocks distant information.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https://guangxuanx.com/blog/stacking-swa.html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0" name="Google Shape;250;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90477" y="489803"/>
            <a:ext cx="3746374" cy="1338500"/>
          </a:xfrm>
          <a:prstGeom prst="rect">
            <a:avLst/>
          </a:prstGeom>
          <a:noFill/>
          <a:ln>
            <a:noFill/>
          </a:ln>
        </p:spPr>
      </p:pic>
      <p:pic>
        <p:nvPicPr>
          <p:cNvPr id="251" name="Google Shape;251;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0475" y="2158411"/>
            <a:ext cx="3746374" cy="16395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p:nvPr/>
        </p:nvSpPr>
        <p:spPr>
          <a:xfrm>
            <a:off x="55075" y="-9225"/>
            <a:ext cx="4495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Memento: Finetuning Agents</a:t>
            </a:r>
            <a:endParaRPr sz="2000" b="1" i="0" u="none" strike="noStrike" cap="none">
              <a:solidFill>
                <a:schemeClr val="dk1"/>
              </a:solidFill>
              <a:latin typeface="Calibri"/>
              <a:ea typeface="Calibri"/>
              <a:cs typeface="Calibri"/>
              <a:sym typeface="Calibri"/>
            </a:endParaRPr>
          </a:p>
        </p:txBody>
      </p:sp>
      <p:sp>
        <p:nvSpPr>
          <p:cNvPr id="257" name="Google Shape;257;p32"/>
          <p:cNvSpPr txBox="1"/>
          <p:nvPr/>
        </p:nvSpPr>
        <p:spPr>
          <a:xfrm>
            <a:off x="137718" y="396194"/>
            <a:ext cx="4412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Memento: Fine-tuning LLM Agents without Fine-tuning LLMs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memory-based, continual-learning framework that helps LLM agents improve from experience without updating model weights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https://github.com/Agent-on-the-Fly/Memento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Core Concept - Learn from experiences, not gradients. Memento logs successful &amp; failed trajectories into a Case Bank and retrieves by value to steer planning and execution, enabling low-cost, transferable, and online continual learning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LLM weight updates. Memento reframes continual learning as memory-based online reinforcement learning over a memory-augmented MDP. A neural case-selection policy guides actions; experiences are stored and reused via efficient Read/Write operations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Two-stage planner–executor loop. A CBR-driven Planner decomposes tasks and retrieves relevant cases; an Executor runs each subtask as an MCP client, orchestrating tools and writing back outcomes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Comprehensive tool ecosystem. Built-in support for web search, document processing, code execution, image/video analysis, and more through a unified MCP interface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benchmark performance. Achieves competitive results across GAIA, DeepResearcher, SimpleQA, and HLE benchmarks</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p:nvPr/>
        </p:nvSpPr>
        <p:spPr>
          <a:xfrm>
            <a:off x="55075" y="-9225"/>
            <a:ext cx="424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GEneratedYouTube Stories &amp; Shorts</a:t>
            </a:r>
            <a:endParaRPr sz="2000" b="1" i="0" u="none" strike="noStrike" cap="none">
              <a:solidFill>
                <a:schemeClr val="dk1"/>
              </a:solidFill>
              <a:latin typeface="Calibri"/>
              <a:ea typeface="Calibri"/>
              <a:cs typeface="Calibri"/>
              <a:sym typeface="Calibri"/>
            </a:endParaRPr>
          </a:p>
        </p:txBody>
      </p:sp>
      <p:sp>
        <p:nvSpPr>
          <p:cNvPr id="263" name="Google Shape;263;p33"/>
          <p:cNvSpPr txBox="1"/>
          <p:nvPr/>
        </p:nvSpPr>
        <p:spPr>
          <a:xfrm>
            <a:off x="89853" y="2547306"/>
            <a:ext cx="44127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Reposting TikTok videos as YouTube Shorts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original voice-over commentary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https://www.youtube.com/watch?v=WwSiPZkRgFk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$1.3K/mo by reposting TikTok videos as YouTube Shorts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added voice-over commentary.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process is simple, can be done on the cheapest Android smartphone in just 15 minutes per day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trending TikTok videos (animals, ...), download, write a simple commentary, use AI to generate voice narration, combine the video and audio using simple video editor, add background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music, and upload to YouTube Shorts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Discipline - repeatedly posting new Shorts every day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increases the chance of a viral hit</a:t>
            </a:r>
            <a:endParaRPr sz="1200">
              <a:solidFill>
                <a:schemeClr val="dk1"/>
              </a:solidFill>
              <a:latin typeface="Calibri"/>
              <a:ea typeface="Calibri"/>
              <a:cs typeface="Calibri"/>
              <a:sym typeface="Calibri"/>
            </a:endParaRPr>
          </a:p>
        </p:txBody>
      </p:sp>
      <p:sp>
        <p:nvSpPr>
          <p:cNvPr id="264" name="Google Shape;264;p33"/>
          <p:cNvSpPr txBox="1"/>
          <p:nvPr/>
        </p:nvSpPr>
        <p:spPr>
          <a:xfrm>
            <a:off x="89851" y="563344"/>
            <a:ext cx="44127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Auto-generate video stories, YouTube</a:t>
            </a:r>
            <a:r>
              <a:rPr lang="en" sz="1200">
                <a:solidFill>
                  <a:schemeClr val="dk1"/>
                </a:solidFill>
                <a:latin typeface="Calibri"/>
                <a:ea typeface="Calibri"/>
                <a:cs typeface="Calibri"/>
                <a:sym typeface="Calibri"/>
              </a:rPr>
              <a:t> (Russian, Jenya Zaitsev)</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https://www.youtube.com/watch?v=C1kgOKDsRPE</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$60K/mo: Copy stories (often from Reddit) or generate (GPT ?), convert to audio, combine with a gameplay video, auto-generate subtitles; can make 10 videos in 3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real human face in profile and intro (wave hand) - for higher chance of monetization approval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Target wealthy, older (65+) viewers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channel with short clips to gain traction.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Then move to longer stories (more ads = more $$)</a:t>
            </a:r>
            <a:endParaRPr sz="1200">
              <a:solidFill>
                <a:schemeClr val="dk1"/>
              </a:solidFill>
              <a:latin typeface="Calibri"/>
              <a:ea typeface="Calibri"/>
              <a:cs typeface="Calibri"/>
              <a:sym typeface="Calibri"/>
            </a:endParaRPr>
          </a:p>
        </p:txBody>
      </p:sp>
      <p:pic>
        <p:nvPicPr>
          <p:cNvPr id="265" name="Google Shape;265;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688410" y="1808722"/>
            <a:ext cx="814137" cy="563351"/>
          </a:xfrm>
          <a:prstGeom prst="rect">
            <a:avLst/>
          </a:prstGeom>
          <a:noFill/>
          <a:ln w="9525" cap="flat" cmpd="sng">
            <a:solidFill>
              <a:srgbClr val="FF0000"/>
            </a:solidFill>
            <a:prstDash val="solid"/>
            <a:round/>
            <a:headEnd type="none" w="sm" len="sm"/>
            <a:tailEnd type="none" w="sm" len="sm"/>
          </a:ln>
        </p:spPr>
      </p:pic>
      <p:pic>
        <p:nvPicPr>
          <p:cNvPr id="266" name="Google Shape;266;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88400" y="4346772"/>
            <a:ext cx="814150" cy="563361"/>
          </a:xfrm>
          <a:prstGeom prst="rect">
            <a:avLst/>
          </a:prstGeom>
          <a:noFill/>
          <a:ln w="9525" cap="flat" cmpd="sng">
            <a:solidFill>
              <a:srgbClr val="FF0000"/>
            </a:solidFill>
            <a:prstDash val="solid"/>
            <a:round/>
            <a:headEnd type="none" w="sm" len="sm"/>
            <a:tailEnd type="none" w="sm" len="sm"/>
          </a:ln>
        </p:spPr>
      </p:pic>
      <p:sp>
        <p:nvSpPr>
          <p:cNvPr id="267" name="Google Shape;267;p33"/>
          <p:cNvSpPr txBox="1"/>
          <p:nvPr/>
        </p:nvSpPr>
        <p:spPr>
          <a:xfrm>
            <a:off x="4645502" y="562784"/>
            <a:ext cx="4412700" cy="423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viral faceless videos with free AI tools (Russian)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https://www.youtube.com/watch?v=BOlpAH1AztQ</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Idea - replicate viral video formats - like dramatic moments involving luxury cars - using AI-generated visuals and animations instead of filming real-world events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Screenshot key frames from viral videos - before and after the action; Use ChatGPT to generate highly detailed prompts for visual creation and animation by analyzing the screenshots; Use Leonardo.ai, selecting advanced models (e.g., Flow State) for realistic visuals, formatted for vertical mobile videos (9x16); Apply ChatGPT-generated prompts to get professional-quality images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Transfer images to free neural network platforms for animation; use allocated platform credits to animate, and start over with new accounts if credits run out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ChatGPT to endlessly generate new video concepts and prompts for both visuals and animation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Edit videos simply in free apps like CapCut, stacking clips, adding smooth transitions, and optimizing formats for viewer retention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AI platforms like ElevenLabs to generate custom sound effects tailored to each scene, which significantly boosts watch time and virality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relying on ad revenue, creators offer paid guides or memberships (e.g., via Patreon) detailing their production methods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Social profiles and video descriptions link directly to these resources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Monetization is achieved primarily through selling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digital products and memberships, not ads</a:t>
            </a:r>
            <a:endParaRPr sz="1100">
              <a:solidFill>
                <a:schemeClr val="dk1"/>
              </a:solidFill>
              <a:latin typeface="Calibri"/>
              <a:ea typeface="Calibri"/>
              <a:cs typeface="Calibri"/>
              <a:sym typeface="Calibri"/>
            </a:endParaRPr>
          </a:p>
        </p:txBody>
      </p:sp>
      <p:pic>
        <p:nvPicPr>
          <p:cNvPr id="268" name="Google Shape;268;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244051" y="225122"/>
            <a:ext cx="814151" cy="65540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946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5059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69135" y="257422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117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346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8270" y="29410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1338" y="16806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1418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44621" y="36366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3373337" y="348235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0" name="Google Shape;90;p16"/>
          <p:cNvSpPr/>
          <p:nvPr/>
        </p:nvSpPr>
        <p:spPr>
          <a:xfrm>
            <a:off x="3673794" y="34936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252681" y="32780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2" name="Google Shape;92;p16"/>
          <p:cNvSpPr/>
          <p:nvPr/>
        </p:nvSpPr>
        <p:spPr>
          <a:xfrm>
            <a:off x="551947" y="32852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46096" y="43705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70065" y="22169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txBox="1"/>
          <p:nvPr/>
        </p:nvSpPr>
        <p:spPr>
          <a:xfrm flipH="1">
            <a:off x="484231" y="235694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6" name="Google Shape;96;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7" name="Google Shape;97;p16"/>
          <p:cNvSpPr txBox="1"/>
          <p:nvPr/>
        </p:nvSpPr>
        <p:spPr>
          <a:xfrm>
            <a:off x="3373337" y="27630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73794" y="27743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544626" y="16509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flipH="1">
            <a:off x="499688" y="39880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1" name="Google Shape;101;p16"/>
          <p:cNvSpPr/>
          <p:nvPr/>
        </p:nvSpPr>
        <p:spPr>
          <a:xfrm>
            <a:off x="554204" y="27369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671530" y="18596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3661353" y="38482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377515" y="40214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3668384" y="40298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1975" y="148060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254767" y="25563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554033" y="25636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250744" y="29184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550010" y="29257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63755" y="20385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3665816" y="13255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377515" y="365909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668384" y="36674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2203" y="129417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250750" y="4179250"/>
            <a:ext cx="4290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Microsoft</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554022" y="1998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4626" y="18344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44626" y="22014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250744" y="309856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550010" y="31058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544626" y="3817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3665816" y="9661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a:off x="3373337" y="32966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5" name="Google Shape;125;p16"/>
          <p:cNvSpPr/>
          <p:nvPr/>
        </p:nvSpPr>
        <p:spPr>
          <a:xfrm>
            <a:off x="3673794" y="33079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3676046" y="31229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3661346" y="439913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8" name="Google Shape;128;p16"/>
          <p:cNvGraphicFramePr/>
          <p:nvPr/>
        </p:nvGraphicFramePr>
        <p:xfrm>
          <a:off x="695754" y="660877"/>
          <a:ext cx="3000000" cy="3000000"/>
        </p:xfrm>
        <a:graphic>
          <a:graphicData uri="http://schemas.openxmlformats.org/drawingml/2006/table">
            <a:tbl>
              <a:tblPr>
                <a:noFill/>
                <a:tableStyleId>{F214DBD1-523E-4318-ACFE-D94057B56BB5}</a:tableStyleId>
              </a:tblPr>
              <a:tblGrid>
                <a:gridCol w="1744225">
                  <a:extLst>
                    <a:ext uri="{9D8B030D-6E8A-4147-A177-3AD203B41FA5}">
                      <a16:colId xmlns:a16="http://schemas.microsoft.com/office/drawing/2014/main" val="20000"/>
                    </a:ext>
                  </a:extLst>
                </a:gridCol>
                <a:gridCol w="327325">
                  <a:extLst>
                    <a:ext uri="{9D8B030D-6E8A-4147-A177-3AD203B41FA5}">
                      <a16:colId xmlns:a16="http://schemas.microsoft.com/office/drawing/2014/main" val="20001"/>
                    </a:ext>
                  </a:extLst>
                </a:gridCol>
                <a:gridCol w="284650">
                  <a:extLst>
                    <a:ext uri="{9D8B030D-6E8A-4147-A177-3AD203B41FA5}">
                      <a16:colId xmlns:a16="http://schemas.microsoft.com/office/drawing/2014/main" val="20002"/>
                    </a:ext>
                  </a:extLst>
                </a:gridCol>
              </a:tblGrid>
              <a:tr h="2361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95%</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6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bl>
          </a:graphicData>
        </a:graphic>
      </p:graphicFrame>
      <p:sp>
        <p:nvSpPr>
          <p:cNvPr id="129" name="Google Shape;129;p16"/>
          <p:cNvSpPr txBox="1"/>
          <p:nvPr/>
        </p:nvSpPr>
        <p:spPr>
          <a:xfrm>
            <a:off x="350500" y="3451525"/>
            <a:ext cx="3258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Mistral</a:t>
            </a:r>
            <a:endParaRPr sz="800" b="0" i="0" u="none" strike="noStrike" cap="none">
              <a:solidFill>
                <a:srgbClr val="1F2937"/>
              </a:solidFill>
              <a:highlight>
                <a:srgbClr val="FFFFFF"/>
              </a:highlight>
              <a:latin typeface="Calibri"/>
              <a:ea typeface="Calibri"/>
              <a:cs typeface="Calibri"/>
              <a:sym typeface="Calibri"/>
            </a:endParaRPr>
          </a:p>
        </p:txBody>
      </p:sp>
      <p:graphicFrame>
        <p:nvGraphicFramePr>
          <p:cNvPr id="130" name="Google Shape;130;p16"/>
          <p:cNvGraphicFramePr/>
          <p:nvPr/>
        </p:nvGraphicFramePr>
        <p:xfrm>
          <a:off x="3808799" y="740491"/>
          <a:ext cx="3000000" cy="3000000"/>
        </p:xfrm>
        <a:graphic>
          <a:graphicData uri="http://schemas.openxmlformats.org/drawingml/2006/table">
            <a:tbl>
              <a:tblPr>
                <a:noFill/>
                <a:tableStyleId>{F214DBD1-523E-4318-ACFE-D94057B56BB5}</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tblGrid>
              <a:tr h="1274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95%</a:t>
                      </a:r>
                      <a:endParaRPr sz="8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3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1506</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±12</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±13</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±13</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qwen-vl-max-2025-08-13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±28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1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±11</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±10</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±12</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±19</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09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tc>
                  <a:txBody>
                    <a:bodyPr/>
                    <a:lstStyle/>
                    <a:p>
                      <a:pPr marL="0" lvl="0" indent="0" algn="l" rtl="0">
                        <a:lnSpc>
                          <a:spcPct val="115000"/>
                        </a:lnSpc>
                        <a:spcBef>
                          <a:spcPts val="0"/>
                        </a:spcBef>
                        <a:spcAft>
                          <a:spcPts val="0"/>
                        </a:spcAft>
                        <a:buNone/>
                      </a:pPr>
                      <a:r>
                        <a:rPr lang="en" sz="800">
                          <a:solidFill>
                            <a:srgbClr val="636879"/>
                          </a:solidFill>
                          <a:latin typeface="Calibri"/>
                          <a:ea typeface="Calibri"/>
                          <a:cs typeface="Calibri"/>
                          <a:sym typeface="Calibri"/>
                        </a:rPr>
                        <a:t>±8</a:t>
                      </a:r>
                      <a:endParaRPr sz="800">
                        <a:solidFill>
                          <a:srgbClr val="636879"/>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bl>
          </a:graphicData>
        </a:graphic>
      </p:graphicFrame>
      <p:sp>
        <p:nvSpPr>
          <p:cNvPr id="131" name="Google Shape;131;p16"/>
          <p:cNvSpPr txBox="1"/>
          <p:nvPr/>
        </p:nvSpPr>
        <p:spPr>
          <a:xfrm>
            <a:off x="3461459" y="2384725"/>
            <a:ext cx="3258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Mistral</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txBox="1"/>
          <p:nvPr/>
        </p:nvSpPr>
        <p:spPr>
          <a:xfrm>
            <a:off x="3360022" y="4191452"/>
            <a:ext cx="4290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Microsoft</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Hints</a:t>
            </a:r>
            <a:endParaRPr sz="2000" b="1" i="0" u="none" strike="noStrike" cap="none">
              <a:solidFill>
                <a:schemeClr val="dk1"/>
              </a:solidFill>
              <a:latin typeface="Calibri"/>
              <a:ea typeface="Calibri"/>
              <a:cs typeface="Calibri"/>
              <a:sym typeface="Calibri"/>
            </a:endParaRPr>
          </a:p>
        </p:txBody>
      </p:sp>
      <p:sp>
        <p:nvSpPr>
          <p:cNvPr id="274" name="Google Shape;274;p34"/>
          <p:cNvSpPr txBox="1"/>
          <p:nvPr/>
        </p:nvSpPr>
        <p:spPr>
          <a:xfrm>
            <a:off x="101579" y="388118"/>
            <a:ext cx="44127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Hints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Add a .gitignore early and aggressively; </a:t>
            </a:r>
            <a:br>
              <a:rPr lang="en" sz="1200">
                <a:latin typeface="Calibri"/>
                <a:ea typeface="Calibri"/>
                <a:cs typeface="Calibri"/>
                <a:sym typeface="Calibri"/>
              </a:rPr>
            </a:br>
            <a:r>
              <a:rPr lang="en" sz="1200">
                <a:latin typeface="Calibri"/>
                <a:ea typeface="Calibri"/>
                <a:cs typeface="Calibri"/>
                <a:sym typeface="Calibri"/>
              </a:rPr>
              <a:t>Use /compact when preserving conversation history.</a:t>
            </a:r>
            <a:br>
              <a:rPr lang="en" sz="1200">
                <a:latin typeface="Calibri"/>
                <a:ea typeface="Calibri"/>
                <a:cs typeface="Calibri"/>
                <a:sym typeface="Calibri"/>
              </a:rPr>
            </a:br>
            <a:r>
              <a:rPr lang="en" sz="1200">
                <a:latin typeface="Calibri"/>
                <a:ea typeface="Calibri"/>
                <a:cs typeface="Calibri"/>
                <a:sym typeface="Calibri"/>
              </a:rPr>
              <a:t>Use /clear before switching tasks.</a:t>
            </a:r>
            <a:br>
              <a:rPr lang="en" sz="1200">
                <a:latin typeface="Calibri"/>
                <a:ea typeface="Calibri"/>
                <a:cs typeface="Calibri"/>
                <a:sym typeface="Calibri"/>
              </a:rPr>
            </a:br>
            <a:r>
              <a:rPr lang="en" sz="1200">
                <a:latin typeface="Calibri"/>
                <a:ea typeface="Calibri"/>
                <a:cs typeface="Calibri"/>
                <a:sym typeface="Calibri"/>
              </a:rPr>
              <a:t>Exclude directories like dist/, logs/, .next/, coverage/ , .env , node_modules/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CLAUDE.md files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Plan Mode Like an Architect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XML Tags in prompts - Claude is strangely obedient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 Custom Slash Commands, for example:</a:t>
            </a:r>
            <a:br>
              <a:rPr lang="en" sz="1200">
                <a:latin typeface="Calibri"/>
                <a:ea typeface="Calibri"/>
                <a:cs typeface="Calibri"/>
                <a:sym typeface="Calibri"/>
              </a:rPr>
            </a:br>
            <a:r>
              <a:rPr lang="en" sz="1200">
                <a:latin typeface="Calibri"/>
                <a:ea typeface="Calibri"/>
                <a:cs typeface="Calibri"/>
                <a:sym typeface="Calibri"/>
              </a:rPr>
              <a:t>                 .claude/commands/audit.md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Hooks for pre-, post-, and other automation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Demand to </a:t>
            </a:r>
            <a:r>
              <a:rPr lang="en" sz="1200">
                <a:solidFill>
                  <a:schemeClr val="dk1"/>
                </a:solidFill>
                <a:latin typeface="Calibri"/>
                <a:ea typeface="Calibri"/>
                <a:cs typeface="Calibri"/>
                <a:sym typeface="Calibri"/>
              </a:rPr>
              <a:t>Return ONLY a unified diff patch, no prose or summaries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Use Claude to open/handle PRs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Clean Your Workspace Before Inviting Claude In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Share </a:t>
            </a:r>
            <a:r>
              <a:rPr lang="en" sz="1200" u="sng">
                <a:solidFill>
                  <a:schemeClr val="hlink"/>
                </a:solidFill>
                <a:latin typeface="Calibri"/>
                <a:ea typeface="Calibri"/>
                <a:cs typeface="Calibri"/>
                <a:sym typeface="Calibri"/>
                <a:hlinkClick r:id="rId3"/>
              </a:rPr>
              <a:t>CLAUDE.md</a:t>
            </a:r>
            <a:r>
              <a:rPr lang="en" sz="1200">
                <a:latin typeface="Calibri"/>
                <a:ea typeface="Calibri"/>
                <a:cs typeface="Calibri"/>
                <a:sym typeface="Calibri"/>
              </a:rPr>
              <a:t>, slash commands, hook scripts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Give Claude function signatures and data structures examples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https://medium.com/@apicraft/10-claude-code-power-hacks-they-dont-tell-you-but-should-49096ba6c8ff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75" name="Google Shape;275;p34"/>
          <p:cNvSpPr txBox="1"/>
          <p:nvPr/>
        </p:nvSpPr>
        <p:spPr>
          <a:xfrm>
            <a:off x="101579" y="4001051"/>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 Claude Subagents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https://medium.com/@ooi_yee_fei/building-with-claude-code-subagents-my-beloved-minions-b5a9a4318ba5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76" name="Google Shape;276;p34"/>
          <p:cNvSpPr txBox="1"/>
          <p:nvPr/>
        </p:nvSpPr>
        <p:spPr>
          <a:xfrm>
            <a:off x="4631729" y="388118"/>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SuperClaude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Enhances Claude Code with 21 new slash commands, 14 specialized AI agents, and 6 MCP server integrations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Creates structured workflows for development tasks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14K stars on GitHub in a month</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Claims to reduce context usage by 30-50%.</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https://github.com/SuperClaude-Org/SuperClaude_Framework</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p:nvPr/>
        </p:nvSpPr>
        <p:spPr>
          <a:xfrm>
            <a:off x="55075" y="-9225"/>
            <a:ext cx="194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FastAPI Example</a:t>
            </a:r>
            <a:endParaRPr sz="2000" b="1" i="0" u="none" strike="noStrike" cap="none">
              <a:solidFill>
                <a:schemeClr val="dk1"/>
              </a:solidFill>
              <a:latin typeface="Calibri"/>
              <a:ea typeface="Calibri"/>
              <a:cs typeface="Calibri"/>
              <a:sym typeface="Calibri"/>
            </a:endParaRPr>
          </a:p>
        </p:txBody>
      </p:sp>
      <p:sp>
        <p:nvSpPr>
          <p:cNvPr id="282" name="Google Shape;282;p35"/>
          <p:cNvSpPr txBox="1"/>
          <p:nvPr/>
        </p:nvSpPr>
        <p:spPr>
          <a:xfrm>
            <a:off x="101574" y="1027557"/>
            <a:ext cx="33726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fastapi import FastAPI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pydantic import BaseModel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typing import Optional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app = FastAPI()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Pydantic Models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class UserRequest(BaseModel):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 str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age: Optional[int]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email: Optional[str]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 Optional[bool] = True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score: Optional[float]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class UserResponse(BaseModel):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id: int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 str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age: Optional[int]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email: Optional[str]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 bool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score: Optional[float] =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 str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In-memory storage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users =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user_counter = 1</a:t>
            </a:r>
            <a:endParaRPr sz="900" b="1">
              <a:solidFill>
                <a:srgbClr val="3C78D8"/>
              </a:solidFill>
              <a:latin typeface="Roboto Mono"/>
              <a:ea typeface="Roboto Mono"/>
              <a:cs typeface="Roboto Mono"/>
              <a:sym typeface="Roboto Mono"/>
            </a:endParaRPr>
          </a:p>
        </p:txBody>
      </p:sp>
      <p:sp>
        <p:nvSpPr>
          <p:cNvPr id="283" name="Google Shape;283;p35"/>
          <p:cNvSpPr txBox="1"/>
          <p:nvPr/>
        </p:nvSpPr>
        <p:spPr>
          <a:xfrm>
            <a:off x="4326875" y="92900"/>
            <a:ext cx="4755600" cy="472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6AA84F"/>
                </a:solidFill>
                <a:latin typeface="Roboto Mono"/>
                <a:ea typeface="Roboto Mono"/>
                <a:cs typeface="Roboto Mono"/>
                <a:sym typeface="Roboto Mono"/>
              </a:rPr>
              <a:t># ---------------------------------------------</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GET endpoint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@app.get("/users/{user_id}", response_model=UserResponse)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async def get_user(user_id: int):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user = next((u for u in users if u["id"] == user_id), None)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if user: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return UserResponse(**user, message="</a:t>
            </a:r>
            <a:r>
              <a:rPr lang="en" sz="900" b="1">
                <a:solidFill>
                  <a:srgbClr val="CC0000"/>
                </a:solidFill>
                <a:latin typeface="Roboto Mono"/>
                <a:ea typeface="Roboto Mono"/>
                <a:cs typeface="Roboto Mono"/>
                <a:sym typeface="Roboto Mono"/>
              </a:rPr>
              <a:t>User found</a:t>
            </a: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return UserResponse(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id=user_id,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name="Unknown",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is_active=False,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message="User not found"</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6AA84F"/>
                </a:solidFill>
                <a:latin typeface="Roboto Mono"/>
                <a:ea typeface="Roboto Mono"/>
                <a:cs typeface="Roboto Mono"/>
                <a:sym typeface="Roboto Mono"/>
              </a:rPr>
              <a:t># ---------------------------------------------</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POST endpoint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@app.post("/users", response_model=UserResponse)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async def create_user(user: UserRequest):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global user_counter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new_user =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"id": user_counter,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"name": user.name,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"age": user.age,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"email": user.email,</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"is_active": user.is_active,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"score": user.score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users.append(new_user)</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user_counter += 1</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return UserResponse(**new_user, </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a:t>
            </a:r>
            <a:r>
              <a:rPr lang="en" sz="900" b="1">
                <a:solidFill>
                  <a:srgbClr val="CC0000"/>
                </a:solidFill>
                <a:latin typeface="Roboto Mono"/>
                <a:ea typeface="Roboto Mono"/>
                <a:cs typeface="Roboto Mono"/>
                <a:sym typeface="Roboto Mono"/>
              </a:rPr>
              <a:t>User created successfully</a:t>
            </a: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p:txBody>
      </p:sp>
      <p:sp>
        <p:nvSpPr>
          <p:cNvPr id="284" name="Google Shape;284;p35"/>
          <p:cNvSpPr txBox="1"/>
          <p:nvPr/>
        </p:nvSpPr>
        <p:spPr>
          <a:xfrm>
            <a:off x="101577" y="366775"/>
            <a:ext cx="2797200" cy="29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Run with: uvicorn main:app --reload</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test with https://localhost:8000/docs</a:t>
            </a:r>
            <a:endParaRPr sz="900" b="1">
              <a:solidFill>
                <a:srgbClr val="6AA84F"/>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 Think with Confidence</a:t>
            </a:r>
            <a:endParaRPr sz="2000" b="1" i="0" u="none" strike="noStrike" cap="none">
              <a:solidFill>
                <a:schemeClr val="dk1"/>
              </a:solidFill>
              <a:latin typeface="Calibri"/>
              <a:ea typeface="Calibri"/>
              <a:cs typeface="Calibri"/>
              <a:sym typeface="Calibri"/>
            </a:endParaRPr>
          </a:p>
        </p:txBody>
      </p:sp>
      <p:sp>
        <p:nvSpPr>
          <p:cNvPr id="290" name="Google Shape;290;p36"/>
          <p:cNvSpPr txBox="1"/>
          <p:nvPr/>
        </p:nvSpPr>
        <p:spPr>
          <a:xfrm>
            <a:off x="86125" y="385575"/>
            <a:ext cx="44748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 new method from Meta</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improving LLM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 Deep Think with Confidence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https://jiaweizzhao.github.io/deepconf/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https://arxiv.org/abs/2508.15260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https://jiaweizzhao.github.io/deepconf/static/pdfs/deepconf_arxiv.pdf</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uses </a:t>
            </a:r>
            <a:r>
              <a:rPr lang="en" sz="1200" b="1">
                <a:solidFill>
                  <a:srgbClr val="FF0000"/>
                </a:solidFill>
                <a:latin typeface="Calibri"/>
                <a:ea typeface="Calibri"/>
                <a:cs typeface="Calibri"/>
                <a:sym typeface="Calibri"/>
              </a:rPr>
              <a:t>internal confidence scores</a:t>
            </a:r>
            <a:r>
              <a:rPr lang="en" sz="1200">
                <a:solidFill>
                  <a:schemeClr val="dk1"/>
                </a:solidFill>
                <a:latin typeface="Calibri"/>
                <a:ea typeface="Calibri"/>
                <a:cs typeface="Calibri"/>
                <a:sym typeface="Calibri"/>
              </a:rPr>
              <a:t> to filter out low-quality reasoning traces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Achieves </a:t>
            </a:r>
            <a:r>
              <a:rPr lang="en" sz="1200" b="1">
                <a:solidFill>
                  <a:srgbClr val="FF0000"/>
                </a:solidFill>
                <a:latin typeface="Calibri"/>
                <a:ea typeface="Calibri"/>
                <a:cs typeface="Calibri"/>
                <a:sym typeface="Calibri"/>
              </a:rPr>
              <a:t>higher accuracy</a:t>
            </a:r>
            <a:r>
              <a:rPr lang="en" sz="1200">
                <a:solidFill>
                  <a:schemeClr val="dk1"/>
                </a:solidFill>
                <a:latin typeface="Calibri"/>
                <a:ea typeface="Calibri"/>
                <a:cs typeface="Calibri"/>
                <a:sym typeface="Calibri"/>
              </a:rPr>
              <a:t> and </a:t>
            </a:r>
            <a:r>
              <a:rPr lang="en" sz="1200" b="1">
                <a:solidFill>
                  <a:srgbClr val="FF0000"/>
                </a:solidFill>
                <a:latin typeface="Calibri"/>
                <a:ea typeface="Calibri"/>
                <a:cs typeface="Calibri"/>
                <a:sym typeface="Calibri"/>
              </a:rPr>
              <a:t>greatly reduced computation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Outperforms standard majority voting</a:t>
            </a:r>
            <a:r>
              <a:rPr lang="en" sz="1200">
                <a:solidFill>
                  <a:schemeClr val="dk1"/>
                </a:solidFill>
                <a:latin typeface="Calibri"/>
                <a:ea typeface="Calibri"/>
                <a:cs typeface="Calibri"/>
                <a:sym typeface="Calibri"/>
              </a:rPr>
              <a:t> on complex benchmarks while </a:t>
            </a:r>
            <a:r>
              <a:rPr lang="en" sz="1200" b="1">
                <a:solidFill>
                  <a:srgbClr val="FF0000"/>
                </a:solidFill>
                <a:latin typeface="Calibri"/>
                <a:ea typeface="Calibri"/>
                <a:cs typeface="Calibri"/>
                <a:sym typeface="Calibri"/>
              </a:rPr>
              <a:t>requiring up to 84.7% fewer generated tokens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is simple to implement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DeepConf does not need extra training or tuning</a:t>
            </a:r>
            <a:endParaRPr sz="1200">
              <a:solidFill>
                <a:schemeClr val="dk1"/>
              </a:solidFill>
              <a:latin typeface="Calibri"/>
              <a:ea typeface="Calibri"/>
              <a:cs typeface="Calibri"/>
              <a:sym typeface="Calibri"/>
            </a:endParaRPr>
          </a:p>
        </p:txBody>
      </p:sp>
      <p:pic>
        <p:nvPicPr>
          <p:cNvPr id="291" name="Google Shape;291;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93910" y="2867917"/>
            <a:ext cx="4992261" cy="2171926"/>
          </a:xfrm>
          <a:prstGeom prst="rect">
            <a:avLst/>
          </a:prstGeom>
          <a:noFill/>
          <a:ln w="9525" cap="flat" cmpd="sng">
            <a:solidFill>
              <a:srgbClr val="FF0000"/>
            </a:solidFill>
            <a:prstDash val="solid"/>
            <a:round/>
            <a:headEnd type="none" w="sm" len="sm"/>
            <a:tailEnd type="none" w="sm" len="sm"/>
          </a:ln>
        </p:spPr>
      </p:pic>
      <p:sp>
        <p:nvSpPr>
          <p:cNvPr id="292" name="Google Shape;292;p36"/>
          <p:cNvSpPr txBox="1"/>
          <p:nvPr/>
        </p:nvSpPr>
        <p:spPr>
          <a:xfrm>
            <a:off x="5179525" y="206411"/>
            <a:ext cx="39222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How the Confidence Scores Are Constructed:</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Token Confidence - based on the negative average log-probability of the top-k token predictions (higher log-probability means higher confidence).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 Confidence - the model averages confidence scores over sliding windows (short ranges of steps) to capture local trends, rather than just a global, sequence-wide metric.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Tail Confidence - emphasizes the confidence of the last part of the reasoning trace, since final answers often reveal reasoning errors missed earlier.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Lowest Group Confidence - the weakest segment of the trace. A  sudden drop in confidence is highly predictive of an error or reasoning collapse.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Bottom Percentile Confidence - the bottom x% of token confidence values within a trace to surface the most error-prone parts.</a:t>
            </a:r>
            <a:endParaRPr sz="1100">
              <a:solidFill>
                <a:schemeClr val="dk1"/>
              </a:solidFill>
              <a:latin typeface="Calibri"/>
              <a:ea typeface="Calibri"/>
              <a:cs typeface="Calibri"/>
              <a:sym typeface="Calibri"/>
            </a:endParaRPr>
          </a:p>
        </p:txBody>
      </p:sp>
      <p:sp>
        <p:nvSpPr>
          <p:cNvPr id="293" name="Google Shape;293;p36"/>
          <p:cNvSpPr txBox="1"/>
          <p:nvPr/>
        </p:nvSpPr>
        <p:spPr>
          <a:xfrm>
            <a:off x="5179525" y="2986411"/>
            <a:ext cx="3922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Early Filtering - DeepConf can discard low-confidence paths before they reach completion or enter voting, saving computation and focusing on high-quality traces only.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capturing local uncertainty, DeepConf can stop poor traces early, avoiding "averaging out" errors or letting low-quality reasoning dilute the answer.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Weighted Voting: Instead of treating all traces equally when voting, DeepConf assigns higher voting weight to traces with higher confidence, making it more robust to noisy, ambiguous, or error-prone traces.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DeepConf often achieves equal or better accuracy than majority voting with up to 85% fewer generated tokens.</a:t>
            </a:r>
            <a:endParaRPr sz="11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9" name="Google Shape;299;p37"/>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0" name="Google Shape;300;p37"/>
          <p:cNvSpPr txBox="1"/>
          <p:nvPr/>
        </p:nvSpPr>
        <p:spPr>
          <a:xfrm>
            <a:off x="5345800" y="110675"/>
            <a:ext cx="3733500" cy="510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 Eric Schmidt</a:t>
            </a:r>
            <a:endParaRPr sz="1600" b="1" i="1">
              <a:solidFill>
                <a:srgbClr val="FF0000"/>
              </a:solidFill>
              <a:latin typeface="Calibri"/>
              <a:ea typeface="Calibri"/>
              <a:cs typeface="Calibri"/>
              <a:sym typeface="Calibri"/>
            </a:endParaRPr>
          </a:p>
        </p:txBody>
      </p:sp>
      <p:sp>
        <p:nvSpPr>
          <p:cNvPr id="301" name="Google Shape;301;p37"/>
          <p:cNvSpPr txBox="1"/>
          <p:nvPr/>
        </p:nvSpPr>
        <p:spPr>
          <a:xfrm>
            <a:off x="5345650" y="756501"/>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Tech Layoffs by year:</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137K in 2025 (as of August)</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238K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a:latin typeface="Calibri"/>
              <a:ea typeface="Calibri"/>
              <a:cs typeface="Calibri"/>
              <a:sym typeface="Calibri"/>
            </a:endParaRPr>
          </a:p>
        </p:txBody>
      </p:sp>
      <p:sp>
        <p:nvSpPr>
          <p:cNvPr id="302" name="Google Shape;302;p37"/>
          <p:cNvSpPr txBox="1"/>
          <p:nvPr/>
        </p:nvSpPr>
        <p:spPr>
          <a:xfrm>
            <a:off x="5345825" y="2233275"/>
            <a:ext cx="3733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Tool use ≠ career advancement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"AI power users" are stuck at $85K/year:</a:t>
            </a:r>
            <a:endParaRPr sz="1200">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They know how to prompt ChatGPT</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They know how to use vibe coding</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They know how to use OpenAI API</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But companies pay $200K-$400K for engineers who can:</a:t>
            </a:r>
            <a:endParaRPr sz="1200">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parser that processes 3,000 resumes/day</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Architect invoice-processing pipeline that scale to enterprise level and passes compliance</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Deploy multimodal security systems that catches anomalies in video frames in real-time</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In other words: engineers who implement AI in production, not just "use" it</a:t>
            </a:r>
            <a:endParaRPr sz="1200">
              <a:latin typeface="Calibri"/>
              <a:ea typeface="Calibri"/>
              <a:cs typeface="Calibri"/>
              <a:sym typeface="Calibri"/>
            </a:endParaRPr>
          </a:p>
        </p:txBody>
      </p:sp>
      <p:pic>
        <p:nvPicPr>
          <p:cNvPr id="303" name="Google Shape;303;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2534550"/>
            <a:ext cx="5058174" cy="2554684"/>
          </a:xfrm>
          <a:prstGeom prst="rect">
            <a:avLst/>
          </a:prstGeom>
          <a:noFill/>
          <a:ln w="9525" cap="flat" cmpd="sng">
            <a:solidFill>
              <a:srgbClr val="FF0000"/>
            </a:solidFill>
            <a:prstDash val="solid"/>
            <a:round/>
            <a:headEnd type="none" w="sm" len="sm"/>
            <a:tailEnd type="none" w="sm" len="sm"/>
          </a:ln>
        </p:spPr>
      </p:pic>
      <p:pic>
        <p:nvPicPr>
          <p:cNvPr id="304" name="Google Shape;304;p3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52400" y="540905"/>
            <a:ext cx="5058175" cy="18994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10" name="Google Shape;310;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1" name="Google Shape;311;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2" name="Google Shape;312;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13" name="Google Shape;313;p38"/>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4" name="Google Shape;314;p38"/>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p:nvPr/>
        </p:nvSpPr>
        <p:spPr>
          <a:xfrm>
            <a:off x="55075" y="-9225"/>
            <a:ext cx="7332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"Nano Banana" image generation</a:t>
            </a:r>
            <a:endParaRPr sz="2000" b="1" i="0" u="none" strike="noStrike" cap="none">
              <a:solidFill>
                <a:schemeClr val="dk1"/>
              </a:solidFill>
              <a:latin typeface="Calibri"/>
              <a:ea typeface="Calibri"/>
              <a:cs typeface="Calibri"/>
              <a:sym typeface="Calibri"/>
            </a:endParaRPr>
          </a:p>
        </p:txBody>
      </p:sp>
      <p:sp>
        <p:nvSpPr>
          <p:cNvPr id="138" name="Google Shape;138;p17"/>
          <p:cNvSpPr txBox="1"/>
          <p:nvPr/>
        </p:nvSpPr>
        <p:spPr>
          <a:xfrm>
            <a:off x="86136" y="406875"/>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2.5 Flash's "Nano Banana" image generation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on LM Arena's image editing leaderboard with nearly 200-point ELO score jump over competitors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3D Understanding &amp; Multi-view Generation - can predict what objects look like from different angles, rotate the object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Maintains the same character/person across multiple edits and generations while changing poses and angles; preserves facial features and appearance through complex transformations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Realistic reflections in glasses, car grills, and other reflective surfaces; accurate shadows, lighting, and condensation effects; proper bokeh and depth of field effects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Sophisticated Image Editing: add/remove objects or background, style transfer (converting photos to anime, 3D, etc.); material changes (ice to metal teapots while preserving other elements)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expand scenes logically (zooming out to show full environments); understands spatial relationships and context; creates believable multi-panel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new images or edit existing images; works for thumbnails, memes, photo restoration, and colorization; sSupports continuity sequences (showing progression over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to use - Google AI Studio and Gemini interface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Excellent for content creators (YouTube thumbnails, social media)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Photo restoration and colorization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Product visualization and 3D modeling preparation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Marketing and advertising materials</a:t>
            </a:r>
            <a:endParaRPr sz="1200">
              <a:solidFill>
                <a:schemeClr val="dk1"/>
              </a:solidFill>
              <a:latin typeface="Calibri"/>
              <a:ea typeface="Calibri"/>
              <a:cs typeface="Calibri"/>
              <a:sym typeface="Calibri"/>
            </a:endParaRPr>
          </a:p>
        </p:txBody>
      </p:sp>
      <p:sp>
        <p:nvSpPr>
          <p:cNvPr id="139" name="Google Shape;139;p17"/>
          <p:cNvSpPr txBox="1"/>
          <p:nvPr/>
        </p:nvSpPr>
        <p:spPr>
          <a:xfrm>
            <a:off x="4564550" y="2479600"/>
            <a:ext cx="4510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&amp;  Flash Image Tools may be different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 couldn't find definite answer to this question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https://www.youtube.com/watch?v=-gPL9EA2pP8</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https://developers.googleblog.com/en/introducing-gemini-2-5-flash-image/</a:t>
            </a:r>
            <a:r>
              <a:rPr lang="en" sz="1200">
                <a:solidFill>
                  <a:schemeClr val="dk1"/>
                </a:solidFill>
                <a:latin typeface="Calibri"/>
                <a:ea typeface="Calibri"/>
                <a:cs typeface="Calibri"/>
                <a:sym typeface="Calibri"/>
              </a:rPr>
              <a:t> - official introduction - August 26,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via API: $0.039 / image</a:t>
            </a:r>
            <a:endParaRPr sz="1200">
              <a:solidFill>
                <a:schemeClr val="dk1"/>
              </a:solidFill>
              <a:latin typeface="Calibri"/>
              <a:ea typeface="Calibri"/>
              <a:cs typeface="Calibri"/>
              <a:sym typeface="Calibri"/>
            </a:endParaRPr>
          </a:p>
        </p:txBody>
      </p:sp>
      <p:pic>
        <p:nvPicPr>
          <p:cNvPr id="140" name="Google Shape;140;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64550" y="53025"/>
            <a:ext cx="2046063" cy="1403224"/>
          </a:xfrm>
          <a:prstGeom prst="rect">
            <a:avLst/>
          </a:prstGeom>
          <a:noFill/>
          <a:ln w="9525" cap="flat" cmpd="sng">
            <a:solidFill>
              <a:srgbClr val="FF0000"/>
            </a:solidFill>
            <a:prstDash val="solid"/>
            <a:round/>
            <a:headEnd type="none" w="sm" len="sm"/>
            <a:tailEnd type="none" w="sm" len="sm"/>
          </a:ln>
        </p:spPr>
      </p:pic>
      <p:pic>
        <p:nvPicPr>
          <p:cNvPr id="141" name="Google Shape;141;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691887" y="64500"/>
            <a:ext cx="2383250" cy="2352302"/>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37000" y="3643100"/>
            <a:ext cx="2449476" cy="1449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 Realtime Speech Agents</a:t>
            </a:r>
            <a:endParaRPr sz="2000" b="1" i="0" u="none" strike="noStrike" cap="none">
              <a:solidFill>
                <a:schemeClr val="dk1"/>
              </a:solidFill>
              <a:latin typeface="Calibri"/>
              <a:ea typeface="Calibri"/>
              <a:cs typeface="Calibri"/>
              <a:sym typeface="Calibri"/>
            </a:endParaRPr>
          </a:p>
        </p:txBody>
      </p:sp>
      <p:sp>
        <p:nvSpPr>
          <p:cNvPr id="148" name="Google Shape;148;p18"/>
          <p:cNvSpPr txBox="1"/>
          <p:nvPr/>
        </p:nvSpPr>
        <p:spPr>
          <a:xfrm>
            <a:off x="86136" y="406875"/>
            <a:ext cx="4412700" cy="386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GPT Realtime speech-to-speech agents &amp; API</a:t>
            </a:r>
            <a:endParaRPr sz="12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https://www.youtube.com/watch?v=nfBbmtMJhX0</a:t>
            </a:r>
            <a:r>
              <a:rPr lang="en" sz="1000">
                <a:solidFill>
                  <a:schemeClr val="dk1"/>
                </a:solidFill>
                <a:latin typeface="Calibri"/>
                <a:ea typeface="Calibri"/>
                <a:cs typeface="Calibri"/>
                <a:sym typeface="Calibri"/>
              </a:rPr>
              <a:t> - announcement</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emotionally expressive, and responsive speech agents for customer-facing apps where natural interaction is essential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Input and output are audio (voice, speech)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Extremely low latency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Capturing emotions, handling interruptions, switching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Strictly adheres to instructions (e.g., refund policies) and can reliably call external functions, passing correct details in complex multi-turn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Image Input along with voice, allowing multi-modal conversations where the AI can describe and analyze visual elements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Phone integration and "capabilities plugins" (MCP) for expanded, pluggable actions during voice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Robust privacy enhancements and flexible session/context tools for global, enterprise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accuracy benchmarks, especially for instruction following and function calling in challenging real-world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training used high-quality voice data and reinforcement learning focused on production use cases, enabling natural sounding voices and robust mistake handling (e.g., misheard input, phone numbers)</a:t>
            </a:r>
            <a:endParaRPr sz="1200">
              <a:solidFill>
                <a:schemeClr val="dk1"/>
              </a:solidFill>
              <a:latin typeface="Calibri"/>
              <a:ea typeface="Calibri"/>
              <a:cs typeface="Calibri"/>
              <a:sym typeface="Calibri"/>
            </a:endParaRPr>
          </a:p>
        </p:txBody>
      </p:sp>
      <p:sp>
        <p:nvSpPr>
          <p:cNvPr id="149" name="Google Shape;149;p18"/>
          <p:cNvSpPr txBox="1"/>
          <p:nvPr/>
        </p:nvSpPr>
        <p:spPr>
          <a:xfrm>
            <a:off x="4600236" y="858625"/>
            <a:ext cx="4412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T-Mobile’s team used GPT Realtime for an AI-powered device upgrade flow, demonstrating human-like, emotionally aware support for common customer requests and policy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T-Mobile praised the conversational quality, emotional intelligence, and contextual adaptability of the model for transforming user experiences beyond simple automated responses</a:t>
            </a:r>
            <a:endParaRPr sz="1200">
              <a:solidFill>
                <a:schemeClr val="dk1"/>
              </a:solidFill>
              <a:latin typeface="Calibri"/>
              <a:ea typeface="Calibri"/>
              <a:cs typeface="Calibri"/>
              <a:sym typeface="Calibri"/>
            </a:endParaRPr>
          </a:p>
        </p:txBody>
      </p:sp>
      <p:pic>
        <p:nvPicPr>
          <p:cNvPr id="150" name="Google Shape;150;p18"/>
          <p:cNvPicPr preferRelativeResize="0"/>
          <p:nvPr/>
        </p:nvPicPr>
        <p:blipFill>
          <a:blip r:embed="rId4">
            <a:alphaModFix/>
          </a:blip>
          <a:stretch>
            <a:fillRect/>
          </a:stretch>
        </p:blipFill>
        <p:spPr>
          <a:xfrm>
            <a:off x="5377836" y="2363700"/>
            <a:ext cx="2857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Cohere – Command A Reasoning</a:t>
            </a:r>
            <a:endParaRPr sz="2000" b="1" i="0" u="none" strike="noStrike" cap="none">
              <a:solidFill>
                <a:schemeClr val="dk1"/>
              </a:solidFill>
              <a:latin typeface="Calibri"/>
              <a:ea typeface="Calibri"/>
              <a:cs typeface="Calibri"/>
              <a:sym typeface="Calibri"/>
            </a:endParaRPr>
          </a:p>
        </p:txBody>
      </p:sp>
      <p:sp>
        <p:nvSpPr>
          <p:cNvPr id="156" name="Google Shape;156;p19"/>
          <p:cNvSpPr txBox="1"/>
          <p:nvPr/>
        </p:nvSpPr>
        <p:spPr>
          <a:xfrm>
            <a:off x="86136" y="406875"/>
            <a:ext cx="4412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Cohere – Command A Reasoning (open weights)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111B params open weights LLM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pecifically designed for advanced reasoning, tool use, and multilingual enterprise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release provides transparent access for research and non-commercial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Requires direct enterprise agreements for commercial use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Context window 256K tokens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Toggleable 'reasoning' mode on/off</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(23 languages), reducing hallucinations, tool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excels in enterprise document repositories, email threads, hierarchical agent workflows, and parallel research systems, outperforming comparable models on instruction-following and content depth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safety framework with balanced abuse prevention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can run on a single H100/A100 GPU, or scale up for ultra-long context tasks, with a unique token budget feature for controlling depth and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https://huggingface.co/CohereLabs/command-a-reasoning-08-2025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https://huggingface.co/CohereLabs/c4ai-command-r-plus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https://docs.cohere.com/docs/models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AI is headquartered at Toronto, Ontario, Canada</a:t>
            </a:r>
            <a:endParaRPr sz="1200">
              <a:solidFill>
                <a:schemeClr val="dk1"/>
              </a:solidFill>
              <a:latin typeface="Calibri"/>
              <a:ea typeface="Calibri"/>
              <a:cs typeface="Calibri"/>
              <a:sym typeface="Calibri"/>
            </a:endParaRPr>
          </a:p>
        </p:txBody>
      </p:sp>
      <p:pic>
        <p:nvPicPr>
          <p:cNvPr id="157" name="Google Shape;157;p19"/>
          <p:cNvPicPr preferRelativeResize="0"/>
          <p:nvPr/>
        </p:nvPicPr>
        <p:blipFill>
          <a:blip r:embed="rId6">
            <a:alphaModFix/>
          </a:blip>
          <a:stretch>
            <a:fillRect/>
          </a:stretch>
        </p:blipFill>
        <p:spPr>
          <a:xfrm>
            <a:off x="4945475" y="406875"/>
            <a:ext cx="3752850" cy="1219200"/>
          </a:xfrm>
          <a:prstGeom prst="rect">
            <a:avLst/>
          </a:prstGeom>
          <a:noFill/>
          <a:ln>
            <a:noFill/>
          </a:ln>
        </p:spPr>
      </p:pic>
      <p:pic>
        <p:nvPicPr>
          <p:cNvPr id="158" name="Google Shape;158;p19"/>
          <p:cNvPicPr preferRelativeResize="0"/>
          <p:nvPr/>
        </p:nvPicPr>
        <p:blipFill>
          <a:blip r:embed="rId7">
            <a:alphaModFix/>
          </a:blip>
          <a:stretch>
            <a:fillRect/>
          </a:stretch>
        </p:blipFill>
        <p:spPr>
          <a:xfrm>
            <a:off x="5393161" y="1495425"/>
            <a:ext cx="2857500" cy="1905000"/>
          </a:xfrm>
          <a:prstGeom prst="rect">
            <a:avLst/>
          </a:prstGeom>
          <a:noFill/>
          <a:ln w="9525" cap="flat" cmpd="sng">
            <a:solidFill>
              <a:srgbClr val="FF0000"/>
            </a:solidFill>
            <a:prstDash val="solid"/>
            <a:round/>
            <a:headEnd type="none" w="sm" len="sm"/>
            <a:tailEnd type="none" w="sm" len="sm"/>
          </a:ln>
        </p:spPr>
      </p:pic>
      <p:sp>
        <p:nvSpPr>
          <p:cNvPr id="159" name="Google Shape;159;p19"/>
          <p:cNvSpPr txBox="1"/>
          <p:nvPr/>
        </p:nvSpPr>
        <p:spPr>
          <a:xfrm>
            <a:off x="5056702" y="3503950"/>
            <a:ext cx="3530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new Chief AI Officer at Cohere is Joelle Pineau,</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who joined the company in 2025 </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after previously leading Meta’s Fundamental </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AI Research (FAIR) team</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Qoder - An Agentic Coding</a:t>
            </a:r>
            <a:endParaRPr sz="2000" b="1" i="0" u="none" strike="noStrike" cap="none">
              <a:solidFill>
                <a:schemeClr val="dk1"/>
              </a:solidFill>
              <a:latin typeface="Calibri"/>
              <a:ea typeface="Calibri"/>
              <a:cs typeface="Calibri"/>
              <a:sym typeface="Calibri"/>
            </a:endParaRPr>
          </a:p>
        </p:txBody>
      </p:sp>
      <p:sp>
        <p:nvSpPr>
          <p:cNvPr id="165" name="Google Shape;165;p20"/>
          <p:cNvSpPr txBox="1"/>
          <p:nvPr/>
        </p:nvSpPr>
        <p:spPr>
          <a:xfrm>
            <a:off x="86125" y="478356"/>
            <a:ext cx="4412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Alibaba Qoder - An Agentic Coding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Editor, advanced context engineering, hybrid retrieval architectures (combining code graphs and vector search), long-term memory systems, and spec-driven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Two primary modes: Agent &amp; Quest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 Mode - coding assistant</a:t>
            </a:r>
            <a:r>
              <a:rPr lang="en" sz="1200">
                <a:solidFill>
                  <a:schemeClr val="dk1"/>
                </a:solidFill>
                <a:latin typeface="Calibri"/>
                <a:ea typeface="Calibri"/>
                <a:cs typeface="Calibri"/>
                <a:sym typeface="Calibri"/>
              </a:rPr>
              <a:t>, conversational pair programming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Quest Mode - fully autonomous</a:t>
            </a:r>
            <a:r>
              <a:rPr lang="en" sz="1200">
                <a:solidFill>
                  <a:schemeClr val="dk1"/>
                </a:solidFill>
                <a:latin typeface="Calibri"/>
                <a:ea typeface="Calibri"/>
                <a:cs typeface="Calibri"/>
                <a:sym typeface="Calibri"/>
              </a:rPr>
              <a:t> coding specialist. Plans, implements, tests, and verifies code, outputting production-ready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repo searching and automated </a:t>
            </a:r>
            <a:r>
              <a:rPr lang="en" sz="1200" b="1">
                <a:solidFill>
                  <a:srgbClr val="6AA84F"/>
                </a:solidFill>
                <a:latin typeface="Calibri"/>
                <a:ea typeface="Calibri"/>
                <a:cs typeface="Calibri"/>
                <a:sym typeface="Calibri"/>
              </a:rPr>
              <a:t>documentation generation with a "Repo Wiki"</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Automated Refactoring &amp;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Qoder automatically selects optimal AI models for each task (Claude, Gemini, and GPT,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MCP (Memory, Context, Plugins)</a:t>
            </a:r>
            <a:r>
              <a:rPr lang="en" sz="1200">
                <a:solidFill>
                  <a:schemeClr val="dk1"/>
                </a:solidFill>
                <a:latin typeface="Calibri"/>
                <a:ea typeface="Calibri"/>
                <a:cs typeface="Calibri"/>
                <a:sym typeface="Calibri"/>
              </a:rPr>
              <a:t>, compatibility with external tools, web search, auto-run terminal commands, and broad language coverage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Limitations: Does not currently support Linux (buw works with MacOS and Windows); Repo Wiki and auto-indexing have scale limits; Some developer plugins (e.g., GitHub Pull Requests) currently suffer version compatibility issues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Qoder is completely free to use with no rate limits</a:t>
            </a:r>
            <a:endParaRPr sz="1200">
              <a:solidFill>
                <a:schemeClr val="dk1"/>
              </a:solidFill>
              <a:latin typeface="Calibri"/>
              <a:ea typeface="Calibri"/>
              <a:cs typeface="Calibri"/>
              <a:sym typeface="Calibri"/>
            </a:endParaRPr>
          </a:p>
        </p:txBody>
      </p:sp>
      <p:pic>
        <p:nvPicPr>
          <p:cNvPr id="166" name="Google Shape;166;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283650" y="1900950"/>
            <a:ext cx="1744975" cy="70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55075" y="-9225"/>
            <a:ext cx="3181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NVIDIA's Nemotron Nano 2</a:t>
            </a:r>
            <a:endParaRPr sz="2000" b="1" i="0" u="none" strike="noStrike" cap="none">
              <a:solidFill>
                <a:schemeClr val="dk1"/>
              </a:solidFill>
              <a:latin typeface="Calibri"/>
              <a:ea typeface="Calibri"/>
              <a:cs typeface="Calibri"/>
              <a:sym typeface="Calibri"/>
            </a:endParaRPr>
          </a:p>
        </p:txBody>
      </p:sp>
      <p:sp>
        <p:nvSpPr>
          <p:cNvPr id="172" name="Google Shape;172;p21"/>
          <p:cNvSpPr txBox="1"/>
          <p:nvPr/>
        </p:nvSpPr>
        <p:spPr>
          <a:xfrm>
            <a:off x="86113" y="902844"/>
            <a:ext cx="441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NVIDIA's Nemotron Nano 2 Mamba-Transformer hybrid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 self-attention layers replaced with Mamba-2 layers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architecture uses just 6 attention layers alongside 28 Mamba-2 layers and 28 FFN layers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6x faster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9B parameter model that runs 128K context on a single A10G GPU (just 22GB memory)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was trained on 20 trillion tokens, then compressed from 12B to 9B parameters while maintaining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Importance: High-quality reasoning models can run on single GPUs instead of clusters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https://arxiv.org/abs/2508.14444</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73" name="Google Shape;17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37325" y="892155"/>
            <a:ext cx="4412698" cy="340259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9" name="Google Shape;17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Data Formulator</a:t>
            </a:r>
            <a:endParaRPr sz="2000" b="1" i="0" u="none" strike="noStrike" cap="none">
              <a:solidFill>
                <a:schemeClr val="dk1"/>
              </a:solidFill>
              <a:latin typeface="Calibri"/>
              <a:ea typeface="Calibri"/>
              <a:cs typeface="Calibri"/>
              <a:sym typeface="Calibri"/>
            </a:endParaRPr>
          </a:p>
        </p:txBody>
      </p:sp>
      <p:sp>
        <p:nvSpPr>
          <p:cNvPr id="185" name="Google Shape;185;p23"/>
          <p:cNvSpPr txBox="1"/>
          <p:nvPr/>
        </p:nvSpPr>
        <p:spPr>
          <a:xfrm>
            <a:off x="55073" y="357854"/>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CC0000"/>
              </a:buClr>
              <a:buSzPts val="1200"/>
              <a:buFont typeface="Calibri"/>
              <a:buChar char="●"/>
            </a:pPr>
            <a:r>
              <a:rPr lang="en" sz="1200" b="1">
                <a:solidFill>
                  <a:srgbClr val="CC0000"/>
                </a:solidFill>
                <a:latin typeface="Calibri"/>
                <a:ea typeface="Calibri"/>
                <a:cs typeface="Calibri"/>
                <a:sym typeface="Calibri"/>
              </a:rPr>
              <a:t>Microsoft Data Formulator </a:t>
            </a:r>
            <a:endParaRPr sz="1200" b="1">
              <a:solidFill>
                <a:srgbClr val="CC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Open-source</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AI-powered tool </a:t>
            </a:r>
            <a:r>
              <a:rPr lang="en" sz="1200">
                <a:solidFill>
                  <a:schemeClr val="dk1"/>
                </a:solidFill>
                <a:latin typeface="Calibri"/>
                <a:ea typeface="Calibri"/>
                <a:cs typeface="Calibri"/>
                <a:sym typeface="Calibri"/>
              </a:rPr>
              <a:t>to help analysts </a:t>
            </a:r>
            <a:r>
              <a:rPr lang="en" sz="1200" b="1">
                <a:solidFill>
                  <a:srgbClr val="FF0000"/>
                </a:solidFill>
                <a:latin typeface="Calibri"/>
                <a:ea typeface="Calibri"/>
                <a:cs typeface="Calibri"/>
                <a:sym typeface="Calibri"/>
              </a:rPr>
              <a:t>create data visualizations (charts)</a:t>
            </a:r>
            <a:r>
              <a:rPr lang="en" sz="1200">
                <a:solidFill>
                  <a:schemeClr val="dk1"/>
                </a:solidFill>
                <a:latin typeface="Calibri"/>
                <a:ea typeface="Calibri"/>
                <a:cs typeface="Calibri"/>
                <a:sym typeface="Calibri"/>
              </a:rPr>
              <a:t>; drag-and-drop UI and optionally refine visualization details through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Python based, recommended to use with OpenAI GPT API key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pip install data_formulator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https://github.com/microsoft/data-formulator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6" name="Google Shape;18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313076" y="1709825"/>
            <a:ext cx="6775547" cy="33811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5113</Words>
  <Application>Microsoft Macintosh PowerPoint</Application>
  <PresentationFormat>On-screen Show (16:9)</PresentationFormat>
  <Paragraphs>562</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2025-08-29T04:46:35Z</dcterms:modified>
</cp:coreProperties>
</file>