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
      <p:font typeface="Roboto Mono"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19D201-F4BB-4904-92AA-428B502211F5}">
  <a:tblStyle styleId="{3919D201-F4BB-4904-92AA-428B502211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73273dd2d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73273dd2d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73273dd2d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73273dd2d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736c81458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736c81458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7374aabe92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7374aabe92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736c814587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736c814587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63cc30dc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63cc30dc9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63cc30dc9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63cc30dc9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736c8145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736c81458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736c814587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736c814587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63b02ebe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363b02ebe4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63b16ed08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63b16ed08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737d03d1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737d03d1c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737d03d1c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3737d03d1c9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3ae0ae4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63ae0ae49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4500cae8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4500cae82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323e2d09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7323e2d09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7323e2d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7323e2d09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qwenlm.github.io/blog/qwen-image/" TargetMode="Externa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aws.plainenglish.io/the-great-cloud-exit-why-1-000-startups-are-rethinking-aws-gcp-in-2025-5c16b1eb33b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www.diabrowser.com" TargetMode="External"/><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deepmind.google/discover/blog/how-ai-is-helping-advance-the-science-of-bioacoustics-to-save-endangered-species/" TargetMode="External"/><Relationship Id="rId5" Type="http://schemas.openxmlformats.org/officeDocument/2006/relationships/image" Target="../media/image19.png"/><Relationship Id="rId4" Type="http://schemas.openxmlformats.org/officeDocument/2006/relationships/hyperlink" Target="https://thebrowser.compan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klarna.com/international/press/klarna-ai-assistant-handles-two-thirds-of-customer-service-chats-in-its-first-month/" TargetMode="External"/><Relationship Id="rId5" Type="http://schemas.openxmlformats.org/officeDocument/2006/relationships/hyperlink" Target="https://arxiv.org/pdf/2410.10489" TargetMode="External"/><Relationship Id="rId4" Type="http://schemas.openxmlformats.org/officeDocument/2006/relationships/hyperlink" Target="https://shav.dev/blog/cultural-bias"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jules.google" TargetMode="External"/><Relationship Id="rId7" Type="http://schemas.openxmlformats.org/officeDocument/2006/relationships/hyperlink" Target="https://blog.google/technology/google-labs/jules-now-availabl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youtube.com/watch?v=YO7I8OLSwKE" TargetMode="External"/><Relationship Id="rId5" Type="http://schemas.openxmlformats.org/officeDocument/2006/relationships/hyperlink" Target="https://jules.google/docs" TargetMode="External"/><Relationship Id="rId4" Type="http://schemas.openxmlformats.org/officeDocument/2006/relationships/hyperlink" Target="https://blog.google/technology/google-labs/ju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PowerUpSkills/ollama-has-a-new-app-f9b0f4083fe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s://www.anthropic.com/research/persona-vector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aistudio.google.com/app/prompts/new_chat?model=gemini-2.5-pro" TargetMode="External"/><Relationship Id="rId26" Type="http://schemas.openxmlformats.org/officeDocument/2006/relationships/hyperlink" Target="https://z.ai/blog/glm-4.5"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openai.com/index/introducing-gpt-4-5/" TargetMode="External"/><Relationship Id="rId34" Type="http://schemas.openxmlformats.org/officeDocument/2006/relationships/hyperlink" Target="https://qwenlm.github.io/blog/qwen3-coder/"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platform.openai.com/docs/models/gpt-5" TargetMode="External"/><Relationship Id="rId25" Type="http://schemas.openxmlformats.org/officeDocument/2006/relationships/hyperlink" Target="https://moonshotai.github.io/Kimi-K2/"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istudio.google.com/app/prompts/new_chat?model=gemini-2.5-flash"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nthropic.com/news/claude-4" TargetMode="External"/><Relationship Id="rId32" Type="http://schemas.openxmlformats.org/officeDocument/2006/relationships/hyperlink" Target="https://qwenlm.github.io/blog/qwen3/"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huggingface.co/Qwen/Qwen3-235B-A22B-Instruct-2507" TargetMode="External"/><Relationship Id="rId28" Type="http://schemas.openxmlformats.org/officeDocument/2006/relationships/hyperlink" Target="https://x.ai/blog/grok-3"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huggingface.co/Qwen/Qwen3-235B-A22B-Thinking-2507"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docs.x.ai/docs/models/grok-4-0709" TargetMode="External"/><Relationship Id="rId27" Type="http://schemas.openxmlformats.org/officeDocument/2006/relationships/hyperlink" Target="https://api-docs.deepseek.com/news/news250528" TargetMode="External"/><Relationship Id="rId30" Type="http://schemas.openxmlformats.org/officeDocument/2006/relationships/hyperlink" Target="https://openai.com/index/gpt-4-1/"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latent.space" TargetMode="External"/><Relationship Id="rId3" Type="http://schemas.openxmlformats.org/officeDocument/2006/relationships/hyperlink" Target="https://openai.com/index/introducing-gpt-5/"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0Uu_VJeVVfo" TargetMode="External"/><Relationship Id="rId5" Type="http://schemas.openxmlformats.org/officeDocument/2006/relationships/hyperlink" Target="https://openai.com/index/gpt-5-system-card/" TargetMode="External"/><Relationship Id="rId4" Type="http://schemas.openxmlformats.org/officeDocument/2006/relationships/hyperlink" Target="https://openai.com/gpt-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BUDmHYI6e3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news.smol.a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57195"/>
            <a:ext cx="4420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GPT-5 released on August 7</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GPT-5 tests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Models' history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Opus 4.1</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GPT-OSS "open" model family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2.5 Deep Think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Recruiters &amp; admin assistants automated by Comet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"Big Sleep" - finds bugs/vulnerabilities</a:t>
            </a:r>
            <a:endParaRPr sz="1500" b="1">
              <a:solidFill>
                <a:srgbClr val="3C78D8"/>
              </a:solidFill>
              <a:latin typeface="Calibri"/>
              <a:ea typeface="Calibri"/>
              <a:cs typeface="Calibri"/>
              <a:sym typeface="Calibri"/>
            </a:endParaRPr>
          </a:p>
        </p:txBody>
      </p:sp>
      <p:sp>
        <p:nvSpPr>
          <p:cNvPr id="64" name="Google Shape;64;p15"/>
          <p:cNvSpPr txBox="1"/>
          <p:nvPr/>
        </p:nvSpPr>
        <p:spPr>
          <a:xfrm>
            <a:off x="1481900" y="-131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August 8</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83727"/>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Tulloch Rejected $1B+ job offer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231967"/>
            <a:ext cx="4420200" cy="1634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is making its AI Pro Plan free for students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Genie 3 AI world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launches Grok Imagine for AI video and images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Qwen-Image with Native Text Rendering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Qwen3 Coder Flash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Falcon-H1 - Hybrid open-source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Thousands of Startups stopped using AWS, CGP, ...</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54047"/>
            <a:ext cx="45024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ElevenLabs Eleven Music - multi-lingual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Kaggle Game Arena – benchmarking Arena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CLIO Framework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Code  /security-review command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Dia browser - AI-powered, from The Browser Company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Perch analyze wildlife audio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Cultural Bias Embedded in LLMs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Jules - Google's new AI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GUI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 Persona vectors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LangSmith - Evaluate Agents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main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To-Do List for Super-Intelligence</a:t>
            </a:r>
            <a:endParaRPr sz="1500" b="1">
              <a:solidFill>
                <a:srgbClr val="3C78D8"/>
              </a:solidFill>
              <a:latin typeface="Calibri"/>
              <a:ea typeface="Calibri"/>
              <a:cs typeface="Calibri"/>
              <a:sym typeface="Calibri"/>
            </a:endParaRPr>
          </a:p>
        </p:txBody>
      </p:sp>
      <p:sp>
        <p:nvSpPr>
          <p:cNvPr id="68" name="Google Shape;68;p15"/>
          <p:cNvSpPr txBox="1"/>
          <p:nvPr/>
        </p:nvSpPr>
        <p:spPr>
          <a:xfrm>
            <a:off x="4380775" y="110675"/>
            <a:ext cx="4698600" cy="387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GPT-3     to GPT-4 :   Mixture of Experts</a:t>
            </a:r>
            <a:endParaRPr sz="12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GPT-4o/o3 to GPT-5 :   Mixture of Models (“router”)</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01" name="Google Shape;201;p24"/>
          <p:cNvSpPr txBox="1"/>
          <p:nvPr/>
        </p:nvSpPr>
        <p:spPr>
          <a:xfrm>
            <a:off x="64960" y="2131075"/>
            <a:ext cx="4452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 launches Grok Imagine for AI video and images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tool can create 15 second videos with audio from text prompts</a:t>
            </a:r>
            <a:endParaRPr sz="1200">
              <a:solidFill>
                <a:schemeClr val="dk1"/>
              </a:solidFill>
              <a:latin typeface="Calibri"/>
              <a:ea typeface="Calibri"/>
              <a:cs typeface="Calibri"/>
              <a:sym typeface="Calibri"/>
            </a:endParaRPr>
          </a:p>
        </p:txBody>
      </p:sp>
      <p:sp>
        <p:nvSpPr>
          <p:cNvPr id="202" name="Google Shape;202;p24"/>
          <p:cNvSpPr txBox="1"/>
          <p:nvPr/>
        </p:nvSpPr>
        <p:spPr>
          <a:xfrm>
            <a:off x="55075" y="476075"/>
            <a:ext cx="4452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Genie 3 AI world model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creation of interactive, consistent 3D environments from simple text prompts. 24fps in 720p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Genie 3 can generate entire playable worlds lasting minutes, remember environment details, and allow live changes such as altering weather or adding characters—without any hardcoded rules or physics engine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Currently restricted to researchers</a:t>
            </a:r>
            <a:endParaRPr sz="1200">
              <a:solidFill>
                <a:schemeClr val="dk1"/>
              </a:solidFill>
              <a:latin typeface="Calibri"/>
              <a:ea typeface="Calibri"/>
              <a:cs typeface="Calibri"/>
              <a:sym typeface="Calibri"/>
            </a:endParaRPr>
          </a:p>
        </p:txBody>
      </p:sp>
      <p:sp>
        <p:nvSpPr>
          <p:cNvPr id="203" name="Google Shape;203;p24"/>
          <p:cNvSpPr txBox="1"/>
          <p:nvPr/>
        </p:nvSpPr>
        <p:spPr>
          <a:xfrm>
            <a:off x="66315" y="2653617"/>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Qwen-Image with Native Text Rendering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 image foundation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20B MMDiT (</a:t>
            </a:r>
            <a:r>
              <a:rPr lang="en" sz="1200">
                <a:solidFill>
                  <a:schemeClr val="dk1"/>
                </a:solidFill>
                <a:latin typeface="Roboto"/>
                <a:ea typeface="Roboto"/>
                <a:cs typeface="Roboto"/>
                <a:sym typeface="Roboto"/>
              </a:rPr>
              <a:t>Multimodal Diffusion Transformer</a:t>
            </a:r>
            <a:r>
              <a:rPr lang="en" sz="1200">
                <a:solidFill>
                  <a:schemeClr val="dk1"/>
                </a:solidFill>
                <a:latin typeface="Calibri"/>
                <a:ea typeface="Calibri"/>
                <a:cs typeface="Calibri"/>
                <a:sym typeface="Calibri"/>
              </a:rPr>
              <a:t>) that excels in complex text rendering and precise image rendering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create multi-line text layouts, paragraph-level semantics, and fine-grained details in both alphabetic languages and logographic languages with high fidelity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preserves both semantic meaning and visual realism during editing operations. It consistently outperforms existing models across diverse generation and editing tasks. Examples of images generated by the model are available in the post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Tasks: marketing, education, and presentation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https://qwenlm.github.io/blog/qwen-image/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4" name="Google Shape;20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9475" y="2995075"/>
            <a:ext cx="3444470" cy="2050200"/>
          </a:xfrm>
          <a:prstGeom prst="rect">
            <a:avLst/>
          </a:prstGeom>
          <a:noFill/>
          <a:ln w="9525" cap="flat" cmpd="sng">
            <a:solidFill>
              <a:srgbClr val="FF0000"/>
            </a:solidFill>
            <a:prstDash val="solid"/>
            <a:round/>
            <a:headEnd type="none" w="sm" len="sm"/>
            <a:tailEnd type="none" w="sm" len="sm"/>
          </a:ln>
        </p:spPr>
      </p:pic>
      <p:pic>
        <p:nvPicPr>
          <p:cNvPr id="205" name="Google Shape;205;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6150" y="669400"/>
            <a:ext cx="1048000" cy="1109450"/>
          </a:xfrm>
          <a:prstGeom prst="rect">
            <a:avLst/>
          </a:prstGeom>
          <a:noFill/>
          <a:ln w="9525" cap="flat" cmpd="sng">
            <a:solidFill>
              <a:srgbClr val="FF0000"/>
            </a:solidFill>
            <a:prstDash val="solid"/>
            <a:round/>
            <a:headEnd type="none" w="sm" len="sm"/>
            <a:tailEnd type="none" w="sm" len="sm"/>
          </a:ln>
        </p:spPr>
      </p:pic>
      <p:pic>
        <p:nvPicPr>
          <p:cNvPr id="206" name="Google Shape;206;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61825" y="476075"/>
            <a:ext cx="2659747" cy="1496100"/>
          </a:xfrm>
          <a:prstGeom prst="rect">
            <a:avLst/>
          </a:prstGeom>
          <a:noFill/>
          <a:ln w="9525" cap="flat" cmpd="sng">
            <a:solidFill>
              <a:srgbClr val="FF0000"/>
            </a:solidFill>
            <a:prstDash val="solid"/>
            <a:round/>
            <a:headEnd type="none" w="sm" len="sm"/>
            <a:tailEnd type="none" w="sm" len="sm"/>
          </a:ln>
        </p:spPr>
      </p:pic>
      <p:pic>
        <p:nvPicPr>
          <p:cNvPr id="207" name="Google Shape;207;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61430" y="1957148"/>
            <a:ext cx="1171462" cy="9856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13" name="Google Shape;213;p25"/>
          <p:cNvSpPr txBox="1"/>
          <p:nvPr/>
        </p:nvSpPr>
        <p:spPr>
          <a:xfrm>
            <a:off x="55075" y="343446"/>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Qwen3 Coder Flash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30.5B code model that matches Claude Sonnet 4 on key coding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 (128 experts)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256K native context window, expandable to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Full-precision inference requires 33GB of RAM; quantized versions run on 18GB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Performs competitively on WebArena and BFCL for tool use and workflow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open source under the Apache 2.0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Weights are available on Hugging Face and Modelscope</a:t>
            </a:r>
            <a:endParaRPr sz="1200">
              <a:solidFill>
                <a:schemeClr val="dk1"/>
              </a:solidFill>
              <a:latin typeface="Calibri"/>
              <a:ea typeface="Calibri"/>
              <a:cs typeface="Calibri"/>
              <a:sym typeface="Calibri"/>
            </a:endParaRPr>
          </a:p>
        </p:txBody>
      </p:sp>
      <p:sp>
        <p:nvSpPr>
          <p:cNvPr id="214" name="Google Shape;214;p25"/>
          <p:cNvSpPr txBox="1"/>
          <p:nvPr/>
        </p:nvSpPr>
        <p:spPr>
          <a:xfrm>
            <a:off x="55075" y="2271775"/>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Falcon-H1 - Hybrid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 = Hybrid: Transformer + State Space Model (SSM)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Technology Innovation Institute (TII)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Abu Dhabi, United Arab Emirates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six sizes – 0.5B, 1.5B, 1.5B-Deep, 3B, 7B, and 34B params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256K Context Length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(18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abilities in math, science, and coding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p:txBody>
      </p:sp>
      <p:sp>
        <p:nvSpPr>
          <p:cNvPr id="215" name="Google Shape;215;p25"/>
          <p:cNvSpPr txBox="1"/>
          <p:nvPr/>
        </p:nvSpPr>
        <p:spPr>
          <a:xfrm>
            <a:off x="55075" y="4015600"/>
            <a:ext cx="4452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Thousands of Startups stopped using AWS, CGP,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due to rising costs, diminished performance advantages, and greater flexibility offered by alternative platforms</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https://aws.plainenglish.io/the-great-cloud-exit-why-1-000-startups-are-rethinking-aws-gcp-in-2025-5c16b1eb33b0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6" name="Google Shape;216;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76175" y="672200"/>
            <a:ext cx="3571575" cy="710000"/>
          </a:xfrm>
          <a:prstGeom prst="rect">
            <a:avLst/>
          </a:prstGeom>
          <a:noFill/>
          <a:ln w="9525" cap="flat" cmpd="sng">
            <a:solidFill>
              <a:srgbClr val="FF0000"/>
            </a:solidFill>
            <a:prstDash val="solid"/>
            <a:round/>
            <a:headEnd type="none" w="sm" len="sm"/>
            <a:tailEnd type="none" w="sm" len="sm"/>
          </a:ln>
        </p:spPr>
      </p:pic>
      <p:pic>
        <p:nvPicPr>
          <p:cNvPr id="217" name="Google Shape;217;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77672" y="2558223"/>
            <a:ext cx="2492974" cy="1056950"/>
          </a:xfrm>
          <a:prstGeom prst="rect">
            <a:avLst/>
          </a:prstGeom>
          <a:noFill/>
          <a:ln w="9525" cap="flat" cmpd="sng">
            <a:solidFill>
              <a:srgbClr val="FF0000"/>
            </a:solidFill>
            <a:prstDash val="solid"/>
            <a:round/>
            <a:headEnd type="none" w="sm" len="sm"/>
            <a:tailEnd type="none" w="sm" len="sm"/>
          </a:ln>
        </p:spPr>
      </p:pic>
      <p:pic>
        <p:nvPicPr>
          <p:cNvPr id="218" name="Google Shape;218;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77675" y="3876475"/>
            <a:ext cx="1680450" cy="1144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24" name="Google Shape;224;p26"/>
          <p:cNvSpPr txBox="1"/>
          <p:nvPr/>
        </p:nvSpPr>
        <p:spPr>
          <a:xfrm>
            <a:off x="45975" y="415583"/>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ElevenLabs "Eleven Music" - multi-lingual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music with AI - vocals and instruments. Control genre, style, and structure with levers over both sound and lyrics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ElevenLabs has a deal with digital rights agencies and music publishing firms to train its model on artists' work</a:t>
            </a:r>
            <a:endParaRPr sz="1200">
              <a:solidFill>
                <a:schemeClr val="dk1"/>
              </a:solidFill>
              <a:latin typeface="Calibri"/>
              <a:ea typeface="Calibri"/>
              <a:cs typeface="Calibri"/>
              <a:sym typeface="Calibri"/>
            </a:endParaRPr>
          </a:p>
        </p:txBody>
      </p:sp>
      <p:sp>
        <p:nvSpPr>
          <p:cNvPr id="225" name="Google Shape;225;p26"/>
          <p:cNvSpPr txBox="1"/>
          <p:nvPr/>
        </p:nvSpPr>
        <p:spPr>
          <a:xfrm>
            <a:off x="45975" y="1455971"/>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Kaggle Game Arena – benchmarking Arena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Benchmarking tool that can test different models against each other in various games designed to test strategic thinking and problem solving</a:t>
            </a:r>
            <a:endParaRPr sz="1200">
              <a:solidFill>
                <a:schemeClr val="dk1"/>
              </a:solidFill>
              <a:latin typeface="Calibri"/>
              <a:ea typeface="Calibri"/>
              <a:cs typeface="Calibri"/>
              <a:sym typeface="Calibri"/>
            </a:endParaRPr>
          </a:p>
        </p:txBody>
      </p:sp>
      <p:sp>
        <p:nvSpPr>
          <p:cNvPr id="226" name="Google Shape;226;p26"/>
          <p:cNvSpPr txBox="1"/>
          <p:nvPr/>
        </p:nvSpPr>
        <p:spPr>
          <a:xfrm>
            <a:off x="45975" y="2311571"/>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CLIO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CLIO = Cognitive Loop via In-situ Optimization - a breakthrough framework that </a:t>
            </a:r>
            <a:r>
              <a:rPr lang="en" sz="1200" b="1">
                <a:solidFill>
                  <a:srgbClr val="3C78D8"/>
                </a:solidFill>
                <a:latin typeface="Calibri"/>
                <a:ea typeface="Calibri"/>
                <a:cs typeface="Calibri"/>
                <a:sym typeface="Calibri"/>
              </a:rPr>
              <a:t>enables non-reasoning LLMs to develop their own thought patterns and adapt their reasoning in real-time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CLIO builds and refines its reasoning through self-reflection</a:t>
            </a:r>
            <a:r>
              <a:rPr lang="en" sz="1200">
                <a:solidFill>
                  <a:schemeClr val="dk1"/>
                </a:solidFill>
                <a:latin typeface="Calibri"/>
                <a:ea typeface="Calibri"/>
                <a:cs typeface="Calibri"/>
                <a:sym typeface="Calibri"/>
              </a:rPr>
              <a:t> at runtime, creating its own feedback loops to explore ideas, manage memory, and flag uncertainties.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 the </a:t>
            </a:r>
            <a:r>
              <a:rPr lang="en" sz="1200" b="1">
                <a:solidFill>
                  <a:srgbClr val="FF0000"/>
                </a:solidFill>
                <a:latin typeface="Calibri"/>
                <a:ea typeface="Calibri"/>
                <a:cs typeface="Calibri"/>
                <a:sym typeface="Calibri"/>
              </a:rPr>
              <a:t>self-adapting behavior</a:t>
            </a:r>
            <a:r>
              <a:rPr lang="en" sz="1200">
                <a:solidFill>
                  <a:schemeClr val="dk1"/>
                </a:solidFill>
                <a:latin typeface="Calibri"/>
                <a:ea typeface="Calibri"/>
                <a:cs typeface="Calibri"/>
                <a:sym typeface="Calibri"/>
              </a:rPr>
              <a:t>, users get full control to </a:t>
            </a:r>
            <a:r>
              <a:rPr lang="en" sz="1200" b="1">
                <a:solidFill>
                  <a:srgbClr val="3C78D8"/>
                </a:solidFill>
                <a:latin typeface="Calibri"/>
                <a:ea typeface="Calibri"/>
                <a:cs typeface="Calibri"/>
                <a:sym typeface="Calibri"/>
              </a:rPr>
              <a:t>set thresholds for uncertainty, change reasoning paths, or re-execute them entirely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Humanity’s Last Exam, CLIO boosted GPT-4.1’s accuracy on text-only biomedical questions from 8.55% to 22.37%, surpassing o3 (high).</a:t>
            </a:r>
            <a:endParaRPr sz="1200">
              <a:solidFill>
                <a:schemeClr val="dk1"/>
              </a:solidFill>
              <a:latin typeface="Calibri"/>
              <a:ea typeface="Calibri"/>
              <a:cs typeface="Calibri"/>
              <a:sym typeface="Calibri"/>
            </a:endParaRPr>
          </a:p>
        </p:txBody>
      </p:sp>
      <p:pic>
        <p:nvPicPr>
          <p:cNvPr id="227" name="Google Shape;227;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21350" y="554100"/>
            <a:ext cx="2946237" cy="664950"/>
          </a:xfrm>
          <a:prstGeom prst="rect">
            <a:avLst/>
          </a:prstGeom>
          <a:noFill/>
          <a:ln w="9525" cap="flat" cmpd="sng">
            <a:solidFill>
              <a:srgbClr val="FF0000"/>
            </a:solidFill>
            <a:prstDash val="solid"/>
            <a:round/>
            <a:headEnd type="none" w="sm" len="sm"/>
            <a:tailEnd type="none" w="sm" len="sm"/>
          </a:ln>
        </p:spPr>
      </p:pic>
      <p:pic>
        <p:nvPicPr>
          <p:cNvPr id="228" name="Google Shape;228;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23225" y="1357573"/>
            <a:ext cx="2034925" cy="1144651"/>
          </a:xfrm>
          <a:prstGeom prst="rect">
            <a:avLst/>
          </a:prstGeom>
          <a:noFill/>
          <a:ln w="9525" cap="flat" cmpd="sng">
            <a:solidFill>
              <a:srgbClr val="FF0000"/>
            </a:solidFill>
            <a:prstDash val="solid"/>
            <a:round/>
            <a:headEnd type="none" w="sm" len="sm"/>
            <a:tailEnd type="none" w="sm" len="sm"/>
          </a:ln>
        </p:spPr>
      </p:pic>
      <p:pic>
        <p:nvPicPr>
          <p:cNvPr id="229" name="Google Shape;229;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31425" y="2819075"/>
            <a:ext cx="3326076" cy="191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35" name="Google Shape;235;p27"/>
          <p:cNvSpPr txBox="1"/>
          <p:nvPr/>
        </p:nvSpPr>
        <p:spPr>
          <a:xfrm>
            <a:off x="45975" y="415583"/>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/security-review command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command automates security reviews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 GitHub Actions integration and a </a:t>
            </a:r>
            <a:r>
              <a:rPr lang="en" sz="1200" b="1">
                <a:solidFill>
                  <a:srgbClr val="FF0000"/>
                </a:solidFill>
                <a:latin typeface="Calibri"/>
                <a:ea typeface="Calibri"/>
                <a:cs typeface="Calibri"/>
                <a:sym typeface="Calibri"/>
              </a:rPr>
              <a:t>/security-review</a:t>
            </a:r>
            <a:r>
              <a:rPr lang="en" sz="1200">
                <a:solidFill>
                  <a:schemeClr val="dk1"/>
                </a:solidFill>
                <a:latin typeface="Calibri"/>
                <a:ea typeface="Calibri"/>
                <a:cs typeface="Calibri"/>
                <a:sym typeface="Calibri"/>
              </a:rPr>
              <a:t> command, developers can quickly detect and fix security issues</a:t>
            </a:r>
            <a:endParaRPr sz="1200">
              <a:solidFill>
                <a:schemeClr val="dk1"/>
              </a:solidFill>
              <a:latin typeface="Calibri"/>
              <a:ea typeface="Calibri"/>
              <a:cs typeface="Calibri"/>
              <a:sym typeface="Calibri"/>
            </a:endParaRPr>
          </a:p>
        </p:txBody>
      </p:sp>
      <p:sp>
        <p:nvSpPr>
          <p:cNvPr id="236" name="Google Shape;236;p27"/>
          <p:cNvSpPr txBox="1"/>
          <p:nvPr/>
        </p:nvSpPr>
        <p:spPr>
          <a:xfrm>
            <a:off x="47583" y="1218133"/>
            <a:ext cx="4452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Dia browser - AI-powered, from The Browser Company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Browser Company is a New York–based software startup founded in 2019 by Josh Miller (CEO) and Hursh Agrawal (CTO)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created Arc browser - organized (Spaces, Profiles, Boosts)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created Dia browser - AI-powered, user can chat directly with their browser, get summaries, plan, and execute tasks without leaving their current page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August 2025 - launched Dia Pro, a $20/mo (also has Free tier)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Browser Company employs about 50–200 people and has attracted top talent from companies like Google, Tesla, Medium, and GitHub.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Browser Company is positioning itself at the forefront of the so-called "AI browser wars"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https://www.diabrowser.com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https://thebrowser.company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7" name="Google Shape;237;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60899" y="1678113"/>
            <a:ext cx="2188299" cy="1634876"/>
          </a:xfrm>
          <a:prstGeom prst="rect">
            <a:avLst/>
          </a:prstGeom>
          <a:noFill/>
          <a:ln w="9525" cap="flat" cmpd="sng">
            <a:solidFill>
              <a:srgbClr val="FF0000"/>
            </a:solidFill>
            <a:prstDash val="solid"/>
            <a:round/>
            <a:headEnd type="none" w="sm" len="sm"/>
            <a:tailEnd type="none" w="sm" len="sm"/>
          </a:ln>
        </p:spPr>
      </p:pic>
      <p:sp>
        <p:nvSpPr>
          <p:cNvPr id="238" name="Google Shape;238;p27"/>
          <p:cNvSpPr txBox="1"/>
          <p:nvPr/>
        </p:nvSpPr>
        <p:spPr>
          <a:xfrm>
            <a:off x="47583" y="4047183"/>
            <a:ext cx="44520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DeepMind Perch analyze wildlife audio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to analyze massive amounts of wildlife audio, making it easier to track endangered species in diverse environments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can detect of species with scarce training data</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https://deepmind.google/discover/blog/how-ai-is-helping-advance-the-science-of-bioacoustics-to-save-endangered-species/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39" name="Google Shape;239;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60400" y="3511675"/>
            <a:ext cx="2736001" cy="1539001"/>
          </a:xfrm>
          <a:prstGeom prst="rect">
            <a:avLst/>
          </a:prstGeom>
          <a:noFill/>
          <a:ln w="9525" cap="flat" cmpd="sng">
            <a:solidFill>
              <a:srgbClr val="FF0000"/>
            </a:solidFill>
            <a:prstDash val="solid"/>
            <a:round/>
            <a:headEnd type="none" w="sm" len="sm"/>
            <a:tailEnd type="none" w="sm" len="sm"/>
          </a:ln>
        </p:spPr>
      </p:pic>
      <p:pic>
        <p:nvPicPr>
          <p:cNvPr id="240" name="Google Shape;240;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60391" y="268550"/>
            <a:ext cx="3443275" cy="1172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Cultural Bias Embedded in LLMs</a:t>
            </a:r>
            <a:endParaRPr sz="2000" b="1" i="0" u="none" strike="noStrike" cap="none">
              <a:solidFill>
                <a:schemeClr val="dk1"/>
              </a:solidFill>
              <a:latin typeface="Calibri"/>
              <a:ea typeface="Calibri"/>
              <a:cs typeface="Calibri"/>
              <a:sym typeface="Calibri"/>
            </a:endParaRPr>
          </a:p>
        </p:txBody>
      </p:sp>
      <p:pic>
        <p:nvPicPr>
          <p:cNvPr id="246" name="Google Shape;246;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30825" y="863675"/>
            <a:ext cx="4332126" cy="3341152"/>
          </a:xfrm>
          <a:prstGeom prst="rect">
            <a:avLst/>
          </a:prstGeom>
          <a:noFill/>
          <a:ln w="9525" cap="flat" cmpd="sng">
            <a:solidFill>
              <a:srgbClr val="FF0000"/>
            </a:solidFill>
            <a:prstDash val="solid"/>
            <a:round/>
            <a:headEnd type="none" w="sm" len="sm"/>
            <a:tailEnd type="none" w="sm" len="sm"/>
          </a:ln>
        </p:spPr>
      </p:pic>
      <p:sp>
        <p:nvSpPr>
          <p:cNvPr id="247" name="Google Shape;247;p28"/>
          <p:cNvSpPr txBox="1"/>
          <p:nvPr/>
        </p:nvSpPr>
        <p:spPr>
          <a:xfrm>
            <a:off x="55075" y="404621"/>
            <a:ext cx="44520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study of major AI models across 107 countries revealed they all reflect the </a:t>
            </a:r>
            <a:r>
              <a:rPr lang="en" sz="1200" b="1">
                <a:solidFill>
                  <a:srgbClr val="FF0000"/>
                </a:solidFill>
                <a:latin typeface="Calibri"/>
                <a:ea typeface="Calibri"/>
                <a:cs typeface="Calibri"/>
                <a:sym typeface="Calibri"/>
              </a:rPr>
              <a:t>same cultural assumptions - those of English-speaking, Western European societies</a:t>
            </a:r>
            <a:r>
              <a:rPr lang="en" sz="1200">
                <a:solidFill>
                  <a:schemeClr val="dk1"/>
                </a:solidFill>
                <a:latin typeface="Calibri"/>
                <a:ea typeface="Calibri"/>
                <a:cs typeface="Calibri"/>
                <a:sym typeface="Calibri"/>
              </a:rPr>
              <a:t>. None aligned with values from Africa, Latin America, or the Middle East regarding trust, respect, or conflict resolution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a:t>
            </a:r>
            <a:r>
              <a:rPr lang="en" sz="1200" b="1">
                <a:solidFill>
                  <a:srgbClr val="3C78D8"/>
                </a:solidFill>
                <a:latin typeface="Calibri"/>
                <a:ea typeface="Calibri"/>
                <a:cs typeface="Calibri"/>
                <a:sym typeface="Calibri"/>
              </a:rPr>
              <a:t>customer service scenario</a:t>
            </a:r>
            <a:r>
              <a:rPr lang="en" sz="1200">
                <a:solidFill>
                  <a:schemeClr val="dk1"/>
                </a:solidFill>
                <a:latin typeface="Calibri"/>
                <a:ea typeface="Calibri"/>
                <a:cs typeface="Calibri"/>
                <a:sym typeface="Calibri"/>
              </a:rPr>
              <a:t>: an AI system learns to handle complaints with brief apologies and discount offers. This approach </a:t>
            </a:r>
            <a:r>
              <a:rPr lang="en" sz="1200" b="1">
                <a:solidFill>
                  <a:srgbClr val="FF0000"/>
                </a:solidFill>
                <a:latin typeface="Calibri"/>
                <a:ea typeface="Calibri"/>
                <a:cs typeface="Calibri"/>
                <a:sym typeface="Calibri"/>
              </a:rPr>
              <a:t>works well in Germany </a:t>
            </a:r>
            <a:r>
              <a:rPr lang="en" sz="1200">
                <a:solidFill>
                  <a:schemeClr val="dk1"/>
                </a:solidFill>
                <a:latin typeface="Calibri"/>
                <a:ea typeface="Calibri"/>
                <a:cs typeface="Calibri"/>
                <a:sym typeface="Calibri"/>
              </a:rPr>
              <a:t>(direct, efficient culture), </a:t>
            </a:r>
            <a:r>
              <a:rPr lang="en" sz="1200" b="1">
                <a:solidFill>
                  <a:srgbClr val="FF0000"/>
                </a:solidFill>
                <a:latin typeface="Calibri"/>
                <a:ea typeface="Calibri"/>
                <a:cs typeface="Calibri"/>
                <a:sym typeface="Calibri"/>
              </a:rPr>
              <a:t>fails in Japan</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(violates "meiwaku" - the cultural need for deep acknowledgment of inconvenience), and </a:t>
            </a:r>
            <a:r>
              <a:rPr lang="en" sz="1200" b="1">
                <a:solidFill>
                  <a:srgbClr val="FF0000"/>
                </a:solidFill>
                <a:latin typeface="Calibri"/>
                <a:ea typeface="Calibri"/>
                <a:cs typeface="Calibri"/>
                <a:sym typeface="Calibri"/>
              </a:rPr>
              <a:t>backfires in the UAE</a:t>
            </a:r>
            <a:r>
              <a:rPr lang="en" sz="1200">
                <a:solidFill>
                  <a:schemeClr val="dk1"/>
                </a:solidFill>
                <a:latin typeface="Calibri"/>
                <a:ea typeface="Calibri"/>
                <a:cs typeface="Calibri"/>
                <a:sym typeface="Calibri"/>
              </a:rPr>
              <a:t> (discounts feel like charity rather than respect)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a:t>
            </a:r>
            <a:r>
              <a:rPr lang="en" sz="1200" b="1">
                <a:solidFill>
                  <a:srgbClr val="3C78D8"/>
                </a:solidFill>
                <a:latin typeface="Calibri"/>
                <a:ea typeface="Calibri"/>
                <a:cs typeface="Calibri"/>
                <a:sym typeface="Calibri"/>
              </a:rPr>
              <a:t>Klarna</a:t>
            </a:r>
            <a:r>
              <a:rPr lang="en" sz="1200">
                <a:solidFill>
                  <a:schemeClr val="dk1"/>
                </a:solidFill>
                <a:latin typeface="Calibri"/>
                <a:ea typeface="Calibri"/>
                <a:cs typeface="Calibri"/>
                <a:sym typeface="Calibri"/>
              </a:rPr>
              <a:t> - initially celebrated their AI system's success: handling 2.5 million conversations in 35 languages with 82% faster response times. However, 14 months later they reversed course, rehiring humans after experiencing a 20%+ drop in customer satisfaction. The author suggests </a:t>
            </a:r>
            <a:r>
              <a:rPr lang="en" sz="1200" b="1">
                <a:solidFill>
                  <a:srgbClr val="3D85C6"/>
                </a:solidFill>
                <a:latin typeface="Calibri"/>
                <a:ea typeface="Calibri"/>
                <a:cs typeface="Calibri"/>
                <a:sym typeface="Calibri"/>
              </a:rPr>
              <a:t>they optimized for 35 languages while missing 35 different cultural expectations for treatment.</a:t>
            </a:r>
            <a:endParaRPr sz="1200" b="1">
              <a:solidFill>
                <a:srgbClr val="3D85C6"/>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solution is not cultural neutrality. Organizations should ask: What cultural biases exist in our AI systems? How do we test cultural intelligence alongside technical performance? Who provides this expertise?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https://shav.dev/blog/cultural-bias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https://arxiv.org/pdf/2410.10489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https://www.klarna.com/international/press/klarna-ai-assistant-handles-two-thirds-of-customer-service-chats-in-its-first-month/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Jules - Google's new AI coding agent</a:t>
            </a:r>
            <a:endParaRPr sz="2000" b="1" i="0" u="none" strike="noStrike" cap="none">
              <a:solidFill>
                <a:schemeClr val="dk1"/>
              </a:solidFill>
              <a:latin typeface="Calibri"/>
              <a:ea typeface="Calibri"/>
              <a:cs typeface="Calibri"/>
              <a:sym typeface="Calibri"/>
            </a:endParaRPr>
          </a:p>
        </p:txBody>
      </p:sp>
      <p:sp>
        <p:nvSpPr>
          <p:cNvPr id="253" name="Google Shape;253;p29"/>
          <p:cNvSpPr txBox="1"/>
          <p:nvPr/>
        </p:nvSpPr>
        <p:spPr>
          <a:xfrm>
            <a:off x="55075" y="39337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Jules - Google's new AI coding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Jules is accessible via a </a:t>
            </a:r>
            <a:r>
              <a:rPr lang="en" sz="1200" b="1">
                <a:solidFill>
                  <a:srgbClr val="3C78D8"/>
                </a:solidFill>
                <a:latin typeface="Calibri"/>
                <a:ea typeface="Calibri"/>
                <a:cs typeface="Calibri"/>
                <a:sym typeface="Calibri"/>
              </a:rPr>
              <a:t>web application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Usage: you connect your </a:t>
            </a:r>
            <a:r>
              <a:rPr lang="en" sz="1200" b="1">
                <a:solidFill>
                  <a:srgbClr val="3C78D8"/>
                </a:solidFill>
                <a:latin typeface="Calibri"/>
                <a:ea typeface="Calibri"/>
                <a:cs typeface="Calibri"/>
                <a:sym typeface="Calibri"/>
              </a:rPr>
              <a:t>GitHub account</a:t>
            </a:r>
            <a:r>
              <a:rPr lang="en" sz="1200">
                <a:solidFill>
                  <a:schemeClr val="dk1"/>
                </a:solidFill>
                <a:latin typeface="Calibri"/>
                <a:ea typeface="Calibri"/>
                <a:cs typeface="Calibri"/>
                <a:sym typeface="Calibri"/>
              </a:rPr>
              <a:t>, select a repository and branch, and </a:t>
            </a:r>
            <a:r>
              <a:rPr lang="en" sz="1200" b="1">
                <a:solidFill>
                  <a:srgbClr val="3C78D8"/>
                </a:solidFill>
                <a:latin typeface="Calibri"/>
                <a:ea typeface="Calibri"/>
                <a:cs typeface="Calibri"/>
                <a:sym typeface="Calibri"/>
              </a:rPr>
              <a:t>write a detailed prompt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Jules clones the repo onto a </a:t>
            </a:r>
            <a:r>
              <a:rPr lang="en" sz="1200" b="1">
                <a:solidFill>
                  <a:srgbClr val="3C78D8"/>
                </a:solidFill>
                <a:latin typeface="Calibri"/>
                <a:ea typeface="Calibri"/>
                <a:cs typeface="Calibri"/>
                <a:sym typeface="Calibri"/>
              </a:rPr>
              <a:t>Google Cloud VM</a:t>
            </a:r>
            <a:r>
              <a:rPr lang="en" sz="1200">
                <a:solidFill>
                  <a:schemeClr val="dk1"/>
                </a:solidFill>
                <a:latin typeface="Calibri"/>
                <a:ea typeface="Calibri"/>
                <a:cs typeface="Calibri"/>
                <a:sym typeface="Calibri"/>
              </a:rPr>
              <a:t>, develops a plan, executes the requested changes, and provides a diff for you to review.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Once approved, </a:t>
            </a:r>
            <a:r>
              <a:rPr lang="en" sz="1200" b="1">
                <a:solidFill>
                  <a:srgbClr val="3C78D8"/>
                </a:solidFill>
                <a:latin typeface="Calibri"/>
                <a:ea typeface="Calibri"/>
                <a:cs typeface="Calibri"/>
                <a:sym typeface="Calibri"/>
              </a:rPr>
              <a:t>Jules can open GitHub Pull Requests for the updates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a:t>
            </a:r>
            <a:r>
              <a:rPr lang="en" sz="1200" b="1">
                <a:solidFill>
                  <a:srgbClr val="3C78D8"/>
                </a:solidFill>
                <a:latin typeface="Calibri"/>
                <a:ea typeface="Calibri"/>
                <a:cs typeface="Calibri"/>
                <a:sym typeface="Calibri"/>
              </a:rPr>
              <a:t>tasks can run in parallel</a:t>
            </a:r>
            <a:r>
              <a:rPr lang="en" sz="1200">
                <a:solidFill>
                  <a:schemeClr val="dk1"/>
                </a:solidFill>
                <a:latin typeface="Calibri"/>
                <a:ea typeface="Calibri"/>
                <a:cs typeface="Calibri"/>
                <a:sym typeface="Calibri"/>
              </a:rPr>
              <a:t>, and the system displays the plan and reasoning for transparency and user steerability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be used for writing tests, fixing bugs, updating dependencies, and building new features - directly within your GitHub workflow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Jules is powered by </a:t>
            </a:r>
            <a:r>
              <a:rPr lang="en" sz="1200" b="1">
                <a:solidFill>
                  <a:srgbClr val="3C78D8"/>
                </a:solidFill>
                <a:latin typeface="Calibri"/>
                <a:ea typeface="Calibri"/>
                <a:cs typeface="Calibri"/>
                <a:sym typeface="Calibri"/>
              </a:rPr>
              <a:t>Gemini 2.5 Pro</a:t>
            </a:r>
            <a:r>
              <a:rPr lang="en" sz="1200">
                <a:solidFill>
                  <a:schemeClr val="dk1"/>
                </a:solidFill>
                <a:latin typeface="Calibri"/>
                <a:ea typeface="Calibri"/>
                <a:cs typeface="Calibri"/>
                <a:sym typeface="Calibri"/>
              </a:rPr>
              <a:t> and operates asynchronously: you can assign tasks, disconnect, and return later to find updates ready for review and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https://jules.google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https://blog.google/technology/google-labs/jules/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https://jules.google/docs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https://www.youtube.com/watch?v=YO7I8OLSwKE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https://blog.google/technology/google-labs/jules-now-available/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4" name="Google Shape;254;p2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427075" y="317175"/>
            <a:ext cx="2985399" cy="1285100"/>
          </a:xfrm>
          <a:prstGeom prst="rect">
            <a:avLst/>
          </a:prstGeom>
          <a:noFill/>
          <a:ln w="9525" cap="flat" cmpd="sng">
            <a:solidFill>
              <a:srgbClr val="FF0000"/>
            </a:solidFill>
            <a:prstDash val="solid"/>
            <a:round/>
            <a:headEnd type="none" w="sm" len="sm"/>
            <a:tailEnd type="none" w="sm" len="sm"/>
          </a:ln>
        </p:spPr>
      </p:pic>
      <p:sp>
        <p:nvSpPr>
          <p:cNvPr id="255" name="Google Shape;255;p29"/>
          <p:cNvSpPr txBox="1"/>
          <p:nvPr/>
        </p:nvSpPr>
        <p:spPr>
          <a:xfrm>
            <a:off x="4608525" y="1833750"/>
            <a:ext cx="4452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Jules can handle tasks in the background</a:t>
            </a:r>
            <a:r>
              <a:rPr lang="en" sz="1200">
                <a:solidFill>
                  <a:schemeClr val="dk1"/>
                </a:solidFill>
                <a:latin typeface="Calibri"/>
                <a:ea typeface="Calibri"/>
                <a:cs typeface="Calibri"/>
                <a:sym typeface="Calibri"/>
              </a:rPr>
              <a:t> without requiring you to monitor progress, making it suitable for both quick fixes and more complex multi-task agentic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advanced features include the ability to read an </a:t>
            </a:r>
            <a:r>
              <a:rPr lang="en" sz="1200" b="1">
                <a:solidFill>
                  <a:srgbClr val="3C78D8"/>
                </a:solidFill>
                <a:latin typeface="Calibri"/>
                <a:ea typeface="Calibri"/>
                <a:cs typeface="Calibri"/>
                <a:sym typeface="Calibri"/>
              </a:rPr>
              <a:t>AGENTS.md</a:t>
            </a:r>
            <a:r>
              <a:rPr lang="en" sz="1200">
                <a:solidFill>
                  <a:schemeClr val="dk1"/>
                </a:solidFill>
                <a:latin typeface="Calibri"/>
                <a:ea typeface="Calibri"/>
                <a:cs typeface="Calibri"/>
                <a:sym typeface="Calibri"/>
              </a:rPr>
              <a:t> file for added context, </a:t>
            </a:r>
            <a:r>
              <a:rPr lang="en" sz="1200" b="1">
                <a:solidFill>
                  <a:srgbClr val="3C78D8"/>
                </a:solidFill>
                <a:latin typeface="Calibri"/>
                <a:ea typeface="Calibri"/>
                <a:cs typeface="Calibri"/>
                <a:sym typeface="Calibri"/>
              </a:rPr>
              <a:t>audio changelogs</a:t>
            </a:r>
            <a:r>
              <a:rPr lang="en" sz="1200">
                <a:solidFill>
                  <a:schemeClr val="dk1"/>
                </a:solidFill>
                <a:latin typeface="Calibri"/>
                <a:ea typeface="Calibri"/>
                <a:cs typeface="Calibri"/>
                <a:sym typeface="Calibri"/>
              </a:rPr>
              <a:t> summarizing recent changes, and </a:t>
            </a:r>
            <a:r>
              <a:rPr lang="en" sz="1200" b="1">
                <a:solidFill>
                  <a:srgbClr val="3C78D8"/>
                </a:solidFill>
                <a:latin typeface="Calibri"/>
                <a:ea typeface="Calibri"/>
                <a:cs typeface="Calibri"/>
                <a:sym typeface="Calibri"/>
              </a:rPr>
              <a:t>native integration with GitHub issues</a:t>
            </a:r>
            <a:br>
              <a:rPr lang="en" sz="1200" b="1">
                <a:solidFill>
                  <a:srgbClr val="3C78D8"/>
                </a:solidFill>
                <a:latin typeface="Calibri"/>
                <a:ea typeface="Calibri"/>
                <a:cs typeface="Calibri"/>
                <a:sym typeface="Calibri"/>
              </a:rPr>
            </a:b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introductory plan (15 daily tasks, 3 concurrent) and paid tiers under Google AI Pro and Ultra plans for higher task limits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Jules has been widely adopted by developers worldwide, including internal Google projects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feedback praises its capacity to automate routine development chores and assist with large-scale code migrations, although </a:t>
            </a:r>
            <a:r>
              <a:rPr lang="en" sz="1200" b="1">
                <a:solidFill>
                  <a:srgbClr val="3C78D8"/>
                </a:solidFill>
                <a:latin typeface="Calibri"/>
                <a:ea typeface="Calibri"/>
                <a:cs typeface="Calibri"/>
                <a:sym typeface="Calibri"/>
              </a:rPr>
              <a:t>granular tasks and user oversight are still recommended</a:t>
            </a:r>
            <a:r>
              <a:rPr lang="en" sz="1200">
                <a:solidFill>
                  <a:schemeClr val="dk1"/>
                </a:solidFill>
                <a:latin typeface="Calibri"/>
                <a:ea typeface="Calibri"/>
                <a:cs typeface="Calibri"/>
                <a:sym typeface="Calibri"/>
              </a:rPr>
              <a:t> for complex changes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Ollama GUI</a:t>
            </a:r>
            <a:endParaRPr sz="2000" b="1" i="0" u="none" strike="noStrike" cap="none">
              <a:solidFill>
                <a:schemeClr val="dk1"/>
              </a:solidFill>
              <a:latin typeface="Calibri"/>
              <a:ea typeface="Calibri"/>
              <a:cs typeface="Calibri"/>
              <a:sym typeface="Calibri"/>
            </a:endParaRPr>
          </a:p>
        </p:txBody>
      </p:sp>
      <p:sp>
        <p:nvSpPr>
          <p:cNvPr id="261" name="Google Shape;261;p30"/>
          <p:cNvSpPr txBox="1"/>
          <p:nvPr/>
        </p:nvSpPr>
        <p:spPr>
          <a:xfrm>
            <a:off x="55075" y="774375"/>
            <a:ext cx="44520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Ollama has released a new desktop GUI app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Drag-and-Drop PDF (or other doc) into the app and </a:t>
            </a:r>
            <a:r>
              <a:rPr lang="en" sz="1200" b="1">
                <a:solidFill>
                  <a:srgbClr val="3C78D8"/>
                </a:solidFill>
                <a:latin typeface="Calibri"/>
                <a:ea typeface="Calibri"/>
                <a:cs typeface="Calibri"/>
                <a:sym typeface="Calibri"/>
              </a:rPr>
              <a:t>immediately start chatting with the doc</a:t>
            </a:r>
            <a:r>
              <a:rPr lang="en" sz="1200">
                <a:solidFill>
                  <a:schemeClr val="dk1"/>
                </a:solidFill>
                <a:latin typeface="Calibri"/>
                <a:ea typeface="Calibri"/>
                <a:cs typeface="Calibri"/>
                <a:sym typeface="Calibri"/>
              </a:rPr>
              <a:t>, no setup or API keys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Turbo Mode - access to massive cloud-based models</a:t>
            </a:r>
            <a:r>
              <a:rPr lang="en" sz="1200">
                <a:solidFill>
                  <a:schemeClr val="dk1"/>
                </a:solidFill>
                <a:latin typeface="Calibri"/>
                <a:ea typeface="Calibri"/>
                <a:cs typeface="Calibri"/>
                <a:sym typeface="Calibri"/>
              </a:rPr>
              <a:t> (like 235-billion parameter models) while still running local models. The free tier includes 10,000 credits weekly.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Easily switch between different AI models through the GUI. If a model isn't installed, the app automatically downloads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 can process </a:t>
            </a:r>
            <a:r>
              <a:rPr lang="en" sz="1200" b="1">
                <a:solidFill>
                  <a:srgbClr val="3C78D8"/>
                </a:solidFill>
                <a:latin typeface="Calibri"/>
                <a:ea typeface="Calibri"/>
                <a:cs typeface="Calibri"/>
                <a:sym typeface="Calibri"/>
              </a:rPr>
              <a:t>images, screenshots, diagrams, and PDFs</a:t>
            </a:r>
            <a:r>
              <a:rPr lang="en" sz="1200">
                <a:solidFill>
                  <a:schemeClr val="dk1"/>
                </a:solidFill>
                <a:latin typeface="Calibri"/>
                <a:ea typeface="Calibri"/>
                <a:cs typeface="Calibri"/>
                <a:sym typeface="Calibri"/>
              </a:rPr>
              <a:t>, understanding visual content alongside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Technical Changes - Ollama has </a:t>
            </a:r>
            <a:r>
              <a:rPr lang="en" sz="1200" b="1">
                <a:solidFill>
                  <a:srgbClr val="3C78D8"/>
                </a:solidFill>
                <a:latin typeface="Calibri"/>
                <a:ea typeface="Calibri"/>
                <a:cs typeface="Calibri"/>
                <a:sym typeface="Calibri"/>
              </a:rPr>
              <a:t>moved away from llama.cpp to their own proprietary engine</a:t>
            </a:r>
            <a:r>
              <a:rPr lang="en" sz="1200">
                <a:solidFill>
                  <a:schemeClr val="dk1"/>
                </a:solidFill>
                <a:latin typeface="Calibri"/>
                <a:ea typeface="Calibri"/>
                <a:cs typeface="Calibri"/>
                <a:sym typeface="Calibri"/>
              </a:rPr>
              <a:t>, suggesting they're building something fundamentally new rather than just wrapping existing tools.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https://medium.com/@PowerUpSkills/ollama-has-a-new-app-f9b0f4083fef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62" name="Google Shape;26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9125" y="774375"/>
            <a:ext cx="4181174" cy="2742901"/>
          </a:xfrm>
          <a:prstGeom prst="rect">
            <a:avLst/>
          </a:prstGeom>
          <a:noFill/>
          <a:ln w="9525" cap="flat" cmpd="sng">
            <a:solidFill>
              <a:srgbClr val="FF0000"/>
            </a:solidFill>
            <a:prstDash val="solid"/>
            <a:round/>
            <a:headEnd type="none" w="sm" len="sm"/>
            <a:tailEnd type="none" w="sm" len="sm"/>
          </a:ln>
        </p:spPr>
      </p:pic>
      <p:pic>
        <p:nvPicPr>
          <p:cNvPr id="263" name="Google Shape;263;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57825" y="1061875"/>
            <a:ext cx="1590022" cy="894949"/>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 Persona vectors</a:t>
            </a:r>
            <a:endParaRPr sz="2000" b="1" i="0" u="none" strike="noStrike" cap="none">
              <a:solidFill>
                <a:schemeClr val="dk1"/>
              </a:solidFill>
              <a:latin typeface="Calibri"/>
              <a:ea typeface="Calibri"/>
              <a:cs typeface="Calibri"/>
              <a:sym typeface="Calibri"/>
            </a:endParaRPr>
          </a:p>
        </p:txBody>
      </p:sp>
      <p:sp>
        <p:nvSpPr>
          <p:cNvPr id="269" name="Google Shape;269;p31"/>
          <p:cNvSpPr txBox="1"/>
          <p:nvPr/>
        </p:nvSpPr>
        <p:spPr>
          <a:xfrm>
            <a:off x="159375" y="807750"/>
            <a:ext cx="4452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 Persona vectors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Monitoring and controlling character traits in language models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 vectors - patterns of neural network activity that control character traits in AI language models. These vectors work like brain regions that "light up" for different moods or attitudes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 vectors can be used for </a:t>
            </a:r>
            <a:r>
              <a:rPr lang="en" sz="1200" b="1">
                <a:solidFill>
                  <a:srgbClr val="3C78D8"/>
                </a:solidFill>
                <a:latin typeface="Calibri"/>
                <a:ea typeface="Calibri"/>
                <a:cs typeface="Calibri"/>
                <a:sym typeface="Calibri"/>
              </a:rPr>
              <a:t>monitoring and detecting model's personality shifts during conversations or training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For preventing  unwanted personality changes during training</a:t>
            </a:r>
            <a:r>
              <a:rPr lang="en" sz="1200">
                <a:solidFill>
                  <a:schemeClr val="dk1"/>
                </a:solidFill>
                <a:latin typeface="Calibri"/>
                <a:ea typeface="Calibri"/>
                <a:cs typeface="Calibri"/>
                <a:sym typeface="Calibri"/>
              </a:rPr>
              <a:t> by steering the model toward undesirable traits during training to build resilience against acquiring them from problematic data (like giving a vaccine)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For data filtering</a:t>
            </a:r>
            <a:r>
              <a:rPr lang="en" sz="1200">
                <a:solidFill>
                  <a:schemeClr val="dk1"/>
                </a:solidFill>
                <a:latin typeface="Calibri"/>
                <a:ea typeface="Calibri"/>
                <a:cs typeface="Calibri"/>
                <a:sym typeface="Calibri"/>
              </a:rPr>
              <a:t> (identify training data that would induce negative traits)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extract these vectors by comparing neural activations when the model exhibits specific traits (like "evil," "sycophancy," or "hallucination") versus when it doesn't. They validated the method by injecting these vectors and observing corresponding behavioral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https://www.anthropic.com/research/persona-vectors</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70" name="Google Shape;270;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20275" y="1601578"/>
            <a:ext cx="1998524" cy="14583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2"/>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LangSmith - Evaluate Agents </a:t>
            </a:r>
            <a:endParaRPr sz="2000" b="1" i="0" u="none" strike="noStrike" cap="none">
              <a:solidFill>
                <a:schemeClr val="dk1"/>
              </a:solidFill>
              <a:latin typeface="Calibri"/>
              <a:ea typeface="Calibri"/>
              <a:cs typeface="Calibri"/>
              <a:sym typeface="Calibri"/>
            </a:endParaRPr>
          </a:p>
        </p:txBody>
      </p:sp>
      <p:sp>
        <p:nvSpPr>
          <p:cNvPr id="276" name="Google Shape;276;p32"/>
          <p:cNvSpPr txBox="1"/>
          <p:nvPr/>
        </p:nvSpPr>
        <p:spPr>
          <a:xfrm>
            <a:off x="55075" y="393375"/>
            <a:ext cx="4452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Implementing 12 AI agent evaluation techniques using LangSmith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areas: final output correctness, reasoning process efficiency, structural integrity for API calls, conversational skills in multi-turn dialogues, and live feedback monitoring over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12 evaluation techniques include trajectory evaluation, RAGAS (for RAG systems), and algorithmic feedback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LangSmith is one of the most powerful tools for monitoring and evaluating different components of the agent lifecycle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Proper AI agent evaluation requires examining the agent's decision-making process, tool selection, response formatting capabilities, and performance consistency under real-world conditions.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LangSmith's evaluation framework includes datasets, evaluators, and experiment tracking capabilities for comprehensive agent assessment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techniques include range from basic correctness checks to sophisticated multi-turn conversation evaluation and real-time performance monitoring, making it a practical resource for teams developing production AI agents</a:t>
            </a:r>
            <a:endParaRPr sz="1200">
              <a:solidFill>
                <a:schemeClr val="dk1"/>
              </a:solidFill>
              <a:latin typeface="Calibri"/>
              <a:ea typeface="Calibri"/>
              <a:cs typeface="Calibri"/>
              <a:sym typeface="Calibri"/>
            </a:endParaRPr>
          </a:p>
        </p:txBody>
      </p:sp>
      <p:pic>
        <p:nvPicPr>
          <p:cNvPr id="277" name="Google Shape;277;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59475" y="391194"/>
            <a:ext cx="4332126" cy="351461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To-Do List for Super-Intelligence</a:t>
            </a:r>
            <a:endParaRPr sz="2000" b="1" i="0" u="none" strike="noStrike" cap="none">
              <a:solidFill>
                <a:schemeClr val="dk1"/>
              </a:solidFill>
              <a:latin typeface="Calibri"/>
              <a:ea typeface="Calibri"/>
              <a:cs typeface="Calibri"/>
              <a:sym typeface="Calibri"/>
            </a:endParaRPr>
          </a:p>
        </p:txBody>
      </p:sp>
      <p:sp>
        <p:nvSpPr>
          <p:cNvPr id="283" name="Google Shape;283;p33"/>
          <p:cNvSpPr txBox="1"/>
          <p:nvPr/>
        </p:nvSpPr>
        <p:spPr>
          <a:xfrm>
            <a:off x="55075" y="406125"/>
            <a:ext cx="4452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Imagine yourself as a CEO of a company that had just created a true AI Superintelligence (SI). What would you do with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Secure access to the system, audit/control its actions. Ensure its intentions and goals are aligned with human ethics and company objectives; establish robust "stop buttons" and oversight protocols; proactively engage with international regulatory bodies, transparency measures, and form partnerships for oversight and governance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the model to improve itself - its own algorithms, efficiency, and interpretability without introducing risks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 the superintelligence to all aspects of business operations: product development, new products, marketing strategies, customer acquisition, logistics, and finance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it to solve critical societal problems - climate, medical research, education, poverty reduction, and infrastructure planning; collaborate with non-profits, academia, and social enterprises to maximize global benefit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applications: Scientific Discovery, Global Diplomacy, Personal Assistant, Legal Reform, Longevity Research</a:t>
            </a:r>
            <a:endParaRPr sz="1200">
              <a:solidFill>
                <a:schemeClr val="dk1"/>
              </a:solidFill>
              <a:latin typeface="Calibri"/>
              <a:ea typeface="Calibri"/>
              <a:cs typeface="Calibri"/>
              <a:sym typeface="Calibri"/>
            </a:endParaRPr>
          </a:p>
        </p:txBody>
      </p:sp>
      <p:sp>
        <p:nvSpPr>
          <p:cNvPr id="284" name="Google Shape;284;p33"/>
          <p:cNvSpPr txBox="1"/>
          <p:nvPr/>
        </p:nvSpPr>
        <p:spPr>
          <a:xfrm>
            <a:off x="4641503" y="406125"/>
            <a:ext cx="4452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National Security Concerns - the SI technology would be classified as a strategic asset, with possible restrictions on its dissemination or collaboration with foreign entities; government will require disclosures, alignment, access, control, monitoring, licensing, and operational constraints to prevent misuse or uncontrolled proliferation; the government could potentially restrict movement of the team and data (“AI lockdown”) to prevent leaks or unauthorized use (as already was done in China for Deepseek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Government will want to us SI for National Defense &amp; Security, intelligence gathering, cyber defense, threat prediction, military logistics, and strategy. Also for social services, public health, infrastructure, emergency responses; for optimizing macroeconomic planning, industrial policy, and international trade; for gains in international negotiations and collaboration to address climate change, pandemics, and space exploration.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Unchecked superintelligence could pose existential risks if its goals and behaviors are not fully controlled. Questions of equity, access, and moral responsibility would arise about who benefits and who sets the rules. Other global actors may race to develop or steal similar systems, fueling an AI arms race. Work, governance, and the fabric of society could change rapidly, requiring careful management.</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08438"/>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22838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22951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357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37018" y="13918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0315" y="12167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210930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3377711" y="3741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6" name="Google Shape;86;p16"/>
          <p:cNvSpPr/>
          <p:nvPr/>
        </p:nvSpPr>
        <p:spPr>
          <a:xfrm>
            <a:off x="3668580" y="37497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8" name="Google Shape;88;p16"/>
          <p:cNvSpPr/>
          <p:nvPr/>
        </p:nvSpPr>
        <p:spPr>
          <a:xfrm>
            <a:off x="3661121"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65816" y="13929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531381" y="39440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71528" y="4287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a:off x="3373337" y="30383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3" name="Google Shape;93;p16"/>
          <p:cNvSpPr/>
          <p:nvPr/>
        </p:nvSpPr>
        <p:spPr>
          <a:xfrm>
            <a:off x="3673794" y="30496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237466" y="37492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536732" y="3756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41954" y="34039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70065" y="24892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540326" y="43218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flipH="1">
            <a:off x="469111" y="19448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0" name="Google Shape;100;p16"/>
          <p:cNvSpPr/>
          <p:nvPr/>
        </p:nvSpPr>
        <p:spPr>
          <a:xfrm>
            <a:off x="537180" y="35682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239552" y="41297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538818" y="41370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37018" y="1590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39552" y="21288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38818" y="2136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6317400" y="17922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7" name="Google Shape;107;p16"/>
          <p:cNvSpPr/>
          <p:nvPr/>
        </p:nvSpPr>
        <p:spPr>
          <a:xfrm>
            <a:off x="541950" y="23076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3373337" y="283683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3673794" y="28481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385123" y="391641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675992" y="39248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37018" y="17693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76619" y="32020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538833" y="303957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0326" y="44833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663755" y="17687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365968" y="26447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666425" y="26560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flipH="1">
            <a:off x="3605848" y="33777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0" name="Google Shape;120;p16"/>
          <p:cNvSpPr/>
          <p:nvPr/>
        </p:nvSpPr>
        <p:spPr>
          <a:xfrm>
            <a:off x="3671528" y="32123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385123" y="4086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3675992" y="40945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3" name="Google Shape;123;p16"/>
          <p:cNvGraphicFramePr/>
          <p:nvPr/>
        </p:nvGraphicFramePr>
        <p:xfrm>
          <a:off x="685800" y="838200"/>
          <a:ext cx="3000000" cy="3000000"/>
        </p:xfrm>
        <a:graphic>
          <a:graphicData uri="http://schemas.openxmlformats.org/drawingml/2006/table">
            <a:tbl>
              <a:tblPr>
                <a:noFill/>
                <a:tableStyleId>{3919D201-F4BB-4904-92AA-428B502211F5}</a:tableStyleId>
              </a:tblPr>
              <a:tblGrid>
                <a:gridCol w="18288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49750">
                <a:tc>
                  <a:txBody>
                    <a:bodyPr/>
                    <a:lstStyle/>
                    <a:p>
                      <a:pPr marL="0" lvl="0" indent="0" algn="l" rtl="0">
                        <a:lnSpc>
                          <a:spcPct val="115000"/>
                        </a:lnSpc>
                        <a:spcBef>
                          <a:spcPts val="0"/>
                        </a:spcBef>
                        <a:spcAft>
                          <a:spcPts val="0"/>
                        </a:spcAft>
                        <a:buNone/>
                      </a:pPr>
                      <a:r>
                        <a:rPr lang="en" sz="800">
                          <a:solidFill>
                            <a:schemeClr val="dk1"/>
                          </a:solidFill>
                          <a:latin typeface="Calibri"/>
                          <a:ea typeface="Calibri"/>
                          <a:cs typeface="Calibri"/>
                          <a:sym typeface="Calibri"/>
                        </a:rPr>
                        <a:t>Model</a:t>
                      </a:r>
                      <a:endParaRPr sz="800">
                        <a:solidFill>
                          <a:schemeClr val="dk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solidFill>
                            <a:schemeClr val="dk1"/>
                          </a:solidFill>
                          <a:latin typeface="Calibri"/>
                          <a:ea typeface="Calibri"/>
                          <a:cs typeface="Calibri"/>
                          <a:sym typeface="Calibri"/>
                        </a:rPr>
                        <a:t>Score</a:t>
                      </a:r>
                      <a:endParaRPr sz="800">
                        <a:solidFill>
                          <a:schemeClr val="dk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93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497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bl>
          </a:graphicData>
        </a:graphic>
      </p:graphicFrame>
      <p:graphicFrame>
        <p:nvGraphicFramePr>
          <p:cNvPr id="124" name="Google Shape;124;p16"/>
          <p:cNvGraphicFramePr/>
          <p:nvPr/>
        </p:nvGraphicFramePr>
        <p:xfrm>
          <a:off x="3810000" y="829508"/>
          <a:ext cx="3000000" cy="3000000"/>
        </p:xfrm>
        <a:graphic>
          <a:graphicData uri="http://schemas.openxmlformats.org/drawingml/2006/table">
            <a:tbl>
              <a:tblPr>
                <a:noFill/>
                <a:tableStyleId>{3919D201-F4BB-4904-92AA-428B502211F5}</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65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1665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4"/>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6"/>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7"/>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glm-4.5-air</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8"/>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19"/>
                  </a:ext>
                </a:extLst>
              </a:tr>
              <a:tr h="165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chemeClr val="lt1"/>
                    </a:solidFill>
                  </a:tcPr>
                </a:tc>
                <a:extLst>
                  <a:ext uri="{0D108BD9-81ED-4DB2-BD59-A6C34878D82A}">
                    <a16:rowId xmlns:a16="http://schemas.microsoft.com/office/drawing/2014/main" val="10020"/>
                  </a:ext>
                </a:extLst>
              </a:tr>
            </a:tbl>
          </a:graphicData>
        </a:graphic>
      </p:graphicFrame>
      <p:sp>
        <p:nvSpPr>
          <p:cNvPr id="125" name="Google Shape;125;p16"/>
          <p:cNvSpPr/>
          <p:nvPr/>
        </p:nvSpPr>
        <p:spPr>
          <a:xfrm>
            <a:off x="537018" y="10542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3663755" y="104720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3363752" y="12236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6"/>
          <p:cNvSpPr/>
          <p:nvPr/>
        </p:nvSpPr>
        <p:spPr>
          <a:xfrm>
            <a:off x="3663018" y="12308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39552" y="24837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38818" y="24910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39552" y="26622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38818" y="26695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30860" y="28514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30126" y="28587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p:nvPr/>
        </p:nvSpPr>
        <p:spPr>
          <a:xfrm>
            <a:off x="3663755" y="19471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txBox="1"/>
          <p:nvPr/>
        </p:nvSpPr>
        <p:spPr>
          <a:xfrm flipH="1">
            <a:off x="3605848" y="44706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Tulloch Rejected $1B+ job offer</a:t>
            </a:r>
            <a:endParaRPr sz="2000" b="1" i="0" u="none" strike="noStrike" cap="none">
              <a:solidFill>
                <a:schemeClr val="dk1"/>
              </a:solidFill>
              <a:latin typeface="Calibri"/>
              <a:ea typeface="Calibri"/>
              <a:cs typeface="Calibri"/>
              <a:sym typeface="Calibri"/>
            </a:endParaRPr>
          </a:p>
        </p:txBody>
      </p:sp>
      <p:sp>
        <p:nvSpPr>
          <p:cNvPr id="290" name="Google Shape;290;p34"/>
          <p:cNvSpPr txBox="1"/>
          <p:nvPr/>
        </p:nvSpPr>
        <p:spPr>
          <a:xfrm>
            <a:off x="55075" y="652550"/>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Andrew Tulloch is a machine learning expert and co-founder of Mira Murati’s Thinking Machines Lab. He has turned down Mark Zuckerberg’s $1.5 Bln job offer (to be paid over 6 years).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Andrew Tulloch life: studied at Cambridge, worked at Goldman Sachs, then 11 year with Meta (machine learning). In October 2023, he quit Meta for OpenAI; A year later he moved from OpenAI to Thinking Machines Lab.</a:t>
            </a:r>
            <a:endParaRPr sz="1200">
              <a:solidFill>
                <a:schemeClr val="dk1"/>
              </a:solidFill>
              <a:latin typeface="Calibri"/>
              <a:ea typeface="Calibri"/>
              <a:cs typeface="Calibri"/>
              <a:sym typeface="Calibri"/>
            </a:endParaRPr>
          </a:p>
        </p:txBody>
      </p:sp>
      <p:pic>
        <p:nvPicPr>
          <p:cNvPr id="291" name="Google Shape;291;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59450" y="652550"/>
            <a:ext cx="1311300" cy="1311300"/>
          </a:xfrm>
          <a:prstGeom prst="rect">
            <a:avLst/>
          </a:prstGeom>
          <a:noFill/>
          <a:ln w="9525" cap="flat" cmpd="sng">
            <a:solidFill>
              <a:srgbClr val="FF0000"/>
            </a:solidFill>
            <a:prstDash val="solid"/>
            <a:round/>
            <a:headEnd type="none" w="sm" len="sm"/>
            <a:tailEnd type="none" w="sm" len="sm"/>
          </a:ln>
        </p:spPr>
      </p:pic>
      <p:sp>
        <p:nvSpPr>
          <p:cNvPr id="292" name="Google Shape;292;p34"/>
          <p:cNvSpPr txBox="1"/>
          <p:nvPr/>
        </p:nvSpPr>
        <p:spPr>
          <a:xfrm>
            <a:off x="57650" y="2131750"/>
            <a:ext cx="4452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Salaries of AI model trainers have been high, with many being paid $5-10M/year, but Meta has raised these numbers to new heights</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8" name="Google Shape;298;p35"/>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99" name="Google Shape;299;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44550" y="1934975"/>
            <a:ext cx="3034724" cy="3140500"/>
          </a:xfrm>
          <a:prstGeom prst="rect">
            <a:avLst/>
          </a:prstGeom>
          <a:noFill/>
          <a:ln w="9525" cap="flat" cmpd="sng">
            <a:solidFill>
              <a:srgbClr val="FF0000"/>
            </a:solidFill>
            <a:prstDash val="solid"/>
            <a:round/>
            <a:headEnd type="none" w="sm" len="sm"/>
            <a:tailEnd type="none" w="sm" len="sm"/>
          </a:ln>
        </p:spPr>
      </p:pic>
      <p:pic>
        <p:nvPicPr>
          <p:cNvPr id="300" name="Google Shape;300;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541575"/>
            <a:ext cx="5465225" cy="2018025"/>
          </a:xfrm>
          <a:prstGeom prst="rect">
            <a:avLst/>
          </a:prstGeom>
          <a:noFill/>
          <a:ln w="9525" cap="flat" cmpd="sng">
            <a:solidFill>
              <a:srgbClr val="FF0000"/>
            </a:solidFill>
            <a:prstDash val="solid"/>
            <a:round/>
            <a:headEnd type="none" w="sm" len="sm"/>
            <a:tailEnd type="none" w="sm" len="sm"/>
          </a:ln>
        </p:spPr>
      </p:pic>
      <p:pic>
        <p:nvPicPr>
          <p:cNvPr id="301" name="Google Shape;301;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52400" y="2635800"/>
            <a:ext cx="4920264" cy="2507700"/>
          </a:xfrm>
          <a:prstGeom prst="rect">
            <a:avLst/>
          </a:prstGeom>
          <a:noFill/>
          <a:ln w="9525" cap="flat" cmpd="sng">
            <a:solidFill>
              <a:srgbClr val="FF0000"/>
            </a:solidFill>
            <a:prstDash val="solid"/>
            <a:round/>
            <a:headEnd type="none" w="sm" len="sm"/>
            <a:tailEnd type="none" w="sm" len="sm"/>
          </a:ln>
        </p:spPr>
      </p:pic>
      <p:sp>
        <p:nvSpPr>
          <p:cNvPr id="302" name="Google Shape;302;p35"/>
          <p:cNvSpPr txBox="1"/>
          <p:nvPr/>
        </p:nvSpPr>
        <p:spPr>
          <a:xfrm>
            <a:off x="6084400" y="110675"/>
            <a:ext cx="2994900" cy="757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Eric Schmidt</a:t>
            </a:r>
            <a:endParaRPr sz="1600" b="1" i="1">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8" name="Google Shape;308;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9" name="Google Shape;309;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0" name="Google Shape;310;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1" name="Google Shape;311;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2" name="Google Shape;312;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GPT-5</a:t>
            </a:r>
            <a:endParaRPr sz="2000" b="1" i="0" u="none" strike="noStrike" cap="none">
              <a:solidFill>
                <a:schemeClr val="dk1"/>
              </a:solidFill>
              <a:latin typeface="Calibri"/>
              <a:ea typeface="Calibri"/>
              <a:cs typeface="Calibri"/>
              <a:sym typeface="Calibri"/>
            </a:endParaRPr>
          </a:p>
        </p:txBody>
      </p:sp>
      <p:sp>
        <p:nvSpPr>
          <p:cNvPr id="142" name="Google Shape;142;p17"/>
          <p:cNvSpPr txBox="1"/>
          <p:nvPr/>
        </p:nvSpPr>
        <p:spPr>
          <a:xfrm>
            <a:off x="55075" y="329925"/>
            <a:ext cx="4412700" cy="465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GPT-5 released on August 7</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Four versions: Pro, Regular, Mini, Nano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Reasoning levels - Minimal/Low/Med/High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Context length - 400Ktokens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Described as "smartest, fastest, and most useful language model to date" - with major advances in reasoning, writing, coding, accuracy, speed, and safety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Better structured thinking, context recognition, and problem-solving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Reduced hallucination and safer output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Reasoning Model (break complex tasks into steps)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74.9% on SWE-Bench Verified for coding, and advances in agentic tasks where the model autonomously executes multi-step actions, writes code, and integrates with tools like GitHub Copilot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One system integrates voice, search, deep reasoning, and canvas/drawing features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is now the default in ChatGPT, with unlimited access for all users. Plus and Pro subscribers receive access to higher “intelligence” and more advanced model variants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For Enterprise and Developers - more reliable outputs and better handling of ambiguity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Transformer architecture + Chain-of-Thought (CoT) reasoning and a "router" system that delegates subtasks to specialist sub-models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Multiple expert sources describe GPT-5’s launch as a "significant but not revolutionary" step</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https://openai.com/index/introducing-gpt-5/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https://openai.com/gpt-5/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https://openai.com/index/gpt-5-system-card/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https://www.youtube.com/watch?v=0Uu_VJeVVfo</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p:txBody>
      </p:sp>
      <p:graphicFrame>
        <p:nvGraphicFramePr>
          <p:cNvPr id="143" name="Google Shape;143;p17"/>
          <p:cNvGraphicFramePr/>
          <p:nvPr/>
        </p:nvGraphicFramePr>
        <p:xfrm>
          <a:off x="4561968" y="2228650"/>
          <a:ext cx="3000000" cy="3000000"/>
        </p:xfrm>
        <a:graphic>
          <a:graphicData uri="http://schemas.openxmlformats.org/drawingml/2006/table">
            <a:tbl>
              <a:tblPr>
                <a:noFill/>
                <a:tableStyleId>{3919D201-F4BB-4904-92AA-428B502211F5}</a:tableStyleId>
              </a:tblPr>
              <a:tblGrid>
                <a:gridCol w="700500">
                  <a:extLst>
                    <a:ext uri="{9D8B030D-6E8A-4147-A177-3AD203B41FA5}">
                      <a16:colId xmlns:a16="http://schemas.microsoft.com/office/drawing/2014/main" val="20000"/>
                    </a:ext>
                  </a:extLst>
                </a:gridCol>
                <a:gridCol w="2700225">
                  <a:extLst>
                    <a:ext uri="{9D8B030D-6E8A-4147-A177-3AD203B41FA5}">
                      <a16:colId xmlns:a16="http://schemas.microsoft.com/office/drawing/2014/main" val="20001"/>
                    </a:ext>
                  </a:extLst>
                </a:gridCol>
                <a:gridCol w="1129475">
                  <a:extLst>
                    <a:ext uri="{9D8B030D-6E8A-4147-A177-3AD203B41FA5}">
                      <a16:colId xmlns:a16="http://schemas.microsoft.com/office/drawing/2014/main" val="20002"/>
                    </a:ext>
                  </a:extLst>
                </a:gridCol>
              </a:tblGrid>
              <a:tr h="197625">
                <a:tc>
                  <a:txBody>
                    <a:bodyPr/>
                    <a:lstStyle/>
                    <a:p>
                      <a:pPr marL="0" lvl="0" indent="0" algn="l"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Main Use Case</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Cost $/Mtok in/out</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70675">
                <a:tc>
                  <a:txBody>
                    <a:bodyPr/>
                    <a:lstStyle/>
                    <a:p>
                      <a:pPr marL="0" lvl="0" indent="0" algn="l" rtl="0">
                        <a:spcBef>
                          <a:spcPts val="0"/>
                        </a:spcBef>
                        <a:spcAft>
                          <a:spcPts val="0"/>
                        </a:spcAft>
                        <a:buNone/>
                      </a:pPr>
                      <a:r>
                        <a:rPr lang="en" sz="1000">
                          <a:latin typeface="Calibri"/>
                          <a:ea typeface="Calibri"/>
                          <a:cs typeface="Calibri"/>
                          <a:sym typeface="Calibri"/>
                        </a:rPr>
                        <a:t>GPT-5 Pro</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Enterprise, extended reasoning, test-time compute, highest complexity,  advanced problem solving</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Not public API,</a:t>
                      </a:r>
                      <a:br>
                        <a:rPr lang="en" sz="1000">
                          <a:latin typeface="Calibri"/>
                          <a:ea typeface="Calibri"/>
                          <a:cs typeface="Calibri"/>
                          <a:sym typeface="Calibri"/>
                        </a:rPr>
                      </a:br>
                      <a:r>
                        <a:rPr lang="en" sz="1000">
                          <a:latin typeface="Calibri"/>
                          <a:ea typeface="Calibri"/>
                          <a:cs typeface="Calibri"/>
                          <a:sym typeface="Calibri"/>
                        </a:rPr>
                        <a:t>$200/mo</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69000">
                <a:tc>
                  <a:txBody>
                    <a:bodyPr/>
                    <a:lstStyle/>
                    <a:p>
                      <a:pPr marL="0" lvl="0" indent="0" algn="l" rtl="0">
                        <a:spcBef>
                          <a:spcPts val="0"/>
                        </a:spcBef>
                        <a:spcAft>
                          <a:spcPts val="0"/>
                        </a:spcAft>
                        <a:buNone/>
                      </a:pPr>
                      <a:r>
                        <a:rPr lang="en" sz="1000">
                          <a:latin typeface="Calibri"/>
                          <a:ea typeface="Calibri"/>
                          <a:cs typeface="Calibri"/>
                          <a:sym typeface="Calibri"/>
                        </a:rPr>
                        <a:t>GPT-5-main</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Default, all-around</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1.25/10</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69000">
                <a:tc>
                  <a:txBody>
                    <a:bodyPr/>
                    <a:lstStyle/>
                    <a:p>
                      <a:pPr marL="0" lvl="0" indent="0" algn="l" rtl="0">
                        <a:spcBef>
                          <a:spcPts val="0"/>
                        </a:spcBef>
                        <a:spcAft>
                          <a:spcPts val="0"/>
                        </a:spcAft>
                        <a:buNone/>
                      </a:pPr>
                      <a:r>
                        <a:rPr lang="en" sz="1000">
                          <a:latin typeface="Calibri"/>
                          <a:ea typeface="Calibri"/>
                          <a:cs typeface="Calibri"/>
                          <a:sym typeface="Calibri"/>
                        </a:rPr>
                        <a:t>GPT-5 Mini</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lower cost, high-volume</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0.25/2</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69000">
                <a:tc>
                  <a:txBody>
                    <a:bodyPr/>
                    <a:lstStyle/>
                    <a:p>
                      <a:pPr marL="0" lvl="0" indent="0" algn="l" rtl="0">
                        <a:spcBef>
                          <a:spcPts val="0"/>
                        </a:spcBef>
                        <a:spcAft>
                          <a:spcPts val="0"/>
                        </a:spcAft>
                        <a:buNone/>
                      </a:pPr>
                      <a:r>
                        <a:rPr lang="en" sz="1000">
                          <a:latin typeface="Calibri"/>
                          <a:ea typeface="Calibri"/>
                          <a:cs typeface="Calibri"/>
                          <a:sym typeface="Calibri"/>
                        </a:rPr>
                        <a:t>GPT-5 Nano</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Max speed, low-latency, mobile</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0.05/0.40</a:t>
                      </a:r>
                      <a:endParaRPr sz="1000">
                        <a:latin typeface="Calibri"/>
                        <a:ea typeface="Calibri"/>
                        <a:cs typeface="Calibri"/>
                        <a:sym typeface="Calibri"/>
                      </a:endParaRPr>
                    </a:p>
                  </a:txBody>
                  <a:tcPr marL="9525" marR="9525" marT="9525" marB="914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bl>
          </a:graphicData>
        </a:graphic>
      </p:graphicFrame>
      <p:pic>
        <p:nvPicPr>
          <p:cNvPr id="144" name="Google Shape;144;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03400" y="132575"/>
            <a:ext cx="1750150" cy="653325"/>
          </a:xfrm>
          <a:prstGeom prst="rect">
            <a:avLst/>
          </a:prstGeom>
          <a:noFill/>
          <a:ln>
            <a:noFill/>
          </a:ln>
        </p:spPr>
      </p:pic>
      <p:sp>
        <p:nvSpPr>
          <p:cNvPr id="145" name="Google Shape;145;p17"/>
          <p:cNvSpPr txBox="1"/>
          <p:nvPr/>
        </p:nvSpPr>
        <p:spPr>
          <a:xfrm>
            <a:off x="4550950" y="3765350"/>
            <a:ext cx="45303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big breakthrough from GPT-3 to GPT-4 was the Mixture of Experts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the big breakthrough from GPT-4o/o3 to GPT-5 is the Mixture of Models (aka the “router”).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per intelligence frontier is ultimately a routing problem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from in‑app model picker to real‑time routing (thinking/tool use)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from "which model?" to "what constraints/policy/verbosity/effort?"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https://www.latent.space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graphicFrame>
        <p:nvGraphicFramePr>
          <p:cNvPr id="146" name="Google Shape;146;p17"/>
          <p:cNvGraphicFramePr/>
          <p:nvPr/>
        </p:nvGraphicFramePr>
        <p:xfrm>
          <a:off x="6844475" y="54805"/>
          <a:ext cx="3000000" cy="3000000"/>
        </p:xfrm>
        <a:graphic>
          <a:graphicData uri="http://schemas.openxmlformats.org/drawingml/2006/table">
            <a:tbl>
              <a:tblPr>
                <a:noFill/>
                <a:tableStyleId>{3919D201-F4BB-4904-92AA-428B502211F5}</a:tableStyleId>
              </a:tblPr>
              <a:tblGrid>
                <a:gridCol w="1010875">
                  <a:extLst>
                    <a:ext uri="{9D8B030D-6E8A-4147-A177-3AD203B41FA5}">
                      <a16:colId xmlns:a16="http://schemas.microsoft.com/office/drawing/2014/main" val="20000"/>
                    </a:ext>
                  </a:extLst>
                </a:gridCol>
                <a:gridCol w="1236825">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Previous 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 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GPT‑4o</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gpt-5-main</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GPT‑4o-mini</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gpt-5-main-mini</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OpenAI o3</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gpt-5-thinking</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OpenAI o4-mini</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gpt-5-thinking-mini</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GPT‑4.1-nano</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gpt-5-thinking-nano</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10000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OpenAI o3 Pro</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gpt-5-thinking-pro</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GPT-5 - tests</a:t>
            </a:r>
            <a:endParaRPr sz="2000" b="1" i="0" u="none" strike="noStrike" cap="none">
              <a:solidFill>
                <a:schemeClr val="dk1"/>
              </a:solidFill>
              <a:latin typeface="Calibri"/>
              <a:ea typeface="Calibri"/>
              <a:cs typeface="Calibri"/>
              <a:sym typeface="Calibri"/>
            </a:endParaRPr>
          </a:p>
        </p:txBody>
      </p:sp>
      <p:sp>
        <p:nvSpPr>
          <p:cNvPr id="152" name="Google Shape;152;p18"/>
          <p:cNvSpPr txBox="1"/>
          <p:nvPr/>
        </p:nvSpPr>
        <p:spPr>
          <a:xfrm>
            <a:off x="55075" y="329925"/>
            <a:ext cx="4452000" cy="41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Matthew Berman - tests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https://www.youtube.com/watch?v=BUDmHYI6e3g</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3D Rubik's Cube Simulator - GPT-5 created a fully interactive Rubik's cube that could be scrambled and solved, scaling from 3x3x3 up to 20x20x20 with realistic physics and lighting effects.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Built a functional Excel clone with multiple sheets, formula support, cell formatting, and CSV import/export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Created a Microsoft Word clone with text formatting, lists, image insertion, and various editing features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Conway's Game of Life mapped to 3D shapes (sphere, torus, cylinder, Mobius strip)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Complex snake game with particle effects, trails, and multiple power-ups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Double pendulum physics simulation with accurate movement and UI controls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Realistic Lego builder environment with photo-realistic blocks and shadows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Cloth simulation with tearing and wind effects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Fluid dynamics using Navier-Stokes equations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Ray tracing and path tracing renderers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Hexagon bouncing ball physics with realistic collisions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Twitter clone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E-commerce checkout page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Financial dashboard with charts and metrics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1990s-style "hacker" website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Authentication pages</a:t>
            </a:r>
            <a:endParaRPr sz="1100">
              <a:solidFill>
                <a:schemeClr val="dk1"/>
              </a:solidFill>
              <a:latin typeface="Calibri"/>
              <a:ea typeface="Calibri"/>
              <a:cs typeface="Calibri"/>
              <a:sym typeface="Calibri"/>
            </a:endParaRPr>
          </a:p>
        </p:txBody>
      </p:sp>
      <p:sp>
        <p:nvSpPr>
          <p:cNvPr id="153" name="Google Shape;153;p18"/>
          <p:cNvSpPr txBox="1"/>
          <p:nvPr/>
        </p:nvSpPr>
        <p:spPr>
          <a:xfrm>
            <a:off x="4628750" y="82525"/>
            <a:ext cx="44520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Image Analysis: Accurately identified a location in Northern California from a vague photo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Image Generation: Created photorealistic images like raindrops on leaves and fantasy scenes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Complex Visual Tasks: Analyzed a children's book page to find 25 "wrong" things, then generated new images incorporating those elements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Speed - very fast generation, estimated at 60-80 tokens per second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Thinking Mode - "GPT-5 thinking" mode for complex tasks, with option to get quick answers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Iteration - Most projects worked well on first attempt, with minimal back-and-forth needed</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Minor Issues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Flight simulator had some visual glitches with the airplane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advanced features (like Lego stacking) didn't work perfectly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SVG generation was less accurate than other capabilities</a:t>
            </a:r>
            <a:endParaRPr sz="1100">
              <a:solidFill>
                <a:schemeClr val="dk1"/>
              </a:solidFill>
              <a:latin typeface="Calibri"/>
              <a:ea typeface="Calibri"/>
              <a:cs typeface="Calibri"/>
              <a:sym typeface="Calibri"/>
            </a:endParaRPr>
          </a:p>
        </p:txBody>
      </p:sp>
      <p:sp>
        <p:nvSpPr>
          <p:cNvPr id="154" name="Google Shape;154;p18"/>
          <p:cNvSpPr txBox="1"/>
          <p:nvPr/>
        </p:nvSpPr>
        <p:spPr>
          <a:xfrm>
            <a:off x="4628750" y="2880225"/>
            <a:ext cx="445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GPT‑5 tops LMSYS Text/WebDev/Vision Arenas (tested as "summit"),</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with a notably large WebDev margin (@lmarena_ai).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claims 74.9% on SWE‑bench Verified;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Several researchers immediately flagged a mislabeled axis and that OpenAI ran on a 477‑task subset; corrected charts put </a:t>
            </a:r>
            <a:r>
              <a:rPr lang="en" sz="1100" b="1">
                <a:solidFill>
                  <a:srgbClr val="FF0000"/>
                </a:solidFill>
                <a:latin typeface="Calibri"/>
                <a:ea typeface="Calibri"/>
                <a:cs typeface="Calibri"/>
                <a:sym typeface="Calibri"/>
              </a:rPr>
              <a:t>GPT‑5 roughly on par with Claude 4.1 Sonnet/Opus (74–75%)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shows strong instruction following and tool use (e.g., TauBench gains, IFBench instruction‑following), but mixed changes on non‑SWE coding evals and OpenAI PR‑reproduction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hits 65.7% on ARC‑AGI‑1, and 9.9% on ARC‑AGI‑2;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Grok‑4 leads ARC‑AGI‑2 at 15.9%</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https://news.smol.ai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 main models</a:t>
            </a:r>
            <a:endParaRPr sz="2000" b="1" i="0" u="none" strike="noStrike" cap="none">
              <a:solidFill>
                <a:schemeClr val="dk1"/>
              </a:solidFill>
              <a:latin typeface="Calibri"/>
              <a:ea typeface="Calibri"/>
              <a:cs typeface="Calibri"/>
              <a:sym typeface="Calibri"/>
            </a:endParaRPr>
          </a:p>
        </p:txBody>
      </p:sp>
      <p:graphicFrame>
        <p:nvGraphicFramePr>
          <p:cNvPr id="160" name="Google Shape;160;p19"/>
          <p:cNvGraphicFramePr/>
          <p:nvPr/>
        </p:nvGraphicFramePr>
        <p:xfrm>
          <a:off x="372675" y="632700"/>
          <a:ext cx="3000000" cy="3000000"/>
        </p:xfrm>
        <a:graphic>
          <a:graphicData uri="http://schemas.openxmlformats.org/drawingml/2006/table">
            <a:tbl>
              <a:tblPr>
                <a:noFill/>
                <a:tableStyleId>{3919D201-F4BB-4904-92AA-428B502211F5}</a:tableStyleId>
              </a:tblPr>
              <a:tblGrid>
                <a:gridCol w="557075">
                  <a:extLst>
                    <a:ext uri="{9D8B030D-6E8A-4147-A177-3AD203B41FA5}">
                      <a16:colId xmlns:a16="http://schemas.microsoft.com/office/drawing/2014/main" val="20000"/>
                    </a:ext>
                  </a:extLst>
                </a:gridCol>
                <a:gridCol w="1059225">
                  <a:extLst>
                    <a:ext uri="{9D8B030D-6E8A-4147-A177-3AD203B41FA5}">
                      <a16:colId xmlns:a16="http://schemas.microsoft.com/office/drawing/2014/main" val="20001"/>
                    </a:ext>
                  </a:extLst>
                </a:gridCol>
                <a:gridCol w="2510775">
                  <a:extLst>
                    <a:ext uri="{9D8B030D-6E8A-4147-A177-3AD203B41FA5}">
                      <a16:colId xmlns:a16="http://schemas.microsoft.com/office/drawing/2014/main" val="20002"/>
                    </a:ext>
                  </a:extLst>
                </a:gridCol>
              </a:tblGrid>
              <a:tr h="103800">
                <a:tc>
                  <a:txBody>
                    <a:bodyPr/>
                    <a:lstStyle/>
                    <a:p>
                      <a:pPr marL="0" lvl="0" indent="0" algn="l" rtl="0">
                        <a:lnSpc>
                          <a:spcPct val="115000"/>
                        </a:lnSpc>
                        <a:spcBef>
                          <a:spcPts val="0"/>
                        </a:spcBef>
                        <a:spcAft>
                          <a:spcPts val="0"/>
                        </a:spcAft>
                        <a:buNone/>
                      </a:pPr>
                      <a:r>
                        <a:rPr lang="en" sz="800"/>
                        <a:t>Model</a:t>
                      </a:r>
                      <a:endParaRPr sz="800"/>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Release Year-Month</a:t>
                      </a:r>
                      <a:endParaRPr sz="800"/>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Short Description</a:t>
                      </a:r>
                      <a:endParaRPr sz="800"/>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85725">
                <a:tc>
                  <a:txBody>
                    <a:bodyPr/>
                    <a:lstStyle/>
                    <a:p>
                      <a:pPr marL="0" lvl="0" indent="0" algn="l" rtl="0">
                        <a:lnSpc>
                          <a:spcPct val="115000"/>
                        </a:lnSpc>
                        <a:spcBef>
                          <a:spcPts val="0"/>
                        </a:spcBef>
                        <a:spcAft>
                          <a:spcPts val="0"/>
                        </a:spcAft>
                        <a:buNone/>
                      </a:pPr>
                      <a:r>
                        <a:rPr lang="en" sz="800"/>
                        <a:t>GPT-3.5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2022-11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Text Chat</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85725">
                <a:tc>
                  <a:txBody>
                    <a:bodyPr/>
                    <a:lstStyle/>
                    <a:p>
                      <a:pPr marL="0" lvl="0" indent="0" algn="l" rtl="0">
                        <a:lnSpc>
                          <a:spcPct val="115000"/>
                        </a:lnSpc>
                        <a:spcBef>
                          <a:spcPts val="0"/>
                        </a:spcBef>
                        <a:spcAft>
                          <a:spcPts val="0"/>
                        </a:spcAft>
                        <a:buNone/>
                      </a:pPr>
                      <a:r>
                        <a:rPr lang="en" sz="800"/>
                        <a:t>GPT-4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2023-03</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Multimodal (text and image), Reasoning, creativity, alignment</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85725">
                <a:tc>
                  <a:txBody>
                    <a:bodyPr/>
                    <a:lstStyle/>
                    <a:p>
                      <a:pPr marL="0" lvl="0" indent="0" algn="l" rtl="0">
                        <a:lnSpc>
                          <a:spcPct val="115000"/>
                        </a:lnSpc>
                        <a:spcBef>
                          <a:spcPts val="0"/>
                        </a:spcBef>
                        <a:spcAft>
                          <a:spcPts val="0"/>
                        </a:spcAft>
                        <a:buNone/>
                      </a:pPr>
                      <a:r>
                        <a:rPr lang="en" sz="800"/>
                        <a:t>GPT-4o</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2024-05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"Omni" model (text, audio, images) - in real time.</a:t>
                      </a:r>
                      <a:br>
                        <a:rPr lang="en" sz="800"/>
                      </a:br>
                      <a:r>
                        <a:rPr lang="en" sz="800"/>
                        <a:t>Much faster, more cost-efficient</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85725">
                <a:tc>
                  <a:txBody>
                    <a:bodyPr/>
                    <a:lstStyle/>
                    <a:p>
                      <a:pPr marL="0" lvl="0" indent="0" algn="l" rtl="0">
                        <a:lnSpc>
                          <a:spcPct val="115000"/>
                        </a:lnSpc>
                        <a:spcBef>
                          <a:spcPts val="0"/>
                        </a:spcBef>
                        <a:spcAft>
                          <a:spcPts val="0"/>
                        </a:spcAft>
                        <a:buNone/>
                      </a:pPr>
                      <a:r>
                        <a:rPr lang="en" sz="800"/>
                        <a:t>GPT-4.1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Coding, long context (up to 1 Mln tokens), instruction following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85725">
                <a:tc>
                  <a:txBody>
                    <a:bodyPr/>
                    <a:lstStyle/>
                    <a:p>
                      <a:pPr marL="0" lvl="0" indent="0" algn="l" rtl="0">
                        <a:lnSpc>
                          <a:spcPct val="115000"/>
                        </a:lnSpc>
                        <a:spcBef>
                          <a:spcPts val="0"/>
                        </a:spcBef>
                        <a:spcAft>
                          <a:spcPts val="0"/>
                        </a:spcAft>
                        <a:buNone/>
                      </a:pPr>
                      <a:r>
                        <a:rPr lang="en" sz="800"/>
                        <a:t>GPT-4.5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2025-02</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"Orion", very large and expensive to run, outperformed GPT-4o, phased out in favor of GPT-4.1.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85725">
                <a:tc>
                  <a:txBody>
                    <a:bodyPr/>
                    <a:lstStyle/>
                    <a:p>
                      <a:pPr marL="0" lvl="0" indent="0" algn="l" rtl="0">
                        <a:lnSpc>
                          <a:spcPct val="115000"/>
                        </a:lnSpc>
                        <a:spcBef>
                          <a:spcPts val="0"/>
                        </a:spcBef>
                        <a:spcAft>
                          <a:spcPts val="0"/>
                        </a:spcAft>
                        <a:buNone/>
                      </a:pPr>
                      <a:r>
                        <a:rPr lang="en" sz="800"/>
                        <a:t>o1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2024-12</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"Reflective" - spends time deliberating, excels at reasoning, science, and programming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64225">
                <a:tc>
                  <a:txBody>
                    <a:bodyPr/>
                    <a:lstStyle/>
                    <a:p>
                      <a:pPr marL="0" lvl="0" indent="0" algn="l" rtl="0">
                        <a:lnSpc>
                          <a:spcPct val="115000"/>
                        </a:lnSpc>
                        <a:spcBef>
                          <a:spcPts val="0"/>
                        </a:spcBef>
                        <a:spcAft>
                          <a:spcPts val="0"/>
                        </a:spcAft>
                        <a:buNone/>
                      </a:pPr>
                      <a:r>
                        <a:rPr lang="en" sz="800"/>
                        <a:t>o3</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Reflective </a:t>
                      </a:r>
                      <a:r>
                        <a:rPr lang="en" sz="800">
                          <a:solidFill>
                            <a:schemeClr val="dk1"/>
                          </a:solidFill>
                        </a:rPr>
                        <a:t>step-by-step </a:t>
                      </a:r>
                      <a:r>
                        <a:rPr lang="en" sz="800"/>
                        <a:t>reasoning,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349625">
                <a:tc>
                  <a:txBody>
                    <a:bodyPr/>
                    <a:lstStyle/>
                    <a:p>
                      <a:pPr marL="0" lvl="0" indent="0" algn="l" rtl="0">
                        <a:lnSpc>
                          <a:spcPct val="115000"/>
                        </a:lnSpc>
                        <a:spcBef>
                          <a:spcPts val="0"/>
                        </a:spcBef>
                        <a:spcAft>
                          <a:spcPts val="0"/>
                        </a:spcAft>
                        <a:buNone/>
                      </a:pPr>
                      <a:r>
                        <a:rPr lang="en" sz="800"/>
                        <a:t>o3-mini</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Smaller, fast, cost-efficient, optimized for STEM reasoning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349625">
                <a:tc>
                  <a:txBody>
                    <a:bodyPr/>
                    <a:lstStyle/>
                    <a:p>
                      <a:pPr marL="0" lvl="0" indent="0" algn="l" rtl="0">
                        <a:lnSpc>
                          <a:spcPct val="115000"/>
                        </a:lnSpc>
                        <a:spcBef>
                          <a:spcPts val="0"/>
                        </a:spcBef>
                        <a:spcAft>
                          <a:spcPts val="0"/>
                        </a:spcAft>
                        <a:buNone/>
                      </a:pPr>
                      <a:r>
                        <a:rPr lang="en" sz="800"/>
                        <a:t>o4-mini</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Successor to o3-mini, supports both text and images, higher accuracy and better processing speed. Designed for industrial applications like utilities, healthcare, finance, and more.</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349625">
                <a:tc>
                  <a:txBody>
                    <a:bodyPr/>
                    <a:lstStyle/>
                    <a:p>
                      <a:pPr marL="0" lvl="0" indent="0" algn="l" rtl="0">
                        <a:lnSpc>
                          <a:spcPct val="115000"/>
                        </a:lnSpc>
                        <a:spcBef>
                          <a:spcPts val="0"/>
                        </a:spcBef>
                        <a:spcAft>
                          <a:spcPts val="0"/>
                        </a:spcAft>
                        <a:buNone/>
                      </a:pPr>
                      <a:r>
                        <a:rPr lang="en" sz="800"/>
                        <a:t>GPT-5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2025-08</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Family of 4 models: Pro, Main, Mini, Nano</a:t>
                      </a:r>
                      <a:br>
                        <a:rPr lang="en" sz="800"/>
                      </a:br>
                      <a:r>
                        <a:rPr lang="en" sz="800"/>
                        <a:t>Mixture of Models (router), thinking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161" name="Google Shape;161;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90175" y="632700"/>
            <a:ext cx="1878799" cy="1059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67" name="Google Shape;16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Opus 4.1</a:t>
            </a:r>
            <a:endParaRPr sz="2000" b="1" i="0" u="none" strike="noStrike" cap="none">
              <a:solidFill>
                <a:schemeClr val="dk1"/>
              </a:solidFill>
              <a:latin typeface="Calibri"/>
              <a:ea typeface="Calibri"/>
              <a:cs typeface="Calibri"/>
              <a:sym typeface="Calibri"/>
            </a:endParaRPr>
          </a:p>
        </p:txBody>
      </p:sp>
      <p:sp>
        <p:nvSpPr>
          <p:cNvPr id="173" name="Google Shape;173;p21"/>
          <p:cNvSpPr txBox="1"/>
          <p:nvPr/>
        </p:nvSpPr>
        <p:spPr>
          <a:xfrm>
            <a:off x="55075" y="406125"/>
            <a:ext cx="4452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Opus 4.1 released on August 5,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engineering, reasoning, and agentic (autonomous) task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SWE-bench 74.5% (vs 72.5% for v.4)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at multi-step workflows, long-horizon "AI agent" tasks, and data analysis, particularly in areas needing precise detail-tracking and complex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Excels in large codebase refactoring, debugging, and adapts to diverse code styles, with output support up to 32,000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fine-tune between instant inference and extended, step-by-step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Produces more natural, human-like writing with improved depth, structure, and tone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Claude Pro, Max, Team, and Enterprise users, as well as via the Claude Code app, Anthropic API, Amazon Bedrock, and Google Cloud Vertex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remains at ($15/$75) per 1 Mln (in/out) tokens</a:t>
            </a:r>
            <a:endParaRPr sz="1200">
              <a:solidFill>
                <a:schemeClr val="dk1"/>
              </a:solidFill>
              <a:latin typeface="Calibri"/>
              <a:ea typeface="Calibri"/>
              <a:cs typeface="Calibri"/>
              <a:sym typeface="Calibri"/>
            </a:endParaRPr>
          </a:p>
        </p:txBody>
      </p:sp>
      <p:pic>
        <p:nvPicPr>
          <p:cNvPr id="174" name="Google Shape;174;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18975" y="406125"/>
            <a:ext cx="2957625" cy="1663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GPT-OSS "open" model family</a:t>
            </a:r>
            <a:endParaRPr sz="2000" b="1" i="0" u="none" strike="noStrike" cap="none">
              <a:solidFill>
                <a:schemeClr val="dk1"/>
              </a:solidFill>
              <a:latin typeface="Calibri"/>
              <a:ea typeface="Calibri"/>
              <a:cs typeface="Calibri"/>
              <a:sym typeface="Calibri"/>
            </a:endParaRPr>
          </a:p>
        </p:txBody>
      </p:sp>
      <p:sp>
        <p:nvSpPr>
          <p:cNvPr id="180" name="Google Shape;180;p22"/>
          <p:cNvSpPr txBox="1"/>
          <p:nvPr/>
        </p:nvSpPr>
        <p:spPr>
          <a:xfrm>
            <a:off x="55075" y="40612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has just released its first new "open" model family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"open-weight" , Apache 2.0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 models: gpt-oss-120b &amp; gpt-oss-20b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OSS = Open Source Software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at language reasoning, code generation, agentic workflows, and tool use - on par with top industry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Ahead of o3-mini, behind o3 and o4-mini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Adjustable chain-of-thought reasoning levels (high, medium, 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immediate download on Hugging Face, work with tools like LM Studio and Ollama, and are integrated into major cloud platforms including AWS, Microsoft Azure, and Google Cloud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fine-tuned and adapted for custom or local enterprise deployments, even in data-residency- or security-sensitive environments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Robust internal safety measures, including filtering sensitive material (chemical, biological, radiological, nuclear,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do not provide full transparency compared to truly open-source AI (weights are open, but not the full training data/methods)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partners - Amazon, Microsoft, Baseten, Nvidia, etc</a:t>
            </a:r>
            <a:endParaRPr sz="1200">
              <a:solidFill>
                <a:schemeClr val="dk1"/>
              </a:solidFill>
              <a:latin typeface="Calibri"/>
              <a:ea typeface="Calibri"/>
              <a:cs typeface="Calibri"/>
              <a:sym typeface="Calibri"/>
            </a:endParaRPr>
          </a:p>
        </p:txBody>
      </p:sp>
      <p:sp>
        <p:nvSpPr>
          <p:cNvPr id="181" name="Google Shape;181;p22"/>
          <p:cNvSpPr txBox="1"/>
          <p:nvPr/>
        </p:nvSpPr>
        <p:spPr>
          <a:xfrm>
            <a:off x="4617800" y="188377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Raises $8.3B at $300B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Dragoneer led the round with $2.8B as investors rushed to join OpenAI’s cap table. Now at $13B in revenue and 700M weekly ChatGPT users, the company eyes $20B by year’s end and a true for-profit future.</a:t>
            </a:r>
            <a:endParaRPr sz="1200">
              <a:solidFill>
                <a:schemeClr val="dk1"/>
              </a:solidFill>
              <a:latin typeface="Calibri"/>
              <a:ea typeface="Calibri"/>
              <a:cs typeface="Calibri"/>
              <a:sym typeface="Calibri"/>
            </a:endParaRPr>
          </a:p>
        </p:txBody>
      </p:sp>
      <p:sp>
        <p:nvSpPr>
          <p:cNvPr id="182" name="Google Shape;182;p22"/>
          <p:cNvSpPr txBox="1"/>
          <p:nvPr/>
        </p:nvSpPr>
        <p:spPr>
          <a:xfrm>
            <a:off x="4617800" y="2964350"/>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Sells ChatGPT to U.S. Gov for $1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will provide ChatGPT Enterprise to U.S. federal agencies for just $1 over the next year, giving them access to its frontier models and Advanced Voice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move, in partnership with the GSA, aims to modernize public services. It follows a $200M Pentagon contract and comes as OpenAI eyes a potential $500B valuation amid record funding rounds.</a:t>
            </a:r>
            <a:endParaRPr sz="1200">
              <a:solidFill>
                <a:schemeClr val="dk1"/>
              </a:solidFill>
              <a:latin typeface="Calibri"/>
              <a:ea typeface="Calibri"/>
              <a:cs typeface="Calibri"/>
              <a:sym typeface="Calibri"/>
            </a:endParaRPr>
          </a:p>
        </p:txBody>
      </p:sp>
      <p:pic>
        <p:nvPicPr>
          <p:cNvPr id="183" name="Google Shape;183;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11925" y="159800"/>
            <a:ext cx="3170801" cy="1585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89" name="Google Shape;189;p23"/>
          <p:cNvSpPr txBox="1"/>
          <p:nvPr/>
        </p:nvSpPr>
        <p:spPr>
          <a:xfrm>
            <a:off x="55075" y="385737"/>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2.5 Deep Think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the $250/month Gemini Ultra subscription tier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Think" mode accessible to advanced users and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version of this model was used to win a gold medal at the July 2025 International Math Olympiad (IMO)</a:t>
            </a:r>
            <a:endParaRPr sz="1200">
              <a:solidFill>
                <a:schemeClr val="dk1"/>
              </a:solidFill>
              <a:latin typeface="Calibri"/>
              <a:ea typeface="Calibri"/>
              <a:cs typeface="Calibri"/>
              <a:sym typeface="Calibri"/>
            </a:endParaRPr>
          </a:p>
        </p:txBody>
      </p:sp>
      <p:sp>
        <p:nvSpPr>
          <p:cNvPr id="190" name="Google Shape;190;p23"/>
          <p:cNvSpPr txBox="1"/>
          <p:nvPr/>
        </p:nvSpPr>
        <p:spPr>
          <a:xfrm>
            <a:off x="55075" y="1364937"/>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Recruiters &amp; admin assistants automated by Comet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Perplexity CEO Aravind Srinivas has said his company's new AI browser, Comet, will </a:t>
            </a:r>
            <a:r>
              <a:rPr lang="en" sz="1200" b="1">
                <a:solidFill>
                  <a:srgbClr val="FF0000"/>
                </a:solidFill>
                <a:latin typeface="Calibri"/>
                <a:ea typeface="Calibri"/>
                <a:cs typeface="Calibri"/>
                <a:sym typeface="Calibri"/>
              </a:rPr>
              <a:t>soon automate two white-collar roles</a:t>
            </a:r>
            <a:r>
              <a:rPr lang="en" sz="1200">
                <a:solidFill>
                  <a:schemeClr val="dk1"/>
                </a:solidFill>
                <a:latin typeface="Calibri"/>
                <a:ea typeface="Calibri"/>
                <a:cs typeface="Calibri"/>
                <a:sym typeface="Calibri"/>
              </a:rPr>
              <a:t> that every workplace depends upon: </a:t>
            </a:r>
            <a:r>
              <a:rPr lang="en" sz="1200" b="1">
                <a:solidFill>
                  <a:srgbClr val="FF0000"/>
                </a:solidFill>
                <a:latin typeface="Calibri"/>
                <a:ea typeface="Calibri"/>
                <a:cs typeface="Calibri"/>
                <a:sym typeface="Calibri"/>
              </a:rPr>
              <a:t>recruiters and administrative assistants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91" name="Google Shape;191;p23"/>
          <p:cNvSpPr txBox="1"/>
          <p:nvPr/>
        </p:nvSpPr>
        <p:spPr>
          <a:xfrm>
            <a:off x="55075" y="2349694"/>
            <a:ext cx="445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"Big Sleep" - finds bugs and vulnerabilities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an AI-powered cybersecurity agent developed by Google DeepMind in collaboration with Google Project Zero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purpose is to search for and identify software vulnerabilities - especially in open-source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Big Sleep has found its first real-world vulnerabilities, including a critical flaw in the SQLite database that existing testing infrastructure and fuzzing tools have missed!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has reported its first 20 vulnerabilities, affecting widely used software like ImageMagick and FFmpeg, and is considered a major advance in automated vulnerability research</a:t>
            </a:r>
            <a:endParaRPr sz="1200">
              <a:solidFill>
                <a:schemeClr val="dk1"/>
              </a:solidFill>
              <a:latin typeface="Calibri"/>
              <a:ea typeface="Calibri"/>
              <a:cs typeface="Calibri"/>
              <a:sym typeface="Calibri"/>
            </a:endParaRPr>
          </a:p>
        </p:txBody>
      </p:sp>
      <p:sp>
        <p:nvSpPr>
          <p:cNvPr id="192" name="Google Shape;192;p23"/>
          <p:cNvSpPr txBox="1"/>
          <p:nvPr/>
        </p:nvSpPr>
        <p:spPr>
          <a:xfrm>
            <a:off x="55075" y="4452335"/>
            <a:ext cx="445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is making its AI Pro Plan free for students</a:t>
            </a:r>
            <a:r>
              <a:rPr lang="en" sz="1200">
                <a:solidFill>
                  <a:schemeClr val="dk1"/>
                </a:solidFill>
                <a:latin typeface="Calibri"/>
                <a:ea typeface="Calibri"/>
                <a:cs typeface="Calibri"/>
                <a:sym typeface="Calibri"/>
              </a:rPr>
              <a:t> in select countries, including the 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is investing $1B over 3 years for AI training at U.S. colleges.</a:t>
            </a:r>
            <a:endParaRPr sz="1200">
              <a:solidFill>
                <a:schemeClr val="dk1"/>
              </a:solidFill>
              <a:latin typeface="Calibri"/>
              <a:ea typeface="Calibri"/>
              <a:cs typeface="Calibri"/>
              <a:sym typeface="Calibri"/>
            </a:endParaRPr>
          </a:p>
        </p:txBody>
      </p:sp>
      <p:pic>
        <p:nvPicPr>
          <p:cNvPr id="193" name="Google Shape;193;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06250" y="570375"/>
            <a:ext cx="3771440" cy="572700"/>
          </a:xfrm>
          <a:prstGeom prst="rect">
            <a:avLst/>
          </a:prstGeom>
          <a:noFill/>
          <a:ln w="9525" cap="flat" cmpd="sng">
            <a:solidFill>
              <a:srgbClr val="FF0000"/>
            </a:solidFill>
            <a:prstDash val="solid"/>
            <a:round/>
            <a:headEnd type="none" w="sm" len="sm"/>
            <a:tailEnd type="none" w="sm" len="sm"/>
          </a:ln>
        </p:spPr>
      </p:pic>
      <p:pic>
        <p:nvPicPr>
          <p:cNvPr id="194" name="Google Shape;194;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58225" y="1327725"/>
            <a:ext cx="2667499" cy="889175"/>
          </a:xfrm>
          <a:prstGeom prst="rect">
            <a:avLst/>
          </a:prstGeom>
          <a:noFill/>
          <a:ln w="9525" cap="flat" cmpd="sng">
            <a:solidFill>
              <a:srgbClr val="FF0000"/>
            </a:solidFill>
            <a:prstDash val="solid"/>
            <a:round/>
            <a:headEnd type="none" w="sm" len="sm"/>
            <a:tailEnd type="none" w="sm" len="sm"/>
          </a:ln>
        </p:spPr>
      </p:pic>
      <p:pic>
        <p:nvPicPr>
          <p:cNvPr id="195" name="Google Shape;19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53375" y="2698775"/>
            <a:ext cx="3477200" cy="1202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4786</Words>
  <Application>Microsoft Macintosh PowerPoint</Application>
  <PresentationFormat>On-screen Show (16:9)</PresentationFormat>
  <Paragraphs>478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 Mono</vt:lpstr>
      <vt:lpstr>Calibri</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2025-08-08T17:20:45Z</dcterms:modified>
</cp:coreProperties>
</file>