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panose="02000000000000000000" pitchFamily="2" charset="0"/>
      <p:regular r:id="rId27"/>
      <p:bold r:id="rId28"/>
      <p:italic r:id="rId29"/>
      <p:boldItalic r:id="rId30"/>
    </p:embeddedFont>
    <p:embeddedFont>
      <p:font typeface="Roboto Mono" pitchFamily="49"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653E56-12DD-4E5B-9582-1F27B8477D89}">
  <a:tblStyle styleId="{E2653E56-12DD-4E5B-9582-1F27B8477D8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76f25de85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76f25de85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64962a5e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64962a5eb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7752efe6a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7752efe6a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648c297c07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3648c297c07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647f65838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3647f65838d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77209ffddf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377209ffddf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77160169ad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377160169ad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6489e1355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36489e1355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6489e1355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36489e13559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495c40d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36495c40d2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76aa3e39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376aa3e397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76f25de850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376f25de850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47e37c5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3647e37c51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74353ff4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74353ff49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647f65838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3647f65838d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647f65838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3647f65838d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48af106af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3648af106af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648af106a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3648af106af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Wan-Video/Wan2.2" TargetMode="External"/><Relationship Id="rId3" Type="http://schemas.openxmlformats.org/officeDocument/2006/relationships/hyperlink" Target="https://ai.meta.com/blog/dinov3-self-supervised-vision-model/" TargetMode="External"/><Relationship Id="rId7" Type="http://schemas.openxmlformats.org/officeDocument/2006/relationships/hyperlink" Target="https://wan.video" TargetMode="External"/><Relationship Id="rId12"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hyperlink" Target="https://huggingface.co/ByteDance-Seed/Seed-OSS-36B-Base-woSyn" TargetMode="External"/><Relationship Id="rId5" Type="http://schemas.openxmlformats.org/officeDocument/2006/relationships/hyperlink" Target="https://developers.googleblog.com/en/announcing-imagen-4-fast-and-imagen-4-family-generally-available-in-the-gemini-api/" TargetMode="External"/><Relationship Id="rId10" Type="http://schemas.openxmlformats.org/officeDocument/2006/relationships/image" Target="../media/image29.jpeg"/><Relationship Id="rId4" Type="http://schemas.openxmlformats.org/officeDocument/2006/relationships/image" Target="../media/image26.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32.jpeg"/><Relationship Id="rId13" Type="http://schemas.openxmlformats.org/officeDocument/2006/relationships/image" Target="../media/image37.jpeg"/><Relationship Id="rId3" Type="http://schemas.openxmlformats.org/officeDocument/2006/relationships/hyperlink" Target="https://x.com/DynamicsLab_AI/status/1958592749378445319" TargetMode="External"/><Relationship Id="rId7" Type="http://schemas.openxmlformats.org/officeDocument/2006/relationships/image" Target="../media/image31.png"/><Relationship Id="rId12" Type="http://schemas.openxmlformats.org/officeDocument/2006/relationships/image" Target="../media/image36.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www.linkedin.com/company/dynamics-lab-ai/" TargetMode="External"/><Relationship Id="rId11" Type="http://schemas.openxmlformats.org/officeDocument/2006/relationships/image" Target="../media/image35.jpeg"/><Relationship Id="rId5" Type="http://schemas.openxmlformats.org/officeDocument/2006/relationships/hyperlink" Target="https://demo.dynamicslab.ai" TargetMode="External"/><Relationship Id="rId10" Type="http://schemas.openxmlformats.org/officeDocument/2006/relationships/image" Target="../media/image34.jpeg"/><Relationship Id="rId4" Type="http://schemas.openxmlformats.org/officeDocument/2006/relationships/hyperlink" Target="https://blog.dynamicslab.ai" TargetMode="External"/><Relationship Id="rId9" Type="http://schemas.openxmlformats.org/officeDocument/2006/relationships/image" Target="../media/image33.jpeg"/><Relationship Id="rId1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hyperlink" Target="https://thyme-vl.github.io"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hyperlink" Target="https://arxiv.org/pdf/2508.11630v1" TargetMode="External"/><Relationship Id="rId4" Type="http://schemas.openxmlformats.org/officeDocument/2006/relationships/hyperlink" Target="https://huggingface.co/Kwai-Keye/Thyme-R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qNymWffkcgc" TargetMode="External"/><Relationship Id="rId3" Type="http://schemas.openxmlformats.org/officeDocument/2006/relationships/hyperlink" Target="https://www.aitmpl.com" TargetMode="External"/><Relationship Id="rId7" Type="http://schemas.openxmlformats.org/officeDocument/2006/relationships/hyperlink" Target="https://medium.com/realworld-ai-use-cases/the-claude-code-workflow-you-can-copy-6265009df76d"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medium.com/@datasciencedisciple/take-your-claude-code-workflow-to-another-level-with-superclaude-7ff2832ae607" TargetMode="External"/><Relationship Id="rId5" Type="http://schemas.openxmlformats.org/officeDocument/2006/relationships/image" Target="../media/image40.png"/><Relationship Id="rId4" Type="http://schemas.openxmlformats.org/officeDocument/2006/relationships/hyperlink" Target="https://medium.com/the-context-layer/stop-writing-claude-code-configurations-from-scratch-this-template-library-changes-everything-aaa49e7e767b"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ruvnet/claude-flow" TargetMode="External"/><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6.png"/></Relationships>
</file>

<file path=ppt/slides/_rels/slide16.xml.rels><?xml version="1.0" encoding="UTF-8" standalone="yes"?>
<Relationships xmlns="http://schemas.openxmlformats.org/package/2006/relationships"><Relationship Id="rId3" Type="http://schemas.openxmlformats.org/officeDocument/2006/relationships/hyperlink" Target="https://agents.m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hyperlink" Target="https://github.com/openai/agents.md"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hyperlink" Target="https://www.windmill.dev" TargetMode="External"/><Relationship Id="rId7" Type="http://schemas.openxmlformats.org/officeDocument/2006/relationships/image" Target="../media/image48.jpe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youtube.com/watch?v=IOvzHJ2BHl8" TargetMode="External"/><Relationship Id="rId5" Type="http://schemas.openxmlformats.org/officeDocument/2006/relationships/hyperlink" Target="https://www.linkedin.com/in/rubenfiszel/" TargetMode="External"/><Relationship Id="rId4" Type="http://schemas.openxmlformats.org/officeDocument/2006/relationships/hyperlink" Target="https://www.windmill.dev/docs/core_concepts/data_pipelines" TargetMode="External"/><Relationship Id="rId9"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EfOjGyctDcQ"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hyperlink" Target="https://cdn.openai.com/API/docs/gpt-5-for-coding-cheatsheet.pdf" TargetMode="External"/><Relationship Id="rId4" Type="http://schemas.openxmlformats.org/officeDocument/2006/relationships/hyperlink" Target="https://cookbook.openai.com/examples/gpt-5/gpt-5_prompting_guid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bvp.com/atlas/the-state-of-ai-2025"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platform.openai.com/docs/models/gpt-5" TargetMode="External"/><Relationship Id="rId26" Type="http://schemas.openxmlformats.org/officeDocument/2006/relationships/hyperlink" Target="https://moonshotai.github.io/Kimi-K2/"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huggingface.co/Qwen/Qwen3-30B-A3B-Instruct-2507"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huggingface.co/Qwen/Qwen3-235B-A22B-Instruct-2507" TargetMode="External"/><Relationship Id="rId33" Type="http://schemas.openxmlformats.org/officeDocument/2006/relationships/hyperlink" Target="https://huggingface.co/Qwen/Qwen3-235B-A22B-Thinking-2507"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o3-and-o4-mini/" TargetMode="External"/><Relationship Id="rId29" Type="http://schemas.openxmlformats.org/officeDocument/2006/relationships/hyperlink" Target="https://z.ai/blog/glm-4.5"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platform.openai.com/docs/models/gpt-5-chat-latest" TargetMode="External"/><Relationship Id="rId32" Type="http://schemas.openxmlformats.org/officeDocument/2006/relationships/hyperlink" Target="https://aistudio.google.com/app/prompts/new_chat?model=gemini-2.5-flash"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docs.x.ai/docs/models/grok-4-0709" TargetMode="External"/><Relationship Id="rId28" Type="http://schemas.openxmlformats.org/officeDocument/2006/relationships/hyperlink" Target="https://api-docs.deepseek.com/news/news250528"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opus-4-1" TargetMode="External"/><Relationship Id="rId31" Type="http://schemas.openxmlformats.org/officeDocument/2006/relationships/hyperlink" Target="https://openai.com/index/gpt-4-1/"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www.anthropic.com/news/claude-4" TargetMode="External"/><Relationship Id="rId30" Type="http://schemas.openxmlformats.org/officeDocument/2006/relationships/hyperlink" Target="https://x.ai/blog/grok-3" TargetMode="External"/><Relationship Id="rId35" Type="http://schemas.openxmlformats.org/officeDocument/2006/relationships/hyperlink" Target="https://qwenlm.github.io/blog/qwen3/" TargetMode="External"/><Relationship Id="rId8" Type="http://schemas.openxmlformats.org/officeDocument/2006/relationships/hyperlink" Target="https://openlm.ai/chatbot-arena/"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medium.com/data-science-in-your-pocket/microsoft-poml-programming-language-for-prompting-adfc846387a4"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dotimplement/HealthChain"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hyperlink" Target="https://trueup.io/layoff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5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2JA5xGteito"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google/langextrac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hyperlink" Target="https://simonwillison.net/2025/Aug/18/google-gemini-url-context/" TargetMode="External"/><Relationship Id="rId3" Type="http://schemas.openxmlformats.org/officeDocument/2006/relationships/hyperlink" Target="https://github.com/coleam00/Archon" TargetMode="External"/><Relationship Id="rId7" Type="http://schemas.openxmlformats.org/officeDocument/2006/relationships/hyperlink" Target="https://python.plainenglish.io/how-i-built-6-micro-tools-in-python-that-earn-me-passive-income-daily-b9f4f83e9c95" TargetMode="External"/><Relationship Id="rId12"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youtube.com/watch?v=yAFzPzpzJHU" TargetMode="External"/><Relationship Id="rId11" Type="http://schemas.openxmlformats.org/officeDocument/2006/relationships/image" Target="../media/image8.png"/><Relationship Id="rId5" Type="http://schemas.openxmlformats.org/officeDocument/2006/relationships/hyperlink" Target="https://www.youtube.com/@ColeMedin" TargetMode="External"/><Relationship Id="rId10" Type="http://schemas.openxmlformats.org/officeDocument/2006/relationships/image" Target="../media/image7.jpeg"/><Relationship Id="rId4" Type="http://schemas.openxmlformats.org/officeDocument/2006/relationships/hyperlink" Target="https://www.youtube.com/watch?v=EgXOaH-ZqfU" TargetMode="External"/><Relationship Id="rId9" Type="http://schemas.openxmlformats.org/officeDocument/2006/relationships/hyperlink" Target="https://developers.googleblog.com/en/url-context-tool-for-gemini-api-now-generally-availabl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blog.wilsonl.in/search-engine/" TargetMode="External"/><Relationship Id="rId7"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news.microsoft.com/source/features/ai/openai-gpt-5/" TargetMode="External"/><Relationship Id="rId4" Type="http://schemas.openxmlformats.org/officeDocument/2006/relationships/hyperlink" Target="https://arxiv.org/pdf/2508.08224"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github.com/QwenLM/Qwen-Image" TargetMode="External"/><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googlecloudpresscorner.com/2025-08-18-90-of-Games-Developers-Already-Using-AI-in-Workflows,-According-to-New-Google-Cloud-Research" TargetMode="External"/><Relationship Id="rId5" Type="http://schemas.openxmlformats.org/officeDocument/2006/relationships/hyperlink" Target="https://cloud.google.com/resources/games-report" TargetMode="External"/><Relationship Id="rId4" Type="http://schemas.openxmlformats.org/officeDocument/2006/relationships/hyperlink" Target="https://qwenlm.github.io/blog/qwen-image-edit/" TargetMode="External"/><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s://finance.yahoo.com/news/mit-report-95-generative-ai-105412686.html" TargetMode="External"/><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574352"/>
            <a:ext cx="4420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"LM Arena" Leaderboard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A2A vs MCP</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World Humanoid Robot games in Beijing</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LangExtract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Audio Canary-1b &amp; Parakeet-tdt-0.6b</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Nano Banana Text-to-Image (Google ?)</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Archon - MCP - shared memory, project context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Six Micro-Tools Generating Passive Income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Gemini URL Context tool in Gemini API</a:t>
            </a:r>
            <a:endParaRPr sz="1600" b="1">
              <a:solidFill>
                <a:srgbClr val="3C78D8"/>
              </a:solidFill>
              <a:latin typeface="Calibri"/>
              <a:ea typeface="Calibri"/>
              <a:cs typeface="Calibri"/>
              <a:sym typeface="Calibri"/>
            </a:endParaRPr>
          </a:p>
        </p:txBody>
      </p:sp>
      <p:sp>
        <p:nvSpPr>
          <p:cNvPr id="64" name="Google Shape;64;p15"/>
          <p:cNvSpPr txBox="1"/>
          <p:nvPr/>
        </p:nvSpPr>
        <p:spPr>
          <a:xfrm>
            <a:off x="254400" y="-389"/>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August 22</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165375"/>
            <a:ext cx="4502400" cy="174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Agents.md standard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Using Windmill.dev for AI Pipelines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GPT-5 Prompt Optimization Guide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The State of AI 2025 - BVP Report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POML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HealthChain</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Jobs, Layoffs</a:t>
            </a:r>
            <a:endParaRPr sz="16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916846"/>
            <a:ext cx="4420200" cy="1988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 solo programmer built web search engine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GPT-5 - 95.84% accuracy on MedQA</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ads GPT-5 into all products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Qwen-Image-Edit 20B open-source model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90%+ of game developers use AI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95% of genAI pilots at companies are failing</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DuckDB vs SQLite vs Pandas vs Polars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 v3.1 - better at Coding</a:t>
            </a:r>
            <a:endParaRPr sz="1600" b="1">
              <a:solidFill>
                <a:srgbClr val="3C78D8"/>
              </a:solidFill>
              <a:latin typeface="Calibri"/>
              <a:ea typeface="Calibri"/>
              <a:cs typeface="Calibri"/>
              <a:sym typeface="Calibri"/>
            </a:endParaRPr>
          </a:p>
        </p:txBody>
      </p:sp>
      <p:sp>
        <p:nvSpPr>
          <p:cNvPr id="67" name="Google Shape;67;p15"/>
          <p:cNvSpPr txBox="1"/>
          <p:nvPr/>
        </p:nvSpPr>
        <p:spPr>
          <a:xfrm>
            <a:off x="4576975" y="581285"/>
            <a:ext cx="4502400" cy="24813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is raising $10B</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Pixel 10 rollout Aug 20 - AI Features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Meta DINOv3 - Self-supervised learning for vision</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Gemini API - Imagen 4 Fast and Imagen 4 family</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FastAPI-MCP</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Alibaba wan.video - Wan 2.2 - open-sourced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ByteDance Seed-OSS 36B LLM</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DynamicsLab Mirage 2</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Thyme: Think Beyond Images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Code - output Styles, Templates</a:t>
            </a:r>
            <a:endParaRPr sz="1600" b="1">
              <a:solidFill>
                <a:srgbClr val="3C78D8"/>
              </a:solidFill>
              <a:latin typeface="Calibri"/>
              <a:ea typeface="Calibri"/>
              <a:cs typeface="Calibri"/>
              <a:sym typeface="Calibri"/>
            </a:endParaRPr>
          </a:p>
        </p:txBody>
      </p:sp>
      <p:sp>
        <p:nvSpPr>
          <p:cNvPr id="68" name="Google Shape;68;p15"/>
          <p:cNvSpPr txBox="1"/>
          <p:nvPr/>
        </p:nvSpPr>
        <p:spPr>
          <a:xfrm>
            <a:off x="5038381" y="159579"/>
            <a:ext cx="4003500" cy="2031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i="1">
                <a:solidFill>
                  <a:srgbClr val="FF0000"/>
                </a:solidFill>
                <a:latin typeface="Roboto Mono"/>
                <a:ea typeface="Roboto Mono"/>
                <a:cs typeface="Roboto Mono"/>
                <a:sym typeface="Roboto Mono"/>
              </a:rPr>
              <a:t>Trend: More Memory &amp; More Personalization</a:t>
            </a:r>
            <a:endParaRPr sz="12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Pixel 10 rollout Aug 20 - AI</a:t>
            </a:r>
            <a:endParaRPr sz="2000" b="1" i="0" u="none" strike="noStrike" cap="none">
              <a:solidFill>
                <a:schemeClr val="dk1"/>
              </a:solidFill>
              <a:latin typeface="Calibri"/>
              <a:ea typeface="Calibri"/>
              <a:cs typeface="Calibri"/>
              <a:sym typeface="Calibri"/>
            </a:endParaRPr>
          </a:p>
        </p:txBody>
      </p:sp>
      <p:sp>
        <p:nvSpPr>
          <p:cNvPr id="218" name="Google Shape;218;p24"/>
          <p:cNvSpPr txBox="1"/>
          <p:nvPr/>
        </p:nvSpPr>
        <p:spPr>
          <a:xfrm>
            <a:off x="117975" y="434322"/>
            <a:ext cx="44748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Pixel 10 rollout Aug 20 -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Pixel 10, Pro, Pro XL ($800 .. $1,200)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a:r>
            <a:r>
              <a:rPr lang="en" sz="1200" b="1">
                <a:solidFill>
                  <a:srgbClr val="FF0000"/>
                </a:solidFill>
                <a:latin typeface="Calibri"/>
                <a:ea typeface="Calibri"/>
                <a:cs typeface="Calibri"/>
                <a:sym typeface="Calibri"/>
              </a:rPr>
              <a:t>Visual Guidance</a:t>
            </a:r>
            <a:r>
              <a:rPr lang="en" sz="1200">
                <a:solidFill>
                  <a:schemeClr val="dk1"/>
                </a:solidFill>
                <a:latin typeface="Calibri"/>
                <a:ea typeface="Calibri"/>
                <a:cs typeface="Calibri"/>
                <a:sym typeface="Calibri"/>
              </a:rPr>
              <a:t>" - allows </a:t>
            </a:r>
            <a:r>
              <a:rPr lang="en" sz="1200" b="1">
                <a:solidFill>
                  <a:srgbClr val="FF0000"/>
                </a:solidFill>
                <a:latin typeface="Calibri"/>
                <a:ea typeface="Calibri"/>
                <a:cs typeface="Calibri"/>
                <a:sym typeface="Calibri"/>
              </a:rPr>
              <a:t>Gemini Live</a:t>
            </a:r>
            <a:r>
              <a:rPr lang="en" sz="1200">
                <a:solidFill>
                  <a:schemeClr val="dk1"/>
                </a:solidFill>
                <a:latin typeface="Calibri"/>
                <a:ea typeface="Calibri"/>
                <a:cs typeface="Calibri"/>
                <a:sym typeface="Calibri"/>
              </a:rPr>
              <a:t> to give real-time visual cues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Conversational photo editing (</a:t>
            </a:r>
            <a:r>
              <a:rPr lang="en" sz="1200" b="1">
                <a:solidFill>
                  <a:srgbClr val="3C78D8"/>
                </a:solidFill>
                <a:latin typeface="Calibri"/>
                <a:ea typeface="Calibri"/>
                <a:cs typeface="Calibri"/>
                <a:sym typeface="Calibri"/>
              </a:rPr>
              <a:t>nano-banana model ?</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Magic Cue</a:t>
            </a:r>
            <a:r>
              <a:rPr lang="en" sz="1200">
                <a:solidFill>
                  <a:schemeClr val="dk1"/>
                </a:solidFill>
                <a:latin typeface="Calibri"/>
                <a:ea typeface="Calibri"/>
                <a:cs typeface="Calibri"/>
                <a:sym typeface="Calibri"/>
              </a:rPr>
              <a:t> proactively surfaces context across apps like </a:t>
            </a:r>
            <a:r>
              <a:rPr lang="en" sz="1200" b="1">
                <a:solidFill>
                  <a:srgbClr val="3C78D8"/>
                </a:solidFill>
                <a:latin typeface="Calibri"/>
                <a:ea typeface="Calibri"/>
                <a:cs typeface="Calibri"/>
                <a:sym typeface="Calibri"/>
              </a:rPr>
              <a:t>Gmail, Calendar, and Messages</a:t>
            </a:r>
            <a:r>
              <a:rPr lang="en" sz="1200">
                <a:solidFill>
                  <a:schemeClr val="dk1"/>
                </a:solidFill>
                <a:latin typeface="Calibri"/>
                <a:ea typeface="Calibri"/>
                <a:cs typeface="Calibri"/>
                <a:sym typeface="Calibri"/>
              </a:rPr>
              <a:t>, suggesting replies with info like flight details or restaurant bookings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Voice Translate</a:t>
            </a:r>
            <a:r>
              <a:rPr lang="en" sz="1200">
                <a:solidFill>
                  <a:schemeClr val="dk1"/>
                </a:solidFill>
                <a:latin typeface="Calibri"/>
                <a:ea typeface="Calibri"/>
                <a:cs typeface="Calibri"/>
                <a:sym typeface="Calibri"/>
              </a:rPr>
              <a:t> transforms phone calls in </a:t>
            </a:r>
            <a:r>
              <a:rPr lang="en" sz="1200" b="1">
                <a:solidFill>
                  <a:srgbClr val="FF0000"/>
                </a:solidFill>
                <a:latin typeface="Calibri"/>
                <a:ea typeface="Calibri"/>
                <a:cs typeface="Calibri"/>
                <a:sym typeface="Calibri"/>
              </a:rPr>
              <a:t>real time across 10 languages</a:t>
            </a:r>
            <a:r>
              <a:rPr lang="en" sz="1200">
                <a:solidFill>
                  <a:schemeClr val="dk1"/>
                </a:solidFill>
                <a:latin typeface="Calibri"/>
                <a:ea typeface="Calibri"/>
                <a:cs typeface="Calibri"/>
                <a:sym typeface="Calibri"/>
              </a:rPr>
              <a:t>, preserving the speaker's actual voice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new </a:t>
            </a:r>
            <a:r>
              <a:rPr lang="en" sz="1200" b="1">
                <a:solidFill>
                  <a:srgbClr val="3C78D8"/>
                </a:solidFill>
                <a:latin typeface="Calibri"/>
                <a:ea typeface="Calibri"/>
                <a:cs typeface="Calibri"/>
                <a:sym typeface="Calibri"/>
              </a:rPr>
              <a:t>Tensor G5 chip</a:t>
            </a:r>
            <a:r>
              <a:rPr lang="en" sz="1200">
                <a:solidFill>
                  <a:schemeClr val="dk1"/>
                </a:solidFill>
                <a:latin typeface="Calibri"/>
                <a:ea typeface="Calibri"/>
                <a:cs typeface="Calibri"/>
                <a:sym typeface="Calibri"/>
              </a:rPr>
              <a:t> delivers 60% faster AI processing with a </a:t>
            </a:r>
            <a:r>
              <a:rPr lang="en" sz="1200" b="1">
                <a:solidFill>
                  <a:srgbClr val="3C78D8"/>
                </a:solidFill>
                <a:latin typeface="Calibri"/>
                <a:ea typeface="Calibri"/>
                <a:cs typeface="Calibri"/>
                <a:sym typeface="Calibri"/>
              </a:rPr>
              <a:t>4B parameter Gemini Nano</a:t>
            </a:r>
            <a:r>
              <a:rPr lang="en" sz="1200">
                <a:solidFill>
                  <a:schemeClr val="dk1"/>
                </a:solidFill>
                <a:latin typeface="Calibri"/>
                <a:ea typeface="Calibri"/>
                <a:cs typeface="Calibri"/>
                <a:sym typeface="Calibri"/>
              </a:rPr>
              <a:t> model running entirely on-device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AI-powered Pixel Journal app</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NotebookLM integration</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AI photography tools</a:t>
            </a:r>
            <a:endParaRPr sz="1200">
              <a:solidFill>
                <a:schemeClr val="dk1"/>
              </a:solidFill>
              <a:latin typeface="Calibri"/>
              <a:ea typeface="Calibri"/>
              <a:cs typeface="Calibri"/>
              <a:sym typeface="Calibri"/>
            </a:endParaRPr>
          </a:p>
        </p:txBody>
      </p:sp>
      <p:pic>
        <p:nvPicPr>
          <p:cNvPr id="219" name="Google Shape;219;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103349" y="455742"/>
            <a:ext cx="2939550" cy="2316324"/>
          </a:xfrm>
          <a:prstGeom prst="rect">
            <a:avLst/>
          </a:prstGeom>
          <a:noFill/>
          <a:ln>
            <a:noFill/>
          </a:ln>
        </p:spPr>
      </p:pic>
      <p:pic>
        <p:nvPicPr>
          <p:cNvPr id="220" name="Google Shape;220;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33564" y="800100"/>
            <a:ext cx="1177700" cy="18727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- 7</a:t>
            </a:r>
            <a:endParaRPr sz="2000" b="1" i="0" u="none" strike="noStrike" cap="none">
              <a:solidFill>
                <a:schemeClr val="dk1"/>
              </a:solidFill>
              <a:latin typeface="Calibri"/>
              <a:ea typeface="Calibri"/>
              <a:cs typeface="Calibri"/>
              <a:sym typeface="Calibri"/>
            </a:endParaRPr>
          </a:p>
        </p:txBody>
      </p:sp>
      <p:sp>
        <p:nvSpPr>
          <p:cNvPr id="226" name="Google Shape;226;p25"/>
          <p:cNvSpPr txBox="1"/>
          <p:nvPr/>
        </p:nvSpPr>
        <p:spPr>
          <a:xfrm>
            <a:off x="86125" y="459700"/>
            <a:ext cx="441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DINOv3 - Self-supervised learning (SSL) for vision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computer vision model trained with SSL that produces superior high-resolution visual features at unprecedented scale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https://ai.meta.com/blog/dinov3-self-supervised-vision-model/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27" name="Google Shape;227;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75675" y="459695"/>
            <a:ext cx="1193723" cy="669126"/>
          </a:xfrm>
          <a:prstGeom prst="rect">
            <a:avLst/>
          </a:prstGeom>
          <a:noFill/>
          <a:ln w="9525" cap="flat" cmpd="sng">
            <a:solidFill>
              <a:srgbClr val="FF0000"/>
            </a:solidFill>
            <a:prstDash val="solid"/>
            <a:round/>
            <a:headEnd type="none" w="sm" len="sm"/>
            <a:tailEnd type="none" w="sm" len="sm"/>
          </a:ln>
        </p:spPr>
      </p:pic>
      <p:sp>
        <p:nvSpPr>
          <p:cNvPr id="228" name="Google Shape;228;p25"/>
          <p:cNvSpPr txBox="1"/>
          <p:nvPr/>
        </p:nvSpPr>
        <p:spPr>
          <a:xfrm>
            <a:off x="86125" y="1368240"/>
            <a:ext cx="4412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Gemini API - Imagen 4 Fast and Imagen 4 family </a:t>
            </a:r>
            <a:r>
              <a:rPr lang="en" sz="1200" u="sng">
                <a:solidFill>
                  <a:schemeClr val="hlink"/>
                </a:solidFill>
                <a:latin typeface="Calibri"/>
                <a:ea typeface="Calibri"/>
                <a:cs typeface="Calibri"/>
                <a:sym typeface="Calibri"/>
                <a:hlinkClick r:id="rId5"/>
              </a:rPr>
              <a:t>https://developers.googleblog.com/en/announcing-imagen-4-fast-and-imagen-4-family-generally-available-in-the-gemini-api/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29" name="Google Shape;229;p25"/>
          <p:cNvSpPr txBox="1"/>
          <p:nvPr/>
        </p:nvSpPr>
        <p:spPr>
          <a:xfrm>
            <a:off x="86125" y="1991033"/>
            <a:ext cx="4412700" cy="124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FastApiMCP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makes FastAPI endpoints callable as MCP tools for agents</a:t>
            </a:r>
            <a:endParaRPr sz="12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uv add fastapi-mcp</a:t>
            </a:r>
            <a:br>
              <a:rPr lang="en" sz="800">
                <a:solidFill>
                  <a:srgbClr val="3C78D8"/>
                </a:solidFill>
                <a:latin typeface="Roboto Mono"/>
                <a:ea typeface="Roboto Mono"/>
                <a:cs typeface="Roboto Mono"/>
                <a:sym typeface="Roboto Mono"/>
              </a:rPr>
            </a:br>
            <a:r>
              <a:rPr lang="en" sz="800">
                <a:solidFill>
                  <a:srgbClr val="3C78D8"/>
                </a:solidFill>
                <a:latin typeface="Roboto Mono"/>
                <a:ea typeface="Roboto Mono"/>
                <a:cs typeface="Roboto Mono"/>
                <a:sym typeface="Roboto Mono"/>
              </a:rPr>
              <a:t>from fastapi import FastAPI</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fastapi_mcp import FastApiMCP</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app = FastAPI()</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mcp = FastApiMCP(app)</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mcp.mount() </a:t>
            </a:r>
            <a:r>
              <a:rPr lang="en" sz="800">
                <a:solidFill>
                  <a:srgbClr val="6AA84F"/>
                </a:solidFill>
                <a:latin typeface="Roboto Mono"/>
                <a:ea typeface="Roboto Mono"/>
                <a:cs typeface="Roboto Mono"/>
                <a:sym typeface="Roboto Mono"/>
              </a:rPr>
              <a:t># Mount the MCP server directly to your FastAPI app</a:t>
            </a:r>
            <a:endParaRPr sz="800">
              <a:solidFill>
                <a:srgbClr val="6AA84F"/>
              </a:solidFill>
              <a:latin typeface="Roboto Mono"/>
              <a:ea typeface="Roboto Mono"/>
              <a:cs typeface="Roboto Mono"/>
              <a:sym typeface="Roboto Mono"/>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rPr>
              <a:t>https://github.com/tadata-org/fastapi_mcp</a:t>
            </a:r>
            <a:endParaRPr sz="800">
              <a:solidFill>
                <a:schemeClr val="dk1"/>
              </a:solidFill>
              <a:latin typeface="Calibri"/>
              <a:ea typeface="Calibri"/>
              <a:cs typeface="Calibri"/>
              <a:sym typeface="Calibri"/>
            </a:endParaRPr>
          </a:p>
        </p:txBody>
      </p:sp>
      <p:pic>
        <p:nvPicPr>
          <p:cNvPr id="230" name="Google Shape;230;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75675" y="2181383"/>
            <a:ext cx="1620624" cy="810325"/>
          </a:xfrm>
          <a:prstGeom prst="rect">
            <a:avLst/>
          </a:prstGeom>
          <a:noFill/>
          <a:ln w="9525" cap="flat" cmpd="sng">
            <a:solidFill>
              <a:srgbClr val="FF0000"/>
            </a:solidFill>
            <a:prstDash val="solid"/>
            <a:round/>
            <a:headEnd type="none" w="sm" len="sm"/>
            <a:tailEnd type="none" w="sm" len="sm"/>
          </a:ln>
        </p:spPr>
      </p:pic>
      <p:sp>
        <p:nvSpPr>
          <p:cNvPr id="231" name="Google Shape;231;p25"/>
          <p:cNvSpPr txBox="1"/>
          <p:nvPr/>
        </p:nvSpPr>
        <p:spPr>
          <a:xfrm>
            <a:off x="86125" y="3273254"/>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wan.video - Wan 2.2 - open-sourced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HD Text-to-Video Generation (T2V)</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performance, and superior visual quality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https://wan.video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https://github.com/Wan-Video/Wan2.2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32" name="Google Shape;232;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75671" y="3383150"/>
            <a:ext cx="1893855" cy="757200"/>
          </a:xfrm>
          <a:prstGeom prst="rect">
            <a:avLst/>
          </a:prstGeom>
          <a:noFill/>
          <a:ln w="9525" cap="flat" cmpd="sng">
            <a:solidFill>
              <a:srgbClr val="FF0000"/>
            </a:solidFill>
            <a:prstDash val="solid"/>
            <a:round/>
            <a:headEnd type="none" w="sm" len="sm"/>
            <a:tailEnd type="none" w="sm" len="sm"/>
          </a:ln>
        </p:spPr>
      </p:pic>
      <p:pic>
        <p:nvPicPr>
          <p:cNvPr id="233" name="Google Shape;233;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75675" y="1368750"/>
            <a:ext cx="1048800" cy="572700"/>
          </a:xfrm>
          <a:prstGeom prst="rect">
            <a:avLst/>
          </a:prstGeom>
          <a:noFill/>
          <a:ln w="9525" cap="flat" cmpd="sng">
            <a:solidFill>
              <a:srgbClr val="FF0000"/>
            </a:solidFill>
            <a:prstDash val="solid"/>
            <a:round/>
            <a:headEnd type="none" w="sm" len="sm"/>
            <a:tailEnd type="none" w="sm" len="sm"/>
          </a:ln>
        </p:spPr>
      </p:pic>
      <p:sp>
        <p:nvSpPr>
          <p:cNvPr id="234" name="Google Shape;234;p25"/>
          <p:cNvSpPr txBox="1"/>
          <p:nvPr/>
        </p:nvSpPr>
        <p:spPr>
          <a:xfrm>
            <a:off x="86125" y="4256748"/>
            <a:ext cx="44127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ByteDance Seed-OSS 36B LLM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Series of open-source LLMS by ByteDance's Seed Team</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Long-context (500K+ tokens), reasoning, agent capabilities</a:t>
            </a:r>
            <a:br>
              <a:rPr lang="en" sz="1200">
                <a:latin typeface="Calibri"/>
                <a:ea typeface="Calibri"/>
                <a:cs typeface="Calibri"/>
                <a:sym typeface="Calibri"/>
              </a:rPr>
            </a:br>
            <a:r>
              <a:rPr lang="en" sz="900" u="sng">
                <a:solidFill>
                  <a:schemeClr val="hlink"/>
                </a:solidFill>
                <a:latin typeface="Calibri"/>
                <a:ea typeface="Calibri"/>
                <a:cs typeface="Calibri"/>
                <a:sym typeface="Calibri"/>
                <a:hlinkClick r:id="rId11"/>
              </a:rPr>
              <a:t>https://huggingface.co/ByteDance-Seed/Seed-OSS-36B-Base-woSyn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5" name="Google Shape;235;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775675" y="4211954"/>
            <a:ext cx="1575300" cy="8506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6"/>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DynamicsLab Mirage 2</a:t>
            </a:r>
            <a:endParaRPr sz="2000" b="1" i="0" u="none" strike="noStrike" cap="none">
              <a:solidFill>
                <a:schemeClr val="dk1"/>
              </a:solidFill>
              <a:latin typeface="Calibri"/>
              <a:ea typeface="Calibri"/>
              <a:cs typeface="Calibri"/>
              <a:sym typeface="Calibri"/>
            </a:endParaRPr>
          </a:p>
        </p:txBody>
      </p:sp>
      <p:sp>
        <p:nvSpPr>
          <p:cNvPr id="241" name="Google Shape;241;p26"/>
          <p:cNvSpPr txBox="1"/>
          <p:nvPr/>
        </p:nvSpPr>
        <p:spPr>
          <a:xfrm>
            <a:off x="86125" y="459700"/>
            <a:ext cx="4412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Mirage 2 real-time generative world engine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Upload any image—photos, concept art, classic paintings, kids' drawings - and step into it as a live, interactive world</a:t>
            </a:r>
            <a:endParaRPr sz="1200" b="1">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Prompt your worlds with text to create any surreal scenes and wild events</a:t>
            </a:r>
            <a:endParaRPr sz="1200" b="1">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Then share a link—your friends can jump in and play instantly</a:t>
            </a:r>
            <a:endParaRPr sz="1200" b="1">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https://x.com/DynamicsLab_AI/status/1958592749378445319</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https://blog.dynamicslab.ai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https://demo.dynamicslab.ai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https://www.linkedin.com/company/dynamics-lab-ai/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42" name="Google Shape;242;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742850" y="2994850"/>
            <a:ext cx="2312352" cy="1966700"/>
          </a:xfrm>
          <a:prstGeom prst="rect">
            <a:avLst/>
          </a:prstGeom>
          <a:noFill/>
          <a:ln w="9525" cap="flat" cmpd="sng">
            <a:solidFill>
              <a:srgbClr val="FF0000"/>
            </a:solidFill>
            <a:prstDash val="solid"/>
            <a:round/>
            <a:headEnd type="none" w="sm" len="sm"/>
            <a:tailEnd type="none" w="sm" len="sm"/>
          </a:ln>
        </p:spPr>
      </p:pic>
      <p:pic>
        <p:nvPicPr>
          <p:cNvPr id="243" name="Google Shape;243;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6125" y="2565489"/>
            <a:ext cx="2078325" cy="1169049"/>
          </a:xfrm>
          <a:prstGeom prst="rect">
            <a:avLst/>
          </a:prstGeom>
          <a:noFill/>
          <a:ln w="9525" cap="flat" cmpd="sng">
            <a:solidFill>
              <a:srgbClr val="FF0000"/>
            </a:solidFill>
            <a:prstDash val="solid"/>
            <a:round/>
            <a:headEnd type="none" w="sm" len="sm"/>
            <a:tailEnd type="none" w="sm" len="sm"/>
          </a:ln>
        </p:spPr>
      </p:pic>
      <p:pic>
        <p:nvPicPr>
          <p:cNvPr id="244" name="Google Shape;244;p2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2271075" y="2565489"/>
            <a:ext cx="2139734" cy="1169050"/>
          </a:xfrm>
          <a:prstGeom prst="rect">
            <a:avLst/>
          </a:prstGeom>
          <a:noFill/>
          <a:ln w="9525" cap="flat" cmpd="sng">
            <a:solidFill>
              <a:srgbClr val="FF0000"/>
            </a:solidFill>
            <a:prstDash val="solid"/>
            <a:round/>
            <a:headEnd type="none" w="sm" len="sm"/>
            <a:tailEnd type="none" w="sm" len="sm"/>
          </a:ln>
        </p:spPr>
      </p:pic>
      <p:pic>
        <p:nvPicPr>
          <p:cNvPr id="245" name="Google Shape;245;p2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86130" y="3822839"/>
            <a:ext cx="1651926" cy="1169051"/>
          </a:xfrm>
          <a:prstGeom prst="rect">
            <a:avLst/>
          </a:prstGeom>
          <a:noFill/>
          <a:ln w="9525" cap="flat" cmpd="sng">
            <a:solidFill>
              <a:srgbClr val="FF0000"/>
            </a:solidFill>
            <a:prstDash val="solid"/>
            <a:round/>
            <a:headEnd type="none" w="sm" len="sm"/>
            <a:tailEnd type="none" w="sm" len="sm"/>
          </a:ln>
        </p:spPr>
      </p:pic>
      <p:pic>
        <p:nvPicPr>
          <p:cNvPr id="246" name="Google Shape;246;p26"/>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2271080" y="3822839"/>
            <a:ext cx="1769724" cy="1241175"/>
          </a:xfrm>
          <a:prstGeom prst="rect">
            <a:avLst/>
          </a:prstGeom>
          <a:noFill/>
          <a:ln w="9525" cap="flat" cmpd="sng">
            <a:solidFill>
              <a:srgbClr val="FF0000"/>
            </a:solidFill>
            <a:prstDash val="solid"/>
            <a:round/>
            <a:headEnd type="none" w="sm" len="sm"/>
            <a:tailEnd type="none" w="sm" len="sm"/>
          </a:ln>
        </p:spPr>
      </p:pic>
      <p:pic>
        <p:nvPicPr>
          <p:cNvPr id="247" name="Google Shape;247;p26"/>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563205" y="2629589"/>
            <a:ext cx="1769725" cy="1151779"/>
          </a:xfrm>
          <a:prstGeom prst="rect">
            <a:avLst/>
          </a:prstGeom>
          <a:noFill/>
          <a:ln w="9525" cap="flat" cmpd="sng">
            <a:solidFill>
              <a:srgbClr val="FF0000"/>
            </a:solidFill>
            <a:prstDash val="solid"/>
            <a:round/>
            <a:headEnd type="none" w="sm" len="sm"/>
            <a:tailEnd type="none" w="sm" len="sm"/>
          </a:ln>
        </p:spPr>
      </p:pic>
      <p:pic>
        <p:nvPicPr>
          <p:cNvPr id="248" name="Google Shape;248;p26"/>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4215473" y="3822839"/>
            <a:ext cx="2139723" cy="1212430"/>
          </a:xfrm>
          <a:prstGeom prst="rect">
            <a:avLst/>
          </a:prstGeom>
          <a:noFill/>
          <a:ln w="9525" cap="flat" cmpd="sng">
            <a:solidFill>
              <a:srgbClr val="FF0000"/>
            </a:solidFill>
            <a:prstDash val="solid"/>
            <a:round/>
            <a:headEnd type="none" w="sm" len="sm"/>
            <a:tailEnd type="none" w="sm" len="sm"/>
          </a:ln>
        </p:spPr>
      </p:pic>
      <p:pic>
        <p:nvPicPr>
          <p:cNvPr id="249" name="Google Shape;249;p26"/>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4998226" y="43574"/>
            <a:ext cx="4056976" cy="22079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p:nvPr/>
        </p:nvSpPr>
        <p:spPr>
          <a:xfrm>
            <a:off x="55075" y="-9225"/>
            <a:ext cx="3344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Thyme: Think Beyond Images</a:t>
            </a:r>
            <a:endParaRPr sz="2000" b="1" i="0" u="none" strike="noStrike" cap="none">
              <a:solidFill>
                <a:schemeClr val="dk1"/>
              </a:solidFill>
              <a:latin typeface="Calibri"/>
              <a:ea typeface="Calibri"/>
              <a:cs typeface="Calibri"/>
              <a:sym typeface="Calibri"/>
            </a:endParaRPr>
          </a:p>
        </p:txBody>
      </p:sp>
      <p:sp>
        <p:nvSpPr>
          <p:cNvPr id="255" name="Google Shape;255;p27"/>
          <p:cNvSpPr txBox="1"/>
          <p:nvPr/>
        </p:nvSpPr>
        <p:spPr>
          <a:xfrm>
            <a:off x="86125" y="391350"/>
            <a:ext cx="44127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Thyme: Think Beyond Images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https://thyme-vl.github.io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https://huggingface.co/Kwai-Keye/Thyme-RL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https://arxiv.org/pdf/2508.11630v1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Thyme is an advanced framework designed for large multimodal language models (MLLMs) to autonomously </a:t>
            </a:r>
            <a:r>
              <a:rPr lang="en" sz="1200" b="1">
                <a:solidFill>
                  <a:srgbClr val="FF0000"/>
                </a:solidFill>
                <a:latin typeface="Calibri"/>
                <a:ea typeface="Calibri"/>
                <a:cs typeface="Calibri"/>
                <a:sym typeface="Calibri"/>
              </a:rPr>
              <a:t>process images</a:t>
            </a:r>
            <a:r>
              <a:rPr lang="en" sz="1200">
                <a:solidFill>
                  <a:schemeClr val="dk1"/>
                </a:solidFill>
                <a:latin typeface="Calibri"/>
                <a:ea typeface="Calibri"/>
                <a:cs typeface="Calibri"/>
                <a:sym typeface="Calibri"/>
              </a:rPr>
              <a:t> and execute complex computational tasks through code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Thyme can independently decide which </a:t>
            </a:r>
            <a:r>
              <a:rPr lang="en" sz="1200" b="1">
                <a:solidFill>
                  <a:srgbClr val="FF0000"/>
                </a:solidFill>
                <a:latin typeface="Calibri"/>
                <a:ea typeface="Calibri"/>
                <a:cs typeface="Calibri"/>
                <a:sym typeface="Calibri"/>
              </a:rPr>
              <a:t>image manipulations</a:t>
            </a:r>
            <a:r>
              <a:rPr lang="en" sz="1200">
                <a:solidFill>
                  <a:schemeClr val="dk1"/>
                </a:solidFill>
                <a:latin typeface="Calibri"/>
                <a:ea typeface="Calibri"/>
                <a:cs typeface="Calibri"/>
                <a:sym typeface="Calibri"/>
              </a:rPr>
              <a:t> (cropping, scaling, rotation, contrast enhancement) to perform and then executes them by dynamically generating executable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both </a:t>
            </a:r>
            <a:r>
              <a:rPr lang="en" sz="1200">
                <a:solidFill>
                  <a:srgbClr val="FF0000"/>
                </a:solidFill>
                <a:latin typeface="Calibri"/>
                <a:ea typeface="Calibri"/>
                <a:cs typeface="Calibri"/>
                <a:sym typeface="Calibri"/>
              </a:rPr>
              <a:t>basic image operations and advanced mathematical computations</a:t>
            </a:r>
            <a:r>
              <a:rPr lang="en" sz="1200">
                <a:solidFill>
                  <a:schemeClr val="dk1"/>
                </a:solidFill>
                <a:latin typeface="Calibri"/>
                <a:ea typeface="Calibri"/>
                <a:cs typeface="Calibri"/>
                <a:sym typeface="Calibri"/>
              </a:rPr>
              <a:t>; Complex logical reasoning tasks combining visual understanding with computation; Uses a two-stage process combining supervised fine-tuning (SFT) and reinforcement learning (RL), enabling the model to rapidly develop diverse capabilities with minimal computational cost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uniquely determines when and how to use tools for image and reasoning tasks, reducing dependency on manual prompts or external step-by-step guidance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GRPO-ATS Algorithm: Thyme introduces GRPO with Adaptive Temperature Sampling, which applies different temperatures for text and code generation. This technique preserves code correctness (minimizing runtime errors from invalid code) while allowing exploration in text generation, leading to more successful executions versus systems using plain PPO or similar methods.</a:t>
            </a:r>
            <a:endParaRPr sz="1200">
              <a:solidFill>
                <a:schemeClr val="dk1"/>
              </a:solidFill>
              <a:latin typeface="Calibri"/>
              <a:ea typeface="Calibri"/>
              <a:cs typeface="Calibri"/>
              <a:sym typeface="Calibri"/>
            </a:endParaRPr>
          </a:p>
        </p:txBody>
      </p:sp>
      <p:sp>
        <p:nvSpPr>
          <p:cNvPr id="256" name="Google Shape;256;p27"/>
          <p:cNvSpPr txBox="1"/>
          <p:nvPr/>
        </p:nvSpPr>
        <p:spPr>
          <a:xfrm>
            <a:off x="4654950" y="83625"/>
            <a:ext cx="44127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Stable Performance Gains: Thyme outperforms competitors on nearly 20 multimodal benchmarks, delivering consistent and significant improvements for high-resolution perception, complex reasoning, and computation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Efficient Training: The model is computationally efficient, activating broad tool capabilities with just 200 GPU hours—a fraction of the cost/time required for many state-of-the-art proprietary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Open-Source</a:t>
            </a:r>
            <a:r>
              <a:rPr lang="en" sz="1200">
                <a:solidFill>
                  <a:schemeClr val="dk1"/>
                </a:solidFill>
                <a:latin typeface="Calibri"/>
                <a:ea typeface="Calibri"/>
                <a:cs typeface="Calibri"/>
                <a:sym typeface="Calibri"/>
              </a:rPr>
              <a:t> &amp; Community Support - open access to its full dataset, sandbox environment, and training code</a:t>
            </a:r>
            <a:endParaRPr sz="1200">
              <a:solidFill>
                <a:schemeClr val="dk1"/>
              </a:solidFill>
              <a:latin typeface="Calibri"/>
              <a:ea typeface="Calibri"/>
              <a:cs typeface="Calibri"/>
              <a:sym typeface="Calibri"/>
            </a:endParaRPr>
          </a:p>
        </p:txBody>
      </p:sp>
      <p:sp>
        <p:nvSpPr>
          <p:cNvPr id="257" name="Google Shape;257;p27"/>
          <p:cNvSpPr txBox="1"/>
          <p:nvPr/>
        </p:nvSpPr>
        <p:spPr>
          <a:xfrm>
            <a:off x="4654950" y="3236052"/>
            <a:ext cx="4412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import os, random</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PIL import Image</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image_path = "hr_bench_4k/179.jpg"</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image = Image.open(image_path)</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x1, y1, x2, y2 = 1550, 2650, 1850, 2750  # cropping coordinates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cropped_image = image.crop((x1, y1, x2, y2))</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zoom_factor = 2</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zoomed_image = cropped_image.resize(</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(cropped_image.width * zoom_factor,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cropped_image.height * zoom_factor))</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random_suffix = random.randint(1000, 9999)</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processed_filename = f"179_{random_suffix}.jpg"</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processed_path = "/mnt/data/temp_processed_images/" + processed_filename</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zoomed_image.save(processed_path)</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print(processed_path)</a:t>
            </a:r>
            <a:endParaRPr sz="800">
              <a:solidFill>
                <a:srgbClr val="3C78D8"/>
              </a:solidFill>
              <a:latin typeface="Roboto Mono"/>
              <a:ea typeface="Roboto Mono"/>
              <a:cs typeface="Roboto Mono"/>
              <a:sym typeface="Roboto Mono"/>
            </a:endParaRPr>
          </a:p>
        </p:txBody>
      </p:sp>
      <p:pic>
        <p:nvPicPr>
          <p:cNvPr id="258" name="Google Shape;258;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057931" y="1902262"/>
            <a:ext cx="2261674" cy="11916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p:nvPr/>
        </p:nvSpPr>
        <p:spPr>
          <a:xfrm>
            <a:off x="55075" y="-9225"/>
            <a:ext cx="317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Code - output Styles</a:t>
            </a:r>
            <a:endParaRPr sz="2000" b="1" i="0" u="none" strike="noStrike" cap="none">
              <a:solidFill>
                <a:schemeClr val="dk1"/>
              </a:solidFill>
              <a:latin typeface="Calibri"/>
              <a:ea typeface="Calibri"/>
              <a:cs typeface="Calibri"/>
              <a:sym typeface="Calibri"/>
            </a:endParaRPr>
          </a:p>
        </p:txBody>
      </p:sp>
      <p:sp>
        <p:nvSpPr>
          <p:cNvPr id="264" name="Google Shape;264;p28"/>
          <p:cNvSpPr txBox="1"/>
          <p:nvPr/>
        </p:nvSpPr>
        <p:spPr>
          <a:xfrm>
            <a:off x="86113" y="397950"/>
            <a:ext cx="44127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FF0000"/>
                </a:solidFill>
                <a:latin typeface="Roboto Mono"/>
                <a:ea typeface="Roboto Mono"/>
                <a:cs typeface="Roboto Mono"/>
                <a:sym typeface="Roboto Mono"/>
              </a:rPr>
              <a:t>&gt; /output styles</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Here are the available output styles in Claude Code: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default - Standard output format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compact - Condensed output with minimal whitespace</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verbose - Detailed output with additional information</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json - Machine-readable JSON format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markdown - Formatted markdown output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 plain - Plain text without formatting</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You can set the output style using:</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claude --output-style &lt;style&gt;</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Or configure it in your settings file.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FF0000"/>
                </a:solidFill>
                <a:latin typeface="Roboto Mono"/>
                <a:ea typeface="Roboto Mono"/>
                <a:cs typeface="Roboto Mono"/>
                <a:sym typeface="Roboto Mono"/>
              </a:rPr>
              <a:t>&gt; /output style json</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Output style set to JSON.</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FF0000"/>
                </a:solidFill>
                <a:latin typeface="Roboto Mono"/>
                <a:ea typeface="Roboto Mono"/>
                <a:cs typeface="Roboto Mono"/>
                <a:sym typeface="Roboto Mono"/>
              </a:rPr>
              <a:t>&gt; what is the capital of France?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 "answer": "Paris" }</a:t>
            </a:r>
            <a:endParaRPr sz="900" b="1">
              <a:solidFill>
                <a:srgbClr val="3C78D8"/>
              </a:solidFill>
              <a:latin typeface="Roboto Mono"/>
              <a:ea typeface="Roboto Mono"/>
              <a:cs typeface="Roboto Mono"/>
              <a:sym typeface="Roboto Mono"/>
            </a:endParaRPr>
          </a:p>
        </p:txBody>
      </p:sp>
      <p:sp>
        <p:nvSpPr>
          <p:cNvPr id="265" name="Google Shape;265;p28"/>
          <p:cNvSpPr txBox="1"/>
          <p:nvPr/>
        </p:nvSpPr>
        <p:spPr>
          <a:xfrm>
            <a:off x="4564425" y="95590"/>
            <a:ext cx="29442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a:solidFill>
                  <a:srgbClr val="FF0000"/>
                </a:solidFill>
                <a:latin typeface="Calibri"/>
                <a:ea typeface="Calibri"/>
                <a:cs typeface="Calibri"/>
                <a:sym typeface="Calibri"/>
              </a:rPr>
              <a:t>Claude Code Templates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AITMPL.com, - a library of ready-to-use configuration templates for Claude Code</a:t>
            </a:r>
            <a:endParaRPr sz="7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https://www.aitmpl.com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4"/>
              </a:rPr>
              <a:t>https://medium.com/the-context-layer/stop-writing-claude-code-configurations-from-scratch-this-template-library-changes-everything-aaa49e7e767b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66" name="Google Shape;266;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562424" y="88090"/>
            <a:ext cx="1548227" cy="2485249"/>
          </a:xfrm>
          <a:prstGeom prst="rect">
            <a:avLst/>
          </a:prstGeom>
          <a:noFill/>
          <a:ln>
            <a:noFill/>
          </a:ln>
        </p:spPr>
      </p:pic>
      <p:sp>
        <p:nvSpPr>
          <p:cNvPr id="267" name="Google Shape;267;p28"/>
          <p:cNvSpPr txBox="1"/>
          <p:nvPr/>
        </p:nvSpPr>
        <p:spPr>
          <a:xfrm>
            <a:off x="4564425" y="1402072"/>
            <a:ext cx="2944200" cy="128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SuperClaude - provides 16 pre-built professional templates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SzPts val="1100"/>
              <a:buFont typeface="Calibri"/>
              <a:buChar char="●"/>
            </a:pPr>
            <a:r>
              <a:rPr lang="en" sz="1100">
                <a:latin typeface="Calibri"/>
                <a:ea typeface="Calibri"/>
                <a:cs typeface="Calibri"/>
                <a:sym typeface="Calibri"/>
              </a:rPr>
              <a:t>Reduces repetitive prompt writing for routine actions, code understanding, architecture reviews, debugging, </a:t>
            </a:r>
            <a:r>
              <a:rPr lang="en" sz="1100">
                <a:solidFill>
                  <a:schemeClr val="dk1"/>
                </a:solidFill>
                <a:latin typeface="Calibri"/>
                <a:ea typeface="Calibri"/>
                <a:cs typeface="Calibri"/>
                <a:sym typeface="Calibri"/>
              </a:rPr>
              <a:t>code explanation, </a:t>
            </a:r>
            <a:r>
              <a:rPr lang="en" sz="1100">
                <a:latin typeface="Calibri"/>
                <a:ea typeface="Calibri"/>
                <a:cs typeface="Calibri"/>
                <a:sym typeface="Calibri"/>
              </a:rPr>
              <a:t>git workflows</a:t>
            </a:r>
            <a:endParaRPr sz="700">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6"/>
              </a:rPr>
              <a:t>https://medium.com/@datasciencedisciple/take-your-claude-code-workflow-to-another-level-with-superclaude-7ff2832ae607</a:t>
            </a:r>
            <a:endParaRPr sz="800">
              <a:solidFill>
                <a:schemeClr val="dk1"/>
              </a:solidFill>
              <a:latin typeface="Calibri"/>
              <a:ea typeface="Calibri"/>
              <a:cs typeface="Calibri"/>
              <a:sym typeface="Calibri"/>
            </a:endParaRPr>
          </a:p>
        </p:txBody>
      </p:sp>
      <p:sp>
        <p:nvSpPr>
          <p:cNvPr id="268" name="Google Shape;268;p28"/>
          <p:cNvSpPr txBox="1"/>
          <p:nvPr/>
        </p:nvSpPr>
        <p:spPr>
          <a:xfrm>
            <a:off x="86125" y="4413558"/>
            <a:ext cx="29205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Claude Code Workflow You Can Copy</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7"/>
              </a:rPr>
              <a:t>https://medium.com/realworld-ai-use-cases/the-claude-code-workflow-you-can-copy-6265009df76d</a:t>
            </a:r>
            <a:endParaRPr sz="800">
              <a:solidFill>
                <a:schemeClr val="dk1"/>
              </a:solidFill>
              <a:latin typeface="Calibri"/>
              <a:ea typeface="Calibri"/>
              <a:cs typeface="Calibri"/>
              <a:sym typeface="Calibri"/>
            </a:endParaRPr>
          </a:p>
        </p:txBody>
      </p:sp>
      <p:sp>
        <p:nvSpPr>
          <p:cNvPr id="269" name="Google Shape;269;p28"/>
          <p:cNvSpPr txBox="1"/>
          <p:nvPr/>
        </p:nvSpPr>
        <p:spPr>
          <a:xfrm>
            <a:off x="86124" y="2528375"/>
            <a:ext cx="4412700" cy="174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a:t>
            </a:r>
            <a:endParaRPr sz="800" b="1">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 CLAUDE.md</a:t>
            </a:r>
            <a:r>
              <a:rPr lang="en" sz="800" b="1">
                <a:solidFill>
                  <a:srgbClr val="6AA84F"/>
                </a:solidFill>
                <a:latin typeface="Roboto Mono"/>
                <a:ea typeface="Roboto Mono"/>
                <a:cs typeface="Roboto Mono"/>
                <a:sym typeface="Roboto Mono"/>
              </a:rPr>
              <a:t>                # Project overview/context</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 RULES.md </a:t>
            </a:r>
            <a:r>
              <a:rPr lang="en" sz="800" b="1">
                <a:solidFill>
                  <a:srgbClr val="6AA84F"/>
                </a:solidFill>
                <a:latin typeface="Roboto Mono"/>
                <a:ea typeface="Roboto Mono"/>
                <a:cs typeface="Roboto Mono"/>
                <a:sym typeface="Roboto Mono"/>
              </a:rPr>
              <a:t>                # Enforced rules and boundaries</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 .claude/</a:t>
            </a:r>
            <a:endParaRPr sz="800" b="1">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   ├── settings.json       </a:t>
            </a:r>
            <a:r>
              <a:rPr lang="en" sz="800" b="1">
                <a:solidFill>
                  <a:srgbClr val="6AA84F"/>
                </a:solidFill>
                <a:latin typeface="Roboto Mono"/>
                <a:ea typeface="Roboto Mono"/>
                <a:cs typeface="Roboto Mono"/>
                <a:sym typeface="Roboto Mono"/>
              </a:rPr>
              <a:t># Project-level settings</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   └── settings.local.json </a:t>
            </a:r>
            <a:r>
              <a:rPr lang="en" sz="800" b="1">
                <a:solidFill>
                  <a:srgbClr val="6AA84F"/>
                </a:solidFill>
                <a:latin typeface="Roboto Mono"/>
                <a:ea typeface="Roboto Mono"/>
                <a:cs typeface="Roboto Mono"/>
                <a:sym typeface="Roboto Mono"/>
              </a:rPr>
              <a:t># Personal/local settings (gitignored)</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 backend/</a:t>
            </a:r>
            <a:endParaRPr sz="800" b="1">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   └── CLAUDE.md           </a:t>
            </a:r>
            <a:r>
              <a:rPr lang="en" sz="800" b="1">
                <a:solidFill>
                  <a:srgbClr val="6AA84F"/>
                </a:solidFill>
                <a:latin typeface="Roboto Mono"/>
                <a:ea typeface="Roboto Mono"/>
                <a:cs typeface="Roboto Mono"/>
                <a:sym typeface="Roboto Mono"/>
              </a:rPr>
              <a:t># Backend-specific context/instructions</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 frontend/</a:t>
            </a:r>
            <a:endParaRPr sz="800" b="1">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   └── CLAUDE.md           </a:t>
            </a:r>
            <a:r>
              <a:rPr lang="en" sz="800" b="1">
                <a:solidFill>
                  <a:srgbClr val="6AA84F"/>
                </a:solidFill>
                <a:latin typeface="Roboto Mono"/>
                <a:ea typeface="Roboto Mono"/>
                <a:cs typeface="Roboto Mono"/>
                <a:sym typeface="Roboto Mono"/>
              </a:rPr>
              <a:t># Frontend-specific context/instructions</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 docs/</a:t>
            </a:r>
            <a:endParaRPr sz="800" b="1">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   ├── architecture.md</a:t>
            </a:r>
            <a:endParaRPr sz="800" b="1">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   ├── design-standards.md</a:t>
            </a:r>
            <a:endParaRPr sz="800" b="1">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chemeClr val="dk1"/>
                </a:solidFill>
                <a:latin typeface="Roboto Mono"/>
                <a:ea typeface="Roboto Mono"/>
                <a:cs typeface="Roboto Mono"/>
                <a:sym typeface="Roboto Mono"/>
              </a:rPr>
              <a:t>│   └── testing-strategy.md</a:t>
            </a:r>
            <a:endParaRPr sz="800">
              <a:solidFill>
                <a:schemeClr val="dk1"/>
              </a:solidFill>
              <a:latin typeface="Roboto Mono"/>
              <a:ea typeface="Roboto Mono"/>
              <a:cs typeface="Roboto Mono"/>
              <a:sym typeface="Roboto Mono"/>
            </a:endParaRPr>
          </a:p>
        </p:txBody>
      </p:sp>
      <p:sp>
        <p:nvSpPr>
          <p:cNvPr id="270" name="Google Shape;270;p28"/>
          <p:cNvSpPr txBox="1"/>
          <p:nvPr/>
        </p:nvSpPr>
        <p:spPr>
          <a:xfrm>
            <a:off x="4564425" y="2936000"/>
            <a:ext cx="45462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Start with a </a:t>
            </a:r>
            <a:r>
              <a:rPr lang="en" sz="1100" b="1">
                <a:solidFill>
                  <a:srgbClr val="3C78D8"/>
                </a:solidFill>
                <a:latin typeface="Calibri"/>
                <a:ea typeface="Calibri"/>
                <a:cs typeface="Calibri"/>
                <a:sym typeface="Calibri"/>
              </a:rPr>
              <a:t>Product Requirement Document (PRD)</a:t>
            </a:r>
            <a:r>
              <a:rPr lang="en" sz="1100">
                <a:solidFill>
                  <a:schemeClr val="dk1"/>
                </a:solidFill>
                <a:latin typeface="Calibri"/>
                <a:ea typeface="Calibri"/>
                <a:cs typeface="Calibri"/>
                <a:sym typeface="Calibri"/>
              </a:rPr>
              <a:t> in the project’s dir.</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Use the </a:t>
            </a:r>
            <a:r>
              <a:rPr lang="en" sz="1100" b="1">
                <a:solidFill>
                  <a:srgbClr val="FF0000"/>
                </a:solidFill>
                <a:latin typeface="Calibri"/>
                <a:ea typeface="Calibri"/>
                <a:cs typeface="Calibri"/>
                <a:sym typeface="Calibri"/>
              </a:rPr>
              <a:t>/init</a:t>
            </a:r>
            <a:r>
              <a:rPr lang="en" sz="1100">
                <a:solidFill>
                  <a:schemeClr val="dk1"/>
                </a:solidFill>
                <a:latin typeface="Calibri"/>
                <a:ea typeface="Calibri"/>
                <a:cs typeface="Calibri"/>
                <a:sym typeface="Calibri"/>
              </a:rPr>
              <a:t> command in Cloud Code to generate a </a:t>
            </a:r>
            <a:r>
              <a:rPr lang="en" sz="1100" b="1">
                <a:solidFill>
                  <a:srgbClr val="FF0000"/>
                </a:solidFill>
                <a:latin typeface="Calibri"/>
                <a:ea typeface="Calibri"/>
                <a:cs typeface="Calibri"/>
                <a:sym typeface="Calibri"/>
              </a:rPr>
              <a:t>claude.md</a:t>
            </a:r>
            <a:r>
              <a:rPr lang="en" sz="1100">
                <a:solidFill>
                  <a:schemeClr val="dk1"/>
                </a:solidFill>
                <a:latin typeface="Calibri"/>
                <a:ea typeface="Calibri"/>
                <a:cs typeface="Calibri"/>
                <a:sym typeface="Calibri"/>
              </a:rPr>
              <a:t> file</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Ask Claude to create a </a:t>
            </a:r>
            <a:r>
              <a:rPr lang="en" sz="1100" b="1">
                <a:solidFill>
                  <a:srgbClr val="FF0000"/>
                </a:solidFill>
                <a:latin typeface="Calibri"/>
                <a:ea typeface="Calibri"/>
                <a:cs typeface="Calibri"/>
                <a:sym typeface="Calibri"/>
              </a:rPr>
              <a:t>Task Manager markdown file</a:t>
            </a:r>
            <a:r>
              <a:rPr lang="en" sz="1100">
                <a:solidFill>
                  <a:schemeClr val="dk1"/>
                </a:solidFill>
                <a:latin typeface="Calibri"/>
                <a:ea typeface="Calibri"/>
                <a:cs typeface="Calibri"/>
                <a:sym typeface="Calibri"/>
              </a:rPr>
              <a:t>, which tracks all project tasks based on the PRD.</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Each task assigned to specific sub-agent</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Use </a:t>
            </a:r>
            <a:r>
              <a:rPr lang="en" sz="1100" b="1">
                <a:solidFill>
                  <a:srgbClr val="FF0000"/>
                </a:solidFill>
                <a:latin typeface="Calibri"/>
                <a:ea typeface="Calibri"/>
                <a:cs typeface="Calibri"/>
                <a:sym typeface="Calibri"/>
              </a:rPr>
              <a:t>/start </a:t>
            </a:r>
            <a:r>
              <a:rPr lang="en" sz="1100">
                <a:solidFill>
                  <a:schemeClr val="dk1"/>
                </a:solidFill>
                <a:latin typeface="Calibri"/>
                <a:ea typeface="Calibri"/>
                <a:cs typeface="Calibri"/>
                <a:sym typeface="Calibri"/>
              </a:rPr>
              <a:t>session and </a:t>
            </a:r>
            <a:r>
              <a:rPr lang="en" sz="1100" b="1">
                <a:solidFill>
                  <a:srgbClr val="FF0000"/>
                </a:solidFill>
                <a:latin typeface="Calibri"/>
                <a:ea typeface="Calibri"/>
                <a:cs typeface="Calibri"/>
                <a:sym typeface="Calibri"/>
              </a:rPr>
              <a:t>/end</a:t>
            </a:r>
            <a:r>
              <a:rPr lang="en" sz="1100">
                <a:solidFill>
                  <a:schemeClr val="dk1"/>
                </a:solidFill>
                <a:latin typeface="Calibri"/>
                <a:ea typeface="Calibri"/>
                <a:cs typeface="Calibri"/>
                <a:sym typeface="Calibri"/>
              </a:rPr>
              <a:t> session commands for each sub agent to load relevant context, work on tasks, and save progress efficiently.</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b="1">
                <a:solidFill>
                  <a:srgbClr val="3C78D8"/>
                </a:solidFill>
                <a:latin typeface="Calibri"/>
                <a:ea typeface="Calibri"/>
                <a:cs typeface="Calibri"/>
                <a:sym typeface="Calibri"/>
              </a:rPr>
              <a:t>Clear the context window after sessions</a:t>
            </a:r>
            <a:r>
              <a:rPr lang="en" sz="1100">
                <a:solidFill>
                  <a:schemeClr val="dk1"/>
                </a:solidFill>
                <a:latin typeface="Calibri"/>
                <a:ea typeface="Calibri"/>
                <a:cs typeface="Calibri"/>
                <a:sym typeface="Calibri"/>
              </a:rPr>
              <a:t> to prevent context overload and hallucinations.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8"/>
              </a:rPr>
              <a:t>https://www.youtube.com/watch?v=qNymWffkcgc</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9"/>
          <p:cNvSpPr txBox="1"/>
          <p:nvPr/>
        </p:nvSpPr>
        <p:spPr>
          <a:xfrm>
            <a:off x="55075" y="-9225"/>
            <a:ext cx="4443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Code - more How-To</a:t>
            </a:r>
            <a:endParaRPr sz="2000" b="1" i="0" u="none" strike="noStrike" cap="none">
              <a:solidFill>
                <a:schemeClr val="dk1"/>
              </a:solidFill>
              <a:latin typeface="Calibri"/>
              <a:ea typeface="Calibri"/>
              <a:cs typeface="Calibri"/>
              <a:sym typeface="Calibri"/>
            </a:endParaRPr>
          </a:p>
        </p:txBody>
      </p:sp>
      <p:pic>
        <p:nvPicPr>
          <p:cNvPr id="276" name="Google Shape;276;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469575"/>
            <a:ext cx="2039550" cy="1112475"/>
          </a:xfrm>
          <a:prstGeom prst="rect">
            <a:avLst/>
          </a:prstGeom>
          <a:noFill/>
          <a:ln>
            <a:noFill/>
          </a:ln>
        </p:spPr>
      </p:pic>
      <p:pic>
        <p:nvPicPr>
          <p:cNvPr id="277" name="Google Shape;277;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1669225"/>
            <a:ext cx="2068070" cy="1112475"/>
          </a:xfrm>
          <a:prstGeom prst="rect">
            <a:avLst/>
          </a:prstGeom>
          <a:noFill/>
          <a:ln>
            <a:noFill/>
          </a:ln>
        </p:spPr>
      </p:pic>
      <p:pic>
        <p:nvPicPr>
          <p:cNvPr id="278" name="Google Shape;278;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372872" y="469575"/>
            <a:ext cx="2068057" cy="1112475"/>
          </a:xfrm>
          <a:prstGeom prst="rect">
            <a:avLst/>
          </a:prstGeom>
          <a:noFill/>
          <a:ln>
            <a:noFill/>
          </a:ln>
        </p:spPr>
      </p:pic>
      <p:pic>
        <p:nvPicPr>
          <p:cNvPr id="279" name="Google Shape;279;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372872" y="1669225"/>
            <a:ext cx="2068051" cy="1112469"/>
          </a:xfrm>
          <a:prstGeom prst="rect">
            <a:avLst/>
          </a:prstGeom>
          <a:noFill/>
          <a:ln>
            <a:noFill/>
          </a:ln>
        </p:spPr>
      </p:pic>
      <p:sp>
        <p:nvSpPr>
          <p:cNvPr id="280" name="Google Shape;280;p29"/>
          <p:cNvSpPr txBox="1"/>
          <p:nvPr/>
        </p:nvSpPr>
        <p:spPr>
          <a:xfrm>
            <a:off x="4924350" y="1996700"/>
            <a:ext cx="3563100" cy="272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Claude Code sub-agents</a:t>
            </a:r>
            <a:r>
              <a:rPr lang="en" sz="1100">
                <a:solidFill>
                  <a:schemeClr val="dk1"/>
                </a:solidFill>
                <a:latin typeface="Calibri"/>
                <a:ea typeface="Calibri"/>
                <a:cs typeface="Calibri"/>
                <a:sym typeface="Calibri"/>
              </a:rPr>
              <a:t> are specialized AI assistants within the Claude Code environment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Each sub-agent is created for a specific role, such as code review, testing, documentation, or infrastructure management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Sub-agents operate in their own context windows, preventing information from one task from interfering with another and keeping the main conversation thread clean.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define sub-agents in Markdown files (with YAML frontmatter) that specify their name, description, allowed tools, and detailed instructions (system prompt). These can be stored project-wide or user-wide, giving flexibility and control.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Claude can automatically assign tasks to sub-agents based on the task description, or you can explicitly invoke a particular sub-agent for a job.</a:t>
            </a:r>
            <a:endParaRPr sz="1100">
              <a:solidFill>
                <a:schemeClr val="dk1"/>
              </a:solidFill>
              <a:latin typeface="Calibri"/>
              <a:ea typeface="Calibri"/>
              <a:cs typeface="Calibri"/>
              <a:sym typeface="Calibri"/>
            </a:endParaRPr>
          </a:p>
        </p:txBody>
      </p:sp>
      <p:sp>
        <p:nvSpPr>
          <p:cNvPr id="281" name="Google Shape;281;p29"/>
          <p:cNvSpPr txBox="1"/>
          <p:nvPr/>
        </p:nvSpPr>
        <p:spPr>
          <a:xfrm>
            <a:off x="4897700" y="170063"/>
            <a:ext cx="35631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100" b="1">
                <a:solidFill>
                  <a:srgbClr val="FF0000"/>
                </a:solidFill>
                <a:latin typeface="Calibri"/>
                <a:ea typeface="Calibri"/>
                <a:cs typeface="Calibri"/>
                <a:sym typeface="Calibri"/>
              </a:rPr>
              <a:t>Claude Code hooks</a:t>
            </a:r>
            <a:r>
              <a:rPr lang="en" sz="1100">
                <a:solidFill>
                  <a:schemeClr val="dk1"/>
                </a:solidFill>
                <a:latin typeface="Calibri"/>
                <a:ea typeface="Calibri"/>
                <a:cs typeface="Calibri"/>
                <a:sym typeface="Calibri"/>
              </a:rPr>
              <a:t> are user-defined shell commands or scripts that automatically execute at specific points in Claude Code’s workflow.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These “hooks” let you automate tasks, enforce rules, and integrate Claude with other tools in a deterministic (guaranteed, repeatable) way, instead of relying on the AI to always interpret prompts correctly.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configure hooks in your Claude Code project’s settings file, defining the shell commands/scripts to run and when to trigger them</a:t>
            </a:r>
            <a:endParaRPr sz="1100">
              <a:solidFill>
                <a:schemeClr val="dk1"/>
              </a:solidFill>
              <a:latin typeface="Calibri"/>
              <a:ea typeface="Calibri"/>
              <a:cs typeface="Calibri"/>
              <a:sym typeface="Calibri"/>
            </a:endParaRPr>
          </a:p>
        </p:txBody>
      </p:sp>
      <p:pic>
        <p:nvPicPr>
          <p:cNvPr id="282" name="Google Shape;282;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152400" y="2819700"/>
            <a:ext cx="2039550" cy="1097142"/>
          </a:xfrm>
          <a:prstGeom prst="rect">
            <a:avLst/>
          </a:prstGeom>
          <a:noFill/>
          <a:ln>
            <a:noFill/>
          </a:ln>
        </p:spPr>
      </p:pic>
      <p:sp>
        <p:nvSpPr>
          <p:cNvPr id="283" name="Google Shape;283;p29"/>
          <p:cNvSpPr txBox="1"/>
          <p:nvPr/>
        </p:nvSpPr>
        <p:spPr>
          <a:xfrm>
            <a:off x="152400" y="3994950"/>
            <a:ext cx="35631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Claude Flow</a:t>
            </a:r>
            <a:r>
              <a:rPr lang="en" sz="1100">
                <a:solidFill>
                  <a:schemeClr val="dk1"/>
                </a:solidFill>
                <a:latin typeface="Calibri"/>
                <a:ea typeface="Calibri"/>
                <a:cs typeface="Calibri"/>
                <a:sym typeface="Calibri"/>
              </a:rPr>
              <a:t> - AI orchestration platform to run and coordinate multiple AI 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npm install -g claude-flow@alpha  </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8"/>
              </a:rPr>
              <a:t>https://github.com/ruvnet/claude-flow</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84" name="Google Shape;284;p2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2372875" y="2814506"/>
            <a:ext cx="2068074" cy="11048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0"/>
          <p:cNvSpPr txBox="1"/>
          <p:nvPr/>
        </p:nvSpPr>
        <p:spPr>
          <a:xfrm>
            <a:off x="55075" y="-9225"/>
            <a:ext cx="317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Agents.md standard</a:t>
            </a:r>
            <a:endParaRPr sz="2000" b="1" i="0" u="none" strike="noStrike" cap="none">
              <a:solidFill>
                <a:schemeClr val="dk1"/>
              </a:solidFill>
              <a:latin typeface="Calibri"/>
              <a:ea typeface="Calibri"/>
              <a:cs typeface="Calibri"/>
              <a:sym typeface="Calibri"/>
            </a:endParaRPr>
          </a:p>
        </p:txBody>
      </p:sp>
      <p:sp>
        <p:nvSpPr>
          <p:cNvPr id="290" name="Google Shape;290;p30"/>
          <p:cNvSpPr txBox="1"/>
          <p:nvPr/>
        </p:nvSpPr>
        <p:spPr>
          <a:xfrm>
            <a:off x="86126" y="467317"/>
            <a:ext cx="44127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Agents.md - open markdown-based standard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 instruct AI coding agents about a codebase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Allowing any coding agent to interpret project-specific guidelines, coding styles, setup steps, test instructions, deployment details, and other essential practices in a single, standard place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README.md for humans, Agents.md for AI agents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standard is already widely adopted by 20,000+ open-source projects. It is supported by </a:t>
            </a:r>
            <a:r>
              <a:rPr lang="en" sz="1200" b="1">
                <a:solidFill>
                  <a:srgbClr val="3C78D8"/>
                </a:solidFill>
                <a:latin typeface="Calibri"/>
                <a:ea typeface="Calibri"/>
                <a:cs typeface="Calibri"/>
                <a:sym typeface="Calibri"/>
              </a:rPr>
              <a:t>OpenAI Codex, Cursor, Google’s </a:t>
            </a:r>
            <a:r>
              <a:rPr lang="en" sz="1200" b="1">
                <a:solidFill>
                  <a:srgbClr val="3C78D8"/>
                </a:solidFill>
                <a:latin typeface="Roboto"/>
                <a:ea typeface="Roboto"/>
                <a:cs typeface="Roboto"/>
                <a:sym typeface="Roboto"/>
              </a:rPr>
              <a:t>Jules</a:t>
            </a:r>
            <a:r>
              <a:rPr lang="en" sz="1200" b="1">
                <a:solidFill>
                  <a:srgbClr val="3C78D8"/>
                </a:solidFill>
                <a:latin typeface="Calibri"/>
                <a:ea typeface="Calibri"/>
                <a:cs typeface="Calibri"/>
                <a:sym typeface="Calibri"/>
              </a:rPr>
              <a:t>, AMP coding agent, Factory, RooCode, Various JetBrains and Visual Studio Code plugins</a:t>
            </a:r>
            <a:r>
              <a:rPr lang="en" sz="1200">
                <a:solidFill>
                  <a:schemeClr val="dk1"/>
                </a:solidFill>
                <a:latin typeface="Calibri"/>
                <a:ea typeface="Calibri"/>
                <a:cs typeface="Calibri"/>
                <a:sym typeface="Calibri"/>
              </a:rPr>
              <a:t>. Support is rapidly expanding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https://agents.md</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4"/>
              </a:rPr>
              <a:t>https://github.com/openai/agents.md</a:t>
            </a:r>
            <a:endParaRPr sz="1200">
              <a:solidFill>
                <a:schemeClr val="dk1"/>
              </a:solidFill>
              <a:latin typeface="Calibri"/>
              <a:ea typeface="Calibri"/>
              <a:cs typeface="Calibri"/>
              <a:sym typeface="Calibri"/>
            </a:endParaRPr>
          </a:p>
        </p:txBody>
      </p:sp>
      <p:pic>
        <p:nvPicPr>
          <p:cNvPr id="291" name="Google Shape;291;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6125" y="2593867"/>
            <a:ext cx="4412698" cy="2482157"/>
          </a:xfrm>
          <a:prstGeom prst="rect">
            <a:avLst/>
          </a:prstGeom>
          <a:noFill/>
          <a:ln w="9525" cap="flat" cmpd="sng">
            <a:solidFill>
              <a:srgbClr val="FF0000"/>
            </a:solidFill>
            <a:prstDash val="solid"/>
            <a:round/>
            <a:headEnd type="none" w="sm" len="sm"/>
            <a:tailEnd type="none" w="sm" len="sm"/>
          </a:ln>
        </p:spPr>
      </p:pic>
      <p:sp>
        <p:nvSpPr>
          <p:cNvPr id="292" name="Google Shape;292;p30"/>
          <p:cNvSpPr txBox="1"/>
          <p:nvPr/>
        </p:nvSpPr>
        <p:spPr>
          <a:xfrm>
            <a:off x="4581175" y="474792"/>
            <a:ext cx="4476300" cy="431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FF0000"/>
                </a:solidFill>
                <a:latin typeface="Roboto Mono"/>
                <a:ea typeface="Roboto Mono"/>
                <a:cs typeface="Roboto Mono"/>
                <a:sym typeface="Roboto Mono"/>
              </a:rPr>
              <a:t># Sample AGENTS.md file</a:t>
            </a:r>
            <a:endParaRPr sz="900" b="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Dev environment tips</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Use `pnpm dlx turbo run where &lt;project_name&gt;` to jump to a package instead of scanning with `ls`.</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Run `pnpm install --filter &lt;project_name&gt;` to add the package to your workspace so Vite, ESLint, and TypeScript can see it.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Use `pnpm create vite@latest &lt;project_name&gt; -- --template react-ts` to spin up a new React + Vite package with TypeScript checks ready.</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Check the name field inside each package's package.json to confirm the right name—skip the top-level one.</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Testing instructions</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Find the CI plan in the .github/workflows folder.</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Run `pnpm turbo run test --filter &lt;project_name&gt;` to run every check defined for that package.</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From the package root you can just call `pnpm test`. The commit should pass all tests before you merge.</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To focus on one step, add the Vitest pattern: `pnpm vitest run -t "&lt;test name&gt;"`.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Fix any test or type errors until the whole suite is green.</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After moving files or changing imports, run `pnpm lint --filter &lt;project_name&gt;` to be sure ESLint and TypeScript rules still pass.</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Add or update tests for the code you change, even if nobody asked.</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PR instructions</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Title format: [&lt;project_name&gt;] &lt;Title&gt;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Always run `pnpm lint` and `pnpm test` before committing.</a:t>
            </a:r>
            <a:endParaRPr sz="900">
              <a:solidFill>
                <a:srgbClr val="3C78D8"/>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Using Windmill.dev for AI Pipelines</a:t>
            </a:r>
            <a:endParaRPr sz="2000" b="1" i="0" u="none" strike="noStrike" cap="none">
              <a:solidFill>
                <a:schemeClr val="dk1"/>
              </a:solidFill>
              <a:latin typeface="Calibri"/>
              <a:ea typeface="Calibri"/>
              <a:cs typeface="Calibri"/>
              <a:sym typeface="Calibri"/>
            </a:endParaRPr>
          </a:p>
        </p:txBody>
      </p:sp>
      <p:sp>
        <p:nvSpPr>
          <p:cNvPr id="298" name="Google Shape;298;p31"/>
          <p:cNvSpPr txBox="1"/>
          <p:nvPr/>
        </p:nvSpPr>
        <p:spPr>
          <a:xfrm>
            <a:off x="55075" y="482325"/>
            <a:ext cx="44127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You can use Windmill to create AI pipelines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is an open-source workflow engine and developer platform that allows you to build and orchestrate complex data pipelines and automation 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supports scripting in various languages and lets you compose these scripts into directed acyclic graphs (DAGs)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offers features for integrating with modern machine learning and OLAP libraries, such as Polars and DuckDB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has step-by-step flow composition, error handling, concurrency management, and integrations like S3, databases,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 is used by data engineers to build pipelines faster by leveraging </a:t>
            </a:r>
            <a:r>
              <a:rPr lang="en" sz="1200" b="1">
                <a:solidFill>
                  <a:srgbClr val="FF0000"/>
                </a:solidFill>
                <a:latin typeface="Calibri"/>
                <a:ea typeface="Calibri"/>
                <a:cs typeface="Calibri"/>
                <a:sym typeface="Calibri"/>
              </a:rPr>
              <a:t>AI-assisted code generation and workflow automation</a:t>
            </a:r>
            <a:r>
              <a:rPr lang="en" sz="1200">
                <a:solidFill>
                  <a:schemeClr val="dk1"/>
                </a:solidFill>
                <a:latin typeface="Calibri"/>
                <a:ea typeface="Calibri"/>
                <a:cs typeface="Calibri"/>
                <a:sym typeface="Calibri"/>
              </a:rPr>
              <a:t>, helping to reduce boilerplate coding and speed up development for production-ready AI and data solutions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platform also allows integrating approval steps and human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Windmill.dev was founded by Ruben Fiszel in Paris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https://www.windmill.dev</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https://www.windmill.dev/docs/core_concepts/data_pipelines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https://www.linkedin.com/in/rubenfiszel/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https://www.youtube.com/watch?v=IOvzHJ2BHl8</a:t>
            </a:r>
            <a:r>
              <a:rPr lang="en" sz="900">
                <a:solidFill>
                  <a:schemeClr val="dk1"/>
                </a:solidFill>
                <a:latin typeface="Calibri"/>
                <a:ea typeface="Calibri"/>
                <a:cs typeface="Calibri"/>
                <a:sym typeface="Calibri"/>
              </a:rPr>
              <a:t> - 20 min demo</a:t>
            </a:r>
            <a:endParaRPr sz="900">
              <a:solidFill>
                <a:schemeClr val="dk1"/>
              </a:solidFill>
              <a:latin typeface="Calibri"/>
              <a:ea typeface="Calibri"/>
              <a:cs typeface="Calibri"/>
              <a:sym typeface="Calibri"/>
            </a:endParaRPr>
          </a:p>
        </p:txBody>
      </p:sp>
      <p:pic>
        <p:nvPicPr>
          <p:cNvPr id="299" name="Google Shape;299;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631800" y="3319975"/>
            <a:ext cx="949926" cy="949926"/>
          </a:xfrm>
          <a:prstGeom prst="rect">
            <a:avLst/>
          </a:prstGeom>
          <a:noFill/>
          <a:ln w="9525" cap="flat" cmpd="sng">
            <a:solidFill>
              <a:srgbClr val="FF0000"/>
            </a:solidFill>
            <a:prstDash val="solid"/>
            <a:round/>
            <a:headEnd type="none" w="sm" len="sm"/>
            <a:tailEnd type="none" w="sm" len="sm"/>
          </a:ln>
        </p:spPr>
      </p:pic>
      <p:sp>
        <p:nvSpPr>
          <p:cNvPr id="300" name="Google Shape;300;p31"/>
          <p:cNvSpPr txBox="1"/>
          <p:nvPr/>
        </p:nvSpPr>
        <p:spPr>
          <a:xfrm>
            <a:off x="5283675" y="100875"/>
            <a:ext cx="37440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You can configure a pipeline by clicking and filling out forms in the UI or you can deploy it as code.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Windmill supports "</a:t>
            </a:r>
            <a:r>
              <a:rPr lang="en" sz="1200" b="1">
                <a:solidFill>
                  <a:srgbClr val="FF0000"/>
                </a:solidFill>
                <a:latin typeface="Calibri"/>
                <a:ea typeface="Calibri"/>
                <a:cs typeface="Calibri"/>
                <a:sym typeface="Calibri"/>
              </a:rPr>
              <a:t>workflows as code</a:t>
            </a:r>
            <a:r>
              <a:rPr lang="en" sz="1200">
                <a:solidFill>
                  <a:schemeClr val="dk1"/>
                </a:solidFill>
                <a:latin typeface="Calibri"/>
                <a:ea typeface="Calibri"/>
                <a:cs typeface="Calibri"/>
                <a:sym typeface="Calibri"/>
              </a:rPr>
              <a:t>," which means you can specify your entire pipeline as code (using Python, TypeScript, etc.) and organize scripts, flows, and steps locally. Then sync and </a:t>
            </a:r>
            <a:r>
              <a:rPr lang="en" sz="1200" b="1">
                <a:solidFill>
                  <a:srgbClr val="FF0000"/>
                </a:solidFill>
                <a:latin typeface="Calibri"/>
                <a:ea typeface="Calibri"/>
                <a:cs typeface="Calibri"/>
                <a:sym typeface="Calibri"/>
              </a:rPr>
              <a:t>deploy them into Windmill via CLI, Git integration, or their VS Code extension</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You can define your pipeline with code in a local dev environment, version it in Git, and edit the flow specification (including steps and dependencies) in YAML or JSON.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flow editor in Windmill allows you to edit flows directly in YAML within the app, or you can export/import flows as YAML/JSON, making it easy to move between code and the visual editor.</a:t>
            </a:r>
            <a:endParaRPr sz="1200">
              <a:solidFill>
                <a:schemeClr val="dk1"/>
              </a:solidFill>
              <a:latin typeface="Calibri"/>
              <a:ea typeface="Calibri"/>
              <a:cs typeface="Calibri"/>
              <a:sym typeface="Calibri"/>
            </a:endParaRPr>
          </a:p>
        </p:txBody>
      </p:sp>
      <p:pic>
        <p:nvPicPr>
          <p:cNvPr id="301" name="Google Shape;301;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199825" y="100875"/>
            <a:ext cx="896425" cy="896425"/>
          </a:xfrm>
          <a:prstGeom prst="rect">
            <a:avLst/>
          </a:prstGeom>
          <a:noFill/>
          <a:ln w="9525" cap="flat" cmpd="sng">
            <a:solidFill>
              <a:srgbClr val="FF0000"/>
            </a:solidFill>
            <a:prstDash val="solid"/>
            <a:round/>
            <a:headEnd type="none" w="sm" len="sm"/>
            <a:tailEnd type="none" w="sm" len="sm"/>
          </a:ln>
        </p:spPr>
      </p:pic>
      <p:pic>
        <p:nvPicPr>
          <p:cNvPr id="302" name="Google Shape;302;p3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283675" y="3053175"/>
            <a:ext cx="2711270" cy="19487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2"/>
          <p:cNvSpPr txBox="1"/>
          <p:nvPr/>
        </p:nvSpPr>
        <p:spPr>
          <a:xfrm>
            <a:off x="55075" y="-37960"/>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GPT-5 Prompt Optimization Guide</a:t>
            </a:r>
            <a:endParaRPr sz="2000" b="1" i="0" u="none" strike="noStrike" cap="none">
              <a:solidFill>
                <a:schemeClr val="dk1"/>
              </a:solidFill>
              <a:latin typeface="Calibri"/>
              <a:ea typeface="Calibri"/>
              <a:cs typeface="Calibri"/>
              <a:sym typeface="Calibri"/>
            </a:endParaRPr>
          </a:p>
        </p:txBody>
      </p:sp>
      <p:sp>
        <p:nvSpPr>
          <p:cNvPr id="308" name="Google Shape;308;p32"/>
          <p:cNvSpPr txBox="1"/>
          <p:nvPr/>
        </p:nvSpPr>
        <p:spPr>
          <a:xfrm>
            <a:off x="55075" y="269850"/>
            <a:ext cx="4474800" cy="340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OpenAI's official prompting guide for GPT-5</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https://www.youtube.com/watch?v=EfOjGyctDcQ</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 allows you to  adjust the "</a:t>
            </a:r>
            <a:r>
              <a:rPr lang="en" sz="1100" b="1">
                <a:solidFill>
                  <a:srgbClr val="FF0000"/>
                </a:solidFill>
                <a:latin typeface="Calibri"/>
                <a:ea typeface="Calibri"/>
                <a:cs typeface="Calibri"/>
                <a:sym typeface="Calibri"/>
              </a:rPr>
              <a:t>reasoning effort</a:t>
            </a:r>
            <a:r>
              <a:rPr lang="en" sz="1100">
                <a:solidFill>
                  <a:schemeClr val="dk1"/>
                </a:solidFill>
                <a:latin typeface="Calibri"/>
                <a:ea typeface="Calibri"/>
                <a:cs typeface="Calibri"/>
                <a:sym typeface="Calibri"/>
              </a:rPr>
              <a:t>" parameter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Your prompt: </a:t>
            </a:r>
            <a:br>
              <a:rPr lang="en" sz="1100">
                <a:solidFill>
                  <a:schemeClr val="dk1"/>
                </a:solidFill>
                <a:latin typeface="Calibri"/>
                <a:ea typeface="Calibri"/>
                <a:cs typeface="Calibri"/>
                <a:sym typeface="Calibri"/>
              </a:rPr>
            </a:br>
            <a:r>
              <a:rPr lang="en" sz="1100">
                <a:solidFill>
                  <a:srgbClr val="3C78D8"/>
                </a:solidFill>
                <a:latin typeface="Calibri"/>
                <a:ea typeface="Calibri"/>
                <a:cs typeface="Calibri"/>
                <a:sym typeface="Calibri"/>
              </a:rPr>
              <a:t>- Define context gathering criteria with clear goals;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 Set tool call budgets (e.g., maximum of two tool calls);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 Create early stop conditions and escalation procedures;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 Establish safety boundaries for when to return control to users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Customize the frequency and detail level of GPT-5 real-time updates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recommends using "</a:t>
            </a:r>
            <a:r>
              <a:rPr lang="en" sz="1100" b="1">
                <a:solidFill>
                  <a:srgbClr val="FF0000"/>
                </a:solidFill>
                <a:latin typeface="Calibri"/>
                <a:ea typeface="Calibri"/>
                <a:cs typeface="Calibri"/>
                <a:sym typeface="Calibri"/>
              </a:rPr>
              <a:t>responses endpoint</a:t>
            </a:r>
            <a:r>
              <a:rPr lang="en" sz="1100">
                <a:solidFill>
                  <a:schemeClr val="dk1"/>
                </a:solidFill>
                <a:latin typeface="Calibri"/>
                <a:ea typeface="Calibri"/>
                <a:cs typeface="Calibri"/>
                <a:sym typeface="Calibri"/>
              </a:rPr>
              <a:t>" over the traditional </a:t>
            </a:r>
            <a:r>
              <a:rPr lang="en" sz="1100" b="1">
                <a:solidFill>
                  <a:srgbClr val="3C78D8"/>
                </a:solidFill>
                <a:latin typeface="Calibri"/>
                <a:ea typeface="Calibri"/>
                <a:cs typeface="Calibri"/>
                <a:sym typeface="Calibri"/>
              </a:rPr>
              <a:t>chat completions API</a:t>
            </a:r>
            <a:r>
              <a:rPr lang="en" sz="1100">
                <a:solidFill>
                  <a:schemeClr val="dk1"/>
                </a:solidFill>
                <a:latin typeface="Calibri"/>
                <a:ea typeface="Calibri"/>
                <a:cs typeface="Calibri"/>
                <a:sym typeface="Calibri"/>
              </a:rPr>
              <a:t> - better context reuse and more efficient token usage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guide recommends specific frameworks where GPT-5 performs best: </a:t>
            </a:r>
            <a:r>
              <a:rPr lang="en" sz="1100" b="1">
                <a:solidFill>
                  <a:srgbClr val="3C78D8"/>
                </a:solidFill>
                <a:latin typeface="Calibri"/>
                <a:ea typeface="Calibri"/>
                <a:cs typeface="Calibri"/>
                <a:sym typeface="Calibri"/>
              </a:rPr>
              <a:t>Next.js, TypeScript, React, Tailwind CSS, ...</a:t>
            </a:r>
            <a:r>
              <a:rPr lang="en" sz="1100">
                <a:solidFill>
                  <a:schemeClr val="dk1"/>
                </a:solidFill>
                <a:latin typeface="Calibri"/>
                <a:ea typeface="Calibri"/>
                <a:cs typeface="Calibri"/>
                <a:sym typeface="Calibri"/>
              </a:rPr>
              <a:t>. For one-shot web applications, create its own quality rubric to measure against.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Set verbosity to "low" for text, but verbose for coding</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Verbosity</a:t>
            </a:r>
            <a:r>
              <a:rPr lang="en" sz="1100">
                <a:solidFill>
                  <a:schemeClr val="dk1"/>
                </a:solidFill>
                <a:latin typeface="Calibri"/>
                <a:ea typeface="Calibri"/>
                <a:cs typeface="Calibri"/>
                <a:sym typeface="Calibri"/>
              </a:rPr>
              <a:t> - Controls final answer length (separate from reasoning)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Minimal Reasoning</a:t>
            </a:r>
            <a:r>
              <a:rPr lang="en" sz="1100">
                <a:solidFill>
                  <a:schemeClr val="dk1"/>
                </a:solidFill>
                <a:latin typeface="Calibri"/>
                <a:ea typeface="Calibri"/>
                <a:cs typeface="Calibri"/>
                <a:sym typeface="Calibri"/>
              </a:rPr>
              <a:t> - Fastest option for latency-sensitive use cases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Instruction Following</a:t>
            </a:r>
            <a:r>
              <a:rPr lang="en" sz="1100">
                <a:solidFill>
                  <a:schemeClr val="dk1"/>
                </a:solidFill>
                <a:latin typeface="Calibri"/>
                <a:ea typeface="Calibri"/>
                <a:cs typeface="Calibri"/>
                <a:sym typeface="Calibri"/>
              </a:rPr>
              <a:t> - GPT-5 follows prompts with "surgical precision," making conflicting instructions problematic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Use AI to improve your prompts</a:t>
            </a:r>
            <a:endParaRPr sz="1100" b="1">
              <a:solidFill>
                <a:srgbClr val="FF0000"/>
              </a:solidFill>
              <a:latin typeface="Calibri"/>
              <a:ea typeface="Calibri"/>
              <a:cs typeface="Calibri"/>
              <a:sym typeface="Calibri"/>
            </a:endParaRPr>
          </a:p>
        </p:txBody>
      </p:sp>
      <p:sp>
        <p:nvSpPr>
          <p:cNvPr id="309" name="Google Shape;309;p32"/>
          <p:cNvSpPr txBox="1"/>
          <p:nvPr/>
        </p:nvSpPr>
        <p:spPr>
          <a:xfrm>
            <a:off x="55075" y="3703425"/>
            <a:ext cx="4474800" cy="83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100" b="1">
                <a:solidFill>
                  <a:srgbClr val="FF0000"/>
                </a:solidFill>
                <a:latin typeface="Calibri"/>
                <a:ea typeface="Calibri"/>
                <a:cs typeface="Calibri"/>
                <a:sym typeface="Calibri"/>
              </a:rPr>
              <a:t>GPT-5 prompting guide - Aug 7</a:t>
            </a:r>
            <a:br>
              <a:rPr lang="en" sz="11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https://cookbook.openai.com/examples/gpt-5/gpt-5_prompting_guide</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100">
                <a:solidFill>
                  <a:schemeClr val="dk1"/>
                </a:solidFill>
                <a:latin typeface="Calibri"/>
                <a:ea typeface="Calibri"/>
                <a:cs typeface="Calibri"/>
                <a:sym typeface="Calibri"/>
              </a:rPr>
              <a:t>GPT-5 Prompt Improvement Using the </a:t>
            </a:r>
            <a:r>
              <a:rPr lang="en" sz="1100" b="1">
                <a:solidFill>
                  <a:srgbClr val="FF0000"/>
                </a:solidFill>
                <a:latin typeface="Calibri"/>
                <a:ea typeface="Calibri"/>
                <a:cs typeface="Calibri"/>
                <a:sym typeface="Calibri"/>
              </a:rPr>
              <a:t>New Optimizer</a:t>
            </a:r>
            <a:r>
              <a:rPr lang="en" sz="11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 </a:t>
            </a: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https://cookbook.openai.com/examples/gpt-5/gpt-5_prompting_guide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GPT-5 for Coding</a:t>
            </a:r>
            <a:r>
              <a:rPr lang="en" sz="11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5"/>
              </a:rPr>
              <a:t>https://cdn.openai.com/API/docs/gpt-5-for-coding-cheatsheet.pdf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310" name="Google Shape;310;p32"/>
          <p:cNvSpPr txBox="1"/>
          <p:nvPr/>
        </p:nvSpPr>
        <p:spPr>
          <a:xfrm>
            <a:off x="55075" y="4566593"/>
            <a:ext cx="44748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latin typeface="Calibri"/>
                <a:ea typeface="Calibri"/>
                <a:cs typeface="Calibri"/>
                <a:sym typeface="Calibri"/>
              </a:rPr>
              <a:t>After applying the recommended prompt, GPT-5 begins to respond in a structured and useful way: first a direct answer, then a step-by-step explanation, and finally a brief action plan</a:t>
            </a:r>
            <a:endParaRPr sz="900">
              <a:solidFill>
                <a:schemeClr val="dk1"/>
              </a:solidFill>
              <a:latin typeface="Calibri"/>
              <a:ea typeface="Calibri"/>
              <a:cs typeface="Calibri"/>
              <a:sym typeface="Calibri"/>
            </a:endParaRPr>
          </a:p>
        </p:txBody>
      </p:sp>
      <p:pic>
        <p:nvPicPr>
          <p:cNvPr id="311" name="Google Shape;311;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65050" y="42900"/>
            <a:ext cx="3904924" cy="505020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p:nvPr/>
        </p:nvSpPr>
        <p:spPr>
          <a:xfrm>
            <a:off x="55075" y="-37950"/>
            <a:ext cx="3681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The State of AI 2025 - BVP Report</a:t>
            </a:r>
            <a:endParaRPr sz="2000" b="1" i="0" u="none" strike="noStrike" cap="none">
              <a:solidFill>
                <a:schemeClr val="dk1"/>
              </a:solidFill>
              <a:latin typeface="Calibri"/>
              <a:ea typeface="Calibri"/>
              <a:cs typeface="Calibri"/>
              <a:sym typeface="Calibri"/>
            </a:endParaRPr>
          </a:p>
        </p:txBody>
      </p:sp>
      <p:sp>
        <p:nvSpPr>
          <p:cNvPr id="317" name="Google Shape;317;p33"/>
          <p:cNvSpPr txBox="1"/>
          <p:nvPr/>
        </p:nvSpPr>
        <p:spPr>
          <a:xfrm>
            <a:off x="55075" y="269850"/>
            <a:ext cx="4474800" cy="475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
            </a:r>
            <a:r>
              <a:rPr lang="en" sz="1100" b="1">
                <a:solidFill>
                  <a:srgbClr val="FF0000"/>
                </a:solidFill>
                <a:latin typeface="Calibri"/>
                <a:ea typeface="Calibri"/>
                <a:cs typeface="Calibri"/>
                <a:sym typeface="Calibri"/>
              </a:rPr>
              <a:t>The State of AI 2025</a:t>
            </a:r>
            <a:r>
              <a:rPr lang="en" sz="1100">
                <a:solidFill>
                  <a:schemeClr val="dk1"/>
                </a:solidFill>
                <a:latin typeface="Calibri"/>
                <a:ea typeface="Calibri"/>
                <a:cs typeface="Calibri"/>
                <a:sym typeface="Calibri"/>
              </a:rPr>
              <a:t>" - report by </a:t>
            </a:r>
            <a:r>
              <a:rPr lang="en" sz="1100" b="1">
                <a:solidFill>
                  <a:srgbClr val="FF0000"/>
                </a:solidFill>
                <a:latin typeface="Calibri"/>
                <a:ea typeface="Calibri"/>
                <a:cs typeface="Calibri"/>
                <a:sym typeface="Calibri"/>
              </a:rPr>
              <a:t>Bessemer Venture Partners</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https://www.bvp.com/atlas/the-state-of-ai-2025</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BVP deployed over $1B into AI since 2023</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AI "Big Bang" Era</a:t>
            </a:r>
            <a:r>
              <a:rPr lang="en" sz="1100">
                <a:solidFill>
                  <a:schemeClr val="dk1"/>
                </a:solidFill>
                <a:latin typeface="Calibri"/>
                <a:ea typeface="Calibri"/>
                <a:cs typeface="Calibri"/>
                <a:sym typeface="Calibri"/>
              </a:rPr>
              <a:t>: The mass release of ChatGPT marked a transformative shift, pushing AI into mainstream consciousness. The field is now defined by rapidly evolving "galaxies"—infrastructure, developer tools, horizontal and vertical AI, and consumer applications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Supernova Startups</a:t>
            </a:r>
            <a:r>
              <a:rPr lang="en" sz="1100">
                <a:solidFill>
                  <a:schemeClr val="dk1"/>
                </a:solidFill>
                <a:latin typeface="Calibri"/>
                <a:ea typeface="Calibri"/>
                <a:cs typeface="Calibri"/>
                <a:sym typeface="Calibri"/>
              </a:rPr>
              <a:t>: Reach ~$40M ARR in their first year and ~$125M in the second year; </a:t>
            </a:r>
            <a:r>
              <a:rPr lang="en" sz="1100" b="1">
                <a:solidFill>
                  <a:srgbClr val="FF0000"/>
                </a:solidFill>
                <a:latin typeface="Calibri"/>
                <a:ea typeface="Calibri"/>
                <a:cs typeface="Calibri"/>
                <a:sym typeface="Calibri"/>
              </a:rPr>
              <a:t>Shooting Star Startups</a:t>
            </a:r>
            <a:r>
              <a:rPr lang="en" sz="1100">
                <a:solidFill>
                  <a:schemeClr val="dk1"/>
                </a:solidFill>
                <a:latin typeface="Calibri"/>
                <a:ea typeface="Calibri"/>
                <a:cs typeface="Calibri"/>
                <a:sym typeface="Calibri"/>
              </a:rPr>
              <a:t>: Achieve ~$3M ARR in year one, quadruple annually, and scale to ~$100M ARR in year four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AI Infrastructure Shift (OpenAI, Anthropic, etc.) </a:t>
            </a:r>
            <a:r>
              <a:rPr lang="en" sz="1100">
                <a:solidFill>
                  <a:schemeClr val="dk1"/>
                </a:solidFill>
                <a:latin typeface="Calibri"/>
                <a:ea typeface="Calibri"/>
                <a:cs typeface="Calibri"/>
                <a:sym typeface="Calibri"/>
              </a:rPr>
              <a:t>- moving towards compound systems, reinforcement learning environments, sophisticated feedback loops, and persistent memory as competitive moats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Developer Platforms &amp; Tools</a:t>
            </a:r>
            <a:r>
              <a:rPr lang="en" sz="1100">
                <a:solidFill>
                  <a:schemeClr val="dk1"/>
                </a:solidFill>
                <a:latin typeface="Calibri"/>
                <a:ea typeface="Calibri"/>
                <a:cs typeface="Calibri"/>
                <a:sym typeface="Calibri"/>
              </a:rPr>
              <a:t> - use natural language as the new programming interface. Orchestration and context management (via MCP) are becoming vital, alongside frameworks for system memory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Horizontal and Enterprise AI</a:t>
            </a:r>
            <a:r>
              <a:rPr lang="en" sz="1100">
                <a:solidFill>
                  <a:schemeClr val="dk1"/>
                </a:solidFill>
                <a:latin typeface="Calibri"/>
                <a:ea typeface="Calibri"/>
                <a:cs typeface="Calibri"/>
                <a:sym typeface="Calibri"/>
              </a:rPr>
              <a:t>: AI is disrupting incumbent systems of record (SoRs) such as Salesforce, SAP, and Oracle, enabling faster, cheaper switching and next-generation systems of action. While CRM and HR are being rapidly transformed, true enterprise-scale ERP disruption remains a longer-term challenge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Rapid uptake in industries like healthcare, legal, education, real estate, and home services</a:t>
            </a:r>
            <a:r>
              <a:rPr lang="en" sz="1100">
                <a:solidFill>
                  <a:schemeClr val="dk1"/>
                </a:solidFill>
                <a:latin typeface="Calibri"/>
                <a:ea typeface="Calibri"/>
                <a:cs typeface="Calibri"/>
                <a:sym typeface="Calibri"/>
              </a:rPr>
              <a:t>. Successful startups solve vertical-specific, often language heavy pain points, using domain expertise, workflow integration, and immediate ROI as key differentiators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Consumer AI (ChatGPT, Gemini, ... )</a:t>
            </a:r>
            <a:r>
              <a:rPr lang="en" sz="1100">
                <a:solidFill>
                  <a:schemeClr val="dk1"/>
                </a:solidFill>
                <a:latin typeface="Calibri"/>
                <a:ea typeface="Calibri"/>
                <a:cs typeface="Calibri"/>
                <a:sym typeface="Calibri"/>
              </a:rPr>
              <a:t> serve hundreds of millions of weekly users (writing, search, planning, voice, AI assistants, creative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Browsers with Agentic AI navigation</a:t>
            </a:r>
            <a:endParaRPr sz="1100">
              <a:solidFill>
                <a:schemeClr val="dk1"/>
              </a:solidFill>
              <a:latin typeface="Calibri"/>
              <a:ea typeface="Calibri"/>
              <a:cs typeface="Calibri"/>
              <a:sym typeface="Calibri"/>
            </a:endParaRPr>
          </a:p>
        </p:txBody>
      </p:sp>
      <p:pic>
        <p:nvPicPr>
          <p:cNvPr id="318" name="Google Shape;318;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19375" y="275254"/>
            <a:ext cx="4474798" cy="2744335"/>
          </a:xfrm>
          <a:prstGeom prst="rect">
            <a:avLst/>
          </a:prstGeom>
          <a:noFill/>
          <a:ln w="9525" cap="flat" cmpd="sng">
            <a:solidFill>
              <a:srgbClr val="FF0000"/>
            </a:solidFill>
            <a:prstDash val="solid"/>
            <a:round/>
            <a:headEnd type="none" w="sm" len="sm"/>
            <a:tailEnd type="none" w="sm" len="sm"/>
          </a:ln>
        </p:spPr>
      </p:pic>
      <p:sp>
        <p:nvSpPr>
          <p:cNvPr id="319" name="Google Shape;319;p33"/>
          <p:cNvSpPr txBox="1"/>
          <p:nvPr/>
        </p:nvSpPr>
        <p:spPr>
          <a:xfrm>
            <a:off x="4619375" y="3145475"/>
            <a:ext cx="44748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Some predictions:</a:t>
            </a:r>
            <a:endParaRPr sz="1100">
              <a:solidFill>
                <a:schemeClr val="dk1"/>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browser will serve as a programmable interface for agentic AI</a:t>
            </a:r>
            <a:endParaRPr sz="1100">
              <a:solidFill>
                <a:srgbClr val="3C78D8"/>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more generative video</a:t>
            </a:r>
            <a:endParaRPr sz="1100">
              <a:solidFill>
                <a:srgbClr val="3C78D8"/>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FF0000"/>
                </a:solidFill>
                <a:latin typeface="Calibri"/>
                <a:ea typeface="Calibri"/>
                <a:cs typeface="Calibri"/>
                <a:sym typeface="Calibri"/>
              </a:rPr>
              <a:t>AI evaluation and data lineage infra become central for enterprise AI</a:t>
            </a:r>
            <a:r>
              <a:rPr lang="en" sz="1100">
                <a:solidFill>
                  <a:srgbClr val="3C78D8"/>
                </a:solidFill>
                <a:latin typeface="Calibri"/>
                <a:ea typeface="Calibri"/>
                <a:cs typeface="Calibri"/>
                <a:sym typeface="Calibri"/>
              </a:rPr>
              <a:t> </a:t>
            </a:r>
            <a:endParaRPr sz="1100">
              <a:solidFill>
                <a:srgbClr val="3C78D8"/>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A new AI-native social media giant may emerge</a:t>
            </a:r>
            <a:endParaRPr sz="1100">
              <a:solidFill>
                <a:srgbClr val="3C78D8"/>
              </a:solidFill>
              <a:latin typeface="Calibri"/>
              <a:ea typeface="Calibri"/>
              <a:cs typeface="Calibri"/>
              <a:sym typeface="Calibri"/>
            </a:endParaRPr>
          </a:p>
          <a:p>
            <a:pPr marL="285750" marR="0" lvl="1" indent="-127000" algn="l" rtl="0">
              <a:lnSpc>
                <a:spcPct val="100000"/>
              </a:lnSpc>
              <a:spcBef>
                <a:spcPts val="0"/>
              </a:spcBef>
              <a:spcAft>
                <a:spcPts val="0"/>
              </a:spcAft>
              <a:buClr>
                <a:srgbClr val="3C78D8"/>
              </a:buClr>
              <a:buSzPts val="1100"/>
              <a:buFont typeface="Calibri"/>
              <a:buChar char="○"/>
            </a:pPr>
            <a:r>
              <a:rPr lang="en" sz="1100">
                <a:solidFill>
                  <a:srgbClr val="3C78D8"/>
                </a:solidFill>
                <a:latin typeface="Calibri"/>
                <a:ea typeface="Calibri"/>
                <a:cs typeface="Calibri"/>
                <a:sym typeface="Calibri"/>
              </a:rPr>
              <a:t>Large SaaS/tech companies will be acquiring AI capabilities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Advice for AI Founders: Focus on technical/data moats, speed of implementation, starting with narrow high-value “wedges,” and embedding memory/context as core features. Continuous, private, business-grounded model evaluation is key; incumbents (big companies) will seek strategic acquisitions, but </a:t>
            </a:r>
            <a:r>
              <a:rPr lang="en" sz="1100" b="1">
                <a:solidFill>
                  <a:srgbClr val="FF0000"/>
                </a:solidFill>
                <a:latin typeface="Calibri"/>
                <a:ea typeface="Calibri"/>
                <a:cs typeface="Calibri"/>
                <a:sym typeface="Calibri"/>
              </a:rPr>
              <a:t>operating like you’ll own the category is critical</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415764"/>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365968" y="149463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66425" y="150592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76046" y="29462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44626" y="11173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47923" y="9346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63758" y="240269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6" name="Google Shape;86;p16"/>
          <p:cNvSpPr/>
          <p:nvPr/>
        </p:nvSpPr>
        <p:spPr>
          <a:xfrm>
            <a:off x="3668439" y="18585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3665816" y="114189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546596" y="34693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txBox="1"/>
          <p:nvPr/>
        </p:nvSpPr>
        <p:spPr>
          <a:xfrm>
            <a:off x="3373337" y="31162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0" name="Google Shape;90;p16"/>
          <p:cNvSpPr/>
          <p:nvPr/>
        </p:nvSpPr>
        <p:spPr>
          <a:xfrm>
            <a:off x="3673794" y="31275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a:off x="252681" y="32780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2" name="Google Shape;92;p16"/>
          <p:cNvSpPr/>
          <p:nvPr/>
        </p:nvSpPr>
        <p:spPr>
          <a:xfrm>
            <a:off x="551947" y="32852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549561" y="400778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3670065" y="22247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txBox="1"/>
          <p:nvPr/>
        </p:nvSpPr>
        <p:spPr>
          <a:xfrm flipH="1">
            <a:off x="484326" y="2193768"/>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96" name="Google Shape;96;p16"/>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7" name="Google Shape;97;p16"/>
          <p:cNvSpPr txBox="1"/>
          <p:nvPr/>
        </p:nvSpPr>
        <p:spPr>
          <a:xfrm>
            <a:off x="3373337" y="276309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6"/>
          <p:cNvSpPr/>
          <p:nvPr/>
        </p:nvSpPr>
        <p:spPr>
          <a:xfrm>
            <a:off x="3673794" y="27743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544626" y="18378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txBox="1"/>
          <p:nvPr/>
        </p:nvSpPr>
        <p:spPr>
          <a:xfrm flipH="1">
            <a:off x="484226" y="3637778"/>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1" name="Google Shape;101;p16"/>
          <p:cNvSpPr/>
          <p:nvPr/>
        </p:nvSpPr>
        <p:spPr>
          <a:xfrm>
            <a:off x="546440" y="292433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3663755" y="16854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txBox="1"/>
          <p:nvPr/>
        </p:nvSpPr>
        <p:spPr>
          <a:xfrm>
            <a:off x="3365968" y="258156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4" name="Google Shape;104;p16"/>
          <p:cNvSpPr/>
          <p:nvPr/>
        </p:nvSpPr>
        <p:spPr>
          <a:xfrm>
            <a:off x="3666425" y="259285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txBox="1"/>
          <p:nvPr/>
        </p:nvSpPr>
        <p:spPr>
          <a:xfrm flipH="1">
            <a:off x="3605848" y="38503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6" name="Google Shape;106;p16"/>
          <p:cNvSpPr/>
          <p:nvPr/>
        </p:nvSpPr>
        <p:spPr>
          <a:xfrm>
            <a:off x="3671528" y="366965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txBox="1"/>
          <p:nvPr/>
        </p:nvSpPr>
        <p:spPr>
          <a:xfrm>
            <a:off x="3377515" y="419282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8" name="Google Shape;108;p16"/>
          <p:cNvSpPr/>
          <p:nvPr/>
        </p:nvSpPr>
        <p:spPr>
          <a:xfrm>
            <a:off x="3668384" y="420122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541975" y="148060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txBox="1"/>
          <p:nvPr/>
        </p:nvSpPr>
        <p:spPr>
          <a:xfrm>
            <a:off x="254767" y="25563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1" name="Google Shape;111;p16"/>
          <p:cNvSpPr/>
          <p:nvPr/>
        </p:nvSpPr>
        <p:spPr>
          <a:xfrm>
            <a:off x="554033" y="25636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250744" y="273156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6"/>
          <p:cNvSpPr/>
          <p:nvPr/>
        </p:nvSpPr>
        <p:spPr>
          <a:xfrm>
            <a:off x="550010" y="273881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3663755" y="203859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3665816" y="132558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a:off x="3377515" y="437565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6"/>
          <p:cNvSpPr/>
          <p:nvPr/>
        </p:nvSpPr>
        <p:spPr>
          <a:xfrm>
            <a:off x="3668384" y="438405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542203" y="129417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a:off x="247160" y="418302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p:nvPr/>
        </p:nvSpPr>
        <p:spPr>
          <a:xfrm>
            <a:off x="546426" y="419027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1" name="Google Shape;121;p16"/>
          <p:cNvGraphicFramePr/>
          <p:nvPr/>
        </p:nvGraphicFramePr>
        <p:xfrm>
          <a:off x="689697" y="729048"/>
          <a:ext cx="3000000" cy="3000000"/>
        </p:xfrm>
        <a:graphic>
          <a:graphicData uri="http://schemas.openxmlformats.org/drawingml/2006/table">
            <a:tbl>
              <a:tblPr>
                <a:noFill/>
                <a:tableStyleId>{E2653E56-12DD-4E5B-9582-1F27B8477D89}</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1113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5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113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5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graphicFrame>
        <p:nvGraphicFramePr>
          <p:cNvPr id="122" name="Google Shape;122;p16"/>
          <p:cNvGraphicFramePr/>
          <p:nvPr/>
        </p:nvGraphicFramePr>
        <p:xfrm>
          <a:off x="3809546" y="751016"/>
          <a:ext cx="3000000" cy="3000000"/>
        </p:xfrm>
        <a:graphic>
          <a:graphicData uri="http://schemas.openxmlformats.org/drawingml/2006/table">
            <a:tbl>
              <a:tblPr>
                <a:noFill/>
                <a:tableStyleId>{E2653E56-12DD-4E5B-9582-1F27B8477D89}</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890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27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272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qwen3-30b-a3b-instruct-2507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890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qwen3-235b-a22b-no-thinking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23" name="Google Shape;123;p16"/>
          <p:cNvSpPr/>
          <p:nvPr/>
        </p:nvSpPr>
        <p:spPr>
          <a:xfrm>
            <a:off x="540522" y="165669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544626" y="201360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p:nvPr/>
        </p:nvSpPr>
        <p:spPr>
          <a:xfrm>
            <a:off x="544626" y="23805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txBox="1"/>
          <p:nvPr/>
        </p:nvSpPr>
        <p:spPr>
          <a:xfrm>
            <a:off x="250744" y="309856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7" name="Google Shape;127;p16"/>
          <p:cNvSpPr/>
          <p:nvPr/>
        </p:nvSpPr>
        <p:spPr>
          <a:xfrm>
            <a:off x="550010" y="310580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p:nvPr/>
        </p:nvSpPr>
        <p:spPr>
          <a:xfrm>
            <a:off x="544626" y="38330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p:nvPr/>
        </p:nvSpPr>
        <p:spPr>
          <a:xfrm>
            <a:off x="546596" y="437438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6"/>
          <p:cNvSpPr/>
          <p:nvPr/>
        </p:nvSpPr>
        <p:spPr>
          <a:xfrm>
            <a:off x="3665816" y="96614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3373337" y="32966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3673794" y="330798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p:nvPr/>
        </p:nvSpPr>
        <p:spPr>
          <a:xfrm>
            <a:off x="3676046" y="34890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p:nvPr/>
        </p:nvSpPr>
        <p:spPr>
          <a:xfrm>
            <a:off x="3669696" y="40289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4"/>
          <p:cNvSpPr txBox="1"/>
          <p:nvPr/>
        </p:nvSpPr>
        <p:spPr>
          <a:xfrm>
            <a:off x="55075" y="-37950"/>
            <a:ext cx="212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POML</a:t>
            </a:r>
            <a:endParaRPr sz="2000" b="1" i="0" u="none" strike="noStrike" cap="none">
              <a:solidFill>
                <a:schemeClr val="dk1"/>
              </a:solidFill>
              <a:latin typeface="Calibri"/>
              <a:ea typeface="Calibri"/>
              <a:cs typeface="Calibri"/>
              <a:sym typeface="Calibri"/>
            </a:endParaRPr>
          </a:p>
        </p:txBody>
      </p:sp>
      <p:sp>
        <p:nvSpPr>
          <p:cNvPr id="325" name="Google Shape;325;p34"/>
          <p:cNvSpPr txBox="1"/>
          <p:nvPr/>
        </p:nvSpPr>
        <p:spPr>
          <a:xfrm>
            <a:off x="4612412" y="335775"/>
            <a:ext cx="44748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OpenAI’s APIs do not have a formal, externally documented markup or tag system like POML.</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OpenAI’s Chat API uses roles (system, user, assistant). It is a simple JSON structure to guide conversation history. There aren’t custom tags you can insert into the prompt’s actual text for interpretation by the model.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Many people use markdown and section headers in their prompts. But these are interpretive patterns for humans, not language that the model is explicitly trained to understand. The model will treat these as regular text unless you fine-tune it to respond to such conventions.</a:t>
            </a:r>
            <a:endParaRPr sz="1100">
              <a:solidFill>
                <a:schemeClr val="dk1"/>
              </a:solidFill>
              <a:latin typeface="Calibri"/>
              <a:ea typeface="Calibri"/>
              <a:cs typeface="Calibri"/>
              <a:sym typeface="Calibri"/>
            </a:endParaRPr>
          </a:p>
        </p:txBody>
      </p:sp>
      <p:sp>
        <p:nvSpPr>
          <p:cNvPr id="326" name="Google Shape;326;p34"/>
          <p:cNvSpPr txBox="1"/>
          <p:nvPr/>
        </p:nvSpPr>
        <p:spPr>
          <a:xfrm>
            <a:off x="55075" y="343100"/>
            <a:ext cx="4474800" cy="380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POML (Prompt Orchestration Markup Language)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 markup language for prompts</a:t>
            </a:r>
            <a:r>
              <a:rPr lang="en" sz="1200">
                <a:solidFill>
                  <a:schemeClr val="dk1"/>
                </a:solidFill>
                <a:latin typeface="Calibri"/>
                <a:ea typeface="Calibri"/>
                <a:cs typeface="Calibri"/>
                <a:sym typeface="Calibri"/>
              </a:rPr>
              <a:t>. Similar to HTML. Focused on instructions and context for AI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 for Diverse File Types (text, images, PDFs, Word docs, CSVs, audio files, and even folders)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VS Code extension for POML with live preview, in-editor testing, and prompt management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Component Categories: logical/formatting (paragraphs, lists, ...), intention (e.g., `&lt;role&gt;`, `&lt;task&gt;`, `&lt;example&gt;`),  Data (e.g., `&lt;image&gt;`, `&lt;document&gt;`, `&lt;table&gt;`)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Few-Shot and Multimodal Prompts (&lt;example&gt;, &lt;input&gt;, &lt;output&gt;)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Prompt Logic and Control Flow (variables, loops, and conditionals) for dynamic prompt generation; Programming-Like Templating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QA-Specific and Other Tags like `&lt;hint&gt;`, `&lt;cp&gt;` for captioned paragraphs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Prompt Styling - to control prompt tone and appearance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POML helps to structure messy, lengthy, and duplicated prompts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Note: if the target LLM is not aware about POML, it may ignore or misinterpret POML tags. So you need to convert POML to plain text</a:t>
            </a:r>
            <a:endParaRPr sz="10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https://medium.com/data-science-in-your-pocket/microsoft-poml-programming-language-for-prompting-adfc846387a4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327" name="Google Shape;327;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77900" y="2140375"/>
            <a:ext cx="2593400" cy="14571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p:nvPr/>
        </p:nvSpPr>
        <p:spPr>
          <a:xfrm>
            <a:off x="55075" y="-37950"/>
            <a:ext cx="212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HealthChain</a:t>
            </a:r>
            <a:endParaRPr sz="2000" b="1" i="0" u="none" strike="noStrike" cap="none">
              <a:solidFill>
                <a:schemeClr val="dk1"/>
              </a:solidFill>
              <a:latin typeface="Calibri"/>
              <a:ea typeface="Calibri"/>
              <a:cs typeface="Calibri"/>
              <a:sym typeface="Calibri"/>
            </a:endParaRPr>
          </a:p>
        </p:txBody>
      </p:sp>
      <p:sp>
        <p:nvSpPr>
          <p:cNvPr id="333" name="Google Shape;333;p35"/>
          <p:cNvSpPr txBox="1"/>
          <p:nvPr/>
        </p:nvSpPr>
        <p:spPr>
          <a:xfrm>
            <a:off x="55075" y="343100"/>
            <a:ext cx="44748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The HealthChainAPI - Python Library</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Provides a secure integration layer that coordinates multiple healthcare systems in a single application.</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https://github.com/dotimplement/HealthChain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Connect to multiple EHR systems with unified API supporting FHIR, CDS Hooks, and SOAP/CDA protocols (sync / async support)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Pipelines: Build FHIR-native ML workflows or use pre-built ones for your healthcare NLP and AI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InteropEngine: Convert between FHIR, CDA, and HL7v2 with a template-based engine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Type-safe healthcare data with full type hints and Pydantic validation for FHIR resources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Built-in event-driven logging and operation tracking for audit trails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Deploy production-ready applications with HealthChainAPI and FastAPI integration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synthetic healthcare data and sandbox testing utilities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Bootstrap configurations with CLI tools</a:t>
            </a:r>
            <a:endParaRPr sz="1200">
              <a:solidFill>
                <a:schemeClr val="dk1"/>
              </a:solidFill>
              <a:latin typeface="Calibri"/>
              <a:ea typeface="Calibri"/>
              <a:cs typeface="Calibri"/>
              <a:sym typeface="Calibri"/>
            </a:endParaRPr>
          </a:p>
        </p:txBody>
      </p:sp>
      <p:pic>
        <p:nvPicPr>
          <p:cNvPr id="334" name="Google Shape;334;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068131" y="184278"/>
            <a:ext cx="497999" cy="498025"/>
          </a:xfrm>
          <a:prstGeom prst="rect">
            <a:avLst/>
          </a:prstGeom>
          <a:noFill/>
          <a:ln>
            <a:noFill/>
          </a:ln>
        </p:spPr>
      </p:pic>
      <p:sp>
        <p:nvSpPr>
          <p:cNvPr id="335" name="Google Shape;335;p35"/>
          <p:cNvSpPr txBox="1"/>
          <p:nvPr/>
        </p:nvSpPr>
        <p:spPr>
          <a:xfrm>
            <a:off x="4625800" y="49282"/>
            <a:ext cx="4474800" cy="500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HL7</a:t>
            </a:r>
            <a:r>
              <a:rPr lang="en" sz="1200">
                <a:solidFill>
                  <a:schemeClr val="dk1"/>
                </a:solidFill>
                <a:latin typeface="Calibri"/>
                <a:ea typeface="Calibri"/>
                <a:cs typeface="Calibri"/>
                <a:sym typeface="Calibri"/>
              </a:rPr>
              <a:t> - Health Level Seven - a set of international standards for the exchange, integration, sharing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HL7v2</a:t>
            </a:r>
            <a:r>
              <a:rPr lang="en" sz="1200">
                <a:solidFill>
                  <a:schemeClr val="dk1"/>
                </a:solidFill>
                <a:latin typeface="Calibri"/>
                <a:ea typeface="Calibri"/>
                <a:cs typeface="Calibri"/>
                <a:sym typeface="Calibri"/>
              </a:rPr>
              <a:t> - Health Level 7 Version 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InteropEngine</a:t>
            </a:r>
            <a:r>
              <a:rPr lang="en" sz="1200">
                <a:solidFill>
                  <a:schemeClr val="dk1"/>
                </a:solidFill>
                <a:latin typeface="Calibri"/>
                <a:ea typeface="Calibri"/>
                <a:cs typeface="Calibri"/>
                <a:sym typeface="Calibri"/>
              </a:rPr>
              <a:t> - module converts data between different health data standards (FHIR, CDA, HL7v2) using templates for mapping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Type-safety, Pydantic Validation</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Event-driven Logging / Audit Trails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HealthChainAPI</a:t>
            </a:r>
            <a:r>
              <a:rPr lang="en" sz="1200">
                <a:solidFill>
                  <a:schemeClr val="dk1"/>
                </a:solidFill>
                <a:latin typeface="Calibri"/>
                <a:ea typeface="Calibri"/>
                <a:cs typeface="Calibri"/>
                <a:sym typeface="Calibri"/>
              </a:rPr>
              <a:t> - a library for developing healthcare 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Synthetic Healthcare Data</a:t>
            </a:r>
            <a:r>
              <a:rPr lang="en" sz="1200">
                <a:solidFill>
                  <a:schemeClr val="dk1"/>
                </a:solidFill>
                <a:latin typeface="Calibri"/>
                <a:ea typeface="Calibri"/>
                <a:cs typeface="Calibri"/>
                <a:sym typeface="Calibri"/>
              </a:rPr>
              <a:t> - used for development, testing, training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HITECH</a:t>
            </a:r>
            <a:r>
              <a:rPr lang="en" sz="1200">
                <a:solidFill>
                  <a:schemeClr val="dk1"/>
                </a:solidFill>
                <a:latin typeface="Calibri"/>
                <a:ea typeface="Calibri"/>
                <a:cs typeface="Calibri"/>
                <a:sym typeface="Calibri"/>
              </a:rPr>
              <a:t> - Health Information Technology for Economic and Clinical Health Act (2009) - use of electronic health records (EHRs)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CMS Interoperability Rules</a:t>
            </a:r>
            <a:r>
              <a:rPr lang="en" sz="1200">
                <a:solidFill>
                  <a:schemeClr val="dk1"/>
                </a:solidFill>
                <a:latin typeface="Calibri"/>
                <a:ea typeface="Calibri"/>
                <a:cs typeface="Calibri"/>
                <a:sym typeface="Calibri"/>
              </a:rPr>
              <a:t> (Centers for Medicare &amp; Medicaid Services Interoperability and Patient Access Final Rule) - federal rules designed to improve patient access to their health data and enable data sharing between systems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TEFCA</a:t>
            </a:r>
            <a:r>
              <a:rPr lang="en" sz="1200">
                <a:solidFill>
                  <a:schemeClr val="dk1"/>
                </a:solidFill>
                <a:latin typeface="Calibri"/>
                <a:ea typeface="Calibri"/>
                <a:cs typeface="Calibri"/>
                <a:sym typeface="Calibri"/>
              </a:rPr>
              <a:t> - Trusted Exchange Framework and Common Agreement - Federally established framework to create a standardized approach for the secure sharing of electronic health information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ONC</a:t>
            </a:r>
            <a:r>
              <a:rPr lang="en" sz="1200">
                <a:solidFill>
                  <a:schemeClr val="dk1"/>
                </a:solidFill>
                <a:latin typeface="Calibri"/>
                <a:ea typeface="Calibri"/>
                <a:cs typeface="Calibri"/>
                <a:sym typeface="Calibri"/>
              </a:rPr>
              <a:t> - Office of the National Coordinator for Health Information Technology; ONC Cures Act (21st Century Cures Act &amp; ONC Cures Act Final Rule) - a 2016 law and its associated regulations managed by the ONC aims to advance interoperability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FISMA</a:t>
            </a:r>
            <a:r>
              <a:rPr lang="en" sz="1200">
                <a:solidFill>
                  <a:schemeClr val="dk1"/>
                </a:solidFill>
                <a:latin typeface="Calibri"/>
                <a:ea typeface="Calibri"/>
                <a:cs typeface="Calibri"/>
                <a:sym typeface="Calibri"/>
              </a:rPr>
              <a:t> (Federal Information Security Modernization Act) - Federal laws requiring comprehensive information security, integrity, and availability of information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Puerto Rico Health Information Regulations</a:t>
            </a:r>
            <a:r>
              <a:rPr lang="en" sz="1200">
                <a:solidFill>
                  <a:schemeClr val="dk1"/>
                </a:solidFill>
                <a:latin typeface="Calibri"/>
                <a:ea typeface="Calibri"/>
                <a:cs typeface="Calibri"/>
                <a:sym typeface="Calibri"/>
              </a:rPr>
              <a:t> - Laws in Puerto Rico that work alongside HIPAA to protect patient health information</a:t>
            </a:r>
            <a:endParaRPr sz="1200">
              <a:solidFill>
                <a:schemeClr val="dk1"/>
              </a:solidFill>
              <a:latin typeface="Calibri"/>
              <a:ea typeface="Calibri"/>
              <a:cs typeface="Calibri"/>
              <a:sym typeface="Calibri"/>
            </a:endParaRPr>
          </a:p>
        </p:txBody>
      </p:sp>
      <p:sp>
        <p:nvSpPr>
          <p:cNvPr id="336" name="Google Shape;336;p35"/>
          <p:cNvSpPr txBox="1"/>
          <p:nvPr/>
        </p:nvSpPr>
        <p:spPr>
          <a:xfrm>
            <a:off x="55075" y="3556150"/>
            <a:ext cx="44748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Terminology: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EHR</a:t>
            </a:r>
            <a:r>
              <a:rPr lang="en" sz="1200">
                <a:solidFill>
                  <a:schemeClr val="dk1"/>
                </a:solidFill>
                <a:latin typeface="Calibri"/>
                <a:ea typeface="Calibri"/>
                <a:cs typeface="Calibri"/>
                <a:sym typeface="Calibri"/>
              </a:rPr>
              <a:t> - Electronic Health Record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FHIR</a:t>
            </a:r>
            <a:r>
              <a:rPr lang="en" sz="1200">
                <a:solidFill>
                  <a:schemeClr val="dk1"/>
                </a:solidFill>
                <a:latin typeface="Calibri"/>
                <a:ea typeface="Calibri"/>
                <a:cs typeface="Calibri"/>
                <a:sym typeface="Calibri"/>
              </a:rPr>
              <a:t> (Fast Healthcare Interoperability Resources) - a standard of formatting health information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CDS</a:t>
            </a:r>
            <a:r>
              <a:rPr lang="en" sz="1200">
                <a:solidFill>
                  <a:schemeClr val="dk1"/>
                </a:solidFill>
                <a:latin typeface="Calibri"/>
                <a:ea typeface="Calibri"/>
                <a:cs typeface="Calibri"/>
                <a:sym typeface="Calibri"/>
              </a:rPr>
              <a:t> -  Clinical Decision Support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CDS Hooks</a:t>
            </a:r>
            <a:r>
              <a:rPr lang="en" sz="1200">
                <a:solidFill>
                  <a:schemeClr val="dk1"/>
                </a:solidFill>
                <a:latin typeface="Calibri"/>
                <a:ea typeface="Calibri"/>
                <a:cs typeface="Calibri"/>
                <a:sym typeface="Calibri"/>
              </a:rPr>
              <a:t> - calling external APIs (hooks) from EHRs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CDA</a:t>
            </a:r>
            <a:r>
              <a:rPr lang="en" sz="1200">
                <a:solidFill>
                  <a:schemeClr val="dk1"/>
                </a:solidFill>
                <a:latin typeface="Calibri"/>
                <a:ea typeface="Calibri"/>
                <a:cs typeface="Calibri"/>
                <a:sym typeface="Calibri"/>
              </a:rPr>
              <a:t> - Clinical Document Architecture</a:t>
            </a:r>
            <a:endParaRPr sz="1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6"/>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42" name="Google Shape;342;p36"/>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43" name="Google Shape;343;p36"/>
          <p:cNvSpPr txBox="1"/>
          <p:nvPr/>
        </p:nvSpPr>
        <p:spPr>
          <a:xfrm>
            <a:off x="6084400" y="110675"/>
            <a:ext cx="2994900" cy="757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"Don't fear AI replacement, embrace AI augmentation"     </a:t>
            </a:r>
            <a:endParaRPr sz="1600" b="1" i="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      -- Eric Schmidt</a:t>
            </a:r>
            <a:endParaRPr sz="1600" b="1" i="1">
              <a:solidFill>
                <a:srgbClr val="FF0000"/>
              </a:solidFill>
              <a:latin typeface="Calibri"/>
              <a:ea typeface="Calibri"/>
              <a:cs typeface="Calibri"/>
              <a:sym typeface="Calibri"/>
            </a:endParaRPr>
          </a:p>
        </p:txBody>
      </p:sp>
      <p:sp>
        <p:nvSpPr>
          <p:cNvPr id="344" name="Google Shape;344;p36"/>
          <p:cNvSpPr txBox="1"/>
          <p:nvPr/>
        </p:nvSpPr>
        <p:spPr>
          <a:xfrm>
            <a:off x="5929675" y="1178263"/>
            <a:ext cx="2607300" cy="114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a:t>
            </a:r>
            <a:r>
              <a:rPr lang="en" sz="1300" b="1">
                <a:latin typeface="Calibri"/>
                <a:ea typeface="Calibri"/>
                <a:cs typeface="Calibri"/>
                <a:sym typeface="Calibri"/>
              </a:rPr>
              <a:t>81,567</a:t>
            </a:r>
            <a:r>
              <a:rPr lang="en" sz="1200">
                <a:latin typeface="Calibri"/>
                <a:ea typeface="Calibri"/>
                <a:cs typeface="Calibri"/>
                <a:sym typeface="Calibri"/>
              </a:rPr>
              <a:t> people</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(as of August 21, 2025)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152,922 people in </a:t>
            </a:r>
            <a:r>
              <a:rPr lang="en" sz="1200">
                <a:solidFill>
                  <a:srgbClr val="000000"/>
                </a:solidFill>
                <a:latin typeface="Calibri"/>
                <a:ea typeface="Calibri"/>
                <a:cs typeface="Calibri"/>
                <a:sym typeface="Calibri"/>
              </a:rPr>
              <a:t>2024, </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264,220 people in 2023, and</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165,269 people in 2022</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a:t>
            </a:r>
            <a:endParaRPr sz="1200" i="0" u="none" strike="noStrike" cap="none">
              <a:solidFill>
                <a:srgbClr val="000000"/>
              </a:solidFill>
              <a:latin typeface="Calibri"/>
              <a:ea typeface="Calibri"/>
              <a:cs typeface="Calibri"/>
              <a:sym typeface="Calibri"/>
            </a:endParaRPr>
          </a:p>
        </p:txBody>
      </p:sp>
      <p:pic>
        <p:nvPicPr>
          <p:cNvPr id="345" name="Google Shape;345;p3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617775"/>
            <a:ext cx="5058166" cy="1865624"/>
          </a:xfrm>
          <a:prstGeom prst="rect">
            <a:avLst/>
          </a:prstGeom>
          <a:noFill/>
          <a:ln w="9525" cap="flat" cmpd="sng">
            <a:solidFill>
              <a:srgbClr val="FF0000"/>
            </a:solidFill>
            <a:prstDash val="solid"/>
            <a:round/>
            <a:headEnd type="none" w="sm" len="sm"/>
            <a:tailEnd type="none" w="sm" len="sm"/>
          </a:ln>
        </p:spPr>
      </p:pic>
      <p:pic>
        <p:nvPicPr>
          <p:cNvPr id="346" name="Google Shape;346;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547489"/>
            <a:ext cx="5058177" cy="255181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52" name="Google Shape;352;p3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53" name="Google Shape;353;p3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54" name="Google Shape;354;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55" name="Google Shape;355;p37"/>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56" name="Google Shape;356;p37"/>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140" name="Google Shape;140;p17"/>
          <p:cNvSpPr txBox="1"/>
          <p:nvPr/>
        </p:nvSpPr>
        <p:spPr>
          <a:xfrm>
            <a:off x="86125" y="404575"/>
            <a:ext cx="4412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Google A2A vs MCP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A2A (Agent-to-Agent Protocol)</a:t>
            </a:r>
            <a:r>
              <a:rPr lang="en" sz="1200">
                <a:solidFill>
                  <a:schemeClr val="dk1"/>
                </a:solidFill>
                <a:latin typeface="Calibri"/>
                <a:ea typeface="Calibri"/>
                <a:cs typeface="Calibri"/>
                <a:sym typeface="Calibri"/>
              </a:rPr>
              <a:t> - open standard developed by Google. Enables communication between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MCP (Model Context Protocol)</a:t>
            </a:r>
            <a:r>
              <a:rPr lang="en" sz="1200">
                <a:solidFill>
                  <a:schemeClr val="dk1"/>
                </a:solidFill>
                <a:latin typeface="Calibri"/>
                <a:ea typeface="Calibri"/>
                <a:cs typeface="Calibri"/>
                <a:sym typeface="Calibri"/>
              </a:rPr>
              <a:t> - also open standard, developed by Anthropic (and backed by OpenAI and Google DeepMind). It is a standard of how AI agents and applications connect with external tools, data sources, and systems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Both protocols use JSON messages (</a:t>
            </a:r>
            <a:r>
              <a:rPr lang="en" sz="1200" b="1">
                <a:solidFill>
                  <a:srgbClr val="3C78D8"/>
                </a:solidFill>
                <a:latin typeface="Calibri"/>
                <a:ea typeface="Calibri"/>
                <a:cs typeface="Calibri"/>
                <a:sym typeface="Calibri"/>
              </a:rPr>
              <a:t>JSON-RPC</a:t>
            </a:r>
            <a:r>
              <a:rPr lang="en" sz="1200">
                <a:solidFill>
                  <a:schemeClr val="dk1"/>
                </a:solidFill>
                <a:latin typeface="Calibri"/>
                <a:ea typeface="Calibri"/>
                <a:cs typeface="Calibri"/>
                <a:sym typeface="Calibri"/>
              </a:rPr>
              <a:t> 2.0 protocol - </a:t>
            </a:r>
            <a:r>
              <a:rPr lang="en" sz="1200" b="1">
                <a:solidFill>
                  <a:srgbClr val="3C78D8"/>
                </a:solidFill>
                <a:latin typeface="Calibri"/>
                <a:ea typeface="Calibri"/>
                <a:cs typeface="Calibri"/>
                <a:sym typeface="Calibri"/>
              </a:rPr>
              <a:t>Remote Procedure Call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A2A is for communication between agents, so it is </a:t>
            </a:r>
            <a:r>
              <a:rPr lang="en" sz="1200">
                <a:solidFill>
                  <a:srgbClr val="6AA84F"/>
                </a:solidFill>
                <a:latin typeface="Calibri"/>
                <a:ea typeface="Calibri"/>
                <a:cs typeface="Calibri"/>
                <a:sym typeface="Calibri"/>
              </a:rPr>
              <a:t>more "conversational" (or even multimodal)</a:t>
            </a:r>
            <a:r>
              <a:rPr lang="en" sz="1200">
                <a:solidFill>
                  <a:schemeClr val="dk1"/>
                </a:solidFill>
                <a:latin typeface="Calibri"/>
                <a:ea typeface="Calibri"/>
                <a:cs typeface="Calibri"/>
                <a:sym typeface="Calibri"/>
              </a:rPr>
              <a:t>  because agents understand natural language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MCP is </a:t>
            </a:r>
            <a:r>
              <a:rPr lang="en" sz="1200">
                <a:solidFill>
                  <a:srgbClr val="6AA84F"/>
                </a:solidFill>
                <a:latin typeface="Calibri"/>
                <a:ea typeface="Calibri"/>
                <a:cs typeface="Calibri"/>
                <a:sym typeface="Calibri"/>
              </a:rPr>
              <a:t>more strictly structured</a:t>
            </a:r>
            <a:r>
              <a:rPr lang="en" sz="1200">
                <a:solidFill>
                  <a:schemeClr val="dk1"/>
                </a:solidFill>
                <a:latin typeface="Calibri"/>
                <a:ea typeface="Calibri"/>
                <a:cs typeface="Calibri"/>
                <a:sym typeface="Calibri"/>
              </a:rPr>
              <a:t> because it is intended to pass data from data sources to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Both protocols (MCP and A2A) can be used in the same system - they complement each other.</a:t>
            </a:r>
            <a:endParaRPr sz="1200">
              <a:solidFill>
                <a:schemeClr val="dk1"/>
              </a:solidFill>
              <a:latin typeface="Calibri"/>
              <a:ea typeface="Calibri"/>
              <a:cs typeface="Calibri"/>
              <a:sym typeface="Calibri"/>
            </a:endParaRPr>
          </a:p>
        </p:txBody>
      </p:sp>
      <p:sp>
        <p:nvSpPr>
          <p:cNvPr id="141" name="Google Shape;141;p17"/>
          <p:cNvSpPr txBox="1"/>
          <p:nvPr/>
        </p:nvSpPr>
        <p:spPr>
          <a:xfrm>
            <a:off x="86125" y="3578506"/>
            <a:ext cx="4412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World Humanoid Robot games in Beijing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 500 humanoid robots, 280 teams (192 from universities)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16 countries, 26 events - soccer, boxing, track, gymnastics, martial arts, basketball, gymnastics, kickboxing, table tennis, dancing, medicine sorting, hotel cleaning, and factory material handling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Robots often crashed, fell over, or froze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https://www.youtube.com/watch?v=2JA5xGteito</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p:txBody>
      </p:sp>
      <p:pic>
        <p:nvPicPr>
          <p:cNvPr id="142" name="Google Shape;142;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14275" y="3722394"/>
            <a:ext cx="1538075" cy="1023525"/>
          </a:xfrm>
          <a:prstGeom prst="rect">
            <a:avLst/>
          </a:prstGeom>
          <a:noFill/>
          <a:ln w="9525" cap="flat" cmpd="sng">
            <a:solidFill>
              <a:srgbClr val="FF0000"/>
            </a:solidFill>
            <a:prstDash val="solid"/>
            <a:round/>
            <a:headEnd type="none" w="sm" len="sm"/>
            <a:tailEnd type="none" w="sm" len="sm"/>
          </a:ln>
        </p:spPr>
      </p:pic>
      <p:pic>
        <p:nvPicPr>
          <p:cNvPr id="143" name="Google Shape;143;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67800" y="3720806"/>
            <a:ext cx="1606716" cy="1023500"/>
          </a:xfrm>
          <a:prstGeom prst="rect">
            <a:avLst/>
          </a:prstGeom>
          <a:noFill/>
          <a:ln w="9525" cap="flat" cmpd="sng">
            <a:solidFill>
              <a:srgbClr val="FF0000"/>
            </a:solidFill>
            <a:prstDash val="solid"/>
            <a:round/>
            <a:headEnd type="none" w="sm" len="sm"/>
            <a:tailEnd type="none" w="sm" len="sm"/>
          </a:ln>
        </p:spPr>
      </p:pic>
      <p:pic>
        <p:nvPicPr>
          <p:cNvPr id="144" name="Google Shape;144;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1225" y="608777"/>
            <a:ext cx="3558724" cy="2505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150" name="Google Shape;150;p18"/>
          <p:cNvSpPr txBox="1"/>
          <p:nvPr/>
        </p:nvSpPr>
        <p:spPr>
          <a:xfrm>
            <a:off x="55075" y="354862"/>
            <a:ext cx="44127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Google LangExtract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Python library that uses LLMs to extract structured information from unstructured text documents</a:t>
            </a:r>
            <a:r>
              <a:rPr lang="en" sz="1200">
                <a:solidFill>
                  <a:schemeClr val="dk1"/>
                </a:solidFill>
                <a:latin typeface="Calibri"/>
                <a:ea typeface="Calibri"/>
                <a:cs typeface="Calibri"/>
                <a:sym typeface="Calibri"/>
              </a:rPr>
              <a:t> based on user-defined instructions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Maps every extraction to its exact location in the source text</a:t>
            </a:r>
            <a:r>
              <a:rPr lang="en" sz="1200">
                <a:solidFill>
                  <a:schemeClr val="dk1"/>
                </a:solidFill>
                <a:latin typeface="Calibri"/>
                <a:ea typeface="Calibri"/>
                <a:cs typeface="Calibri"/>
                <a:sym typeface="Calibri"/>
              </a:rPr>
              <a:t>, enabling visual highlighting for easy traceability and verification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Enforces a consistent output schema based on your few-shot examples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Overcomes the "needle-in-a-haystack" challenge of large document extraction by using an </a:t>
            </a:r>
            <a:r>
              <a:rPr lang="en" sz="1200" b="1">
                <a:solidFill>
                  <a:srgbClr val="3C78D8"/>
                </a:solidFill>
                <a:latin typeface="Calibri"/>
                <a:ea typeface="Calibri"/>
                <a:cs typeface="Calibri"/>
                <a:sym typeface="Calibri"/>
              </a:rPr>
              <a:t>optimized strategy of text chunking, parallel processing, and multiple passes for higher recall</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Interactive Visualization as HTML file to review extracted entities</a:t>
            </a:r>
            <a:r>
              <a:rPr lang="en" sz="1200">
                <a:solidFill>
                  <a:schemeClr val="dk1"/>
                </a:solidFill>
                <a:latin typeface="Calibri"/>
                <a:ea typeface="Calibri"/>
                <a:cs typeface="Calibri"/>
                <a:sym typeface="Calibri"/>
              </a:rPr>
              <a:t> in their original context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Supports multiple LLMS (cloud or ollama local)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define extraction tasks for any domain using just a few examples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https://github.com/google/langextract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1" name="Google Shape;151;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0175" y="857902"/>
            <a:ext cx="4371426" cy="2367856"/>
          </a:xfrm>
          <a:prstGeom prst="rect">
            <a:avLst/>
          </a:prstGeom>
          <a:noFill/>
          <a:ln w="9525" cap="flat" cmpd="sng">
            <a:solidFill>
              <a:srgbClr val="FF0000"/>
            </a:solidFill>
            <a:prstDash val="solid"/>
            <a:round/>
            <a:headEnd type="none" w="sm" len="sm"/>
            <a:tailEnd type="none" w="sm" len="sm"/>
          </a:ln>
        </p:spPr>
      </p:pic>
      <p:sp>
        <p:nvSpPr>
          <p:cNvPr id="152" name="Google Shape;152;p18"/>
          <p:cNvSpPr txBox="1"/>
          <p:nvPr/>
        </p:nvSpPr>
        <p:spPr>
          <a:xfrm>
            <a:off x="55075" y="3600437"/>
            <a:ext cx="4412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Canary-1b-v2 &amp; Parakeet-tdt-0.6b-v3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audio transcription</a:t>
            </a:r>
            <a:r>
              <a:rPr lang="en" sz="1200">
                <a:solidFill>
                  <a:schemeClr val="dk1"/>
                </a:solidFill>
                <a:latin typeface="Calibri"/>
                <a:ea typeface="Calibri"/>
                <a:cs typeface="Calibri"/>
                <a:sym typeface="Calibri"/>
              </a:rPr>
              <a:t> - fast, open, multilingual</a:t>
            </a:r>
            <a:endParaRPr sz="1200">
              <a:solidFill>
                <a:schemeClr val="dk1"/>
              </a:solidFill>
              <a:latin typeface="Calibri"/>
              <a:ea typeface="Calibri"/>
              <a:cs typeface="Calibri"/>
              <a:sym typeface="Calibri"/>
            </a:endParaRPr>
          </a:p>
        </p:txBody>
      </p:sp>
      <p:pic>
        <p:nvPicPr>
          <p:cNvPr id="153" name="Google Shape;153;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11640" y="3296205"/>
            <a:ext cx="1474725" cy="981375"/>
          </a:xfrm>
          <a:prstGeom prst="rect">
            <a:avLst/>
          </a:prstGeom>
          <a:noFill/>
          <a:ln w="9525" cap="flat" cmpd="sng">
            <a:solidFill>
              <a:srgbClr val="FF0000"/>
            </a:solidFill>
            <a:prstDash val="solid"/>
            <a:round/>
            <a:headEnd type="none" w="sm" len="sm"/>
            <a:tailEnd type="none" w="sm" len="sm"/>
          </a:ln>
        </p:spPr>
      </p:pic>
      <p:sp>
        <p:nvSpPr>
          <p:cNvPr id="154" name="Google Shape;154;p18"/>
          <p:cNvSpPr txBox="1"/>
          <p:nvPr/>
        </p:nvSpPr>
        <p:spPr>
          <a:xfrm>
            <a:off x="55075" y="4075512"/>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Nano Banana - Image generation Model (Google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solidFill>
                  <a:srgbClr val="3C78D8"/>
                </a:solidFill>
                <a:latin typeface="Calibri"/>
                <a:ea typeface="Calibri"/>
                <a:cs typeface="Calibri"/>
                <a:sym typeface="Calibri"/>
              </a:rPr>
              <a:t>text-to-image generation</a:t>
            </a:r>
            <a:r>
              <a:rPr lang="en" sz="1200">
                <a:solidFill>
                  <a:schemeClr val="dk1"/>
                </a:solidFill>
                <a:latin typeface="Calibri"/>
                <a:ea typeface="Calibri"/>
                <a:cs typeface="Calibri"/>
                <a:sym typeface="Calibri"/>
              </a:rPr>
              <a:t> and nuanced </a:t>
            </a:r>
            <a:r>
              <a:rPr lang="en" sz="1200">
                <a:solidFill>
                  <a:srgbClr val="3C78D8"/>
                </a:solidFill>
                <a:latin typeface="Calibri"/>
                <a:ea typeface="Calibri"/>
                <a:cs typeface="Calibri"/>
                <a:sym typeface="Calibri"/>
              </a:rPr>
              <a:t>image editing</a:t>
            </a:r>
            <a:r>
              <a:rPr lang="en" sz="1200">
                <a:solidFill>
                  <a:schemeClr val="dk1"/>
                </a:solidFill>
                <a:latin typeface="Calibri"/>
                <a:ea typeface="Calibri"/>
                <a:cs typeface="Calibri"/>
                <a:sym typeface="Calibri"/>
              </a:rPr>
              <a:t>; exceptional prompt understanding, consistent scene editing, photorealistic renders, stylized artwork, macro photography, ultra-fast, better than GPT-4o Image and </a:t>
            </a:r>
            <a:r>
              <a:rPr lang="en" sz="1200">
                <a:solidFill>
                  <a:schemeClr val="dk1"/>
                </a:solidFill>
                <a:latin typeface="Roboto"/>
                <a:ea typeface="Roboto"/>
                <a:cs typeface="Roboto"/>
                <a:sym typeface="Roboto"/>
              </a:rPr>
              <a:t>FLUX.1 Kontext</a:t>
            </a:r>
            <a:endParaRPr sz="1200">
              <a:solidFill>
                <a:schemeClr val="dk1"/>
              </a:solidFill>
              <a:latin typeface="Calibri"/>
              <a:ea typeface="Calibri"/>
              <a:cs typeface="Calibri"/>
              <a:sym typeface="Calibri"/>
            </a:endParaRPr>
          </a:p>
        </p:txBody>
      </p:sp>
      <p:pic>
        <p:nvPicPr>
          <p:cNvPr id="155" name="Google Shape;155;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155425" y="3600425"/>
            <a:ext cx="1939950" cy="1453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161" name="Google Shape;161;p19"/>
          <p:cNvSpPr txBox="1"/>
          <p:nvPr/>
        </p:nvSpPr>
        <p:spPr>
          <a:xfrm>
            <a:off x="86113" y="455844"/>
            <a:ext cx="4412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Archon - MCP - shared memory and project context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Allows various AI tools to connect and share knowledge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popular LLMs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advanced RAG techniques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https://github.com/coleam00/Archon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https://www.youtube.com/watch?v=EgXOaH-ZqfU</a:t>
            </a:r>
            <a:r>
              <a:rPr lang="en" sz="900">
                <a:solidFill>
                  <a:schemeClr val="dk1"/>
                </a:solidFill>
                <a:latin typeface="Calibri"/>
                <a:ea typeface="Calibri"/>
                <a:cs typeface="Calibri"/>
                <a:sym typeface="Calibri"/>
              </a:rPr>
              <a:t> - video</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Cole Medin - </a:t>
            </a:r>
            <a:r>
              <a:rPr lang="en" sz="900" u="sng">
                <a:solidFill>
                  <a:schemeClr val="hlink"/>
                </a:solidFill>
                <a:latin typeface="Calibri"/>
                <a:ea typeface="Calibri"/>
                <a:cs typeface="Calibri"/>
                <a:sym typeface="Calibri"/>
                <a:hlinkClick r:id="rId5"/>
              </a:rPr>
              <a:t>https://www.youtube.com/@ColeMedin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https://www.youtube.com/watch?v=yAFzPzpzJHU</a:t>
            </a:r>
            <a:r>
              <a:rPr lang="en" sz="900">
                <a:solidFill>
                  <a:schemeClr val="dk1"/>
                </a:solidFill>
                <a:latin typeface="Calibri"/>
                <a:ea typeface="Calibri"/>
                <a:cs typeface="Calibri"/>
                <a:sym typeface="Calibri"/>
              </a:rPr>
              <a:t> - Archon Launch</a:t>
            </a:r>
            <a:endParaRPr sz="900">
              <a:solidFill>
                <a:schemeClr val="dk1"/>
              </a:solidFill>
              <a:latin typeface="Calibri"/>
              <a:ea typeface="Calibri"/>
              <a:cs typeface="Calibri"/>
              <a:sym typeface="Calibri"/>
            </a:endParaRPr>
          </a:p>
        </p:txBody>
      </p:sp>
      <p:sp>
        <p:nvSpPr>
          <p:cNvPr id="162" name="Google Shape;162;p19"/>
          <p:cNvSpPr txBox="1"/>
          <p:nvPr/>
        </p:nvSpPr>
        <p:spPr>
          <a:xfrm>
            <a:off x="76188" y="1842756"/>
            <a:ext cx="44127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Six Micro-Tools in Python Generating Passive Income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https://python.plainenglish.io/how-i-built-6-micro-tools-in-python-that-earn-me-passive-income-daily-b9f4f83e9c95</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63" name="Google Shape;163;p19"/>
          <p:cNvSpPr txBox="1"/>
          <p:nvPr/>
        </p:nvSpPr>
        <p:spPr>
          <a:xfrm>
            <a:off x="76188" y="2455450"/>
            <a:ext cx="4412700" cy="248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Gemini URL Context tool in Gemini API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Simon Willison’s Weblog</a:t>
            </a:r>
            <a:endParaRPr sz="12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llm install -U llm-gemini</a:t>
            </a:r>
            <a:endParaRPr sz="9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llm keys set gemini </a:t>
            </a:r>
            <a:endParaRPr sz="9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llm -m gemini-2.5-flash -o url_context 1 \</a:t>
            </a:r>
            <a:endParaRPr sz="9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a:t>
            </a:r>
            <a:r>
              <a:rPr lang="en" sz="900">
                <a:solidFill>
                  <a:srgbClr val="CC0000"/>
                </a:solidFill>
                <a:latin typeface="Roboto Mono"/>
                <a:ea typeface="Roboto Mono"/>
                <a:cs typeface="Roboto Mono"/>
                <a:sym typeface="Roboto Mono"/>
              </a:rPr>
              <a:t>'Latest headline on simonwillison.net'</a:t>
            </a:r>
            <a:endParaRPr sz="900">
              <a:solidFill>
                <a:srgbClr val="CC0000"/>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6AA84F"/>
                </a:solidFill>
                <a:latin typeface="Roboto Mono"/>
                <a:ea typeface="Roboto Mono"/>
                <a:cs typeface="Roboto Mono"/>
                <a:sym typeface="Roboto Mono"/>
              </a:rPr>
              <a:t>## Response</a:t>
            </a:r>
            <a:endParaRPr sz="900">
              <a:solidFill>
                <a:srgbClr val="6AA84F"/>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900">
                <a:solidFill>
                  <a:srgbClr val="CC0000"/>
                </a:solidFill>
                <a:latin typeface="Roboto Mono"/>
                <a:ea typeface="Roboto Mono"/>
                <a:cs typeface="Roboto Mono"/>
                <a:sym typeface="Roboto Mono"/>
              </a:rPr>
              <a:t>The latest headline on simonwillison.net as of August 17, 2025, is "TIL: Running a gpt-oss eval suite against LM Studio on a Mac."</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https://simonwillison.net/2025/Aug/18/google-gemini-url-context/</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9"/>
              </a:rPr>
              <a:t>https://developers.googleblog.com/en/url-context-tool-for-gemini-api-now-generally-available/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URL context tool in the Gemini API : directly fetch content from URLs, extract data, analyze and compare documents (reports, articles, PDFs), combine information from various source URLs to generate accurate summaries, blog posts, or reports</a:t>
            </a:r>
            <a:endParaRPr sz="1200">
              <a:solidFill>
                <a:schemeClr val="dk1"/>
              </a:solidFill>
              <a:latin typeface="Calibri"/>
              <a:ea typeface="Calibri"/>
              <a:cs typeface="Calibri"/>
              <a:sym typeface="Calibri"/>
            </a:endParaRPr>
          </a:p>
        </p:txBody>
      </p:sp>
      <p:pic>
        <p:nvPicPr>
          <p:cNvPr id="164" name="Google Shape;164;p19"/>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590000" y="317175"/>
            <a:ext cx="2309029" cy="1275575"/>
          </a:xfrm>
          <a:prstGeom prst="rect">
            <a:avLst/>
          </a:prstGeom>
          <a:noFill/>
          <a:ln w="9525" cap="flat" cmpd="sng">
            <a:solidFill>
              <a:srgbClr val="FF0000"/>
            </a:solidFill>
            <a:prstDash val="solid"/>
            <a:round/>
            <a:headEnd type="none" w="sm" len="sm"/>
            <a:tailEnd type="none" w="sm" len="sm"/>
          </a:ln>
        </p:spPr>
      </p:pic>
      <p:pic>
        <p:nvPicPr>
          <p:cNvPr id="165" name="Google Shape;165;p1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589998" y="1715842"/>
            <a:ext cx="696054" cy="642250"/>
          </a:xfrm>
          <a:prstGeom prst="rect">
            <a:avLst/>
          </a:prstGeom>
          <a:noFill/>
          <a:ln w="9525" cap="flat" cmpd="sng">
            <a:solidFill>
              <a:srgbClr val="FF0000"/>
            </a:solidFill>
            <a:prstDash val="solid"/>
            <a:round/>
            <a:headEnd type="none" w="sm" len="sm"/>
            <a:tailEnd type="none" w="sm" len="sm"/>
          </a:ln>
        </p:spPr>
      </p:pic>
      <p:pic>
        <p:nvPicPr>
          <p:cNvPr id="166" name="Google Shape;166;p19"/>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590002" y="2542962"/>
            <a:ext cx="1623153" cy="483449"/>
          </a:xfrm>
          <a:prstGeom prst="rect">
            <a:avLst/>
          </a:prstGeom>
          <a:noFill/>
          <a:ln w="9525" cap="flat" cmpd="sng">
            <a:solidFill>
              <a:srgbClr val="FF0000"/>
            </a:solidFill>
            <a:prstDash val="solid"/>
            <a:round/>
            <a:headEnd type="none" w="sm" len="sm"/>
            <a:tailEnd type="none" w="sm" len="sm"/>
          </a:ln>
        </p:spPr>
      </p:pic>
      <p:sp>
        <p:nvSpPr>
          <p:cNvPr id="167" name="Google Shape;167;p19"/>
          <p:cNvSpPr txBox="1"/>
          <p:nvPr/>
        </p:nvSpPr>
        <p:spPr>
          <a:xfrm>
            <a:off x="4589988" y="3078225"/>
            <a:ext cx="4412700" cy="198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google import genai</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from google.genai.types import Tool, GenerateContentConfig</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client = genai.Client()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model_id = "gemini-2.5-flash"</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tools = [ {"url_context": {}},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response = client.models.generate_content(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model=model_id,</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contents=</a:t>
            </a:r>
            <a:r>
              <a:rPr lang="en" sz="800">
                <a:solidFill>
                  <a:srgbClr val="6AA84F"/>
                </a:solidFill>
                <a:latin typeface="Roboto Mono"/>
                <a:ea typeface="Roboto Mono"/>
                <a:cs typeface="Roboto Mono"/>
                <a:sym typeface="Roboto Mono"/>
              </a:rPr>
              <a:t>"What are the top 3 recent announcements from the Gemini API according to </a:t>
            </a:r>
            <a:r>
              <a:rPr lang="en" sz="800">
                <a:solidFill>
                  <a:srgbClr val="CC0000"/>
                </a:solidFill>
                <a:latin typeface="Roboto Mono"/>
                <a:ea typeface="Roboto Mono"/>
                <a:cs typeface="Roboto Mono"/>
                <a:sym typeface="Roboto Mono"/>
              </a:rPr>
              <a:t>https://ai.google.dev/gemini-api/docs/changelog</a:t>
            </a:r>
            <a:r>
              <a:rPr lang="en" sz="800">
                <a:solidFill>
                  <a:srgbClr val="6AA84F"/>
                </a:solidFill>
                <a:latin typeface="Roboto Mono"/>
                <a:ea typeface="Roboto Mono"/>
                <a:cs typeface="Roboto Mono"/>
                <a:sym typeface="Roboto Mono"/>
              </a:rPr>
              <a:t>"</a:t>
            </a: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config=GenerateContentConfig(</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tools=tools,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for each in response.candidates[0].content.parts:</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   print(each.text)</a:t>
            </a:r>
            <a:endParaRPr sz="800">
              <a:solidFill>
                <a:srgbClr val="3C78D8"/>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73" name="Google Shape;173;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179" name="Google Shape;179;p21"/>
          <p:cNvSpPr txBox="1"/>
          <p:nvPr/>
        </p:nvSpPr>
        <p:spPr>
          <a:xfrm>
            <a:off x="86113" y="388250"/>
            <a:ext cx="4412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 solo programmer built a complete web search engine in 2 months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200 GPUs to generate 3 billion neural embeddings across 280 million indexed pages; RocksDB and HNSW (Hierarchical Navigable Small World - graph algorithm) were sharded across 200 cores, 4 TB of RAM, and 82 TB of SSDs. Uses transformer-based embeddings - much better than traditional keyword matching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https://blog.wilsonl.in/search-engine/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0" name="Google Shape;180;p21"/>
          <p:cNvSpPr txBox="1"/>
          <p:nvPr/>
        </p:nvSpPr>
        <p:spPr>
          <a:xfrm>
            <a:off x="86113" y="1935935"/>
            <a:ext cx="4412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OpenAI's GPT-5 achieved 95.84% accuracy on MedQA</a:t>
            </a:r>
            <a:r>
              <a:rPr lang="en" sz="1200">
                <a:solidFill>
                  <a:schemeClr val="dk1"/>
                </a:solidFill>
                <a:latin typeface="Calibri"/>
                <a:ea typeface="Calibri"/>
                <a:cs typeface="Calibri"/>
                <a:sym typeface="Calibri"/>
              </a:rPr>
              <a:t>'s clinical questions, jumping 4.8% over GPT-4o's previous best.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GPT-5 scored 70% on multimodal medical reasoning tasks (combine patient histories with imaging), gaining ~30 points over GPT-4o.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also exceeded pre-licensed medical professionals by 24% on reasoning and 29% on understanding in expert-level tests.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GPT-5 showed sophisticated diagnostic abilities on complex cases, correctly ID’ing rare conditions like Boerhaave syndrome from lab values and CT scans.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https://arxiv.org/pdf/2508.08224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1" name="Google Shape;181;p21"/>
          <p:cNvSpPr txBox="1"/>
          <p:nvPr/>
        </p:nvSpPr>
        <p:spPr>
          <a:xfrm>
            <a:off x="86113" y="4068081"/>
            <a:ext cx="441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ads GPT-5 into all products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Consumer, developer and enterprise offerings - Microsoft 365 Copilot and Microsoft Copilot; GitHub Copilot and Visual Studio Code; Azure AI Foundry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https://news.microsoft.com/source/features/ai/openai-gpt-5/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2" name="Google Shape;182;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0525" y="388250"/>
            <a:ext cx="1821758" cy="1311300"/>
          </a:xfrm>
          <a:prstGeom prst="rect">
            <a:avLst/>
          </a:prstGeom>
          <a:noFill/>
          <a:ln w="9525" cap="flat" cmpd="sng">
            <a:solidFill>
              <a:srgbClr val="FF0000"/>
            </a:solidFill>
            <a:prstDash val="solid"/>
            <a:round/>
            <a:headEnd type="none" w="sm" len="sm"/>
            <a:tailEnd type="none" w="sm" len="sm"/>
          </a:ln>
        </p:spPr>
      </p:pic>
      <p:pic>
        <p:nvPicPr>
          <p:cNvPr id="183" name="Google Shape;183;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71033" y="1935925"/>
            <a:ext cx="1493803" cy="1865400"/>
          </a:xfrm>
          <a:prstGeom prst="rect">
            <a:avLst/>
          </a:prstGeom>
          <a:noFill/>
          <a:ln w="9525" cap="flat" cmpd="sng">
            <a:solidFill>
              <a:srgbClr val="FF0000"/>
            </a:solidFill>
            <a:prstDash val="solid"/>
            <a:round/>
            <a:headEnd type="none" w="sm" len="sm"/>
            <a:tailEnd type="none" w="sm" len="sm"/>
          </a:ln>
        </p:spPr>
      </p:pic>
      <p:pic>
        <p:nvPicPr>
          <p:cNvPr id="184" name="Google Shape;184;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30638" y="4016325"/>
            <a:ext cx="1774575" cy="9937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i="0" u="none" strike="noStrike" cap="none">
              <a:solidFill>
                <a:schemeClr val="dk1"/>
              </a:solidFill>
              <a:latin typeface="Calibri"/>
              <a:ea typeface="Calibri"/>
              <a:cs typeface="Calibri"/>
              <a:sym typeface="Calibri"/>
            </a:endParaRPr>
          </a:p>
        </p:txBody>
      </p:sp>
      <p:sp>
        <p:nvSpPr>
          <p:cNvPr id="190" name="Google Shape;190;p22"/>
          <p:cNvSpPr txBox="1"/>
          <p:nvPr/>
        </p:nvSpPr>
        <p:spPr>
          <a:xfrm>
            <a:off x="55075" y="374150"/>
            <a:ext cx="46155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Qwen-Image-Edit 20B open-source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pixel-perfect edits and style transformations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changes like rotating objects or style transfers, and edits to specific areas while keeping everything else intact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modify Chinese and English text directly in images without breaking already present fonts, sizes, or formatting choices.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Multiple edits can stack on top of each other, letting users fix complex images piece by piece rather than starting over each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achieves SOTA performance across a series of image and editing benchmarks, beating out rivals like Seedream, GPT Image, and FLUX</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https://github.com/QwenLM/Qwen-Image</a:t>
            </a:r>
            <a:r>
              <a:rPr lang="en" sz="900">
                <a:solidFill>
                  <a:schemeClr val="dk1"/>
                </a:solidFill>
                <a:latin typeface="Calibri"/>
                <a:ea typeface="Calibri"/>
                <a:cs typeface="Calibri"/>
                <a:sym typeface="Calibri"/>
              </a:rPr>
              <a:t> - GitHub</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https://qwenlm.github.io/blog/qwen-image-edit/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1" name="Google Shape;191;p22"/>
          <p:cNvSpPr txBox="1"/>
          <p:nvPr/>
        </p:nvSpPr>
        <p:spPr>
          <a:xfrm>
            <a:off x="55075" y="2742300"/>
            <a:ext cx="4615500" cy="214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90%+ of game developers use AI</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AI reduces repetitive tasks, drives innovation, enhances player experiences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Survey included 615 developers across five countries and found  teams using AI for everything from playtesting (47%) to code generation (44%); AI agents are now handling content optimization, dynamic gameplay balancing, and procedural world generation, with 87% of devs actively deploying 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rise of AI is also impacting player expectations, with users demanding smarter experiences and NPCs that learn and adapt to the player.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Despite the adoption, 63% of surveyed devs expressed concerns about data ownership rights with AI, with 35% citing data privacy as a primary issue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https://cloud.google.com/resources/games-report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https://www.googlecloudpresscorner.com/2025-08-18-90-of-Games-Developers-Already-Using-AI-in-Workflows,-According-to-New-Google-Cloud-Research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2" name="Google Shape;192;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34025" y="3362925"/>
            <a:ext cx="3484073" cy="693375"/>
          </a:xfrm>
          <a:prstGeom prst="rect">
            <a:avLst/>
          </a:prstGeom>
          <a:noFill/>
          <a:ln w="9525" cap="flat" cmpd="sng">
            <a:solidFill>
              <a:srgbClr val="FF0000"/>
            </a:solidFill>
            <a:prstDash val="solid"/>
            <a:round/>
            <a:headEnd type="none" w="sm" len="sm"/>
            <a:tailEnd type="none" w="sm" len="sm"/>
          </a:ln>
        </p:spPr>
      </p:pic>
      <p:pic>
        <p:nvPicPr>
          <p:cNvPr id="193" name="Google Shape;193;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45408" y="545978"/>
            <a:ext cx="3731622" cy="2143131"/>
          </a:xfrm>
          <a:prstGeom prst="rect">
            <a:avLst/>
          </a:prstGeom>
          <a:noFill/>
          <a:ln w="9525" cap="flat" cmpd="sng">
            <a:solidFill>
              <a:srgbClr val="FF0000"/>
            </a:solidFill>
            <a:prstDash val="solid"/>
            <a:round/>
            <a:headEnd type="none" w="sm" len="sm"/>
            <a:tailEnd type="none" w="sm" len="sm"/>
          </a:ln>
        </p:spPr>
      </p:pic>
      <p:pic>
        <p:nvPicPr>
          <p:cNvPr id="194" name="Google Shape;194;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46434" y="120799"/>
            <a:ext cx="1294203" cy="3646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- 6</a:t>
            </a:r>
            <a:endParaRPr sz="2000" b="1" i="0" u="none" strike="noStrike" cap="none">
              <a:solidFill>
                <a:schemeClr val="dk1"/>
              </a:solidFill>
              <a:latin typeface="Calibri"/>
              <a:ea typeface="Calibri"/>
              <a:cs typeface="Calibri"/>
              <a:sym typeface="Calibri"/>
            </a:endParaRPr>
          </a:p>
        </p:txBody>
      </p:sp>
      <p:sp>
        <p:nvSpPr>
          <p:cNvPr id="200" name="Google Shape;200;p23"/>
          <p:cNvSpPr txBox="1"/>
          <p:nvPr/>
        </p:nvSpPr>
        <p:spPr>
          <a:xfrm>
            <a:off x="55075" y="340050"/>
            <a:ext cx="4773000" cy="169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MIT report: 95% of generative AI business pilots are failing</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problem isn't the AI itself, but how companies use it.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Many companies focus on </a:t>
            </a:r>
            <a:r>
              <a:rPr lang="en" sz="1100" b="1">
                <a:solidFill>
                  <a:srgbClr val="6AA84F"/>
                </a:solidFill>
                <a:latin typeface="Calibri"/>
                <a:ea typeface="Calibri"/>
                <a:cs typeface="Calibri"/>
                <a:sym typeface="Calibri"/>
              </a:rPr>
              <a:t>sales and marketing</a:t>
            </a:r>
            <a:r>
              <a:rPr lang="en" sz="1100">
                <a:solidFill>
                  <a:schemeClr val="dk1"/>
                </a:solidFill>
                <a:latin typeface="Calibri"/>
                <a:ea typeface="Calibri"/>
                <a:cs typeface="Calibri"/>
                <a:sym typeface="Calibri"/>
              </a:rPr>
              <a:t>, but t</a:t>
            </a:r>
            <a:r>
              <a:rPr lang="en" sz="1100" b="1">
                <a:solidFill>
                  <a:srgbClr val="3C78D8"/>
                </a:solidFill>
                <a:latin typeface="Calibri"/>
                <a:ea typeface="Calibri"/>
                <a:cs typeface="Calibri"/>
                <a:sym typeface="Calibri"/>
              </a:rPr>
              <a:t>he best results come from automating back-office tasks, saving money and improving efficiency</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Companies buying AI tools from outside do much better than those building their own.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study also warns about the risks of using AI tools secretly, and points to poor planning and focusing too much on internal development as the main reasons of failures</a:t>
            </a:r>
            <a:endParaRPr sz="11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https://finance.yahoo.com/news/mit-report-95-generative-ai-105412686.html</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sp>
        <p:nvSpPr>
          <p:cNvPr id="201" name="Google Shape;201;p23"/>
          <p:cNvSpPr txBox="1"/>
          <p:nvPr/>
        </p:nvSpPr>
        <p:spPr>
          <a:xfrm>
            <a:off x="55075" y="2082943"/>
            <a:ext cx="44748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DuckDB vs SQLite vs Pandas vs Polars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SQLite - SQL DB, lightweight storage, config databases, frequent single-record updates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DuckDB - SQL DB, columnar storage, analytics, large datasets, data science workflows, SQL interface on flat files.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Pandas: common and familiar, prototyping, custom row/column manipulation, medium-size data in memory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Polars - fast, memory efficiency, large-scale data processing, lazy pipelines, DataFrame API similar to Pandas but much faster</a:t>
            </a:r>
            <a:endParaRPr sz="1100">
              <a:solidFill>
                <a:schemeClr val="dk1"/>
              </a:solidFill>
              <a:latin typeface="Calibri"/>
              <a:ea typeface="Calibri"/>
              <a:cs typeface="Calibri"/>
              <a:sym typeface="Calibri"/>
            </a:endParaRPr>
          </a:p>
        </p:txBody>
      </p:sp>
      <p:sp>
        <p:nvSpPr>
          <p:cNvPr id="202" name="Google Shape;202;p23"/>
          <p:cNvSpPr txBox="1"/>
          <p:nvPr/>
        </p:nvSpPr>
        <p:spPr>
          <a:xfrm>
            <a:off x="55075" y="3669774"/>
            <a:ext cx="44748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v3.1 - better at Coding</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Post‑training, Anthropic‑style hybrid “no‑think/think” system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V3.1 reportedly beats Claude 4 Opus on the Aider Polyglot coding benchmark; MIT license</a:t>
            </a:r>
            <a:endParaRPr sz="1100">
              <a:solidFill>
                <a:schemeClr val="dk1"/>
              </a:solidFill>
              <a:latin typeface="Calibri"/>
              <a:ea typeface="Calibri"/>
              <a:cs typeface="Calibri"/>
              <a:sym typeface="Calibri"/>
            </a:endParaRPr>
          </a:p>
        </p:txBody>
      </p:sp>
      <p:pic>
        <p:nvPicPr>
          <p:cNvPr id="203" name="Google Shape;203;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45082" y="340050"/>
            <a:ext cx="2476186" cy="1696200"/>
          </a:xfrm>
          <a:prstGeom prst="rect">
            <a:avLst/>
          </a:prstGeom>
          <a:noFill/>
          <a:ln w="9525" cap="flat" cmpd="sng">
            <a:solidFill>
              <a:srgbClr val="FF0000"/>
            </a:solidFill>
            <a:prstDash val="solid"/>
            <a:round/>
            <a:headEnd type="none" w="sm" len="sm"/>
            <a:tailEnd type="none" w="sm" len="sm"/>
          </a:ln>
        </p:spPr>
      </p:pic>
      <p:pic>
        <p:nvPicPr>
          <p:cNvPr id="204" name="Google Shape;204;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82275" y="2152000"/>
            <a:ext cx="792975" cy="610225"/>
          </a:xfrm>
          <a:prstGeom prst="rect">
            <a:avLst/>
          </a:prstGeom>
          <a:noFill/>
          <a:ln>
            <a:noFill/>
          </a:ln>
        </p:spPr>
      </p:pic>
      <p:pic>
        <p:nvPicPr>
          <p:cNvPr id="205" name="Google Shape;205;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796150" y="2195975"/>
            <a:ext cx="1281985" cy="610225"/>
          </a:xfrm>
          <a:prstGeom prst="rect">
            <a:avLst/>
          </a:prstGeom>
          <a:noFill/>
          <a:ln>
            <a:noFill/>
          </a:ln>
        </p:spPr>
      </p:pic>
      <p:pic>
        <p:nvPicPr>
          <p:cNvPr id="206" name="Google Shape;206;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82275" y="2958600"/>
            <a:ext cx="792975" cy="561320"/>
          </a:xfrm>
          <a:prstGeom prst="rect">
            <a:avLst/>
          </a:prstGeom>
          <a:noFill/>
          <a:ln>
            <a:noFill/>
          </a:ln>
        </p:spPr>
      </p:pic>
      <p:pic>
        <p:nvPicPr>
          <p:cNvPr id="207" name="Google Shape;207;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916637" y="2965925"/>
            <a:ext cx="1041003" cy="561325"/>
          </a:xfrm>
          <a:prstGeom prst="rect">
            <a:avLst/>
          </a:prstGeom>
          <a:noFill/>
          <a:ln>
            <a:noFill/>
          </a:ln>
        </p:spPr>
      </p:pic>
      <p:pic>
        <p:nvPicPr>
          <p:cNvPr id="208" name="Google Shape;208;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18900" y="3669775"/>
            <a:ext cx="1265414" cy="711000"/>
          </a:xfrm>
          <a:prstGeom prst="rect">
            <a:avLst/>
          </a:prstGeom>
          <a:noFill/>
          <a:ln>
            <a:noFill/>
          </a:ln>
        </p:spPr>
      </p:pic>
      <p:sp>
        <p:nvSpPr>
          <p:cNvPr id="209" name="Google Shape;209;p23"/>
          <p:cNvSpPr txBox="1"/>
          <p:nvPr/>
        </p:nvSpPr>
        <p:spPr>
          <a:xfrm>
            <a:off x="55075" y="4517299"/>
            <a:ext cx="44748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According to Bloomberg, Anthropic is raising $10B</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Double from what has been expected earlier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has raised $3.5B in March</a:t>
            </a:r>
            <a:endParaRPr sz="1100">
              <a:solidFill>
                <a:schemeClr val="dk1"/>
              </a:solidFill>
              <a:latin typeface="Calibri"/>
              <a:ea typeface="Calibri"/>
              <a:cs typeface="Calibri"/>
              <a:sym typeface="Calibri"/>
            </a:endParaRPr>
          </a:p>
        </p:txBody>
      </p:sp>
      <p:pic>
        <p:nvPicPr>
          <p:cNvPr id="210" name="Google Shape;210;p2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18900" y="4442273"/>
            <a:ext cx="1151703" cy="610225"/>
          </a:xfrm>
          <a:prstGeom prst="rect">
            <a:avLst/>
          </a:prstGeom>
          <a:noFill/>
          <a:ln w="9525" cap="flat" cmpd="sng">
            <a:solidFill>
              <a:srgbClr val="FF0000"/>
            </a:solidFill>
            <a:prstDash val="solid"/>
            <a:round/>
            <a:headEnd type="none" w="sm" len="sm"/>
            <a:tailEnd type="none" w="sm" len="sm"/>
          </a:ln>
        </p:spPr>
      </p:pic>
      <p:sp>
        <p:nvSpPr>
          <p:cNvPr id="211" name="Google Shape;211;p23"/>
          <p:cNvSpPr txBox="1"/>
          <p:nvPr/>
        </p:nvSpPr>
        <p:spPr>
          <a:xfrm>
            <a:off x="5950050" y="4653500"/>
            <a:ext cx="15240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Dario &amp; Daniela Amadei</a:t>
            </a:r>
            <a:endParaRPr sz="1100">
              <a:solidFill>
                <a:schemeClr val="dk1"/>
              </a:solidFill>
              <a:latin typeface="Calibri"/>
              <a:ea typeface="Calibri"/>
              <a:cs typeface="Calibri"/>
              <a:sym typeface="Calibri"/>
            </a:endParaRPr>
          </a:p>
        </p:txBody>
      </p:sp>
      <p:sp>
        <p:nvSpPr>
          <p:cNvPr id="212" name="Google Shape;212;p23"/>
          <p:cNvSpPr txBox="1"/>
          <p:nvPr/>
        </p:nvSpPr>
        <p:spPr>
          <a:xfrm>
            <a:off x="7158450" y="3099807"/>
            <a:ext cx="19182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Meta needs all the cloud infrastructure it can access.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It just made a $10B 6-years agrement for Google Cloud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It has also made agreements  to use cloud services from Amazon and Microsoft.</a:t>
            </a:r>
            <a:endParaRPr sz="1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6028</Words>
  <Application>Microsoft Macintosh PowerPoint</Application>
  <PresentationFormat>On-screen Show (16:9)</PresentationFormat>
  <Paragraphs>553</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Roboto Mono</vt:lpstr>
      <vt:lpstr>Arial</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2025-08-22T17:57:24Z</dcterms:modified>
</cp:coreProperties>
</file>