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embeddedFontLst>
    <p:embeddedFont>
      <p:font typeface="Roboto Mono" pitchFamily="49"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CDF3245-CEA5-41E5-B93F-942FFFC52A68}">
  <a:tblStyle styleId="{7CDF3245-CEA5-41E5-B93F-942FFFC52A6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65744c7d9b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5" name="Google Shape;215;g365744c7d9b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7e1dcb60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7e1dcb60f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7de412132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5" name="Google Shape;245;g37de412132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7e1dcb60fa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37e1dcb60fa_0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48cec157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48cec157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37ddae23b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0" name="Google Shape;270;g37ddae23b6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7d4d2065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8" name="Google Shape;278;g37d4d2065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38a30b4b51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g38a30b4b51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65744c7d9b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g365744c7d9b_0_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g3657ce3aa8c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1" name="Google Shape;301;g3657ce3aa8c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5610217b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65610217b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7e1204aa2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g37e1204aa23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g37ddae23b61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g37ddae23b61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3657da7395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g3657da7395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657da73951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1" name="Google Shape;331;g3657da73951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37d81d66a85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8" name="Google Shape;338;g37d81d66a85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65744c7d9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5" name="Google Shape;345;g365744c7d9b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37e6ac0a84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4" name="Google Shape;354;g37e6ac0a84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3" name="Google Shape;36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3" name="Google Shape;37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3" name="Google Shape;38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7e1204aa23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7e1204aa23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7ddae23b6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7ddae23b61_0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37ddae23b61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1" name="Google Shape;181;g37ddae23b61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65744c7d9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365744c7d9b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5744c7d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65744c7d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huggingface.co/moonshotai/Kimi-K2-Instruct-0905" TargetMode="External"/><Relationship Id="rId13" Type="http://schemas.openxmlformats.org/officeDocument/2006/relationships/image" Target="../media/image21.png"/><Relationship Id="rId3" Type="http://schemas.openxmlformats.org/officeDocument/2006/relationships/hyperlink" Target="https://blog.modelcontextprotocol.io/posts/2025-09-08-mcp-registry-preview/" TargetMode="External"/><Relationship Id="rId7" Type="http://schemas.openxmlformats.org/officeDocument/2006/relationships/hyperlink" Target="https://arxiv.org/abs/2509.04185" TargetMode="External"/><Relationship Id="rId12" Type="http://schemas.openxmlformats.org/officeDocument/2006/relationships/image" Target="../media/image20.png"/><Relationship Id="rId2" Type="http://schemas.openxmlformats.org/officeDocument/2006/relationships/notesSlide" Target="../notesSlides/notesSlide10.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hyperlink" Target="https://www.tanayj.com/p/the-gross-margin-debate-in-ai" TargetMode="External"/><Relationship Id="rId11" Type="http://schemas.openxmlformats.org/officeDocument/2006/relationships/image" Target="../media/image19.png"/><Relationship Id="rId5" Type="http://schemas.openxmlformats.org/officeDocument/2006/relationships/hyperlink" Target="https://sdan.io/blog/training-imperative" TargetMode="External"/><Relationship Id="rId15" Type="http://schemas.openxmlformats.org/officeDocument/2006/relationships/hyperlink" Target="https://platform.openai.com/docs/guides/developer-mode" TargetMode="External"/><Relationship Id="rId10" Type="http://schemas.openxmlformats.org/officeDocument/2006/relationships/image" Target="../media/image18.png"/><Relationship Id="rId4" Type="http://schemas.openxmlformats.org/officeDocument/2006/relationships/hyperlink" Target="https://github.com/modelcontextprotocol/registry/tree/main/docs" TargetMode="External"/><Relationship Id="rId9" Type="http://schemas.openxmlformats.org/officeDocument/2006/relationships/image" Target="../media/image17.png"/><Relationship Id="rId14" Type="http://schemas.openxmlformats.org/officeDocument/2006/relationships/hyperlink" Target="https://www.youtube.com/watch?v=qf8kGgsHgyc"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red.anthropic.com/2025/biorisk/" TargetMode="External"/><Relationship Id="rId3" Type="http://schemas.openxmlformats.org/officeDocument/2006/relationships/image" Target="../media/image23.png"/><Relationship Id="rId7" Type="http://schemas.openxmlformats.org/officeDocument/2006/relationships/hyperlink" Target="https://www.networkworld.com/article/4053902/nvidia-rolls-out-new-gpus-for-ai-inferencing-large-workloads.html" TargetMode="External"/><Relationship Id="rId12" Type="http://schemas.openxmlformats.org/officeDocument/2006/relationships/image" Target="../media/image26.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github.com/Mini-o3/Mini-o3" TargetMode="External"/><Relationship Id="rId11" Type="http://schemas.openxmlformats.org/officeDocument/2006/relationships/image" Target="../media/image25.jpeg"/><Relationship Id="rId5" Type="http://schemas.openxmlformats.org/officeDocument/2006/relationships/hyperlink" Target="https://arxiv.org/pdf/2509.07969" TargetMode="External"/><Relationship Id="rId10" Type="http://schemas.openxmlformats.org/officeDocument/2006/relationships/image" Target="../media/image24.png"/><Relationship Id="rId4" Type="http://schemas.openxmlformats.org/officeDocument/2006/relationships/hyperlink" Target="https://mini-o3.github.io" TargetMode="External"/><Relationship Id="rId9" Type="http://schemas.openxmlformats.org/officeDocument/2006/relationships/hyperlink" Target="https://www.anthropic.com/news/anthropic-is-endorsing-sb-53"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codebuff.co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hyperlink" Target="https://ossels.ai/codebuff-ai-coding-agent-open-source/" TargetMode="External"/><Relationship Id="rId4" Type="http://schemas.openxmlformats.org/officeDocument/2006/relationships/hyperlink" Target="https://github.com/CodebuffAI/codebuff"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huggingface.co/OpenGVLab/InternVL3_5-8B" TargetMode="External"/><Relationship Id="rId7" Type="http://schemas.openxmlformats.org/officeDocument/2006/relationships/image" Target="../media/image28.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github.com/OpenGVLab/InternVL" TargetMode="External"/><Relationship Id="rId5" Type="http://schemas.openxmlformats.org/officeDocument/2006/relationships/hyperlink" Target="https://huggingface.co/collections/OpenGVLab/internvl35-68ac87bd52ebe953485927fb" TargetMode="External"/><Relationship Id="rId4" Type="http://schemas.openxmlformats.org/officeDocument/2006/relationships/hyperlink" Target="https://arxiv.org/abs/2508.18265"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chat.qwen.ai"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pdf/2509.01092"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hyperlink" Target="https://github.com/facebookresearch/refrag" TargetMode="External"/></Relationships>
</file>

<file path=ppt/slides/_rels/slide16.xml.rels><?xml version="1.0" encoding="UTF-8" standalone="yes"?>
<Relationships xmlns="http://schemas.openxmlformats.org/package/2006/relationships"><Relationship Id="rId8" Type="http://schemas.openxmlformats.org/officeDocument/2006/relationships/hyperlink" Target="https://drive.google.com/drive/u/0/folders/1Y3U3IrYCiJ3E45Z8okR5eCg7OPnWQtPV" TargetMode="External"/><Relationship Id="rId3" Type="http://schemas.openxmlformats.org/officeDocument/2006/relationships/image" Target="../media/image32.png"/><Relationship Id="rId7" Type="http://schemas.openxmlformats.org/officeDocument/2006/relationships/hyperlink" Target="https://docs.google.com/document/d/1rsaK53T3Lg5KoGwvf8ukOUvbELRtH-V0LnOIFDxBryE"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amazon.com/dp/3032014018" TargetMode="External"/><Relationship Id="rId5" Type="http://schemas.openxmlformats.org/officeDocument/2006/relationships/hyperlink" Target="https://substack.com/@huryn/note/c-152192144" TargetMode="Externa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iW0lMW-Ff5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NCPdj3ABpR4"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2.xml.rels><?xml version="1.0" encoding="UTF-8" standalone="yes"?>
<Relationships xmlns="http://schemas.openxmlformats.org/package/2006/relationships"><Relationship Id="rId3" Type="http://schemas.openxmlformats.org/officeDocument/2006/relationships/hyperlink" Target="https://openai.com/index/why-language-models-hallucinat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https://www.youtube.com/watch?v=xGO5Q94XXf0" TargetMode="External"/><Relationship Id="rId4" Type="http://schemas.openxmlformats.org/officeDocument/2006/relationships/hyperlink" Target="https://arxiv.org/abs/2509.04664"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vjpxGd8p6rM"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hyperlink" Target="https://arxiv.org/abs/2503.21322"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promptql.io/blog/durable-framework-evaluating-enterprise-ai"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3" Type="http://schemas.openxmlformats.org/officeDocument/2006/relationships/hyperlink" Target="https://medium.com/@harishsingh8529/stop-writing-tests-this-approach-is-10x-more-effective-f4a57fc0ea74"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3" Type="http://schemas.openxmlformats.org/officeDocument/2006/relationships/hyperlink" Target="https://medium.com/@hadiyolworld007/why-tauri-rust-svelte-is-my-favorite-stack-for-native-apps-d66633b886e4"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41.jpeg"/></Relationships>
</file>

<file path=ppt/slides/_rels/slide24.xml.rels><?xml version="1.0" encoding="UTF-8" standalone="yes"?>
<Relationships xmlns="http://schemas.openxmlformats.org/package/2006/relationships"><Relationship Id="rId3" Type="http://schemas.openxmlformats.org/officeDocument/2006/relationships/hyperlink" Target="https://www.synechron.co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hyperlink" Target="https://x.com/AndrewYNg/status/1963631698987684272"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xZCbQM-hGa4"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hyperlink" Target="https://trueup.io/layoff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www.anthropic.com/news/claude-4"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openai.com/index/gpt-4-1/"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s://aistudio.google.com/app/prompts/new_chat?model=gemini-2.5-pro" TargetMode="External"/><Relationship Id="rId25" Type="http://schemas.openxmlformats.org/officeDocument/2006/relationships/hyperlink" Target="https://docs.x.ai/docs/models/grok-4-0709" TargetMode="External"/><Relationship Id="rId33" Type="http://schemas.openxmlformats.org/officeDocument/2006/relationships/hyperlink" Target="https://x.ai/blog/grok-3" TargetMode="External"/><Relationship Id="rId2" Type="http://schemas.openxmlformats.org/officeDocument/2006/relationships/notesSlide" Target="../notesSlides/notesSlide3.xml"/><Relationship Id="rId16" Type="http://schemas.openxmlformats.org/officeDocument/2006/relationships/hyperlink" Target="https://artificialanalysis.ai/models/grok-4" TargetMode="External"/><Relationship Id="rId20" Type="http://schemas.openxmlformats.org/officeDocument/2006/relationships/hyperlink" Target="https://platform.openai.com/docs/models/gpt-5" TargetMode="External"/><Relationship Id="rId29" Type="http://schemas.openxmlformats.org/officeDocument/2006/relationships/hyperlink" Target="https://api-docs.deepseek.com/news/news250821"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z.ai/blog/glm-4.5"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chat-latest" TargetMode="External"/><Relationship Id="rId28" Type="http://schemas.openxmlformats.org/officeDocument/2006/relationships/hyperlink" Target="https://huggingface.co/Qwen/Qwen3-235B-A22B-Instruct-2507" TargetMode="External"/><Relationship Id="rId36" Type="http://schemas.openxmlformats.org/officeDocument/2006/relationships/hyperlink" Target="https://huggingface.co/Qwen/Qwen3-235B-A22B-Thinking-2507" TargetMode="External"/><Relationship Id="rId10" Type="http://schemas.openxmlformats.org/officeDocument/2006/relationships/hyperlink" Target="https://llmworld.net/llm_leaderboards/" TargetMode="External"/><Relationship Id="rId19" Type="http://schemas.openxmlformats.org/officeDocument/2006/relationships/hyperlink" Target="https://openai.com/index/introducing-o3-and-o4-mini/" TargetMode="External"/><Relationship Id="rId31" Type="http://schemas.openxmlformats.org/officeDocument/2006/relationships/hyperlink" Target="https://huggingface.co/moonshotai/Kimi-K2-Instruct-0905"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moonshotai.github.io/Kimi-K2/" TargetMode="External"/><Relationship Id="rId30" Type="http://schemas.openxmlformats.org/officeDocument/2006/relationships/hyperlink" Target="https://api-docs.deepseek.com/news/news250528" TargetMode="External"/><Relationship Id="rId35"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huggingface.co/baidu/ERNIE-4.5-21B-A3B-Thinking" TargetMode="External"/><Relationship Id="rId3" Type="http://schemas.openxmlformats.org/officeDocument/2006/relationships/hyperlink" Target="https://www.techradar.com/ai-platforms-assistants/ai-pioneer-warns-that-machines-are-better-at-emotional-manipulation-than-you-are-at-saying-no" TargetMode="External"/><Relationship Id="rId7"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s://arxiv.org/pdf/2509.07604v1" TargetMode="External"/><Relationship Id="rId4" Type="http://schemas.openxmlformats.org/officeDocument/2006/relationships/hyperlink" Target="https://thinkingmachines.ai/blog/defeating-nondeterminism-in-llm-inference/"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seed.bytedance.com/en/seedream4_0" TargetMode="External"/><Relationship Id="rId7" Type="http://schemas.openxmlformats.org/officeDocument/2006/relationships/hyperlink" Target="https://x.com/Itslipsadas/status/1965107052851925019"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x.com/mrxseek/status/1965100832455839857" TargetMode="External"/><Relationship Id="rId5" Type="http://schemas.openxmlformats.org/officeDocument/2006/relationships/hyperlink" Target="https://x.com/xyster/status/1965101124752736391" TargetMode="External"/><Relationship Id="rId10" Type="http://schemas.openxmlformats.org/officeDocument/2006/relationships/image" Target="../media/image11.png"/><Relationship Id="rId4" Type="http://schemas.openxmlformats.org/officeDocument/2006/relationships/hyperlink" Target="https://x.com/ralphbrooks/status/1965124333271146693" TargetMode="External"/><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developers.googleblog.com/en/veo-3-and-veo-3-fast-new-pricing-new-configurations-and-better-resolution/" TargetMode="External"/><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hyperlink" Target="https://cognition.ai/blog/funding-growth-and-the-next-frontier-of-ai-coding-agents" TargetMode="External"/><Relationship Id="rId10" Type="http://schemas.openxmlformats.org/officeDocument/2006/relationships/image" Target="../media/image16.png"/><Relationship Id="rId4" Type="http://schemas.openxmlformats.org/officeDocument/2006/relationships/hyperlink" Target="https://www.wsj.com/tech/ai/asml-to-invest-1-5-billion-in-french-startup-mistral-ai-0d5eb547" TargetMode="External"/><Relationship Id="rId9"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31414"/>
            <a:ext cx="44202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OpenAI on Hallucinations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Crowd-sourced "LM Arena" Leaderboard</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Geoffrey Hinton warns about LLMs' Manipulations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Thinking Machines Lab Blog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K2-Think 32B  &amp; Baidu ERNIE-4.5-21B-A3B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works with MS Office and PDFs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Microsoft Shifts Office 365 AI to Anthropic Claude</a:t>
            </a:r>
            <a:endParaRPr b="1">
              <a:solidFill>
                <a:srgbClr val="3C78D8"/>
              </a:solidFill>
              <a:latin typeface="Calibri"/>
              <a:ea typeface="Calibri"/>
              <a:cs typeface="Calibri"/>
              <a:sym typeface="Calibri"/>
            </a:endParaRPr>
          </a:p>
        </p:txBody>
      </p:sp>
      <p:sp>
        <p:nvSpPr>
          <p:cNvPr id="64" name="Google Shape;64;p15"/>
          <p:cNvSpPr txBox="1"/>
          <p:nvPr/>
        </p:nvSpPr>
        <p:spPr>
          <a:xfrm>
            <a:off x="254400" y="-389"/>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 - </a:t>
            </a:r>
            <a:r>
              <a:rPr lang="en" sz="2200" b="1">
                <a:solidFill>
                  <a:srgbClr val="3C78D8"/>
                </a:solidFill>
                <a:latin typeface="Calibri"/>
                <a:ea typeface="Calibri"/>
                <a:cs typeface="Calibri"/>
                <a:sym typeface="Calibri"/>
              </a:rPr>
              <a:t>September 12</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13830"/>
            <a:ext cx="45024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Synechron AI Consulting - $1B Revenue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Wes Roth: "AI just took all our jobs"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Andrew Ng - Demand for AI Developers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i="0" u="none" strike="noStrike" cap="none">
                <a:solidFill>
                  <a:srgbClr val="3C78D8"/>
                </a:solidFill>
                <a:latin typeface="Calibri"/>
                <a:ea typeface="Calibri"/>
                <a:cs typeface="Calibri"/>
                <a:sym typeface="Calibri"/>
              </a:rPr>
              <a:t>Jobs, Layoffs</a:t>
            </a:r>
            <a:endParaRPr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057434"/>
            <a:ext cx="4420200" cy="3035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Peter Diamandis about AI</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ByteDance Seedream 4.0 Image Model</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Databricks secured $1B at $100B valuatio</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Rundown AI - life-changing prompts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Google Veo 3 and Veo 3 Fast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Mistral Valuation $14B</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Oracle's stock surged by 40% Wednesday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Cognition Raises $400M at $10.2B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MCP Registry</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The Training Imperative</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AI Gross Margins in 2025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Multi-word prediction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Moonshot AI Kimi-K2-Instruct-0905</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ChatGPT supports integration with MCP Servers</a:t>
            </a:r>
            <a:endParaRPr b="1">
              <a:solidFill>
                <a:srgbClr val="3C78D8"/>
              </a:solidFill>
              <a:latin typeface="Calibri"/>
              <a:ea typeface="Calibri"/>
              <a:cs typeface="Calibri"/>
              <a:sym typeface="Calibri"/>
            </a:endParaRPr>
          </a:p>
        </p:txBody>
      </p:sp>
      <p:sp>
        <p:nvSpPr>
          <p:cNvPr id="67" name="Google Shape;67;p15"/>
          <p:cNvSpPr txBox="1"/>
          <p:nvPr/>
        </p:nvSpPr>
        <p:spPr>
          <a:xfrm>
            <a:off x="4576975" y="528758"/>
            <a:ext cx="4502400" cy="34662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Replit Raises $250M at $3B Valuation</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ByteDance mini-03</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AI Outperforms Human Virologists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Nvidia Rubin CPX GPU handles 1 Mln context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CODE BUFF AI Agentic Coding System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InternVL3.5 open-source multimodal LLM</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Alibaba</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Meta REFRAG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Agentic AI Patterns Book</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Claude Code - YouTube Research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Customer Service AI Agent</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Streamlit-Based RAG Debugging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HyperGraphRAG</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GenAI Assessment Framework (GAF)</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Stop Writing Tests</a:t>
            </a:r>
            <a:endParaRPr b="1">
              <a:solidFill>
                <a:srgbClr val="3C78D8"/>
              </a:solidFill>
              <a:latin typeface="Calibri"/>
              <a:ea typeface="Calibri"/>
              <a:cs typeface="Calibri"/>
              <a:sym typeface="Calibri"/>
            </a:endParaRPr>
          </a:p>
          <a:p>
            <a:pPr marL="228600" marR="0" lvl="0" indent="-203200" algn="l" rtl="0">
              <a:lnSpc>
                <a:spcPct val="100000"/>
              </a:lnSpc>
              <a:spcBef>
                <a:spcPts val="0"/>
              </a:spcBef>
              <a:spcAft>
                <a:spcPts val="0"/>
              </a:spcAft>
              <a:buClr>
                <a:srgbClr val="3C78D8"/>
              </a:buClr>
              <a:buSzPts val="1400"/>
              <a:buFont typeface="Calibri"/>
              <a:buChar char="●"/>
            </a:pPr>
            <a:r>
              <a:rPr lang="en" b="1">
                <a:solidFill>
                  <a:srgbClr val="3C78D8"/>
                </a:solidFill>
                <a:latin typeface="Calibri"/>
                <a:ea typeface="Calibri"/>
                <a:cs typeface="Calibri"/>
                <a:sym typeface="Calibri"/>
              </a:rPr>
              <a:t>Tauri + Rust + Svelte for Native Apps</a:t>
            </a:r>
            <a:endParaRPr b="1">
              <a:solidFill>
                <a:srgbClr val="3C78D8"/>
              </a:solidFill>
              <a:latin typeface="Calibri"/>
              <a:ea typeface="Calibri"/>
              <a:cs typeface="Calibri"/>
              <a:sym typeface="Calibri"/>
            </a:endParaRPr>
          </a:p>
        </p:txBody>
      </p:sp>
      <p:sp>
        <p:nvSpPr>
          <p:cNvPr id="68" name="Google Shape;68;p15"/>
          <p:cNvSpPr txBox="1"/>
          <p:nvPr/>
        </p:nvSpPr>
        <p:spPr>
          <a:xfrm>
            <a:off x="5336100" y="67518"/>
            <a:ext cx="3553500" cy="3879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i="1" dirty="0">
                <a:solidFill>
                  <a:srgbClr val="FF0000"/>
                </a:solidFill>
                <a:latin typeface="Roboto Mono"/>
                <a:ea typeface="Roboto Mono"/>
                <a:cs typeface="Roboto Mono"/>
                <a:sym typeface="Roboto Mono"/>
              </a:rPr>
              <a:t>avoid hallucinations </a:t>
            </a:r>
          </a:p>
          <a:p>
            <a:pPr marL="0" marR="0" lvl="0" indent="0" algn="l" rtl="0">
              <a:lnSpc>
                <a:spcPct val="100000"/>
              </a:lnSpc>
              <a:spcBef>
                <a:spcPts val="0"/>
              </a:spcBef>
              <a:spcAft>
                <a:spcPts val="0"/>
              </a:spcAft>
              <a:buNone/>
            </a:pPr>
            <a:r>
              <a:rPr lang="en" sz="1200" b="1" i="1" dirty="0">
                <a:solidFill>
                  <a:srgbClr val="FF0000"/>
                </a:solidFill>
                <a:latin typeface="Roboto Mono"/>
                <a:ea typeface="Roboto Mono"/>
                <a:cs typeface="Roboto Mono"/>
                <a:sym typeface="Roboto Mono"/>
              </a:rPr>
              <a:t>by abstaining when unsure -- OpenAI</a:t>
            </a:r>
            <a:endParaRPr sz="1200" b="1" i="1" dirty="0">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4"/>
          <p:cNvSpPr txBox="1"/>
          <p:nvPr/>
        </p:nvSpPr>
        <p:spPr>
          <a:xfrm>
            <a:off x="55075" y="-9225"/>
            <a:ext cx="182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218" name="Google Shape;218;p24"/>
          <p:cNvSpPr txBox="1"/>
          <p:nvPr/>
        </p:nvSpPr>
        <p:spPr>
          <a:xfrm>
            <a:off x="65250" y="365911"/>
            <a:ext cx="43875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MCP Registry</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open catalog and API for publicly available MCP servers to improve discoverability and implementation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https://blog.modelcontextprotocol.io/posts/2025-09-08-mcp-registry-preview/</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https://github.com/modelcontextprotocol/registry/tree/main/docs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19" name="Google Shape;219;p24"/>
          <p:cNvSpPr txBox="1"/>
          <p:nvPr/>
        </p:nvSpPr>
        <p:spPr>
          <a:xfrm>
            <a:off x="65250" y="1313789"/>
            <a:ext cx="43875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The Training Imperative</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Eventually, all serious AI firms will train their own models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getting easier and cheaper to train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Model ownership will soon be crucial for industry relevance</a:t>
            </a:r>
            <a:endParaRPr sz="9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5"/>
              </a:rPr>
              <a:t>https://sdan.io/blog/training-imperative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0" name="Google Shape;220;p24"/>
          <p:cNvSpPr txBox="1"/>
          <p:nvPr/>
        </p:nvSpPr>
        <p:spPr>
          <a:xfrm>
            <a:off x="65250" y="2307948"/>
            <a:ext cx="43875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AI Gross Margins in 2025</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70% - chipmakers; 50-55% - cloud services; software - up to 60%</a:t>
            </a:r>
            <a:endParaRPr sz="900">
              <a:solidFill>
                <a:schemeClr val="dk1"/>
              </a:solidFill>
              <a:latin typeface="Calibri"/>
              <a:ea typeface="Calibri"/>
              <a:cs typeface="Calibri"/>
              <a:sym typeface="Calibri"/>
            </a:endParaRPr>
          </a:p>
          <a:p>
            <a:pPr marL="171450" marR="0" lvl="0" indent="-95250" algn="l" rtl="0">
              <a:lnSpc>
                <a:spcPct val="100000"/>
              </a:lnSpc>
              <a:spcBef>
                <a:spcPts val="0"/>
              </a:spcBef>
              <a:spcAft>
                <a:spcPts val="0"/>
              </a:spcAft>
              <a:buClr>
                <a:schemeClr val="dk1"/>
              </a:buClr>
              <a:buSzPts val="600"/>
              <a:buFont typeface="Calibri"/>
              <a:buChar char="●"/>
            </a:pPr>
            <a:r>
              <a:rPr lang="en" sz="900" u="sng">
                <a:solidFill>
                  <a:schemeClr val="hlink"/>
                </a:solidFill>
                <a:latin typeface="Calibri"/>
                <a:ea typeface="Calibri"/>
                <a:cs typeface="Calibri"/>
                <a:sym typeface="Calibri"/>
                <a:hlinkClick r:id="rId6"/>
              </a:rPr>
              <a:t>https://www.tanayj.com/p/the-gross-margin-debate-in-ai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1" name="Google Shape;221;p24"/>
          <p:cNvSpPr txBox="1"/>
          <p:nvPr/>
        </p:nvSpPr>
        <p:spPr>
          <a:xfrm>
            <a:off x="65250" y="2937175"/>
            <a:ext cx="4387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Multi-word prediction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Predicts multiple words at once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5x speed without losing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https://arxiv.org/abs/2509.04185</a:t>
            </a:r>
            <a:endParaRPr sz="1200">
              <a:solidFill>
                <a:schemeClr val="dk1"/>
              </a:solidFill>
              <a:latin typeface="Calibri"/>
              <a:ea typeface="Calibri"/>
              <a:cs typeface="Calibri"/>
              <a:sym typeface="Calibri"/>
            </a:endParaRPr>
          </a:p>
        </p:txBody>
      </p:sp>
      <p:sp>
        <p:nvSpPr>
          <p:cNvPr id="222" name="Google Shape;222;p24"/>
          <p:cNvSpPr txBox="1"/>
          <p:nvPr/>
        </p:nvSpPr>
        <p:spPr>
          <a:xfrm>
            <a:off x="65250" y="3771817"/>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Moonshot AI Kimi-K2-Instruct-0905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1T params, 32B active params LLM</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https://huggingface.co/moonshotai/Kimi-K2-Instruct-0905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23" name="Google Shape;223;p24"/>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30474" y="365899"/>
            <a:ext cx="2274310" cy="849600"/>
          </a:xfrm>
          <a:prstGeom prst="rect">
            <a:avLst/>
          </a:prstGeom>
          <a:noFill/>
          <a:ln w="9525" cap="flat" cmpd="sng">
            <a:solidFill>
              <a:srgbClr val="FF0000"/>
            </a:solidFill>
            <a:prstDash val="solid"/>
            <a:round/>
            <a:headEnd type="none" w="sm" len="sm"/>
            <a:tailEnd type="none" w="sm" len="sm"/>
          </a:ln>
        </p:spPr>
      </p:pic>
      <p:pic>
        <p:nvPicPr>
          <p:cNvPr id="224" name="Google Shape;224;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830475" y="1313791"/>
            <a:ext cx="1856245" cy="895800"/>
          </a:xfrm>
          <a:prstGeom prst="rect">
            <a:avLst/>
          </a:prstGeom>
          <a:noFill/>
          <a:ln w="9525" cap="flat" cmpd="sng">
            <a:solidFill>
              <a:srgbClr val="FF0000"/>
            </a:solidFill>
            <a:prstDash val="solid"/>
            <a:round/>
            <a:headEnd type="none" w="sm" len="sm"/>
            <a:tailEnd type="none" w="sm" len="sm"/>
          </a:ln>
        </p:spPr>
      </p:pic>
      <p:pic>
        <p:nvPicPr>
          <p:cNvPr id="225" name="Google Shape;225;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830475" y="2307951"/>
            <a:ext cx="2069700" cy="526500"/>
          </a:xfrm>
          <a:prstGeom prst="rect">
            <a:avLst/>
          </a:prstGeom>
          <a:noFill/>
          <a:ln w="9525" cap="flat" cmpd="sng">
            <a:solidFill>
              <a:srgbClr val="FF0000"/>
            </a:solidFill>
            <a:prstDash val="solid"/>
            <a:round/>
            <a:headEnd type="none" w="sm" len="sm"/>
            <a:tailEnd type="none" w="sm" len="sm"/>
          </a:ln>
        </p:spPr>
      </p:pic>
      <p:pic>
        <p:nvPicPr>
          <p:cNvPr id="226" name="Google Shape;226;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830475" y="2949563"/>
            <a:ext cx="2274299" cy="581987"/>
          </a:xfrm>
          <a:prstGeom prst="rect">
            <a:avLst/>
          </a:prstGeom>
          <a:noFill/>
          <a:ln w="9525" cap="flat" cmpd="sng">
            <a:solidFill>
              <a:srgbClr val="FF0000"/>
            </a:solidFill>
            <a:prstDash val="solid"/>
            <a:round/>
            <a:headEnd type="none" w="sm" len="sm"/>
            <a:tailEnd type="none" w="sm" len="sm"/>
          </a:ln>
        </p:spPr>
      </p:pic>
      <p:pic>
        <p:nvPicPr>
          <p:cNvPr id="227" name="Google Shape;227;p24"/>
          <p:cNvPicPr preferRelativeResize="0"/>
          <p:nvPr/>
        </p:nvPicPr>
        <p:blipFill rotWithShape="1">
          <a:blip r:embed="rId13" cstate="email">
            <a:alphaModFix/>
            <a:extLst>
              <a:ext uri="{28A0092B-C50C-407E-A947-70E740481C1C}">
                <a14:useLocalDpi xmlns:a14="http://schemas.microsoft.com/office/drawing/2010/main"/>
              </a:ext>
            </a:extLst>
          </a:blip>
          <a:srcRect/>
          <a:stretch/>
        </p:blipFill>
        <p:spPr>
          <a:xfrm>
            <a:off x="4830473" y="3602257"/>
            <a:ext cx="2069700" cy="745093"/>
          </a:xfrm>
          <a:prstGeom prst="rect">
            <a:avLst/>
          </a:prstGeom>
          <a:noFill/>
          <a:ln w="9525" cap="flat" cmpd="sng">
            <a:solidFill>
              <a:srgbClr val="FF0000"/>
            </a:solidFill>
            <a:prstDash val="solid"/>
            <a:round/>
            <a:headEnd type="none" w="sm" len="sm"/>
            <a:tailEnd type="none" w="sm" len="sm"/>
          </a:ln>
        </p:spPr>
      </p:pic>
      <p:sp>
        <p:nvSpPr>
          <p:cNvPr id="228" name="Google Shape;228;p24"/>
          <p:cNvSpPr txBox="1"/>
          <p:nvPr/>
        </p:nvSpPr>
        <p:spPr>
          <a:xfrm>
            <a:off x="65250" y="4421950"/>
            <a:ext cx="43875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ChatGPT now supports full integration with MCP Servers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Plus and Pro users; Enable Developer Mode in Settings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4"/>
              </a:rPr>
              <a:t>https://www.youtube.com/watch?v=qf8kGgsHgyc</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15"/>
              </a:rPr>
              <a:t>https://platform.openai.com/docs/guides/developer-mode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29" name="Google Shape;229;p24"/>
          <p:cNvPicPr preferRelativeResize="0"/>
          <p:nvPr/>
        </p:nvPicPr>
        <p:blipFill rotWithShape="1">
          <a:blip r:embed="rId16" cstate="email">
            <a:alphaModFix/>
            <a:extLst>
              <a:ext uri="{28A0092B-C50C-407E-A947-70E740481C1C}">
                <a14:useLocalDpi xmlns:a14="http://schemas.microsoft.com/office/drawing/2010/main"/>
              </a:ext>
            </a:extLst>
          </a:blip>
          <a:srcRect/>
          <a:stretch/>
        </p:blipFill>
        <p:spPr>
          <a:xfrm>
            <a:off x="4830476" y="4448063"/>
            <a:ext cx="1170617" cy="581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5"/>
          <p:cNvSpPr txBox="1"/>
          <p:nvPr/>
        </p:nvSpPr>
        <p:spPr>
          <a:xfrm>
            <a:off x="55075" y="-9225"/>
            <a:ext cx="1969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35" name="Google Shape;235;p25"/>
          <p:cNvSpPr txBox="1"/>
          <p:nvPr/>
        </p:nvSpPr>
        <p:spPr>
          <a:xfrm>
            <a:off x="93281" y="430425"/>
            <a:ext cx="5050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Replit Raises $250M at $3B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coding startup has tripled its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AI development tools like </a:t>
            </a:r>
            <a:r>
              <a:rPr lang="en" sz="1200" b="1">
                <a:solidFill>
                  <a:srgbClr val="FF0000"/>
                </a:solidFill>
                <a:latin typeface="Calibri"/>
                <a:ea typeface="Calibri"/>
                <a:cs typeface="Calibri"/>
                <a:sym typeface="Calibri"/>
              </a:rPr>
              <a:t>Agent 3</a:t>
            </a: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a:t>
            </a:r>
            <a:r>
              <a:rPr lang="en" sz="1200" b="1">
                <a:solidFill>
                  <a:srgbClr val="3C78D8"/>
                </a:solidFill>
                <a:latin typeface="Calibri"/>
                <a:ea typeface="Calibri"/>
                <a:cs typeface="Calibri"/>
                <a:sym typeface="Calibri"/>
              </a:rPr>
              <a:t>200 min autonomous work: build &gt; run in browser &gt; validate &gt; repair loop</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40M users and $150M ARR</a:t>
            </a:r>
            <a:endParaRPr sz="1200">
              <a:solidFill>
                <a:schemeClr val="dk1"/>
              </a:solidFill>
              <a:latin typeface="Calibri"/>
              <a:ea typeface="Calibri"/>
              <a:cs typeface="Calibri"/>
              <a:sym typeface="Calibri"/>
            </a:endParaRPr>
          </a:p>
        </p:txBody>
      </p:sp>
      <p:pic>
        <p:nvPicPr>
          <p:cNvPr id="236" name="Google Shape;236;p2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12975" y="495120"/>
            <a:ext cx="1741151" cy="627800"/>
          </a:xfrm>
          <a:prstGeom prst="rect">
            <a:avLst/>
          </a:prstGeom>
          <a:noFill/>
          <a:ln w="9525" cap="flat" cmpd="sng">
            <a:solidFill>
              <a:srgbClr val="FF0000"/>
            </a:solidFill>
            <a:prstDash val="solid"/>
            <a:round/>
            <a:headEnd type="none" w="sm" len="sm"/>
            <a:tailEnd type="none" w="sm" len="sm"/>
          </a:ln>
        </p:spPr>
      </p:pic>
      <p:sp>
        <p:nvSpPr>
          <p:cNvPr id="237" name="Google Shape;237;p25"/>
          <p:cNvSpPr txBox="1"/>
          <p:nvPr/>
        </p:nvSpPr>
        <p:spPr>
          <a:xfrm>
            <a:off x="104185" y="1453799"/>
            <a:ext cx="438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ByteDance mini-03</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multimodal reasoning model from University of Hong Kong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based on the Qwen2.5-VL-7B-Instruct (7B params)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4"/>
              </a:rPr>
              <a:t>https://mini-o3.github.io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https://arxiv.org/pdf/2509.07969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https://github.com/Mini-o3/Mini-o3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38" name="Google Shape;238;p25"/>
          <p:cNvSpPr txBox="1"/>
          <p:nvPr/>
        </p:nvSpPr>
        <p:spPr>
          <a:xfrm>
            <a:off x="110244" y="3975968"/>
            <a:ext cx="51207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Rubin CPX GPU handles 1 Mln context </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powerful chip excels at tasks needing extremely long text sequences, like video creation and coding.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part of a larger system for efficient processing and will launch in late 2026</a:t>
            </a:r>
            <a:r>
              <a:rPr lang="en" sz="800">
                <a:solidFill>
                  <a:schemeClr val="dk1"/>
                </a:solidFill>
                <a:latin typeface="Calibri"/>
                <a:ea typeface="Calibri"/>
                <a:cs typeface="Calibri"/>
                <a:sym typeface="Calibri"/>
              </a:rPr>
              <a:t>.</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https://www.networkworld.com/article/4053902/nvidia-rolls-out-new-gpus-for-ai-inferencing-large-workloads.html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39" name="Google Shape;239;p25"/>
          <p:cNvSpPr txBox="1"/>
          <p:nvPr/>
        </p:nvSpPr>
        <p:spPr>
          <a:xfrm>
            <a:off x="120419" y="2662380"/>
            <a:ext cx="4387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AI Outperforms Human Virologists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show it's significantly better at finding bioweapon information than using the internet alone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added safety measures to prevent Claude from aiding bioweapons development</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https://red.anthropic.com/2025/biorisk/</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https://www.anthropic.com/news/anthropic-is-endorsing-sb-53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0" name="Google Shape;240;p2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829487" y="1823978"/>
            <a:ext cx="1909275" cy="510250"/>
          </a:xfrm>
          <a:prstGeom prst="rect">
            <a:avLst/>
          </a:prstGeom>
          <a:noFill/>
          <a:ln w="9525" cap="flat" cmpd="sng">
            <a:solidFill>
              <a:srgbClr val="FF0000"/>
            </a:solidFill>
            <a:prstDash val="solid"/>
            <a:round/>
            <a:headEnd type="none" w="sm" len="sm"/>
            <a:tailEnd type="none" w="sm" len="sm"/>
          </a:ln>
        </p:spPr>
      </p:pic>
      <p:pic>
        <p:nvPicPr>
          <p:cNvPr id="241" name="Google Shape;241;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829475" y="2662380"/>
            <a:ext cx="1645168" cy="1094775"/>
          </a:xfrm>
          <a:prstGeom prst="rect">
            <a:avLst/>
          </a:prstGeom>
          <a:noFill/>
          <a:ln w="9525" cap="flat" cmpd="sng">
            <a:solidFill>
              <a:srgbClr val="FF0000"/>
            </a:solidFill>
            <a:prstDash val="solid"/>
            <a:round/>
            <a:headEnd type="none" w="sm" len="sm"/>
            <a:tailEnd type="none" w="sm" len="sm"/>
          </a:ln>
        </p:spPr>
      </p:pic>
      <p:pic>
        <p:nvPicPr>
          <p:cNvPr id="242" name="Google Shape;242;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512975" y="3975978"/>
            <a:ext cx="1741151" cy="8839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6"/>
          <p:cNvSpPr txBox="1"/>
          <p:nvPr/>
        </p:nvSpPr>
        <p:spPr>
          <a:xfrm>
            <a:off x="55075" y="-9225"/>
            <a:ext cx="4199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CODE BUFF AI Agentic Coding System</a:t>
            </a:r>
            <a:endParaRPr sz="2000" b="1" i="0" u="none" strike="noStrike" cap="none">
              <a:solidFill>
                <a:schemeClr val="dk1"/>
              </a:solidFill>
              <a:latin typeface="Calibri"/>
              <a:ea typeface="Calibri"/>
              <a:cs typeface="Calibri"/>
              <a:sym typeface="Calibri"/>
            </a:endParaRPr>
          </a:p>
        </p:txBody>
      </p:sp>
      <p:sp>
        <p:nvSpPr>
          <p:cNvPr id="248" name="Google Shape;248;p26"/>
          <p:cNvSpPr txBox="1"/>
          <p:nvPr/>
        </p:nvSpPr>
        <p:spPr>
          <a:xfrm>
            <a:off x="55075" y="438446"/>
            <a:ext cx="43875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CODE BUFF AI Agentic Coding System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open-source, uses a team of specialized agents to deliver context-aware, multi-step code generation, refactoring, and workflow automation across software projects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Multi-Agent Collaboration (File Explorer, Planner, Implementation, and Review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Project-Wide Awareness - rapidly indexes and maps entire codebases, building long-term memory in readable files like `knowledge.md`, enabling smarter, repeatable context-sensitive edits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Works with many major LLMs, including Claude, GPT, Qwen, and DeepSeek; Developers mostly use CLI interface, but can also integrate CODE BUFF into apps using the SDK; Allows building advanced, programmatic TypeScript workflows for automation, batch refactors, and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Claude Code in benchmarks, achieving a 61% success rate versus 53% across 175+ coding tasks, thanks to error reduction and intelligent agent specialization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Git integration and a command-line “undo” for safe experimentation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https://www.codebuff.com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https://github.com/CodebuffAI/codebuff</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https://ossels.ai/codebuff-ai-coding-agent-open-source/</a:t>
            </a:r>
            <a:endParaRPr sz="1200">
              <a:solidFill>
                <a:schemeClr val="dk1"/>
              </a:solidFill>
              <a:latin typeface="Calibri"/>
              <a:ea typeface="Calibri"/>
              <a:cs typeface="Calibri"/>
              <a:sym typeface="Calibri"/>
            </a:endParaRPr>
          </a:p>
        </p:txBody>
      </p:sp>
      <p:pic>
        <p:nvPicPr>
          <p:cNvPr id="249" name="Google Shape;249;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964075" y="1344400"/>
            <a:ext cx="2695575" cy="543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7"/>
          <p:cNvSpPr txBox="1"/>
          <p:nvPr/>
        </p:nvSpPr>
        <p:spPr>
          <a:xfrm>
            <a:off x="55075" y="-9225"/>
            <a:ext cx="443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InternVL3.5 open-source multimodal LLM</a:t>
            </a:r>
            <a:endParaRPr sz="2000" b="1" i="0" u="none" strike="noStrike" cap="none">
              <a:solidFill>
                <a:schemeClr val="dk1"/>
              </a:solidFill>
              <a:latin typeface="Calibri"/>
              <a:ea typeface="Calibri"/>
              <a:cs typeface="Calibri"/>
              <a:sym typeface="Calibri"/>
            </a:endParaRPr>
          </a:p>
        </p:txBody>
      </p:sp>
      <p:sp>
        <p:nvSpPr>
          <p:cNvPr id="255" name="Google Shape;255;p27"/>
          <p:cNvSpPr txBox="1"/>
          <p:nvPr/>
        </p:nvSpPr>
        <p:spPr>
          <a:xfrm>
            <a:off x="76684" y="462697"/>
            <a:ext cx="4387500" cy="402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InternVL3.5 open-source multimodal LLM series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reasoning, vision-language, 1B ... 241B params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https://huggingface.co/OpenGVLab/InternVL3_5-8B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https://arxiv.org/abs/2508.18265</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https://huggingface.co/collections/OpenGVLab/internvl35-68ac87bd52ebe953485927fb</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https://github.com/OpenGVLab/InternVL</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Cascade Reinforcement Learning - offline RL for stable model convergence and online RL for refined alignment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Visual Resolution Router (ViR) - Dynamically adjusts visual token resolutions, reducing compute costs with minimal performance loss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Decoupled Vision-Language Deployment (DvD) - Splits the vision encoder and LLM execution across multiple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Follows a “ViT–MLP–LLM” design, utilizing state-of-the-art vision transformers (e.g., InternViT-300M, InternViT-6B) and powerful language model backbones (e.g., Qwen3, GPT-OSS)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16% improvement in reasoning ability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4x inference speedup over its predecessor, InternVL3</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variant, InternVL3.5-241B-A28B, closely rivals flagship commercial MLLMs (like GPT-5) in multimodal, agentic, and text tasks, with only a small performance gap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Enhanced Agentic Abilities - supports novel real-world tasks such as GUI control, embodied agency, SVG-based understanding / generation, and other agentic applications</a:t>
            </a:r>
            <a:endParaRPr sz="1200">
              <a:solidFill>
                <a:schemeClr val="dk1"/>
              </a:solidFill>
              <a:latin typeface="Calibri"/>
              <a:ea typeface="Calibri"/>
              <a:cs typeface="Calibri"/>
              <a:sym typeface="Calibri"/>
            </a:endParaRPr>
          </a:p>
        </p:txBody>
      </p:sp>
      <p:pic>
        <p:nvPicPr>
          <p:cNvPr id="256" name="Google Shape;256;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06050" y="784800"/>
            <a:ext cx="1581000" cy="395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8"/>
          <p:cNvSpPr txBox="1"/>
          <p:nvPr/>
        </p:nvSpPr>
        <p:spPr>
          <a:xfrm>
            <a:off x="55075" y="-9225"/>
            <a:ext cx="1442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a:t>
            </a:r>
            <a:endParaRPr sz="2000" b="1" i="0" u="none" strike="noStrike" cap="none">
              <a:solidFill>
                <a:schemeClr val="dk1"/>
              </a:solidFill>
              <a:latin typeface="Calibri"/>
              <a:ea typeface="Calibri"/>
              <a:cs typeface="Calibri"/>
              <a:sym typeface="Calibri"/>
            </a:endParaRPr>
          </a:p>
        </p:txBody>
      </p:sp>
      <p:sp>
        <p:nvSpPr>
          <p:cNvPr id="262" name="Google Shape;262;p28"/>
          <p:cNvSpPr txBox="1"/>
          <p:nvPr/>
        </p:nvSpPr>
        <p:spPr>
          <a:xfrm>
            <a:off x="4671525" y="1698050"/>
            <a:ext cx="43875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 has developed a new AI chip for inference tasks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7nm technology, alternative to Nvidia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Alibaba's cloud division reported a 26% revenue jump, driven by accelerated AI integration and infrastructure growth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company announced a historic $53B investment over 3  years. This is China’s largest AI and cloud infrastructure commitment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Initiatives include cloud credits and capital for AI startups and the continued expansion of the </a:t>
            </a:r>
            <a:r>
              <a:rPr lang="en" sz="1200" b="1">
                <a:solidFill>
                  <a:srgbClr val="FF0000"/>
                </a:solidFill>
                <a:latin typeface="Calibri"/>
                <a:ea typeface="Calibri"/>
                <a:cs typeface="Calibri"/>
                <a:sym typeface="Calibri"/>
              </a:rPr>
              <a:t>ModelScope open-source platform</a:t>
            </a:r>
            <a:r>
              <a:rPr lang="en" sz="1200">
                <a:solidFill>
                  <a:schemeClr val="dk1"/>
                </a:solidFill>
                <a:latin typeface="Calibri"/>
                <a:ea typeface="Calibri"/>
                <a:cs typeface="Calibri"/>
                <a:sym typeface="Calibri"/>
              </a:rPr>
              <a:t> supporting over </a:t>
            </a:r>
            <a:r>
              <a:rPr lang="en" sz="1200" b="1">
                <a:solidFill>
                  <a:srgbClr val="FF0000"/>
                </a:solidFill>
                <a:latin typeface="Calibri"/>
                <a:ea typeface="Calibri"/>
                <a:cs typeface="Calibri"/>
                <a:sym typeface="Calibri"/>
              </a:rPr>
              <a:t>54,000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 DAMO Academy has partnered with the United Nations ITU for AI-for-Good projects (healthcare, climate forecasting, and scientific discovery)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Alibaba’s AI powers both product development and major international collaborations, such as research with Singapore’s largest hospitals to enhance early disease diagnosis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 the 2025 World Artificial Intelligence Conference, Alibaba showcased intelligent cockpit systems, enterprise AI partnerships, and novel AI glasses for industrial and consumer applications.</a:t>
            </a:r>
            <a:endParaRPr sz="1200">
              <a:solidFill>
                <a:schemeClr val="dk1"/>
              </a:solidFill>
              <a:latin typeface="Calibri"/>
              <a:ea typeface="Calibri"/>
              <a:cs typeface="Calibri"/>
              <a:sym typeface="Calibri"/>
            </a:endParaRPr>
          </a:p>
        </p:txBody>
      </p:sp>
      <p:sp>
        <p:nvSpPr>
          <p:cNvPr id="263" name="Google Shape;263;p28"/>
          <p:cNvSpPr txBox="1"/>
          <p:nvPr/>
        </p:nvSpPr>
        <p:spPr>
          <a:xfrm>
            <a:off x="98725" y="317175"/>
            <a:ext cx="4387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Qwen3-Max-Preview model 1T+ params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 and leading Western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Qwen Chat: </a:t>
            </a:r>
            <a:r>
              <a:rPr lang="en" sz="1200" u="sng">
                <a:solidFill>
                  <a:schemeClr val="hlink"/>
                </a:solidFill>
                <a:latin typeface="Calibri"/>
                <a:ea typeface="Calibri"/>
                <a:cs typeface="Calibri"/>
                <a:sym typeface="Calibri"/>
                <a:hlinkClick r:id="rId3"/>
              </a:rPr>
              <a:t>https://chat.qwen.ai</a:t>
            </a:r>
            <a:r>
              <a:rPr lang="en" sz="1200">
                <a:solidFill>
                  <a:schemeClr val="dk1"/>
                </a:solidFill>
                <a:latin typeface="Calibri"/>
                <a:ea typeface="Calibri"/>
                <a:cs typeface="Calibri"/>
                <a:sym typeface="Calibri"/>
              </a:rPr>
              <a:t> (chatting, coding, and document processing; also via Alibaba Cloud API (Alibaba Model Studio); also through OpenRouter for OpenAI-compatible API access</a:t>
            </a:r>
            <a:endParaRPr sz="1200">
              <a:solidFill>
                <a:schemeClr val="dk1"/>
              </a:solidFill>
              <a:latin typeface="Calibri"/>
              <a:ea typeface="Calibri"/>
              <a:cs typeface="Calibri"/>
              <a:sym typeface="Calibri"/>
            </a:endParaRPr>
          </a:p>
        </p:txBody>
      </p:sp>
      <p:pic>
        <p:nvPicPr>
          <p:cNvPr id="264" name="Google Shape;264;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1525" y="317175"/>
            <a:ext cx="1922633" cy="1279425"/>
          </a:xfrm>
          <a:prstGeom prst="rect">
            <a:avLst/>
          </a:prstGeom>
          <a:noFill/>
          <a:ln w="9525" cap="flat" cmpd="sng">
            <a:solidFill>
              <a:srgbClr val="FF0000"/>
            </a:solidFill>
            <a:prstDash val="solid"/>
            <a:round/>
            <a:headEnd type="none" w="sm" len="sm"/>
            <a:tailEnd type="none" w="sm" len="sm"/>
          </a:ln>
        </p:spPr>
      </p:pic>
      <p:sp>
        <p:nvSpPr>
          <p:cNvPr id="265" name="Google Shape;265;p28"/>
          <p:cNvSpPr txBox="1"/>
          <p:nvPr/>
        </p:nvSpPr>
        <p:spPr>
          <a:xfrm>
            <a:off x="98725" y="2807037"/>
            <a:ext cx="43875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Qwen3-Next-80B-A3B </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a:solidFill>
                  <a:srgbClr val="000000"/>
                </a:solidFill>
                <a:latin typeface="Calibri"/>
                <a:ea typeface="Calibri"/>
                <a:cs typeface="Calibri"/>
                <a:sym typeface="Calibri"/>
              </a:rPr>
              <a:t>A new model architecture, Sparse Mixture-of-Experts design with hybrid attention and multi-token prediction</a:t>
            </a:r>
            <a:endParaRPr sz="1200">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1200">
                <a:solidFill>
                  <a:srgbClr val="000000"/>
                </a:solidFill>
                <a:latin typeface="Calibri"/>
                <a:ea typeface="Calibri"/>
                <a:cs typeface="Calibri"/>
                <a:sym typeface="Calibri"/>
              </a:rPr>
              <a:t>80B-params base model activates only 3B parameters at inference, enabling 10x faster throughput for long-context tasks</a:t>
            </a:r>
            <a:endParaRPr sz="1200">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512 total experts, combining 10 routed experts + 1 shared expert</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Active param ratio 3.75% (3B / 80B = 3.75%) is appreciably lower than GPT-OSS' 4.3% and Qwen3's own prior 10%.</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Benefits: best-in-class efficiency, rapid inference, superior long-context handling (262K tok expandable to 1M), advanced reasoning, with 10x reduction in training costs and dramatic reduction in deployment costs</a:t>
            </a:r>
            <a:endParaRPr sz="1200">
              <a:latin typeface="Calibri"/>
              <a:ea typeface="Calibri"/>
              <a:cs typeface="Calibri"/>
              <a:sym typeface="Calibri"/>
            </a:endParaRPr>
          </a:p>
        </p:txBody>
      </p:sp>
      <p:sp>
        <p:nvSpPr>
          <p:cNvPr id="266" name="Google Shape;266;p28"/>
          <p:cNvSpPr txBox="1"/>
          <p:nvPr/>
        </p:nvSpPr>
        <p:spPr>
          <a:xfrm>
            <a:off x="98725" y="150992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Qwen-Image</a:t>
            </a:r>
            <a:r>
              <a:rPr lang="en" sz="1200">
                <a:solidFill>
                  <a:schemeClr val="dk1"/>
                </a:solidFill>
                <a:latin typeface="Calibri"/>
                <a:ea typeface="Calibri"/>
                <a:cs typeface="Calibri"/>
                <a:sym typeface="Calibri"/>
              </a:rPr>
              <a:t> - multimodal and visual reasoning -  image interpretation, cross-modal content generation, and enterprise search involving visual inputs</a:t>
            </a:r>
            <a:endParaRPr sz="1200">
              <a:solidFill>
                <a:schemeClr val="dk1"/>
              </a:solidFill>
              <a:latin typeface="Calibri"/>
              <a:ea typeface="Calibri"/>
              <a:cs typeface="Calibri"/>
              <a:sym typeface="Calibri"/>
            </a:endParaRPr>
          </a:p>
        </p:txBody>
      </p:sp>
      <p:sp>
        <p:nvSpPr>
          <p:cNvPr id="267" name="Google Shape;267;p28"/>
          <p:cNvSpPr txBox="1"/>
          <p:nvPr/>
        </p:nvSpPr>
        <p:spPr>
          <a:xfrm>
            <a:off x="98725" y="2148575"/>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Alibaba released an updated </a:t>
            </a:r>
            <a:r>
              <a:rPr lang="en" sz="1200" b="1">
                <a:solidFill>
                  <a:srgbClr val="FF0000"/>
                </a:solidFill>
                <a:latin typeface="Calibri"/>
                <a:ea typeface="Calibri"/>
                <a:cs typeface="Calibri"/>
                <a:sym typeface="Calibri"/>
              </a:rPr>
              <a:t>video-generating AI model</a:t>
            </a:r>
            <a:r>
              <a:rPr lang="en" sz="1200">
                <a:solidFill>
                  <a:schemeClr val="dk1"/>
                </a:solidFill>
                <a:latin typeface="Calibri"/>
                <a:ea typeface="Calibri"/>
                <a:cs typeface="Calibri"/>
                <a:sym typeface="Calibri"/>
              </a:rPr>
              <a:t> that can transform basic photos into “</a:t>
            </a:r>
            <a:r>
              <a:rPr lang="en" sz="1200" b="1">
                <a:solidFill>
                  <a:srgbClr val="3C78D8"/>
                </a:solidFill>
                <a:latin typeface="Calibri"/>
                <a:ea typeface="Calibri"/>
                <a:cs typeface="Calibri"/>
                <a:sym typeface="Calibri"/>
              </a:rPr>
              <a:t>film-quality avatars</a:t>
            </a:r>
            <a:r>
              <a:rPr lang="en" sz="1200">
                <a:solidFill>
                  <a:schemeClr val="dk1"/>
                </a:solidFill>
                <a:latin typeface="Calibri"/>
                <a:ea typeface="Calibri"/>
                <a:cs typeface="Calibri"/>
                <a:sym typeface="Calibri"/>
              </a:rPr>
              <a:t>” with speech, singing, and performance capabilities.</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p:nvPr/>
        </p:nvSpPr>
        <p:spPr>
          <a:xfrm>
            <a:off x="55075" y="-9225"/>
            <a:ext cx="1895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REFRAG</a:t>
            </a:r>
            <a:endParaRPr sz="2000" b="1" i="0" u="none" strike="noStrike" cap="none">
              <a:solidFill>
                <a:schemeClr val="dk1"/>
              </a:solidFill>
              <a:latin typeface="Calibri"/>
              <a:ea typeface="Calibri"/>
              <a:cs typeface="Calibri"/>
              <a:sym typeface="Calibri"/>
            </a:endParaRPr>
          </a:p>
        </p:txBody>
      </p:sp>
      <p:sp>
        <p:nvSpPr>
          <p:cNvPr id="273" name="Google Shape;273;p29"/>
          <p:cNvSpPr txBox="1"/>
          <p:nvPr/>
        </p:nvSpPr>
        <p:spPr>
          <a:xfrm>
            <a:off x="106118" y="628000"/>
            <a:ext cx="31428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REFRAG: Rethinking RAG based Decoding</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https://arxiv.org/pdf/2509.01092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30x speedup in time-to-first-token (TTFT) and 16x context window expansion compared to baseline methods with no accuracy loss.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Substantially reduces memory usage and computational load in RAG, enabling higher throughput and support for much longer contexts</a:t>
            </a:r>
            <a:br>
              <a:rPr lang="en" sz="1100">
                <a:solidFill>
                  <a:schemeClr val="dk1"/>
                </a:solidFill>
                <a:latin typeface="Calibri"/>
                <a:ea typeface="Calibri"/>
                <a:cs typeface="Calibri"/>
                <a:sym typeface="Calibri"/>
              </a:rPr>
            </a:b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REFRAG doesn't naively concatenate multiple retrieved text chunks. Instead, it compresses the retrieved context passages into compact chunk embeddings using a lightweight encoder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Then only essential chunks are expanded to full tokens as needed, guided by a reinforcement learning policy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Will be released on GitHub (not yet):</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https://github.com/facebookresearch/refrag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74" name="Google Shape;274;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456125" y="2328675"/>
            <a:ext cx="5653900" cy="2751276"/>
          </a:xfrm>
          <a:prstGeom prst="rect">
            <a:avLst/>
          </a:prstGeom>
          <a:noFill/>
          <a:ln w="9525" cap="flat" cmpd="sng">
            <a:solidFill>
              <a:srgbClr val="FF0000"/>
            </a:solidFill>
            <a:prstDash val="solid"/>
            <a:round/>
            <a:headEnd type="none" w="sm" len="sm"/>
            <a:tailEnd type="none" w="sm" len="sm"/>
          </a:ln>
        </p:spPr>
      </p:pic>
      <p:pic>
        <p:nvPicPr>
          <p:cNvPr id="275" name="Google Shape;275;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2275" y="152400"/>
            <a:ext cx="3471437" cy="2023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0"/>
          <p:cNvSpPr txBox="1"/>
          <p:nvPr/>
        </p:nvSpPr>
        <p:spPr>
          <a:xfrm>
            <a:off x="55075" y="-9225"/>
            <a:ext cx="2965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Agentic AI Patterns Book</a:t>
            </a:r>
            <a:endParaRPr sz="2000" b="1" i="0" u="none" strike="noStrike" cap="none">
              <a:solidFill>
                <a:schemeClr val="dk1"/>
              </a:solidFill>
              <a:latin typeface="Calibri"/>
              <a:ea typeface="Calibri"/>
              <a:cs typeface="Calibri"/>
              <a:sym typeface="Calibri"/>
            </a:endParaRPr>
          </a:p>
        </p:txBody>
      </p:sp>
      <p:pic>
        <p:nvPicPr>
          <p:cNvPr id="281" name="Google Shape;281;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2388809" y="365874"/>
            <a:ext cx="3435843" cy="4690627"/>
          </a:xfrm>
          <a:prstGeom prst="rect">
            <a:avLst/>
          </a:prstGeom>
          <a:noFill/>
          <a:ln w="9525" cap="flat" cmpd="sng">
            <a:solidFill>
              <a:srgbClr val="FF0000"/>
            </a:solidFill>
            <a:prstDash val="solid"/>
            <a:round/>
            <a:headEnd type="none" w="sm" len="sm"/>
            <a:tailEnd type="none" w="sm" len="sm"/>
          </a:ln>
        </p:spPr>
      </p:pic>
      <p:pic>
        <p:nvPicPr>
          <p:cNvPr id="282" name="Google Shape;28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2025" y="365875"/>
            <a:ext cx="1888526" cy="2868948"/>
          </a:xfrm>
          <a:prstGeom prst="rect">
            <a:avLst/>
          </a:prstGeom>
          <a:noFill/>
          <a:ln w="9525" cap="flat" cmpd="sng">
            <a:solidFill>
              <a:srgbClr val="FF0000"/>
            </a:solidFill>
            <a:prstDash val="solid"/>
            <a:round/>
            <a:headEnd type="none" w="sm" len="sm"/>
            <a:tailEnd type="none" w="sm" len="sm"/>
          </a:ln>
        </p:spPr>
      </p:pic>
      <p:sp>
        <p:nvSpPr>
          <p:cNvPr id="283" name="Google Shape;283;p30"/>
          <p:cNvSpPr txBox="1"/>
          <p:nvPr/>
        </p:nvSpPr>
        <p:spPr>
          <a:xfrm>
            <a:off x="5919448" y="960423"/>
            <a:ext cx="3174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A senior AI engineer at Google has written a 400-page book: Agentic Design Patterns. It covers multiple topics and provide code: Prompting, MCP, Tools, RAG, Memory, Humans in the loop, Multi-agent, Guardrails, ...</a:t>
            </a:r>
            <a:br>
              <a:rPr lang="en" sz="1200">
                <a:latin typeface="Calibri"/>
                <a:ea typeface="Calibri"/>
                <a:cs typeface="Calibri"/>
                <a:sym typeface="Calibri"/>
              </a:rPr>
            </a:br>
            <a:r>
              <a:rPr lang="en" sz="800" u="sng">
                <a:solidFill>
                  <a:schemeClr val="hlink"/>
                </a:solidFill>
                <a:latin typeface="Calibri"/>
                <a:ea typeface="Calibri"/>
                <a:cs typeface="Calibri"/>
                <a:sym typeface="Calibri"/>
                <a:hlinkClick r:id="rId5"/>
              </a:rPr>
              <a:t>https://substack.com/@huryn/note/c-152192144</a:t>
            </a:r>
            <a:r>
              <a:rPr lang="en" sz="800">
                <a:latin typeface="Calibri"/>
                <a:ea typeface="Calibri"/>
                <a:cs typeface="Calibri"/>
                <a:sym typeface="Calibri"/>
              </a:rPr>
              <a:t> </a:t>
            </a:r>
            <a:endParaRPr sz="8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Pre-order the book: </a:t>
            </a:r>
            <a:br>
              <a:rPr lang="en" sz="1200">
                <a:latin typeface="Calibri"/>
                <a:ea typeface="Calibri"/>
                <a:cs typeface="Calibri"/>
                <a:sym typeface="Calibri"/>
              </a:rPr>
            </a:br>
            <a:r>
              <a:rPr lang="en" sz="800" u="sng">
                <a:solidFill>
                  <a:schemeClr val="hlink"/>
                </a:solidFill>
                <a:latin typeface="Calibri"/>
                <a:ea typeface="Calibri"/>
                <a:cs typeface="Calibri"/>
                <a:sym typeface="Calibri"/>
                <a:hlinkClick r:id="rId6"/>
              </a:rPr>
              <a:t>https://amazon.com/dp/3032014018</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Whole Book Online:</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7"/>
              </a:rPr>
              <a:t>https://docs.google.com/document/d/1rsaK53T3Lg5KoGwvf8ukOUvbELRtH-V0LnOIFDxBryE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from the Book</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8"/>
              </a:rPr>
              <a:t>https://drive.google.com/drive/u/0/folders/1Y3U3IrYCiJ3E45Z8okR5eCg7OPnWQtPV</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1"/>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Code - YouTube Research Agent</a:t>
            </a:r>
            <a:endParaRPr sz="2000" b="1" i="0" u="none" strike="noStrike" cap="none">
              <a:solidFill>
                <a:schemeClr val="dk1"/>
              </a:solidFill>
              <a:latin typeface="Calibri"/>
              <a:ea typeface="Calibri"/>
              <a:cs typeface="Calibri"/>
              <a:sym typeface="Calibri"/>
            </a:endParaRPr>
          </a:p>
        </p:txBody>
      </p:sp>
      <p:sp>
        <p:nvSpPr>
          <p:cNvPr id="289" name="Google Shape;289;p31"/>
          <p:cNvSpPr txBox="1"/>
          <p:nvPr/>
        </p:nvSpPr>
        <p:spPr>
          <a:xfrm>
            <a:off x="86125" y="380500"/>
            <a:ext cx="5293800" cy="391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Build a YouTube Research Agent in 15 Minutes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Peter Yang - Claude Code Tutorial</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https://www.youtube.com/watch?v=iW0lMW-Ff5I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a:t>
            </a:r>
            <a:r>
              <a:rPr lang="en" sz="1100" b="1">
                <a:solidFill>
                  <a:srgbClr val="FF0000"/>
                </a:solidFill>
                <a:latin typeface="Calibri"/>
                <a:ea typeface="Calibri"/>
                <a:cs typeface="Calibri"/>
                <a:sym typeface="Calibri"/>
              </a:rPr>
              <a:t>Claude Code as an "everything agent" </a:t>
            </a:r>
            <a:r>
              <a:rPr lang="en" sz="1100">
                <a:solidFill>
                  <a:schemeClr val="dk1"/>
                </a:solidFill>
                <a:latin typeface="Calibri"/>
                <a:ea typeface="Calibri"/>
                <a:cs typeface="Calibri"/>
                <a:sym typeface="Calibri"/>
              </a:rPr>
              <a:t>to build a YouTube research agent that analyzes multiple channels and identifies their winning content formulas. The project is completed in six structured steps:</a:t>
            </a:r>
            <a:endParaRPr sz="1100">
              <a:solidFill>
                <a:schemeClr val="dk1"/>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Plan mode - Use Claude to brainstorm different approaches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(YouTube Data API, web scraping, or yt-dlp tool)</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Set auto-approve permissions ON</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Write a detailed spec - Create specifications for a custom slash command that fetches recent videos and analyzes performance patterns</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Convert spec to a detailed to-do list (tasks list)</a:t>
            </a:r>
            <a:endParaRPr sz="1100">
              <a:solidFill>
                <a:srgbClr val="3C78D8"/>
              </a:solidFill>
              <a:latin typeface="Calibri"/>
              <a:ea typeface="Calibri"/>
              <a:cs typeface="Calibri"/>
              <a:sym typeface="Calibri"/>
            </a:endParaRPr>
          </a:p>
          <a:p>
            <a:pPr marL="400050" marR="0" lvl="0" indent="-127000" algn="l" rtl="0">
              <a:lnSpc>
                <a:spcPct val="100000"/>
              </a:lnSpc>
              <a:spcBef>
                <a:spcPts val="0"/>
              </a:spcBef>
              <a:spcAft>
                <a:spcPts val="0"/>
              </a:spcAft>
              <a:buClr>
                <a:srgbClr val="6AA84F"/>
              </a:buClr>
              <a:buSzPts val="1100"/>
              <a:buFont typeface="Calibri"/>
              <a:buAutoNum type="arabicPeriod"/>
            </a:pPr>
            <a:r>
              <a:rPr lang="en" sz="1100">
                <a:solidFill>
                  <a:srgbClr val="6AA84F"/>
                </a:solidFill>
                <a:latin typeface="Calibri"/>
                <a:ea typeface="Calibri"/>
                <a:cs typeface="Calibri"/>
                <a:sym typeface="Calibri"/>
              </a:rPr>
              <a:t>Code writing - Let Claude implement the code based on the planning</a:t>
            </a:r>
            <a:endParaRPr sz="1100">
              <a:solidFill>
                <a:srgbClr val="6AA84F"/>
              </a:solidFill>
              <a:latin typeface="Calibri"/>
              <a:ea typeface="Calibri"/>
              <a:cs typeface="Calibri"/>
              <a:sym typeface="Calibri"/>
            </a:endParaRPr>
          </a:p>
          <a:p>
            <a:pPr marL="400050" marR="0" lvl="0" indent="-127000" algn="l" rtl="0">
              <a:lnSpc>
                <a:spcPct val="100000"/>
              </a:lnSpc>
              <a:spcBef>
                <a:spcPts val="0"/>
              </a:spcBef>
              <a:spcAft>
                <a:spcPts val="0"/>
              </a:spcAft>
              <a:buClr>
                <a:srgbClr val="6AA84F"/>
              </a:buClr>
              <a:buSzPts val="1100"/>
              <a:buFont typeface="Calibri"/>
              <a:buAutoNum type="arabicPeriod"/>
            </a:pPr>
            <a:r>
              <a:rPr lang="en" sz="1100">
                <a:solidFill>
                  <a:srgbClr val="6AA84F"/>
                </a:solidFill>
                <a:latin typeface="Calibri"/>
                <a:ea typeface="Calibri"/>
                <a:cs typeface="Calibri"/>
                <a:sym typeface="Calibri"/>
              </a:rPr>
              <a:t>Add batch processing (analyze multiple channels simultaneously from a file)</a:t>
            </a:r>
            <a:endParaRPr sz="1100">
              <a:solidFill>
                <a:srgbClr val="6AA84F"/>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Result: the `/youtube` command analyzes YouTube channels and generates a markdown report containing </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AutoNum type="alphaLcPeriod"/>
            </a:pPr>
            <a:r>
              <a:rPr lang="en" sz="1100">
                <a:solidFill>
                  <a:schemeClr val="dk1"/>
                </a:solidFill>
                <a:latin typeface="Calibri"/>
                <a:ea typeface="Calibri"/>
                <a:cs typeface="Calibri"/>
                <a:sym typeface="Calibri"/>
              </a:rPr>
              <a:t>Key insights about what content performs best for each channel</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AutoNum type="alphaLcPeriod"/>
            </a:pPr>
            <a:r>
              <a:rPr lang="en" sz="1100">
                <a:solidFill>
                  <a:schemeClr val="dk1"/>
                </a:solidFill>
                <a:latin typeface="Calibri"/>
                <a:ea typeface="Calibri"/>
                <a:cs typeface="Calibri"/>
                <a:sym typeface="Calibri"/>
              </a:rPr>
              <a:t>Suggested video titles based on successful patterns</a:t>
            </a:r>
            <a:endParaRPr sz="1100">
              <a:solidFill>
                <a:schemeClr val="dk1"/>
              </a:solidFill>
              <a:latin typeface="Calibri"/>
              <a:ea typeface="Calibri"/>
              <a:cs typeface="Calibri"/>
              <a:sym typeface="Calibri"/>
            </a:endParaRPr>
          </a:p>
          <a:p>
            <a:pPr marL="914400" marR="0" lvl="1" indent="-298450" algn="l" rtl="0">
              <a:lnSpc>
                <a:spcPct val="100000"/>
              </a:lnSpc>
              <a:spcBef>
                <a:spcPts val="0"/>
              </a:spcBef>
              <a:spcAft>
                <a:spcPts val="0"/>
              </a:spcAft>
              <a:buClr>
                <a:schemeClr val="dk1"/>
              </a:buClr>
              <a:buSzPts val="1100"/>
              <a:buFont typeface="Calibri"/>
              <a:buAutoNum type="alphaLcPeriod"/>
            </a:pPr>
            <a:r>
              <a:rPr lang="en" sz="1100">
                <a:solidFill>
                  <a:schemeClr val="dk1"/>
                </a:solidFill>
                <a:latin typeface="Calibri"/>
                <a:ea typeface="Calibri"/>
                <a:cs typeface="Calibri"/>
                <a:sym typeface="Calibri"/>
              </a:rPr>
              <a:t>Top 10 performing videos with view counts and links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 steps 1,2,3,4 - planning. steps 5,6 - coding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Sequence: explore, spec, plan, then 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same pattern can be applied to other automation tasks like daily news briefs, newsletter digests, or market research.</a:t>
            </a:r>
            <a:endParaRPr sz="1100">
              <a:solidFill>
                <a:schemeClr val="dk1"/>
              </a:solidFill>
              <a:latin typeface="Calibri"/>
              <a:ea typeface="Calibri"/>
              <a:cs typeface="Calibri"/>
              <a:sym typeface="Calibri"/>
            </a:endParaRPr>
          </a:p>
        </p:txBody>
      </p:sp>
      <p:pic>
        <p:nvPicPr>
          <p:cNvPr id="290" name="Google Shape;290;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54775" y="819701"/>
            <a:ext cx="2468452" cy="1322499"/>
          </a:xfrm>
          <a:prstGeom prst="rect">
            <a:avLst/>
          </a:prstGeom>
          <a:noFill/>
          <a:ln w="9525" cap="flat" cmpd="sng">
            <a:solidFill>
              <a:srgbClr val="FF0000"/>
            </a:solidFill>
            <a:prstDash val="solid"/>
            <a:round/>
            <a:headEnd type="none" w="sm" len="sm"/>
            <a:tailEnd type="none" w="sm" len="sm"/>
          </a:ln>
        </p:spPr>
      </p:pic>
      <p:sp>
        <p:nvSpPr>
          <p:cNvPr id="291" name="Google Shape;291;p31"/>
          <p:cNvSpPr txBox="1"/>
          <p:nvPr/>
        </p:nvSpPr>
        <p:spPr>
          <a:xfrm>
            <a:off x="6712250" y="2227701"/>
            <a:ext cx="9636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Peter Yang</a:t>
            </a:r>
            <a:endParaRPr sz="11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p:nvPr/>
        </p:nvSpPr>
        <p:spPr>
          <a:xfrm>
            <a:off x="55075" y="-9225"/>
            <a:ext cx="3047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Customer Service AI Agent</a:t>
            </a:r>
            <a:endParaRPr sz="2000" b="1" i="0" u="none" strike="noStrike" cap="none">
              <a:solidFill>
                <a:schemeClr val="dk1"/>
              </a:solidFill>
              <a:latin typeface="Calibri"/>
              <a:ea typeface="Calibri"/>
              <a:cs typeface="Calibri"/>
              <a:sym typeface="Calibri"/>
            </a:endParaRPr>
          </a:p>
        </p:txBody>
      </p:sp>
      <p:sp>
        <p:nvSpPr>
          <p:cNvPr id="297" name="Google Shape;297;p32"/>
          <p:cNvSpPr txBox="1"/>
          <p:nvPr/>
        </p:nvSpPr>
        <p:spPr>
          <a:xfrm>
            <a:off x="86125" y="380500"/>
            <a:ext cx="5293800" cy="161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is easy to implement a customer service AI agent with minimal programming by using modern no-code platforms or open-source solutions designed for non-technical users. These tools allow rapid deployment, customization, and integration into websites or channels such as live chat and messaging apps.[1][2][3]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No-Code and Prebuilt AI Chatbot Platforms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**Make.com, Voiceflow, Zapier, N8N:** Drag-and-drop platforms with prebuilt logic allow creating conversational AI agents by uploading FAQs, support docs, and configuring basic automation flows. No programming is required beyond connecting data and setting rules.[2][3][1]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**CustomGPT.ai:** Enables training AI chatbots on proprietary business data through a user-friendly interface. Supports deployment on multiple channels and provides a white-label branding option.[4]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**SmythOS:** Has a visual builder and prebuilt agent templates for fast deployment and easy integration with APIs, with minimal to no code needed.[5]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How These Tools Work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templates for FAQs, order tracking, or appointment booking.[3][1]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Upload support documents or provide sample Q&amp;A for the chatbot to learn responses.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Configure integrations such as website widgets, email, WhatsApp, or Slack for multi-channel 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analytics and feedback features to monitor and refine AI performance.[4]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Open-Source Customer Support AI Solutions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For users comfortable with simple self-hosting or minimal technical steps: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**Chatwoot:** Modern open-source live-chat and omnichannel support tool, featuring AI assistants for automated replies. Offers web, social media, and messaging integrations out of the box with no or light coding required.[6][7]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**Rasa and Botpress:** Open-source conversational agent frameworks that support visual builders for basic chatbot configuration, though advanced customization may require programming.[8][4]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**DeepPavlov and ChatterBot:** Lower barrier to entry for simple FAQ-style bots, but some minimal Python scripting may be needed for setup.[8]</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Getting Started: Basic Steps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 **Choose a Platform:** For true no-code, start with tools like Voiceflow, Make.com, or CustomGPT.ai.[1][3][4]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 **Prepare FAQ/Data:** Gather high-quality data or common support questions.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 **Configure and Train:** Use the drag-and-drop interface to upload your data, define chatbot responses, and set up any integrations.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 **Test with Real Queries:** Simulate customer questions to ensure the agent replies accurately.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 **Deploy:** Add the AI agent to your website, messaging apps, or other customer touchpoints.[3][1]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 **Monitor and Improve:** Use built-in analytics to further refine and improve the AI's answers over time.[4]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Recommended Solutions Table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Platform        | Coding Required | Channels Supported          | Core Features                               | Open Source | Notes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Make.com        | No             | Web, messaging apps         | Drag &amp; drop workflows, templates            | No          | Fastest for non-tech users [1]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Voiceflow       | No             | Web, chat, voice            | Visual design, LLM integration              | No          | Enterprise-ready, voice chat [3]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CustomGPT.ai    | No             | Multi-channel               | No-code, proprietary data, analytics        | No          | White-label, business focus [4]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Chatwoot        | Minimal/No     | Web, messaging, social      | Omnichannel, AI suggestions, live chat      | Yes         | Self-hosted, full control [7]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Botpress/Rasa   | Optional       | Web, CRM, messaging         | Advanced NLU, visual flows (Botpress)       | Yes         | Powerful, scalable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summary, no-code platforms like Make.com, Voiceflow, and CustomGPT.ai are ideal for those seeking the easiest setup with little to no programming, while open-source projects like Chatwoot offer more control with modest effort.[7][1][3][4]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[1](https://www.sarmedrizvi.com/blog/how-to-build-an-ai-agent-for-customer-support-with-no-code)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[2](https://blog.getodin.ai/how-to-build-no-code-ai-agents/)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[3](https://www.ampcome.com/post/top-10-ai-agents-for-customer-service)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[4](https://customgpt.ai/white-label-ai-chatbot/)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[5](https://zencoder.ai/blog/best-ai-agents-for-coding)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[6](https://www.chatwoot.com)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[7](https://github.com/chatwoot/chatwoot)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[8](https://imeetify.blog/top-8-open-source-tools-to-build-dynamic-ai-support-agents/)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[9](https://www.youtube.com/watch?v=wwhFP30uGmE)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[10](https://www.youtube.com/watch?v=5BnLNqNrrvo)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[11](https://www.reddit.com/r/AI_Agents/comments/1g6spuc/building_an_ai_agent_for_customer_support/)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[12](https://workhub.ai/build-a-no-code-ai-voice-agent-for-customer-support/)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[13](https://www.dhiwise.com/post/top-open-source-customer-support-tools)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[14](https://www.reddit.com/r/nocode/comments/1mo62po/easiest_way_to_create_and_deploy_ai_agents_nocode/)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[15](https://www.modular.com/max/solutions/chatbots)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[16](https://www.voiceflow.com)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[17](https://www.qodo.ai/blog/best-ai-coding-assistant-tools/)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[18](https://www.youtube.com/watch?v=DV0Ln7HRyJQ)</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[19](https://www.reddit.com/r/LangChain/comments/1gfx4cz/which_opensource_stack_to_use_for_whatsapp_ai/)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[20](https://zapier.com/blog/best-chatbot-builders/)</a:t>
            </a:r>
            <a:endParaRPr sz="1100">
              <a:solidFill>
                <a:schemeClr val="dk1"/>
              </a:solidFill>
              <a:latin typeface="Calibri"/>
              <a:ea typeface="Calibri"/>
              <a:cs typeface="Calibri"/>
              <a:sym typeface="Calibri"/>
            </a:endParaRPr>
          </a:p>
        </p:txBody>
      </p:sp>
      <p:pic>
        <p:nvPicPr>
          <p:cNvPr id="298" name="Google Shape;298;p32"/>
          <p:cNvPicPr preferRelativeResize="0"/>
          <p:nvPr/>
        </p:nvPicPr>
        <p:blipFill>
          <a:blip r:embed="rId3">
            <a:alphaModFix/>
          </a:blip>
          <a:stretch>
            <a:fillRect/>
          </a:stretch>
        </p:blipFill>
        <p:spPr>
          <a:xfrm>
            <a:off x="5993275" y="1128150"/>
            <a:ext cx="2619375" cy="17430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3"/>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Streamlit-Based RAG Debugging</a:t>
            </a:r>
            <a:endParaRPr sz="2000" b="1" i="0" u="none" strike="noStrike" cap="none">
              <a:solidFill>
                <a:schemeClr val="dk1"/>
              </a:solidFill>
              <a:latin typeface="Calibri"/>
              <a:ea typeface="Calibri"/>
              <a:cs typeface="Calibri"/>
              <a:sym typeface="Calibri"/>
            </a:endParaRPr>
          </a:p>
        </p:txBody>
      </p:sp>
      <p:sp>
        <p:nvSpPr>
          <p:cNvPr id="304" name="Google Shape;304;p33"/>
          <p:cNvSpPr txBox="1"/>
          <p:nvPr/>
        </p:nvSpPr>
        <p:spPr>
          <a:xfrm>
            <a:off x="70525" y="617325"/>
            <a:ext cx="4443900" cy="1202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Streamlit-Based RAG Debugging</a:t>
            </a:r>
            <a:endParaRPr sz="1200">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https://www.youtube.com/watch?v=NCPdj3ABpR4</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main takeaways from the video "Влад Дроботухин | От хаоса к контролю: Опыт создания Streamlit-трейсера для отладки RAG-систем" focus on the practical experience of building a Streamlit-based tracer tool for debugging RAG (Retrieval-Augmented Generation) systems, with insights into collaboration with domain experts and improving reliability in production ML pipelines[1].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Streamlit-Based RAG Debugging Approach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**Streamlit** was used to develop a lightweight, customizable UI for visualizing, tracing, and debugging each stage of the RAG pipeline, allowing both technical and non-technical experts to inspect data flow and outputs.[1]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tool integrates directly with vector databases and prompt engineering components, supporting modular evaluation and rapid prototyping.[1]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Emphasis on Reliability and Modular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reliability of the whole ML system is the product of the reliability of its components; each stage (data parsing, retrieval, LLM response, etc.) must be measured and improved individually for overall quality improvements.[1]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Systematic modular testing, continuous logging, and human evaluation are critical throughout the RAG pipeline, especially when working with unstructured data and evolving business requirements.[1]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Effective Expert Collaboration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 streamlined UI is essential for domain experts (e.g., lawyers) who are not machine learning or Python experts, enabling them to annotate, comment, and iterate without technical hurdles.[1]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expert's feedback loop should be as frictionless as possible, focusing their limited attention on high-leverage corrections and assessment, which is the scarcest and most valuable resource in the process.[1]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Iterative, Automated Improvement Cycle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system enables rapid iteration for both developers and domain experts: questions and logs are surfaced, annotated, and used to refine prompts, retrievers, or data sources in real time.[1]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approach leverages open-source tools such as Langfuse and Langsmith for log and trace management, but custom tools are essential to fill UX gaps for non-technical stakeholders.[1]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Concrete Competition and Use Case Results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The speaker successfully used this approach in a competition setting, substantially improving the efficiency and quality of the RAG pipeline, demonstrating its applicability beyond POCs to real datasets and team workflows.[1]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Building and customizing such dashboards typically takes only a few hours if the core components are ready, enabling agile experimentation and feedback integration.[1]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Key Principles for RAG System Debugging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**Reliability should be measured and optimized at every pipeline stage**.[1]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**Domain experts need practical UIs to participate in evaluation and debugging**.[1]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**Automation and traceability accelerate both development and expert-guided refinement**.[1]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**Continuous logging and stepwise quality assessment are vital as systems and teams scale**.[1]</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[1](https://www.youtube.com/watch?v=NCPdj3ABpR4)</a:t>
            </a:r>
            <a:endParaRPr sz="1200">
              <a:solidFill>
                <a:schemeClr val="dk1"/>
              </a:solidFill>
              <a:latin typeface="Calibri"/>
              <a:ea typeface="Calibri"/>
              <a:cs typeface="Calibri"/>
              <a:sym typeface="Calibri"/>
            </a:endParaRPr>
          </a:p>
        </p:txBody>
      </p:sp>
      <p:pic>
        <p:nvPicPr>
          <p:cNvPr id="305" name="Google Shape;305;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66825" y="469575"/>
            <a:ext cx="4324774" cy="358796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on Hallucinations</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86125" y="380500"/>
            <a:ext cx="43875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recently published a paper explaining hallucinations in LLMs by the way the models are trained and evaluated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https://openai.com/index/why-language-models-hallucinate/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https://arxiv.org/abs/2509.04664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Reward structure drives errors: Benchmarks give 1 point for a right answer and 0 for everything else, making a risky guess (bluff, hallucination) statistically better than abstaining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Abstention reduces errors: Allowing models to say “I don’t know” (52% abstention) leads to far fewer wrong answers compared to 1% abstention, even if accuracy looks lower</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much easier for models to check if an answer is valid than to generate a valid answer. The number of wrong answers greatly exceeds the number of right answers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How to fix this? Stop bluffing. Models should only answer questions when their confidence exceeds a certain threshold (e.g., 75%); otherwise, they should respond "I don't know".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Evaluation benchmarks should reward abstaining ("I don't know") responses and penalize wrong answers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explored hallucination as a symptom of generative momentum in models—the tendency to continue responding fluently even when wrong—but did not identify the root cause as directly as OpenAI did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https://www.youtube.com/watch?v=xGO5Q94XXf0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75" name="Google Shape;75;p16"/>
          <p:cNvSpPr txBox="1"/>
          <p:nvPr/>
        </p:nvSpPr>
        <p:spPr>
          <a:xfrm>
            <a:off x="4608000" y="1944600"/>
            <a:ext cx="4474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leaderboards encourage blind guessing because abstentions always score 0; Confident wrong answers look better on scoreboards than cautious uncertainty; Post-training alignment cannot fully solve this because models still optimize for binary accuracy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Proposed Fixes: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Redesign benchmarks: Penalize confident errors more heavily than abstentions</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Partial credit for uncertainty: Reward models for withholding answers when unsure</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Confidence thresholds: Require answers only above a stated confidence level, enabling auditing and calibration</a:t>
            </a:r>
            <a:endParaRPr sz="1200">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a:solidFill>
                  <a:srgbClr val="3C78D8"/>
                </a:solidFill>
                <a:latin typeface="Calibri"/>
                <a:ea typeface="Calibri"/>
                <a:cs typeface="Calibri"/>
                <a:sym typeface="Calibri"/>
              </a:rPr>
              <a:t>Broad adoption: Apply these metrics across all evaluations, not just niche uncertainty-aware tests</a:t>
            </a:r>
            <a:endParaRPr sz="1200">
              <a:solidFill>
                <a:srgbClr val="3C78D8"/>
              </a:solidFill>
              <a:latin typeface="Calibri"/>
              <a:ea typeface="Calibri"/>
              <a:cs typeface="Calibri"/>
              <a:sym typeface="Calibri"/>
            </a:endParaRPr>
          </a:p>
        </p:txBody>
      </p:sp>
      <p:pic>
        <p:nvPicPr>
          <p:cNvPr id="76" name="Google Shape;76;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07998" y="482323"/>
            <a:ext cx="2737775" cy="1081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4"/>
          <p:cNvSpPr txBox="1"/>
          <p:nvPr/>
        </p:nvSpPr>
        <p:spPr>
          <a:xfrm>
            <a:off x="55075" y="-9225"/>
            <a:ext cx="2092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HyperGraphRAG</a:t>
            </a:r>
            <a:endParaRPr sz="2000" b="1" i="0" u="none" strike="noStrike" cap="none">
              <a:solidFill>
                <a:schemeClr val="dk1"/>
              </a:solidFill>
              <a:latin typeface="Calibri"/>
              <a:ea typeface="Calibri"/>
              <a:cs typeface="Calibri"/>
              <a:sym typeface="Calibri"/>
            </a:endParaRPr>
          </a:p>
        </p:txBody>
      </p:sp>
      <p:sp>
        <p:nvSpPr>
          <p:cNvPr id="311" name="Google Shape;311;p34"/>
          <p:cNvSpPr txBox="1"/>
          <p:nvPr/>
        </p:nvSpPr>
        <p:spPr>
          <a:xfrm>
            <a:off x="55075" y="411600"/>
            <a:ext cx="44439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HyperGraphRAG organizes knowledge using hypergraphs, which connect 3+ related pieces of information together (not just pairs), enabling the system to answer complicated, multi-factor questions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Standard RAGpulls text chunks from a dataset, often missing interconnected details; GraphRAG considers pairwise connections; HyperGraphRAG links multiple related facts all at once, making it better at capturing the full context for complex queries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https://www.youtube.com/watch?v=vjpxGd8p6rM</a:t>
            </a:r>
            <a:r>
              <a:rPr lang="en" sz="1200">
                <a:solidFill>
                  <a:schemeClr val="dk1"/>
                </a:solidFill>
                <a:latin typeface="Calibri"/>
                <a:ea typeface="Calibri"/>
                <a:cs typeface="Calibri"/>
                <a:sym typeface="Calibri"/>
              </a:rPr>
              <a:t> - video demo</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https://arxiv.org/abs/2503.21322</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HyperGraphRAG builds a vector store that models relationships between multiple entities, then answers detailed, context-rich queries by traversing these hyperedges instead of just searching for keywords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method is especially valuable for complex domains like healthcare, finance, or law, where answers depend on the interplay of multiple facts or entities</a:t>
            </a:r>
            <a:endParaRPr sz="1200">
              <a:solidFill>
                <a:schemeClr val="dk1"/>
              </a:solidFill>
              <a:latin typeface="Calibri"/>
              <a:ea typeface="Calibri"/>
              <a:cs typeface="Calibri"/>
              <a:sym typeface="Calibri"/>
            </a:endParaRPr>
          </a:p>
        </p:txBody>
      </p:sp>
      <p:pic>
        <p:nvPicPr>
          <p:cNvPr id="312" name="Google Shape;312;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50300" y="411600"/>
            <a:ext cx="4191729" cy="29738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5"/>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GenAI Assessment Framework (GAF)</a:t>
            </a:r>
            <a:endParaRPr sz="2000" b="1" i="0" u="none" strike="noStrike" cap="none">
              <a:solidFill>
                <a:schemeClr val="dk1"/>
              </a:solidFill>
              <a:latin typeface="Calibri"/>
              <a:ea typeface="Calibri"/>
              <a:cs typeface="Calibri"/>
              <a:sym typeface="Calibri"/>
            </a:endParaRPr>
          </a:p>
        </p:txBody>
      </p:sp>
      <p:sp>
        <p:nvSpPr>
          <p:cNvPr id="318" name="Google Shape;318;p35"/>
          <p:cNvSpPr txBox="1"/>
          <p:nvPr/>
        </p:nvSpPr>
        <p:spPr>
          <a:xfrm>
            <a:off x="70525" y="617325"/>
            <a:ext cx="44439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GenAI Assessment Framework (GAF)</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3×3 Matrix to Map Enterprise AI Needs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https://promptql.io/blog/durable-framework-evaluating-enterprise-ai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Axis 1 (horizontal) - what the AI does: search, act, solve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Axis 2 (vertical) - how the AI is implemented &amp; improved: off-the-shelf, framework, specialized</a:t>
            </a:r>
            <a:endParaRPr sz="1100">
              <a:solidFill>
                <a:schemeClr val="dk1"/>
              </a:solidFill>
              <a:latin typeface="Calibri"/>
              <a:ea typeface="Calibri"/>
              <a:cs typeface="Calibri"/>
              <a:sym typeface="Calibri"/>
            </a:endParaRPr>
          </a:p>
        </p:txBody>
      </p:sp>
      <p:pic>
        <p:nvPicPr>
          <p:cNvPr id="319" name="Google Shape;319;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887693" y="484100"/>
            <a:ext cx="2467874" cy="2180149"/>
          </a:xfrm>
          <a:prstGeom prst="rect">
            <a:avLst/>
          </a:prstGeom>
          <a:noFill/>
          <a:ln w="9525" cap="flat" cmpd="sng">
            <a:solidFill>
              <a:srgbClr val="FF0000"/>
            </a:solidFill>
            <a:prstDash val="solid"/>
            <a:round/>
            <a:headEnd type="none" w="sm" len="sm"/>
            <a:tailEnd type="none" w="sm" len="sm"/>
          </a:ln>
        </p:spPr>
      </p:pic>
      <p:sp>
        <p:nvSpPr>
          <p:cNvPr id="320" name="Google Shape;320;p35"/>
          <p:cNvSpPr txBox="1"/>
          <p:nvPr/>
        </p:nvSpPr>
        <p:spPr>
          <a:xfrm>
            <a:off x="70525" y="1808850"/>
            <a:ext cx="44439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recent MIT (The GenAI Divide) and McKinsey (State of AI in Business 2025) reports illustrate clear enterprise AI failure modes:</a:t>
            </a:r>
            <a:endParaRPr sz="1100">
              <a:solidFill>
                <a:schemeClr val="dk1"/>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"learning gap" - AI tools are static and do not improve with user feedback</a:t>
            </a:r>
            <a:endParaRPr sz="1100">
              <a:solidFill>
                <a:srgbClr val="3C78D8"/>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Misaligned Assistant. Getting a "Search" tool instead of a "Solve" tool</a:t>
            </a:r>
            <a:endParaRPr sz="1100">
              <a:solidFill>
                <a:srgbClr val="3C78D8"/>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Multiple isolated POCs, no end-to-end integration</a:t>
            </a:r>
            <a:endParaRPr sz="1100">
              <a:solidFill>
                <a:srgbClr val="3C78D8"/>
              </a:solidFill>
              <a:latin typeface="Calibri"/>
              <a:ea typeface="Calibri"/>
              <a:cs typeface="Calibri"/>
              <a:sym typeface="Calibri"/>
            </a:endParaRPr>
          </a:p>
          <a:p>
            <a:pPr marL="400050" marR="0" lvl="1" indent="-127000" algn="l" rtl="0">
              <a:lnSpc>
                <a:spcPct val="100000"/>
              </a:lnSpc>
              <a:spcBef>
                <a:spcPts val="0"/>
              </a:spcBef>
              <a:spcAft>
                <a:spcPts val="0"/>
              </a:spcAft>
              <a:buClr>
                <a:srgbClr val="3C78D8"/>
              </a:buClr>
              <a:buSzPts val="1100"/>
              <a:buFont typeface="Calibri"/>
              <a:buAutoNum type="alphaLcPeriod"/>
            </a:pPr>
            <a:r>
              <a:rPr lang="en" sz="1100">
                <a:solidFill>
                  <a:srgbClr val="3C78D8"/>
                </a:solidFill>
                <a:latin typeface="Calibri"/>
                <a:ea typeface="Calibri"/>
                <a:cs typeface="Calibri"/>
                <a:sym typeface="Calibri"/>
              </a:rPr>
              <a:t>Trying to build custom solutions without having AI expertise </a:t>
            </a:r>
            <a:endParaRPr sz="1100">
              <a:solidFill>
                <a:srgbClr val="3C78D8"/>
              </a:solidFill>
              <a:latin typeface="Calibri"/>
              <a:ea typeface="Calibri"/>
              <a:cs typeface="Calibri"/>
              <a:sym typeface="Calibri"/>
            </a:endParaRPr>
          </a:p>
        </p:txBody>
      </p:sp>
      <p:pic>
        <p:nvPicPr>
          <p:cNvPr id="321" name="Google Shape;321;p35"/>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57187" y="2760475"/>
            <a:ext cx="2046724" cy="2031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6"/>
          <p:cNvSpPr txBox="1"/>
          <p:nvPr/>
        </p:nvSpPr>
        <p:spPr>
          <a:xfrm>
            <a:off x="55075" y="-9225"/>
            <a:ext cx="242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Stop Writing Tests</a:t>
            </a:r>
            <a:endParaRPr sz="2000" b="1" i="0" u="none" strike="noStrike" cap="none">
              <a:solidFill>
                <a:schemeClr val="dk1"/>
              </a:solidFill>
              <a:latin typeface="Calibri"/>
              <a:ea typeface="Calibri"/>
              <a:cs typeface="Calibri"/>
              <a:sym typeface="Calibri"/>
            </a:endParaRPr>
          </a:p>
        </p:txBody>
      </p:sp>
      <p:sp>
        <p:nvSpPr>
          <p:cNvPr id="327" name="Google Shape;327;p36"/>
          <p:cNvSpPr txBox="1"/>
          <p:nvPr/>
        </p:nvSpPr>
        <p:spPr>
          <a:xfrm>
            <a:off x="70525" y="403125"/>
            <a:ext cx="4443900" cy="345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Stop Writing Tests (This Approach is 10x More Effective)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https://medium.com/@harishsingh8529/stop-writing-tests-this-approach-is-10x-more-effective-f4a57fc0ea74</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Problems with Traditional Test Suites - slow, brittle, and expensive to maintain. Minor changes in the codebase can break numerous tests; Teams frequently respond to bugs by adding more tests without considering the value, causing bloated and fragile test suites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10x Approach: </a:t>
            </a:r>
            <a:r>
              <a:rPr lang="en" sz="1100" b="1">
                <a:solidFill>
                  <a:srgbClr val="FF0000"/>
                </a:solidFill>
                <a:latin typeface="Calibri"/>
                <a:ea typeface="Calibri"/>
                <a:cs typeface="Calibri"/>
                <a:sym typeface="Calibri"/>
              </a:rPr>
              <a:t>Contract-Driven Development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contracts (explicit agreements) are established between consuming and providing components (services/APIs), specifying expected behaviors and data formats; Automated contract tests validate both sides (consumer and provider) in isolation, finding integration issues early and making tests resilient to internal implementation changes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faster feedback cycles, less maintenance overhead, and improved confidence; encourages shared ownership of quality among all stakeholders, unlike traditional testing silos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Stop emphasizing traditional test pyramid methodologies that favor quantity or superficial code coverage. Invest in contract tests that capture real service boundaries, automate expectations, and empower teams to refactor and ship quickly with minimal test drag</a:t>
            </a:r>
            <a:endParaRPr sz="1100">
              <a:solidFill>
                <a:schemeClr val="dk1"/>
              </a:solidFill>
              <a:latin typeface="Calibri"/>
              <a:ea typeface="Calibri"/>
              <a:cs typeface="Calibri"/>
              <a:sym typeface="Calibri"/>
            </a:endParaRPr>
          </a:p>
        </p:txBody>
      </p:sp>
      <p:pic>
        <p:nvPicPr>
          <p:cNvPr id="328" name="Google Shape;328;p36"/>
          <p:cNvPicPr preferRelativeResize="0"/>
          <p:nvPr/>
        </p:nvPicPr>
        <p:blipFill>
          <a:blip r:embed="rId4">
            <a:alphaModFix/>
          </a:blip>
          <a:stretch>
            <a:fillRect/>
          </a:stretch>
        </p:blipFill>
        <p:spPr>
          <a:xfrm>
            <a:off x="4732675" y="687325"/>
            <a:ext cx="2552700" cy="13525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7"/>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Tauri + Rust + Svelte for Native Apps</a:t>
            </a:r>
            <a:endParaRPr sz="2000" b="1" i="0" u="none" strike="noStrike" cap="none">
              <a:solidFill>
                <a:schemeClr val="dk1"/>
              </a:solidFill>
              <a:latin typeface="Calibri"/>
              <a:ea typeface="Calibri"/>
              <a:cs typeface="Calibri"/>
              <a:sym typeface="Calibri"/>
            </a:endParaRPr>
          </a:p>
        </p:txBody>
      </p:sp>
      <p:sp>
        <p:nvSpPr>
          <p:cNvPr id="334" name="Google Shape;334;p37"/>
          <p:cNvSpPr txBox="1"/>
          <p:nvPr/>
        </p:nvSpPr>
        <p:spPr>
          <a:xfrm>
            <a:off x="70525" y="617325"/>
            <a:ext cx="44439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Tauri + Rust + Svelte for Native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powerful, modern alternative to Electron for building native desktop apps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Significantly smaller binaries, better performance, and a more enjoyable frontend development experience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Fast and small desktop app binaries (usually under 10MB compared to 300MB with Electron)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Secure, cross-platform backend (Rust) + any modern JavaScript framework (for example, Svelte)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https://medium.com/@hadiyolworld007/why-tauri-rust-svelte-is-my-favorite-stack-for-native-apps-d66633b886e4</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335" name="Google Shape;335;p3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88530" y="617325"/>
            <a:ext cx="2822519" cy="1881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Synechron AI Consulting - $1B Revenue</a:t>
            </a:r>
            <a:endParaRPr sz="2000" b="1" i="0" u="none" strike="noStrike" cap="none">
              <a:solidFill>
                <a:schemeClr val="dk1"/>
              </a:solidFill>
              <a:latin typeface="Calibri"/>
              <a:ea typeface="Calibri"/>
              <a:cs typeface="Calibri"/>
              <a:sym typeface="Calibri"/>
            </a:endParaRPr>
          </a:p>
        </p:txBody>
      </p:sp>
      <p:sp>
        <p:nvSpPr>
          <p:cNvPr id="341" name="Google Shape;341;p38"/>
          <p:cNvSpPr txBox="1"/>
          <p:nvPr/>
        </p:nvSpPr>
        <p:spPr>
          <a:xfrm>
            <a:off x="86125" y="380500"/>
            <a:ext cx="43875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Synechron is a leading global digital transformation consulting firm specializing in AI, digital, cloud and DevOps, cybersecurity, and software engineering solutions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Primary focus on the financial services and big tech industries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Privately held, $1B+ revenue, 16K employees across 21 countries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Founded: 2001 in New York, 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https://www.synechron.com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342" name="Google Shape;342;p38"/>
          <p:cNvSpPr txBox="1"/>
          <p:nvPr/>
        </p:nvSpPr>
        <p:spPr>
          <a:xfrm>
            <a:off x="86125" y="1936625"/>
            <a:ext cx="43875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Synechron AI Services (Largest Revenue Segments First)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 </a:t>
            </a:r>
            <a:r>
              <a:rPr lang="en" sz="1100" b="1">
                <a:solidFill>
                  <a:srgbClr val="FF0000"/>
                </a:solidFill>
                <a:latin typeface="Calibri"/>
                <a:ea typeface="Calibri"/>
                <a:cs typeface="Calibri"/>
                <a:sym typeface="Calibri"/>
              </a:rPr>
              <a:t>AI Consulting &amp; Transformation for Financial Services</a:t>
            </a:r>
            <a:r>
              <a:rPr lang="en" sz="1100">
                <a:solidFill>
                  <a:schemeClr val="dk1"/>
                </a:solidFill>
                <a:latin typeface="Calibri"/>
                <a:ea typeface="Calibri"/>
                <a:cs typeface="Calibri"/>
                <a:sym typeface="Calibri"/>
              </a:rPr>
              <a:t> - AI strategy, ML solutions for banking/insurance, risk assessment automation, regulatory compliance, customer analytics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2. Cybersecurity &amp; RiskTech AI (CyberAI Program) - AI-powered risk management (RiskControl.AI), vulnerability detection (AppSec.AI), GenAI safeguards (Validate.AI), automated incident response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 Generative AI and Data Engineering - GenAI (generative AI) for text, imagery, analytics (Earnings Analyzer, etc.), advanced NLP, predictive analytics, data lake/MLops platform buildouts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 Business Automation &amp; Cognitive AI - Cognitive automation, intelligent RPA, operations and workflow re-engineering via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5. Industry-Specific AI Accelerators (FinLabs/Nexus Plus) - Packaged industry AI accelerators, compliance, asset allocation, sentiment analytics</a:t>
            </a:r>
            <a:endParaRPr sz="110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Andrew Ng - Demand for AI Developers</a:t>
            </a:r>
            <a:endParaRPr sz="2000" b="1" i="0" u="none" strike="noStrike" cap="none">
              <a:solidFill>
                <a:schemeClr val="dk1"/>
              </a:solidFill>
              <a:latin typeface="Calibri"/>
              <a:ea typeface="Calibri"/>
              <a:cs typeface="Calibri"/>
              <a:sym typeface="Calibri"/>
            </a:endParaRPr>
          </a:p>
        </p:txBody>
      </p:sp>
      <p:sp>
        <p:nvSpPr>
          <p:cNvPr id="348" name="Google Shape;348;p39"/>
          <p:cNvSpPr txBox="1"/>
          <p:nvPr/>
        </p:nvSpPr>
        <p:spPr>
          <a:xfrm>
            <a:off x="86125" y="628223"/>
            <a:ext cx="43875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Andrew Ng - Demand for AI Developers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https://x.com/AndrewYNg/status/1963631698987684272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 is significant unmet demand for developers who understand AI. At the same time, because most universities have not yet adapted their curricula to the new reality of programming jobs being much more productive with AI tools, there is also an uptick in unemployment of recent CS graduates.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Andrew looks for people who can: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AI assistance to rapidly engineer software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Use AI building blocks like prompting, RAG, evals, agentic workflows, and machine learning to build applications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Prototype and iterate rapidly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 talk to large businesses every week that would love to hire hundreds or more people with these skills, as well as startups that have great ideas but not enough engineers to build them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As more businesses adopt AI, I expect this talent shortage only to grow!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best developers I know aren’t recent graduates - they are experienced developers who have been on top of changes in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Even if, say, 30% of CS knowledge is obsolete, the remaining 70% — complemented with modern AI knowledge — is what makes really productive developers.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Without understanding how computers work, you can’t just “vibe code” your way to greatness. Fundamentals are still important, and for those who additionally understand AI, job opportunities are numerous!</a:t>
            </a:r>
            <a:endParaRPr sz="1100">
              <a:solidFill>
                <a:schemeClr val="dk1"/>
              </a:solidFill>
              <a:latin typeface="Calibri"/>
              <a:ea typeface="Calibri"/>
              <a:cs typeface="Calibri"/>
              <a:sym typeface="Calibri"/>
            </a:endParaRPr>
          </a:p>
        </p:txBody>
      </p:sp>
      <p:pic>
        <p:nvPicPr>
          <p:cNvPr id="349" name="Google Shape;349;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69788" y="43250"/>
            <a:ext cx="1249850" cy="1249850"/>
          </a:xfrm>
          <a:prstGeom prst="rect">
            <a:avLst/>
          </a:prstGeom>
          <a:noFill/>
          <a:ln w="9525" cap="flat" cmpd="sng">
            <a:solidFill>
              <a:srgbClr val="FF0000"/>
            </a:solidFill>
            <a:prstDash val="solid"/>
            <a:round/>
            <a:headEnd type="none" w="sm" len="sm"/>
            <a:tailEnd type="none" w="sm" len="sm"/>
          </a:ln>
        </p:spPr>
      </p:pic>
      <p:sp>
        <p:nvSpPr>
          <p:cNvPr id="350" name="Google Shape;350;p39"/>
          <p:cNvSpPr txBox="1"/>
          <p:nvPr/>
        </p:nvSpPr>
        <p:spPr>
          <a:xfrm>
            <a:off x="4603372" y="2283917"/>
            <a:ext cx="44748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Some Facts: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Salesforce just cut 1,000 jobs… while posting dozens of AI roles.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Meta laid off 5% of its workforce… while spending $40B+ on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Microsoft poured $80B into AI in 2025 alone.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aren’t “saving money.” They’re reallocating it away from traditional engineers, and toward anyone who can actually build AI systems.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That’s why demand for software engineers keeps falling… while demand for AI engineers is exploding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$7K–$20K+ projects on Fiverr and Upwork</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Hackers pulling $3K…$42K/mo with small AI apps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Engineers landing $400K+ salaries at companies desperate to fill AI roles</a:t>
            </a:r>
            <a:endParaRPr sz="1200">
              <a:solidFill>
                <a:schemeClr val="dk1"/>
              </a:solidFill>
              <a:latin typeface="Calibri"/>
              <a:ea typeface="Calibri"/>
              <a:cs typeface="Calibri"/>
              <a:sym typeface="Calibri"/>
            </a:endParaRPr>
          </a:p>
        </p:txBody>
      </p:sp>
      <p:sp>
        <p:nvSpPr>
          <p:cNvPr id="351" name="Google Shape;351;p39"/>
          <p:cNvSpPr txBox="1"/>
          <p:nvPr/>
        </p:nvSpPr>
        <p:spPr>
          <a:xfrm>
            <a:off x="5926725" y="43250"/>
            <a:ext cx="3151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Andrew Ng</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globally recognized computer scientist, entrepreneur, and educator,</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pioneering work in AI, ML, and online education. </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Andrew has co-founded Google Brain, led Baidu's AI Group as Chief Scientist.</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He is the founder of DeepLearning.AI, co-founder and chairman of Coursera, CEO of Landing AI, and an adjunct professor at Stanford University</a:t>
            </a:r>
            <a:endParaRPr sz="1200">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0"/>
          <p:cNvSpPr txBox="1"/>
          <p:nvPr/>
        </p:nvSpPr>
        <p:spPr>
          <a:xfrm>
            <a:off x="55075" y="-9225"/>
            <a:ext cx="3983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Wes Roth: "AI just took all our jobs"</a:t>
            </a:r>
            <a:endParaRPr sz="2000" b="1" i="0" u="none" strike="noStrike" cap="none">
              <a:solidFill>
                <a:schemeClr val="dk1"/>
              </a:solidFill>
              <a:latin typeface="Calibri"/>
              <a:ea typeface="Calibri"/>
              <a:cs typeface="Calibri"/>
              <a:sym typeface="Calibri"/>
            </a:endParaRPr>
          </a:p>
        </p:txBody>
      </p:sp>
      <p:sp>
        <p:nvSpPr>
          <p:cNvPr id="357" name="Google Shape;357;p40"/>
          <p:cNvSpPr txBox="1"/>
          <p:nvPr/>
        </p:nvSpPr>
        <p:spPr>
          <a:xfrm>
            <a:off x="55075" y="366473"/>
            <a:ext cx="4387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Here's a summary of Wes Roth's video "AI just took all our jobs":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https://www.youtube.com/watch?v=xZCbQM-hGa4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core theme is that recent advances in AI (LLMs) are causing rapid automation and displacement of entry-level and routine white-collar jobs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Sceptical on the idea that AI will quickly create equivalent new jobs to replace those lost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CEO of Anthropic and ex-Google execs predict that AI could wipe out up to half of entry-level jobs by 2030, especially in white-collar fields such as law, customer service, and administration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Stanford studies cited in the video found a significant (about 13% relative) decline in employment for workers aged 22-25 in AI-exposed occupations, while older cohorts remain more stable</a:t>
            </a:r>
            <a:endParaRPr sz="1100">
              <a:solidFill>
                <a:schemeClr val="dk1"/>
              </a:solidFill>
              <a:latin typeface="Calibri"/>
              <a:ea typeface="Calibri"/>
              <a:cs typeface="Calibri"/>
              <a:sym typeface="Calibri"/>
            </a:endParaRPr>
          </a:p>
        </p:txBody>
      </p:sp>
      <p:pic>
        <p:nvPicPr>
          <p:cNvPr id="358" name="Google Shape;358;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54250" y="624901"/>
            <a:ext cx="3182899" cy="1638300"/>
          </a:xfrm>
          <a:prstGeom prst="rect">
            <a:avLst/>
          </a:prstGeom>
          <a:noFill/>
          <a:ln w="9525" cap="flat" cmpd="sng">
            <a:solidFill>
              <a:srgbClr val="FF0000"/>
            </a:solidFill>
            <a:prstDash val="solid"/>
            <a:round/>
            <a:headEnd type="none" w="sm" len="sm"/>
            <a:tailEnd type="none" w="sm" len="sm"/>
          </a:ln>
        </p:spPr>
      </p:pic>
      <p:sp>
        <p:nvSpPr>
          <p:cNvPr id="359" name="Google Shape;359;p40"/>
          <p:cNvSpPr txBox="1"/>
          <p:nvPr/>
        </p:nvSpPr>
        <p:spPr>
          <a:xfrm>
            <a:off x="55075" y="2515098"/>
            <a:ext cx="43875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Businesses are rapidly adopting AI for tasks like coding, tax prep, marketing copy, and data cleanup. Teams change from hundreds of developers to 3 people and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Growing jobs are nearly all AI/data-focused (AI/machine learning specialists, big data experts, fintech engineers), whereas the fastest-declining roles include bank tellers, data entry, administrative clerks, and telemarketers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Demand for generative AI skills and learning platforms is surging rapidly, and employers’ expectations for AI proficiency in almost all knowledge work are increasing</a:t>
            </a:r>
            <a:endParaRPr sz="1100">
              <a:solidFill>
                <a:schemeClr val="dk1"/>
              </a:solidFill>
              <a:latin typeface="Calibri"/>
              <a:ea typeface="Calibri"/>
              <a:cs typeface="Calibri"/>
              <a:sym typeface="Calibri"/>
            </a:endParaRPr>
          </a:p>
        </p:txBody>
      </p:sp>
      <p:sp>
        <p:nvSpPr>
          <p:cNvPr id="360" name="Google Shape;360;p40"/>
          <p:cNvSpPr txBox="1"/>
          <p:nvPr/>
        </p:nvSpPr>
        <p:spPr>
          <a:xfrm>
            <a:off x="4670725" y="2906223"/>
            <a:ext cx="43875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video expresses skepticism whether the tech labor boom can absorb most displaced workers, highlighting concern that new jobs require significant reskilling and may not match the number - or accessibility - of lost jobs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Roth concludes that while some high-skill jobs and entirely new careers are appearing, AI is on track to substantially reduce entry-level employment by 2030 - especially in administrative, clerical, and some creative industries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future of jobs depends on how society manages upskilling and whether growth in AI-related roles can offset large-scale displacement in more traditional occupations</a:t>
            </a:r>
            <a:endParaRPr sz="11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1"/>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66" name="Google Shape;366;p41"/>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67" name="Google Shape;367;p41"/>
          <p:cNvSpPr txBox="1"/>
          <p:nvPr/>
        </p:nvSpPr>
        <p:spPr>
          <a:xfrm>
            <a:off x="5345825" y="892201"/>
            <a:ext cx="37335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89K in 2025 (as of September 11)</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a:t>
            </a:r>
            <a:endParaRPr sz="1000" b="1">
              <a:latin typeface="Roboto Mono"/>
              <a:ea typeface="Roboto Mono"/>
              <a:cs typeface="Roboto Mono"/>
              <a:sym typeface="Roboto Mono"/>
            </a:endParaRPr>
          </a:p>
          <a:p>
            <a:pPr marL="0" marR="282549" lvl="0" indent="0" algn="r" rtl="0">
              <a:lnSpc>
                <a:spcPct val="100000"/>
              </a:lnSpc>
              <a:spcBef>
                <a:spcPts val="0"/>
              </a:spcBef>
              <a:spcAft>
                <a:spcPts val="0"/>
              </a:spcAft>
              <a:buNone/>
            </a:pP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68" name="Google Shape;368;p41"/>
          <p:cNvSpPr txBox="1"/>
          <p:nvPr/>
        </p:nvSpPr>
        <p:spPr>
          <a:xfrm>
            <a:off x="5345825" y="3583375"/>
            <a:ext cx="37335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Tech Layoff Tracker</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So far in 2025, 143,042 people laid off (563 per day).</a:t>
            </a:r>
            <a:endParaRPr sz="1200">
              <a:latin typeface="Calibri"/>
              <a:ea typeface="Calibri"/>
              <a:cs typeface="Calibri"/>
              <a:sym typeface="Calibri"/>
            </a:endParaRPr>
          </a:p>
          <a:p>
            <a:pPr marL="0" lvl="0" indent="0" algn="l" rtl="0">
              <a:spcBef>
                <a:spcPts val="0"/>
              </a:spcBef>
              <a:spcAft>
                <a:spcPts val="0"/>
              </a:spcAft>
              <a:buNone/>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pic>
        <p:nvPicPr>
          <p:cNvPr id="369" name="Google Shape;369;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3125" y="554075"/>
            <a:ext cx="5097450" cy="1880126"/>
          </a:xfrm>
          <a:prstGeom prst="rect">
            <a:avLst/>
          </a:prstGeom>
          <a:noFill/>
          <a:ln w="9525" cap="flat" cmpd="sng">
            <a:solidFill>
              <a:srgbClr val="FF0000"/>
            </a:solidFill>
            <a:prstDash val="solid"/>
            <a:round/>
            <a:headEnd type="none" w="sm" len="sm"/>
            <a:tailEnd type="none" w="sm" len="sm"/>
          </a:ln>
        </p:spPr>
      </p:pic>
      <p:pic>
        <p:nvPicPr>
          <p:cNvPr id="370" name="Google Shape;370;p4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2900"/>
            <a:ext cx="5058174" cy="252345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pic>
        <p:nvPicPr>
          <p:cNvPr id="375" name="Google Shape;375;p4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76" name="Google Shape;376;p4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77" name="Google Shape;377;p4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78" name="Google Shape;378;p4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79" name="Google Shape;379;p42"/>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80" name="Google Shape;380;p42"/>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2" name="Google Shape;82;p17"/>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83" name="Google Shape;83;p17"/>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4" name="Google Shape;84;p17"/>
          <p:cNvSpPr txBox="1"/>
          <p:nvPr/>
        </p:nvSpPr>
        <p:spPr>
          <a:xfrm>
            <a:off x="469100" y="419250"/>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85" name="Google Shape;85;p17"/>
          <p:cNvSpPr txBox="1"/>
          <p:nvPr/>
        </p:nvSpPr>
        <p:spPr>
          <a:xfrm>
            <a:off x="3536012" y="415764"/>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86" name="Google Shape;86;p17"/>
          <p:cNvSpPr txBox="1"/>
          <p:nvPr/>
        </p:nvSpPr>
        <p:spPr>
          <a:xfrm>
            <a:off x="3504195" y="126574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7" name="Google Shape;87;p17"/>
          <p:cNvSpPr/>
          <p:nvPr/>
        </p:nvSpPr>
        <p:spPr>
          <a:xfrm>
            <a:off x="3804652" y="12770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a:off x="563751" y="12532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p:nvPr/>
        </p:nvSpPr>
        <p:spPr>
          <a:xfrm>
            <a:off x="569748" y="9130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7"/>
          <p:cNvSpPr/>
          <p:nvPr/>
        </p:nvSpPr>
        <p:spPr>
          <a:xfrm>
            <a:off x="3803532" y="307937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7"/>
          <p:cNvSpPr txBox="1"/>
          <p:nvPr/>
        </p:nvSpPr>
        <p:spPr>
          <a:xfrm>
            <a:off x="6486600"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92" name="Google Shape;92;p17"/>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93" name="Google Shape;93;p17"/>
          <p:cNvSpPr/>
          <p:nvPr/>
        </p:nvSpPr>
        <p:spPr>
          <a:xfrm>
            <a:off x="3806666" y="181133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7"/>
          <p:cNvSpPr/>
          <p:nvPr/>
        </p:nvSpPr>
        <p:spPr>
          <a:xfrm>
            <a:off x="3804043" y="109450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7"/>
          <p:cNvSpPr txBox="1"/>
          <p:nvPr/>
        </p:nvSpPr>
        <p:spPr>
          <a:xfrm>
            <a:off x="274506" y="32492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6" name="Google Shape;96;p17"/>
          <p:cNvSpPr/>
          <p:nvPr/>
        </p:nvSpPr>
        <p:spPr>
          <a:xfrm>
            <a:off x="573772" y="32564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7"/>
          <p:cNvSpPr/>
          <p:nvPr/>
        </p:nvSpPr>
        <p:spPr>
          <a:xfrm>
            <a:off x="3808292" y="21815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7"/>
          <p:cNvSpPr txBox="1"/>
          <p:nvPr/>
        </p:nvSpPr>
        <p:spPr>
          <a:xfrm flipH="1">
            <a:off x="506151" y="2531118"/>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99" name="Google Shape;99;p17"/>
          <p:cNvSpPr txBox="1"/>
          <p:nvPr/>
        </p:nvSpPr>
        <p:spPr>
          <a:xfrm>
            <a:off x="6486600"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0" name="Google Shape;100;p17"/>
          <p:cNvSpPr/>
          <p:nvPr/>
        </p:nvSpPr>
        <p:spPr>
          <a:xfrm>
            <a:off x="566451" y="164335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7"/>
          <p:cNvSpPr txBox="1"/>
          <p:nvPr/>
        </p:nvSpPr>
        <p:spPr>
          <a:xfrm flipH="1">
            <a:off x="3590201" y="4334584"/>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02" name="Google Shape;102;p17"/>
          <p:cNvSpPr/>
          <p:nvPr/>
        </p:nvSpPr>
        <p:spPr>
          <a:xfrm>
            <a:off x="571540" y="271238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7"/>
          <p:cNvSpPr/>
          <p:nvPr/>
        </p:nvSpPr>
        <p:spPr>
          <a:xfrm>
            <a:off x="3809182" y="236350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7"/>
          <p:cNvSpPr txBox="1"/>
          <p:nvPr/>
        </p:nvSpPr>
        <p:spPr>
          <a:xfrm>
            <a:off x="3504195" y="270840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5" name="Google Shape;105;p17"/>
          <p:cNvSpPr/>
          <p:nvPr/>
        </p:nvSpPr>
        <p:spPr>
          <a:xfrm>
            <a:off x="3804652" y="27196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7"/>
          <p:cNvSpPr/>
          <p:nvPr/>
        </p:nvSpPr>
        <p:spPr>
          <a:xfrm>
            <a:off x="3809184" y="398435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7"/>
          <p:cNvSpPr txBox="1"/>
          <p:nvPr/>
        </p:nvSpPr>
        <p:spPr>
          <a:xfrm>
            <a:off x="3515742" y="415680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8" name="Google Shape;108;p17"/>
          <p:cNvSpPr/>
          <p:nvPr/>
        </p:nvSpPr>
        <p:spPr>
          <a:xfrm>
            <a:off x="3806611" y="416520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7"/>
          <p:cNvSpPr/>
          <p:nvPr/>
        </p:nvSpPr>
        <p:spPr>
          <a:xfrm>
            <a:off x="563801" y="145178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7"/>
          <p:cNvSpPr txBox="1"/>
          <p:nvPr/>
        </p:nvSpPr>
        <p:spPr>
          <a:xfrm>
            <a:off x="276592" y="235709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7"/>
          <p:cNvSpPr/>
          <p:nvPr/>
        </p:nvSpPr>
        <p:spPr>
          <a:xfrm>
            <a:off x="575858" y="23643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7"/>
          <p:cNvSpPr txBox="1"/>
          <p:nvPr/>
        </p:nvSpPr>
        <p:spPr>
          <a:xfrm>
            <a:off x="272569" y="28841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7"/>
          <p:cNvSpPr/>
          <p:nvPr/>
        </p:nvSpPr>
        <p:spPr>
          <a:xfrm>
            <a:off x="571835" y="28914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7"/>
          <p:cNvSpPr/>
          <p:nvPr/>
        </p:nvSpPr>
        <p:spPr>
          <a:xfrm>
            <a:off x="3801982" y="19953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7"/>
          <p:cNvSpPr/>
          <p:nvPr/>
        </p:nvSpPr>
        <p:spPr>
          <a:xfrm>
            <a:off x="3802168" y="14481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7"/>
          <p:cNvSpPr txBox="1"/>
          <p:nvPr/>
        </p:nvSpPr>
        <p:spPr>
          <a:xfrm>
            <a:off x="3510785" y="451386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7"/>
          <p:cNvSpPr/>
          <p:nvPr/>
        </p:nvSpPr>
        <p:spPr>
          <a:xfrm>
            <a:off x="3801654" y="452225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8" name="Google Shape;118;p17"/>
          <p:cNvSpPr/>
          <p:nvPr/>
        </p:nvSpPr>
        <p:spPr>
          <a:xfrm>
            <a:off x="564029" y="10838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7"/>
          <p:cNvSpPr txBox="1"/>
          <p:nvPr/>
        </p:nvSpPr>
        <p:spPr>
          <a:xfrm>
            <a:off x="268985" y="380122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7"/>
          <p:cNvSpPr/>
          <p:nvPr/>
        </p:nvSpPr>
        <p:spPr>
          <a:xfrm>
            <a:off x="568251" y="38084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7"/>
          <p:cNvSpPr/>
          <p:nvPr/>
        </p:nvSpPr>
        <p:spPr>
          <a:xfrm>
            <a:off x="571015" y="199248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7"/>
          <p:cNvSpPr/>
          <p:nvPr/>
        </p:nvSpPr>
        <p:spPr>
          <a:xfrm>
            <a:off x="566451" y="18190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7"/>
          <p:cNvSpPr/>
          <p:nvPr/>
        </p:nvSpPr>
        <p:spPr>
          <a:xfrm>
            <a:off x="566451" y="217360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7"/>
          <p:cNvSpPr txBox="1"/>
          <p:nvPr/>
        </p:nvSpPr>
        <p:spPr>
          <a:xfrm>
            <a:off x="272569" y="30697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5" name="Google Shape;125;p17"/>
          <p:cNvSpPr/>
          <p:nvPr/>
        </p:nvSpPr>
        <p:spPr>
          <a:xfrm>
            <a:off x="571835" y="30769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6" name="Google Shape;126;p17"/>
          <p:cNvSpPr/>
          <p:nvPr/>
        </p:nvSpPr>
        <p:spPr>
          <a:xfrm>
            <a:off x="568426" y="451916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7"/>
          <p:cNvSpPr/>
          <p:nvPr/>
        </p:nvSpPr>
        <p:spPr>
          <a:xfrm>
            <a:off x="568421" y="41677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7"/>
          <p:cNvSpPr/>
          <p:nvPr/>
        </p:nvSpPr>
        <p:spPr>
          <a:xfrm>
            <a:off x="3804043" y="91571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7"/>
          <p:cNvSpPr txBox="1"/>
          <p:nvPr/>
        </p:nvSpPr>
        <p:spPr>
          <a:xfrm>
            <a:off x="3511564" y="343356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7"/>
          <p:cNvSpPr/>
          <p:nvPr/>
        </p:nvSpPr>
        <p:spPr>
          <a:xfrm>
            <a:off x="3812021" y="344485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7"/>
          <p:cNvSpPr/>
          <p:nvPr/>
        </p:nvSpPr>
        <p:spPr>
          <a:xfrm>
            <a:off x="3807923" y="32609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7"/>
          <p:cNvSpPr/>
          <p:nvPr/>
        </p:nvSpPr>
        <p:spPr>
          <a:xfrm>
            <a:off x="3799723" y="47050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7"/>
          <p:cNvSpPr txBox="1"/>
          <p:nvPr/>
        </p:nvSpPr>
        <p:spPr>
          <a:xfrm>
            <a:off x="268423" y="34304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7"/>
          <p:cNvSpPr/>
          <p:nvPr/>
        </p:nvSpPr>
        <p:spPr>
          <a:xfrm>
            <a:off x="567689" y="343766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7"/>
          <p:cNvSpPr txBox="1"/>
          <p:nvPr/>
        </p:nvSpPr>
        <p:spPr>
          <a:xfrm flipH="1">
            <a:off x="498947" y="4334572"/>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6" name="Google Shape;136;p17"/>
          <p:cNvSpPr txBox="1"/>
          <p:nvPr/>
        </p:nvSpPr>
        <p:spPr>
          <a:xfrm flipH="1">
            <a:off x="351002" y="4702137"/>
            <a:ext cx="3543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Mistral</a:t>
            </a:r>
            <a:endParaRPr sz="800" b="0" i="0" u="none" strike="noStrike" cap="none">
              <a:solidFill>
                <a:srgbClr val="1F2937"/>
              </a:solidFill>
              <a:latin typeface="Calibri"/>
              <a:ea typeface="Calibri"/>
              <a:cs typeface="Calibri"/>
              <a:sym typeface="Calibri"/>
            </a:endParaRPr>
          </a:p>
        </p:txBody>
      </p:sp>
      <p:sp>
        <p:nvSpPr>
          <p:cNvPr id="137" name="Google Shape;137;p17"/>
          <p:cNvSpPr txBox="1"/>
          <p:nvPr/>
        </p:nvSpPr>
        <p:spPr>
          <a:xfrm>
            <a:off x="3512684" y="362198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7"/>
          <p:cNvSpPr/>
          <p:nvPr/>
        </p:nvSpPr>
        <p:spPr>
          <a:xfrm>
            <a:off x="3813141" y="363327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7"/>
          <p:cNvSpPr txBox="1"/>
          <p:nvPr/>
        </p:nvSpPr>
        <p:spPr>
          <a:xfrm>
            <a:off x="3512684" y="380319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7"/>
          <p:cNvSpPr/>
          <p:nvPr/>
        </p:nvSpPr>
        <p:spPr>
          <a:xfrm>
            <a:off x="3813141" y="381448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1" name="Google Shape;141;p17"/>
          <p:cNvGraphicFramePr/>
          <p:nvPr/>
        </p:nvGraphicFramePr>
        <p:xfrm>
          <a:off x="712573" y="698550"/>
          <a:ext cx="3000000" cy="3000000"/>
        </p:xfrm>
        <a:graphic>
          <a:graphicData uri="http://schemas.openxmlformats.org/drawingml/2006/table">
            <a:tbl>
              <a:tblPr>
                <a:noFill/>
                <a:tableStyleId>{7CDF3245-CEA5-41E5-B93F-942FFFC52A68}</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351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grok-4-0709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grok-3-preview-02-24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35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1407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bl>
          </a:graphicData>
        </a:graphic>
      </p:graphicFrame>
      <p:graphicFrame>
        <p:nvGraphicFramePr>
          <p:cNvPr id="142" name="Google Shape;142;p17"/>
          <p:cNvGraphicFramePr/>
          <p:nvPr/>
        </p:nvGraphicFramePr>
        <p:xfrm>
          <a:off x="3940824" y="698550"/>
          <a:ext cx="3000000" cy="3000000"/>
        </p:xfrm>
        <a:graphic>
          <a:graphicData uri="http://schemas.openxmlformats.org/drawingml/2006/table">
            <a:tbl>
              <a:tblPr>
                <a:noFill/>
                <a:tableStyleId>{7CDF3245-CEA5-41E5-B93F-942FFFC52A68}</a:tableStyleId>
              </a:tblPr>
              <a:tblGrid>
                <a:gridCol w="1828800">
                  <a:extLst>
                    <a:ext uri="{9D8B030D-6E8A-4147-A177-3AD203B41FA5}">
                      <a16:colId xmlns:a16="http://schemas.microsoft.com/office/drawing/2014/main" val="20000"/>
                    </a:ext>
                  </a:extLst>
                </a:gridCol>
                <a:gridCol w="295275">
                  <a:extLst>
                    <a:ext uri="{9D8B030D-6E8A-4147-A177-3AD203B41FA5}">
                      <a16:colId xmlns:a16="http://schemas.microsoft.com/office/drawing/2014/main" val="20001"/>
                    </a:ext>
                  </a:extLst>
                </a:gridCol>
              </a:tblGrid>
              <a:tr h="1495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8"/>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9"/>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0"/>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1"/>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2"/>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3"/>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4"/>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5"/>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glm-4.5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6"/>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7"/>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8"/>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19"/>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mistral-medium-2508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0"/>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qwen3-235b-a22b-thinking-2507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1"/>
                  </a:ext>
                </a:extLst>
              </a:tr>
              <a:tr h="1495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gpt-4.1-2025-04-14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22"/>
                  </a:ext>
                </a:extLst>
              </a:tr>
            </a:tbl>
          </a:graphicData>
        </a:graphic>
      </p:graphicFrame>
      <p:sp>
        <p:nvSpPr>
          <p:cNvPr id="143" name="Google Shape;143;p17"/>
          <p:cNvSpPr txBox="1"/>
          <p:nvPr/>
        </p:nvSpPr>
        <p:spPr>
          <a:xfrm>
            <a:off x="3504949" y="161727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4" name="Google Shape;144;p17"/>
          <p:cNvSpPr/>
          <p:nvPr/>
        </p:nvSpPr>
        <p:spPr>
          <a:xfrm>
            <a:off x="3805406" y="162856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5" name="Google Shape;145;p17"/>
          <p:cNvSpPr/>
          <p:nvPr/>
        </p:nvSpPr>
        <p:spPr>
          <a:xfrm>
            <a:off x="3808805" y="253773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7"/>
          <p:cNvSpPr txBox="1"/>
          <p:nvPr/>
        </p:nvSpPr>
        <p:spPr>
          <a:xfrm>
            <a:off x="3503817" y="287535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7"/>
          <p:cNvSpPr/>
          <p:nvPr/>
        </p:nvSpPr>
        <p:spPr>
          <a:xfrm>
            <a:off x="3804274" y="28866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7"/>
          <p:cNvSpPr txBox="1"/>
          <p:nvPr/>
        </p:nvSpPr>
        <p:spPr>
          <a:xfrm>
            <a:off x="268985" y="36197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7"/>
          <p:cNvSpPr/>
          <p:nvPr/>
        </p:nvSpPr>
        <p:spPr>
          <a:xfrm>
            <a:off x="568251" y="36269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0" name="Google Shape;150;p17"/>
          <p:cNvSpPr txBox="1"/>
          <p:nvPr/>
        </p:nvSpPr>
        <p:spPr>
          <a:xfrm>
            <a:off x="268985" y="39754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1" name="Google Shape;151;p17"/>
          <p:cNvSpPr/>
          <p:nvPr/>
        </p:nvSpPr>
        <p:spPr>
          <a:xfrm>
            <a:off x="568251" y="39826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18"/>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57" name="Google Shape;157;p18"/>
          <p:cNvSpPr txBox="1"/>
          <p:nvPr/>
        </p:nvSpPr>
        <p:spPr>
          <a:xfrm>
            <a:off x="55075" y="379730"/>
            <a:ext cx="43875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Geoffrey Hinton warns about LLMs' Manipulations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Machines are better at emotional manipulation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than humans are at saying no</a:t>
            </a:r>
            <a:endParaRPr sz="10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https://www.techradar.com/ai-platforms-assistants/ai-pioneer-warns-that-machines-are-better-at-emotional-manipulation-than-you-are-at-saying-no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8" name="Google Shape;158;p18"/>
          <p:cNvSpPr txBox="1"/>
          <p:nvPr/>
        </p:nvSpPr>
        <p:spPr>
          <a:xfrm>
            <a:off x="55075" y="3570760"/>
            <a:ext cx="43875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Thinking Machines Lab</a:t>
            </a:r>
            <a:r>
              <a:rPr lang="en" sz="1200">
                <a:solidFill>
                  <a:schemeClr val="dk1"/>
                </a:solidFill>
                <a:latin typeface="Calibri"/>
                <a:ea typeface="Calibri"/>
                <a:cs typeface="Calibri"/>
                <a:sym typeface="Calibri"/>
              </a:rPr>
              <a:t> launched its research blog “Connectionism” with a deep, practical guide to deterministic inference pipelines (floating-point numerics, kernels, caching, sampling alignment) and a minimal patch to make vLLM deterministic for Qwen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Founded by </a:t>
            </a:r>
            <a:r>
              <a:rPr lang="en" sz="1200" b="1">
                <a:solidFill>
                  <a:srgbClr val="FF0000"/>
                </a:solidFill>
                <a:latin typeface="Calibri"/>
                <a:ea typeface="Calibri"/>
                <a:cs typeface="Calibri"/>
                <a:sym typeface="Calibri"/>
              </a:rPr>
              <a:t>Mira Murati</a:t>
            </a:r>
            <a:r>
              <a:rPr lang="en" sz="1200">
                <a:solidFill>
                  <a:schemeClr val="dk1"/>
                </a:solidFill>
                <a:latin typeface="Calibri"/>
                <a:ea typeface="Calibri"/>
                <a:cs typeface="Calibri"/>
                <a:sym typeface="Calibri"/>
              </a:rPr>
              <a:t> in Feb 2025, received $2B at $12B valuation</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https://thinkingmachines.ai/blog/defeating-nondeterminism-in-llm-inference/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9" name="Google Shape;159;p18"/>
          <p:cNvSpPr txBox="1"/>
          <p:nvPr/>
        </p:nvSpPr>
        <p:spPr>
          <a:xfrm>
            <a:off x="4695125" y="94785"/>
            <a:ext cx="43875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K2-Think 32B</a:t>
            </a:r>
            <a:r>
              <a:rPr lang="en" sz="1200">
                <a:solidFill>
                  <a:schemeClr val="dk1"/>
                </a:solidFill>
                <a:latin typeface="Calibri"/>
                <a:ea typeface="Calibri"/>
                <a:cs typeface="Calibri"/>
                <a:sym typeface="Calibri"/>
              </a:rPr>
              <a:t>  (China)</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 reasoning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UAE - MBZUAI’s Institute of Foundation Models and G42</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built atop the Qwen2.5-32B base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Long chain-of-thought supervised fine-tuning (SFT) for multi-step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Reinforcement Learning with Verifiable Rewards (RLVR) to ensure answer quality.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Agentic planning, with explicit problem decomposition before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Test-time scaling (Best-of-N sampling and verifiers) for higher accuracy at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Speculative decoding strategies that accelerate output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Hardware-based inference optimization using the Cerebras Wafer-Scale Engine, delivering up to 2,000 tok/sec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SOTA on math benchmarks, excellent coding, reducing token usage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Hosted on k2think.ai and HuggingFace for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https://arxiv.org/pdf/2509.07604v1</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60" name="Google Shape;160;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1381726"/>
            <a:ext cx="1386524" cy="1649326"/>
          </a:xfrm>
          <a:prstGeom prst="rect">
            <a:avLst/>
          </a:prstGeom>
          <a:noFill/>
          <a:ln w="9525" cap="flat" cmpd="sng">
            <a:solidFill>
              <a:srgbClr val="FF0000"/>
            </a:solidFill>
            <a:prstDash val="solid"/>
            <a:round/>
            <a:headEnd type="none" w="sm" len="sm"/>
            <a:tailEnd type="none" w="sm" len="sm"/>
          </a:ln>
        </p:spPr>
      </p:pic>
      <p:pic>
        <p:nvPicPr>
          <p:cNvPr id="161" name="Google Shape;161;p1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12000" y="2242000"/>
            <a:ext cx="2230575" cy="1253300"/>
          </a:xfrm>
          <a:prstGeom prst="rect">
            <a:avLst/>
          </a:prstGeom>
          <a:noFill/>
          <a:ln w="9525" cap="flat" cmpd="sng">
            <a:solidFill>
              <a:srgbClr val="FF0000"/>
            </a:solidFill>
            <a:prstDash val="solid"/>
            <a:round/>
            <a:headEnd type="none" w="sm" len="sm"/>
            <a:tailEnd type="none" w="sm" len="sm"/>
          </a:ln>
        </p:spPr>
      </p:pic>
      <p:sp>
        <p:nvSpPr>
          <p:cNvPr id="162" name="Google Shape;162;p18"/>
          <p:cNvSpPr txBox="1"/>
          <p:nvPr/>
        </p:nvSpPr>
        <p:spPr>
          <a:xfrm>
            <a:off x="4695125" y="3504387"/>
            <a:ext cx="4387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Baidu ERNIE-4.5-21B-A3B </a:t>
            </a:r>
            <a:r>
              <a:rPr lang="en" sz="1200">
                <a:solidFill>
                  <a:schemeClr val="dk1"/>
                </a:solidFill>
                <a:latin typeface="Calibri"/>
                <a:ea typeface="Calibri"/>
                <a:cs typeface="Calibri"/>
                <a:sym typeface="Calibri"/>
              </a:rPr>
              <a:t> (China)</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21B params, MoE architecture (3B active), multimodal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ERNIE-4.5-21B-A3B-Thinking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 context length; tool and function calling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Qwen3-30B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4-bit/2-bit lossless quantization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Apache 2.0 open-source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8"/>
              </a:rPr>
              <a:t>https://huggingface.co/baidu/ERNIE-4.5-21B-A3B-Thinking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9"/>
          <p:cNvSpPr txBox="1"/>
          <p:nvPr/>
        </p:nvSpPr>
        <p:spPr>
          <a:xfrm>
            <a:off x="55075" y="-9225"/>
            <a:ext cx="447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works with MS Office and PDFs</a:t>
            </a:r>
            <a:endParaRPr sz="2000" b="1" i="0" u="none" strike="noStrike" cap="none">
              <a:solidFill>
                <a:schemeClr val="dk1"/>
              </a:solidFill>
              <a:latin typeface="Calibri"/>
              <a:ea typeface="Calibri"/>
              <a:cs typeface="Calibri"/>
              <a:sym typeface="Calibri"/>
            </a:endParaRPr>
          </a:p>
        </p:txBody>
      </p:sp>
      <p:sp>
        <p:nvSpPr>
          <p:cNvPr id="168" name="Google Shape;168;p19"/>
          <p:cNvSpPr txBox="1"/>
          <p:nvPr/>
        </p:nvSpPr>
        <p:spPr>
          <a:xfrm>
            <a:off x="93651" y="780125"/>
            <a:ext cx="47427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can now create/edit/convert Excel, Word, PowerPoint, PDFs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Preview for Max, Team, and Enterprise plans, Requires enabling “Upgraded file creation and analysis” in settings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Claude runs inside a private Ubuntu 24.04 container with ~9GB RAM, ~5GB disk, Python 3.12, and Node.js v18.19</a:t>
            </a:r>
            <a:endParaRPr sz="1200">
              <a:solidFill>
                <a:schemeClr val="dk1"/>
              </a:solidFill>
              <a:latin typeface="Calibri"/>
              <a:ea typeface="Calibri"/>
              <a:cs typeface="Calibri"/>
              <a:sym typeface="Calibri"/>
            </a:endParaRPr>
          </a:p>
        </p:txBody>
      </p:sp>
      <p:sp>
        <p:nvSpPr>
          <p:cNvPr id="169" name="Google Shape;169;p19"/>
          <p:cNvSpPr txBox="1"/>
          <p:nvPr/>
        </p:nvSpPr>
        <p:spPr>
          <a:xfrm>
            <a:off x="104650" y="1781602"/>
            <a:ext cx="4742700" cy="695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Microsoft Shifts Office 365 AI to Anthropic Claude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Reducing dependence on OpenAI.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OpenAI's competitive actions, like a LinkedIn rival and custom chips, strained its Microsoft partnership.</a:t>
            </a:r>
            <a:endParaRPr sz="1100">
              <a:solidFill>
                <a:schemeClr val="dk1"/>
              </a:solidFill>
              <a:latin typeface="Calibri"/>
              <a:ea typeface="Calibri"/>
              <a:cs typeface="Calibri"/>
              <a:sym typeface="Calibri"/>
            </a:endParaRPr>
          </a:p>
        </p:txBody>
      </p:sp>
      <p:pic>
        <p:nvPicPr>
          <p:cNvPr id="170" name="Google Shape;170;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8451" y="780123"/>
            <a:ext cx="2899824" cy="1631151"/>
          </a:xfrm>
          <a:prstGeom prst="rect">
            <a:avLst/>
          </a:prstGeom>
          <a:noFill/>
          <a:ln w="9525" cap="flat" cmpd="sng">
            <a:solidFill>
              <a:srgbClr val="FF0000"/>
            </a:solidFill>
            <a:prstDash val="solid"/>
            <a:round/>
            <a:headEnd type="none" w="sm" len="sm"/>
            <a:tailEnd type="none" w="sm" len="sm"/>
          </a:ln>
        </p:spPr>
      </p:pic>
      <p:pic>
        <p:nvPicPr>
          <p:cNvPr id="171" name="Google Shape;171;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70076" y="2969325"/>
            <a:ext cx="3280326" cy="1148125"/>
          </a:xfrm>
          <a:prstGeom prst="rect">
            <a:avLst/>
          </a:prstGeom>
          <a:noFill/>
          <a:ln w="9525" cap="flat" cmpd="sng">
            <a:solidFill>
              <a:srgbClr val="FF0000"/>
            </a:solidFill>
            <a:prstDash val="solid"/>
            <a:round/>
            <a:headEnd type="none" w="sm" len="sm"/>
            <a:tailEnd type="none" w="sm" len="sm"/>
          </a:ln>
        </p:spPr>
      </p:pic>
      <p:pic>
        <p:nvPicPr>
          <p:cNvPr id="172" name="Google Shape;172;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582000" y="3142575"/>
            <a:ext cx="2420025" cy="880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0"/>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8" name="Google Shape;178;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1"/>
          <p:cNvSpPr txBox="1"/>
          <p:nvPr/>
        </p:nvSpPr>
        <p:spPr>
          <a:xfrm>
            <a:off x="55075" y="-9225"/>
            <a:ext cx="347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Peter Diamandis about AI</a:t>
            </a:r>
            <a:endParaRPr sz="2000" b="1" i="0" u="none" strike="noStrike" cap="none">
              <a:solidFill>
                <a:schemeClr val="dk1"/>
              </a:solidFill>
              <a:latin typeface="Calibri"/>
              <a:ea typeface="Calibri"/>
              <a:cs typeface="Calibri"/>
              <a:sym typeface="Calibri"/>
            </a:endParaRPr>
          </a:p>
        </p:txBody>
      </p:sp>
      <p:sp>
        <p:nvSpPr>
          <p:cNvPr id="184" name="Google Shape;184;p21"/>
          <p:cNvSpPr txBox="1"/>
          <p:nvPr/>
        </p:nvSpPr>
        <p:spPr>
          <a:xfrm>
            <a:off x="178250" y="602950"/>
            <a:ext cx="5157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Peter Diamandis about AI</a:t>
            </a:r>
            <a:br>
              <a:rPr lang="en" sz="1200" b="1">
                <a:solidFill>
                  <a:srgbClr val="FF0000"/>
                </a:solidFill>
                <a:latin typeface="Calibri"/>
                <a:ea typeface="Calibri"/>
                <a:cs typeface="Calibri"/>
                <a:sym typeface="Calibri"/>
              </a:rPr>
            </a:b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Google's Nano Banana can generate images for $0.039 per API call with character consistency that fools the human eye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VEO-3 is generating hyper-realistic 8-second video clips that pass the smell test for 99.9% of viewers</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90%+ of everything we see will be AI-generated by the end of 2026</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We're moving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from "someone with technical skills can create a fake video"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to "anyone with $20 </a:t>
            </a:r>
            <a:r>
              <a:rPr lang="en" sz="1200" b="1">
                <a:solidFill>
                  <a:srgbClr val="FF0000"/>
                </a:solidFill>
                <a:latin typeface="Calibri"/>
                <a:ea typeface="Calibri"/>
                <a:cs typeface="Calibri"/>
                <a:sym typeface="Calibri"/>
              </a:rPr>
              <a:t>can generate thousands of fake videos</a:t>
            </a:r>
            <a:r>
              <a:rPr lang="en" sz="1200">
                <a:solidFill>
                  <a:schemeClr val="dk1"/>
                </a:solidFill>
                <a:latin typeface="Calibri"/>
                <a:ea typeface="Calibri"/>
                <a:cs typeface="Calibri"/>
                <a:sym typeface="Calibri"/>
              </a:rPr>
              <a:t> in an afternoon."</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buying existing AI solutions succeed 67% of the time. Yet those trying to build internal systems only have a 33% success rate</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Smart startups attack backend automation, cutting operational costs by 30% and eliminating entire categories of manual work</a:t>
            </a:r>
            <a:endParaRPr sz="1200">
              <a:solidFill>
                <a:schemeClr val="dk1"/>
              </a:solidFill>
              <a:latin typeface="Calibri"/>
              <a:ea typeface="Calibri"/>
              <a:cs typeface="Calibri"/>
              <a:sym typeface="Calibri"/>
            </a:endParaRPr>
          </a:p>
        </p:txBody>
      </p:sp>
      <p:pic>
        <p:nvPicPr>
          <p:cNvPr id="185" name="Google Shape;185;p2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16170" y="602950"/>
            <a:ext cx="3472387" cy="2604301"/>
          </a:xfrm>
          <a:prstGeom prst="rect">
            <a:avLst/>
          </a:prstGeom>
          <a:noFill/>
          <a:ln w="9525" cap="flat" cmpd="sng">
            <a:solidFill>
              <a:srgbClr val="FF0000"/>
            </a:solidFill>
            <a:prstDash val="solid"/>
            <a:round/>
            <a:headEnd type="none" w="sm" len="sm"/>
            <a:tailEnd type="none" w="sm" len="sm"/>
          </a:ln>
        </p:spPr>
      </p:pic>
      <p:sp>
        <p:nvSpPr>
          <p:cNvPr id="186" name="Google Shape;186;p21"/>
          <p:cNvSpPr txBox="1"/>
          <p:nvPr/>
        </p:nvSpPr>
        <p:spPr>
          <a:xfrm>
            <a:off x="5958225" y="3259800"/>
            <a:ext cx="1405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chemeClr val="dk1"/>
                </a:solidFill>
                <a:latin typeface="Calibri"/>
                <a:ea typeface="Calibri"/>
                <a:cs typeface="Calibri"/>
                <a:sym typeface="Calibri"/>
              </a:rPr>
              <a:t>Peter Diamandis</a:t>
            </a:r>
            <a:endParaRPr sz="1200" b="1">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2"/>
          <p:cNvSpPr txBox="1"/>
          <p:nvPr/>
        </p:nvSpPr>
        <p:spPr>
          <a:xfrm>
            <a:off x="55075" y="-9225"/>
            <a:ext cx="2002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92" name="Google Shape;192;p22"/>
          <p:cNvSpPr txBox="1"/>
          <p:nvPr/>
        </p:nvSpPr>
        <p:spPr>
          <a:xfrm>
            <a:off x="55075" y="379730"/>
            <a:ext cx="43875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ByteDance Seedream 4.0 Image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4K image generation and editing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rivaling Nano Banana (Google’s Gemini 2.5 Flash Image) in prompt accuracy, alignment, and aesthetics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https://seed.bytedance.com/en/seedream4_0</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93" name="Google Shape;193;p22"/>
          <p:cNvSpPr txBox="1"/>
          <p:nvPr/>
        </p:nvSpPr>
        <p:spPr>
          <a:xfrm>
            <a:off x="55075" y="1466578"/>
            <a:ext cx="43875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Databricks secured $1B at $100B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$4B ARR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funding will support their AI database development</a:t>
            </a:r>
            <a:endParaRPr sz="1200">
              <a:solidFill>
                <a:schemeClr val="dk1"/>
              </a:solidFill>
              <a:latin typeface="Calibri"/>
              <a:ea typeface="Calibri"/>
              <a:cs typeface="Calibri"/>
              <a:sym typeface="Calibri"/>
            </a:endParaRPr>
          </a:p>
        </p:txBody>
      </p:sp>
      <p:sp>
        <p:nvSpPr>
          <p:cNvPr id="194" name="Google Shape;194;p22"/>
          <p:cNvSpPr txBox="1"/>
          <p:nvPr/>
        </p:nvSpPr>
        <p:spPr>
          <a:xfrm>
            <a:off x="55075" y="2232668"/>
            <a:ext cx="4387500" cy="266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Rundown AI - life-changing prompts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Rundown AI asked community on X to share the AI prompts that actually transformed their work or life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@ralphbrooks created a board of advisors prompt asking personas for advice, with an AI Elon Musk providing first-principles analysis for unexpected insights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4"/>
              </a:rPr>
              <a:t>https://x.com/ralphbrooks/status/1965124333271146693</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@Xyster fed entire company histories, financials, and competitor research into one mega-prompt, then asks for concrete 1, 3, and 6-month action plans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5"/>
              </a:rPr>
              <a:t>https://x.com/xyster/status/1965101124752736391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@MrXSeek - asked the model to write its own optimal prompt first, then used that refined version to complete the actual task</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6"/>
              </a:rPr>
              <a:t>https://x.com/mrxseek/status/1965100832455839857</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@Itslipsadas’ prompt pushes deeper into goals by having AI pose questions to break through circular thinking patterns</a:t>
            </a:r>
            <a:r>
              <a:rPr lang="en" sz="800">
                <a:solidFill>
                  <a:schemeClr val="dk1"/>
                </a:solidFill>
                <a:latin typeface="Calibri"/>
                <a:ea typeface="Calibri"/>
                <a:cs typeface="Calibri"/>
                <a:sym typeface="Calibri"/>
              </a:rPr>
              <a:t> -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https://x.com/Itslipsadas/status/1965107052851925019</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95" name="Google Shape;195;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989850" y="267125"/>
            <a:ext cx="3406058" cy="572700"/>
          </a:xfrm>
          <a:prstGeom prst="rect">
            <a:avLst/>
          </a:prstGeom>
          <a:noFill/>
          <a:ln w="9525" cap="flat" cmpd="sng">
            <a:solidFill>
              <a:srgbClr val="FF0000"/>
            </a:solidFill>
            <a:prstDash val="solid"/>
            <a:round/>
            <a:headEnd type="none" w="sm" len="sm"/>
            <a:tailEnd type="none" w="sm" len="sm"/>
          </a:ln>
        </p:spPr>
      </p:pic>
      <p:pic>
        <p:nvPicPr>
          <p:cNvPr id="196" name="Google Shape;196;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996341" y="1193204"/>
            <a:ext cx="2109250" cy="1207650"/>
          </a:xfrm>
          <a:prstGeom prst="rect">
            <a:avLst/>
          </a:prstGeom>
          <a:noFill/>
          <a:ln w="9525" cap="flat" cmpd="sng">
            <a:solidFill>
              <a:srgbClr val="FF0000"/>
            </a:solidFill>
            <a:prstDash val="solid"/>
            <a:round/>
            <a:headEnd type="none" w="sm" len="sm"/>
            <a:tailEnd type="none" w="sm" len="sm"/>
          </a:ln>
        </p:spPr>
      </p:pic>
      <p:pic>
        <p:nvPicPr>
          <p:cNvPr id="197" name="Google Shape;197;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76700" y="3123635"/>
            <a:ext cx="4032350" cy="700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3"/>
          <p:cNvSpPr txBox="1"/>
          <p:nvPr/>
        </p:nvSpPr>
        <p:spPr>
          <a:xfrm>
            <a:off x="55075" y="-9225"/>
            <a:ext cx="182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203" name="Google Shape;203;p23"/>
          <p:cNvSpPr txBox="1"/>
          <p:nvPr/>
        </p:nvSpPr>
        <p:spPr>
          <a:xfrm>
            <a:off x="65250" y="390169"/>
            <a:ext cx="43875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Veo 3 and Veo 3 Fast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pricing, new configurations and better resolution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https://developers.googleblog.com/en/veo-3-and-veo-3-fast-new-pricing-new-configurations-and-better-resolution/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4" name="Google Shape;204;p23"/>
          <p:cNvSpPr txBox="1"/>
          <p:nvPr/>
        </p:nvSpPr>
        <p:spPr>
          <a:xfrm>
            <a:off x="65250" y="1818074"/>
            <a:ext cx="43875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Anthropic $1.5 Billion AI Copyright Settlement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federal judge ruled in June that it was legal for Anthropic to train on copyrighted materials but that it was illegal to acquire the materials from pirate sites like LibGen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has offered to settle the class action suit from authors by offering $3,000 per work. This is not accepted yet.</a:t>
            </a:r>
            <a:endParaRPr sz="1100">
              <a:solidFill>
                <a:schemeClr val="dk1"/>
              </a:solidFill>
              <a:latin typeface="Calibri"/>
              <a:ea typeface="Calibri"/>
              <a:cs typeface="Calibri"/>
              <a:sym typeface="Calibri"/>
            </a:endParaRPr>
          </a:p>
        </p:txBody>
      </p:sp>
      <p:sp>
        <p:nvSpPr>
          <p:cNvPr id="205" name="Google Shape;205;p23"/>
          <p:cNvSpPr txBox="1"/>
          <p:nvPr/>
        </p:nvSpPr>
        <p:spPr>
          <a:xfrm>
            <a:off x="65250" y="1225094"/>
            <a:ext cx="43875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200" b="1">
                <a:solidFill>
                  <a:srgbClr val="FF0000"/>
                </a:solidFill>
                <a:latin typeface="Calibri"/>
                <a:ea typeface="Calibri"/>
                <a:cs typeface="Calibri"/>
                <a:sym typeface="Calibri"/>
              </a:rPr>
              <a:t>Mistral Valuation $14B</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4"/>
              </a:rPr>
              <a:t>https://www.wsj.com/tech/ai/asml-to-invest-1-5-billion-in-french-startup-mistral-ai-0d5eb547</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206" name="Google Shape;206;p23"/>
          <p:cNvSpPr txBox="1"/>
          <p:nvPr/>
        </p:nvSpPr>
        <p:spPr>
          <a:xfrm>
            <a:off x="65250" y="2921565"/>
            <a:ext cx="4387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Oracle's stock surged by 40% Wednesday</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after revealing $455B in future AI infrastructure contracts</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(including a massive $300B deal with OpenAI)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This briefly made </a:t>
            </a:r>
            <a:r>
              <a:rPr lang="en" sz="1100" b="1">
                <a:solidFill>
                  <a:srgbClr val="FF0000"/>
                </a:solidFill>
                <a:latin typeface="Calibri"/>
                <a:ea typeface="Calibri"/>
                <a:cs typeface="Calibri"/>
                <a:sym typeface="Calibri"/>
              </a:rPr>
              <a:t>Larry Ellison</a:t>
            </a:r>
            <a:r>
              <a:rPr lang="en" sz="1100">
                <a:solidFill>
                  <a:schemeClr val="dk1"/>
                </a:solidFill>
                <a:latin typeface="Calibri"/>
                <a:ea typeface="Calibri"/>
                <a:cs typeface="Calibri"/>
                <a:sym typeface="Calibri"/>
              </a:rPr>
              <a:t> (Oracle founder and major shareholder) the </a:t>
            </a:r>
            <a:r>
              <a:rPr lang="en" sz="1100" b="1">
                <a:solidFill>
                  <a:srgbClr val="FF0000"/>
                </a:solidFill>
                <a:latin typeface="Calibri"/>
                <a:ea typeface="Calibri"/>
                <a:cs typeface="Calibri"/>
                <a:sym typeface="Calibri"/>
              </a:rPr>
              <a:t>richest person on the planet past Elon Musk</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Oracle projects cloud infrastructure revenue will grow from $18B this year to $144B within five years, with most already locked in with signed contracts.</a:t>
            </a:r>
            <a:endParaRPr sz="1100">
              <a:solidFill>
                <a:schemeClr val="dk1"/>
              </a:solidFill>
              <a:latin typeface="Calibri"/>
              <a:ea typeface="Calibri"/>
              <a:cs typeface="Calibri"/>
              <a:sym typeface="Calibri"/>
            </a:endParaRPr>
          </a:p>
        </p:txBody>
      </p:sp>
      <p:sp>
        <p:nvSpPr>
          <p:cNvPr id="207" name="Google Shape;207;p23"/>
          <p:cNvSpPr txBox="1"/>
          <p:nvPr/>
        </p:nvSpPr>
        <p:spPr>
          <a:xfrm>
            <a:off x="65250" y="4372328"/>
            <a:ext cx="43875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Cognition Raises $400M at $10.2B Valuation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Creator of AI coding agent Devin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https://cognition.ai/blog/funding-growth-and-the-next-frontier-of-ai-coding-agents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08" name="Google Shape;208;p23"/>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48475" y="390175"/>
            <a:ext cx="2081731" cy="634200"/>
          </a:xfrm>
          <a:prstGeom prst="rect">
            <a:avLst/>
          </a:prstGeom>
          <a:noFill/>
          <a:ln w="9525" cap="flat" cmpd="sng">
            <a:solidFill>
              <a:srgbClr val="FF0000"/>
            </a:solidFill>
            <a:prstDash val="solid"/>
            <a:round/>
            <a:headEnd type="none" w="sm" len="sm"/>
            <a:tailEnd type="none" w="sm" len="sm"/>
          </a:ln>
        </p:spPr>
      </p:pic>
      <p:pic>
        <p:nvPicPr>
          <p:cNvPr id="209" name="Google Shape;209;p23"/>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748475" y="1101650"/>
            <a:ext cx="1506025" cy="581725"/>
          </a:xfrm>
          <a:prstGeom prst="rect">
            <a:avLst/>
          </a:prstGeom>
          <a:noFill/>
          <a:ln w="9525" cap="flat" cmpd="sng">
            <a:solidFill>
              <a:srgbClr val="FF0000"/>
            </a:solidFill>
            <a:prstDash val="solid"/>
            <a:round/>
            <a:headEnd type="none" w="sm" len="sm"/>
            <a:tailEnd type="none" w="sm" len="sm"/>
          </a:ln>
        </p:spPr>
      </p:pic>
      <p:pic>
        <p:nvPicPr>
          <p:cNvPr id="210" name="Google Shape;210;p2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5150" y="1821300"/>
            <a:ext cx="1847148" cy="1034400"/>
          </a:xfrm>
          <a:prstGeom prst="rect">
            <a:avLst/>
          </a:prstGeom>
          <a:noFill/>
          <a:ln w="9525" cap="flat" cmpd="sng">
            <a:solidFill>
              <a:srgbClr val="FF0000"/>
            </a:solidFill>
            <a:prstDash val="solid"/>
            <a:round/>
            <a:headEnd type="none" w="sm" len="sm"/>
            <a:tailEnd type="none" w="sm" len="sm"/>
          </a:ln>
        </p:spPr>
      </p:pic>
      <p:pic>
        <p:nvPicPr>
          <p:cNvPr id="211" name="Google Shape;211;p23"/>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05150" y="2925438"/>
            <a:ext cx="2081724" cy="1369237"/>
          </a:xfrm>
          <a:prstGeom prst="rect">
            <a:avLst/>
          </a:prstGeom>
          <a:noFill/>
          <a:ln w="9525" cap="flat" cmpd="sng">
            <a:solidFill>
              <a:srgbClr val="FF0000"/>
            </a:solidFill>
            <a:prstDash val="solid"/>
            <a:round/>
            <a:headEnd type="none" w="sm" len="sm"/>
            <a:tailEnd type="none" w="sm" len="sm"/>
          </a:ln>
        </p:spPr>
      </p:pic>
      <p:pic>
        <p:nvPicPr>
          <p:cNvPr id="212" name="Google Shape;212;p23"/>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590828" y="4364425"/>
            <a:ext cx="1385315" cy="688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6872</Words>
  <Application>Microsoft Macintosh PowerPoint</Application>
  <PresentationFormat>On-screen Show (16:9)</PresentationFormat>
  <Paragraphs>600</Paragraphs>
  <Slides>29</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Roboto Mono</vt: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2025-09-12T17:46:07Z</dcterms:modified>
</cp:coreProperties>
</file>