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CE33F8-4BD1-450A-BB95-3072DC7396E9}">
  <a:tblStyle styleId="{65CE33F8-4BD1-450A-BB95-3072DC7396E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37" d="100"/>
          <a:sy n="137" d="100"/>
        </p:scale>
        <p:origin x="1368"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63cc30dc9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363cc30dc92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63ae0ae49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g363ae0ae49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63b02ebe4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g363b02ebe43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63b16ed08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g363b16ed08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4500cae82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34500cae827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7323e2d09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g37323e2d091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7323e2d0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37323e2d09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73273dd2d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373273dd2da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73273dd2d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g373273dd2da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63cc30dc9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363cc30dc92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PowerUpSkills/ollama-has-a-new-app-f9b0f4083fef"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trueup.io/layoff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openai.com/index/introducing-o3-and-o4-mini/" TargetMode="External"/><Relationship Id="rId26" Type="http://schemas.openxmlformats.org/officeDocument/2006/relationships/hyperlink" Target="https://openai.com/index/gpt-4-1/" TargetMode="External"/><Relationship Id="rId21" Type="http://schemas.openxmlformats.org/officeDocument/2006/relationships/hyperlink" Target="https://docs.x.ai/docs/models/grok-4-0709" TargetMode="External"/><Relationship Id="rId34" Type="http://schemas.openxmlformats.org/officeDocument/2006/relationships/hyperlink" Target="https://qwenlm.github.io/blog/qwen3/"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aistudio.google.com/app/prompts/new_chat?model=gemini-2.5-pro" TargetMode="External"/><Relationship Id="rId25" Type="http://schemas.openxmlformats.org/officeDocument/2006/relationships/hyperlink" Target="https://x.ai/blog/grok-3" TargetMode="External"/><Relationship Id="rId33" Type="http://schemas.openxmlformats.org/officeDocument/2006/relationships/hyperlink" Target="https://platform.openai.com/docs/models/o1" TargetMode="External"/><Relationship Id="rId2" Type="http://schemas.openxmlformats.org/officeDocument/2006/relationships/notesSlide" Target="../notesSlides/notesSlide4.xml"/><Relationship Id="rId16" Type="http://schemas.openxmlformats.org/officeDocument/2006/relationships/hyperlink" Target="https://artificialanalysis.ai/models/grok-4" TargetMode="External"/><Relationship Id="rId20" Type="http://schemas.openxmlformats.org/officeDocument/2006/relationships/hyperlink" Target="https://openai.com/index/introducing-gpt-4-5/" TargetMode="External"/><Relationship Id="rId29" Type="http://schemas.openxmlformats.org/officeDocument/2006/relationships/hyperlink" Target="https://api-docs.deepseek.com/news/news250325"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moonshotai.github.io/Kimi-K2/" TargetMode="External"/><Relationship Id="rId32" Type="http://schemas.openxmlformats.org/officeDocument/2006/relationships/hyperlink" Target="https://openai.com/index/o1-and-new-tools-for-developers/" TargetMode="External"/><Relationship Id="rId37" Type="http://schemas.openxmlformats.org/officeDocument/2006/relationships/hyperlink" Target="https://mistral.ai/news/mistral-medium-3"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api-docs.deepseek.com/news/news250528" TargetMode="External"/><Relationship Id="rId28" Type="http://schemas.openxmlformats.org/officeDocument/2006/relationships/hyperlink" Target="https://api-docs.deepseek.com/news/news250120" TargetMode="External"/><Relationship Id="rId36" Type="http://schemas.openxmlformats.org/officeDocument/2006/relationships/hyperlink" Target="https://www.anthropic.com/news/claude-3-7-sonnet" TargetMode="External"/><Relationship Id="rId10" Type="http://schemas.openxmlformats.org/officeDocument/2006/relationships/hyperlink" Target="https://llmworld.net/llm_leaderboards/" TargetMode="External"/><Relationship Id="rId19" Type="http://schemas.openxmlformats.org/officeDocument/2006/relationships/hyperlink" Target="https://x.com/OpenAI/status/1905331956856050135" TargetMode="External"/><Relationship Id="rId31" Type="http://schemas.openxmlformats.org/officeDocument/2006/relationships/hyperlink" Target="https://qwenlm.github.io/blog/qwen3-coder/"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www.anthropic.com/news/claude-4" TargetMode="External"/><Relationship Id="rId27" Type="http://schemas.openxmlformats.org/officeDocument/2006/relationships/hyperlink" Target="http://aistudio.google.com/app/prompts/new_chat?model=gemini-2.5-flash" TargetMode="External"/><Relationship Id="rId30" Type="http://schemas.openxmlformats.org/officeDocument/2006/relationships/hyperlink" Target="https://www.minimax.io/news/minimaxm1" TargetMode="External"/><Relationship Id="rId35" Type="http://schemas.openxmlformats.org/officeDocument/2006/relationships/hyperlink" Target="https://aistudio.google.com/app/prompts/new_chat?model=gemini-2.5-pro" TargetMode="External"/><Relationship Id="rId8" Type="http://schemas.openxmlformats.org/officeDocument/2006/relationships/hyperlink" Target="https://openlm.ai/chatbot-arena/" TargetMode="External"/><Relationship Id="rId3" Type="http://schemas.openxmlformats.org/officeDocument/2006/relationships/hyperlink" Target="https://en.wikipedia.org/wiki/Elo_rating_syste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qwenlm.github.io/blog/qwen-image/" TargetMode="External"/><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aws.plainenglish.io/the-great-cloud-exit-why-1-000-startups-are-rethinking-aws-gcp-in-2025-5c16b1eb33b0"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jules.google" TargetMode="External"/><Relationship Id="rId7" Type="http://schemas.openxmlformats.org/officeDocument/2006/relationships/hyperlink" Target="https://blog.google/technology/google-labs/jules-now-available/"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www.youtube.com/watch?v=YO7I8OLSwKE" TargetMode="External"/><Relationship Id="rId5" Type="http://schemas.openxmlformats.org/officeDocument/2006/relationships/hyperlink" Target="https://jules.google/docs" TargetMode="External"/><Relationship Id="rId4" Type="http://schemas.openxmlformats.org/officeDocument/2006/relationships/hyperlink" Target="https://blog.google/technology/google-labs/jul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857195"/>
            <a:ext cx="4420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Claude Opus 4.1</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GPT-OSS "open" model family</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Crowd-sourced "LM Arena" Leaderboard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Gemini 2.5 Deep Think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Recruiters &amp; admin assistants automated by Comet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DeepMind "Big Sleep" - finds bugs and vulnerabilities</a:t>
            </a:r>
            <a:endParaRPr b="1">
              <a:solidFill>
                <a:srgbClr val="3C78D8"/>
              </a:solidFill>
              <a:latin typeface="Calibri"/>
              <a:ea typeface="Calibri"/>
              <a:cs typeface="Calibri"/>
              <a:sym typeface="Calibri"/>
            </a:endParaRPr>
          </a:p>
        </p:txBody>
      </p:sp>
      <p:sp>
        <p:nvSpPr>
          <p:cNvPr id="64" name="Google Shape;64;p15"/>
          <p:cNvSpPr txBox="1"/>
          <p:nvPr/>
        </p:nvSpPr>
        <p:spPr>
          <a:xfrm>
            <a:off x="1481900" y="-131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August 8</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3510759"/>
            <a:ext cx="4502400" cy="44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xxx</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i="0" u="none" strike="noStrike" cap="none">
                <a:solidFill>
                  <a:srgbClr val="3C78D8"/>
                </a:solidFill>
                <a:latin typeface="Calibri"/>
                <a:ea typeface="Calibri"/>
                <a:cs typeface="Calibri"/>
                <a:sym typeface="Calibri"/>
              </a:rPr>
              <a:t>Jobs, Layoffs</a:t>
            </a:r>
            <a:endParaRPr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350307"/>
            <a:ext cx="4420200" cy="23889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DeepMind Genie 3 AI world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xAI launches Grok Imagine for AI video and images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Qwen-Image with Native Text Rendering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Alibaba Qwen3 Coder Flash</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Falcon-H1 - Hybrid open-source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Thousands of Startups stopped using AWS, CGP, ...</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Jules - Google's new AI coding agent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Ollama GUI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 main models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To-Do List for Super-Intelligence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Andrew Tulloch Rejected $1B+ job offer</a:t>
            </a:r>
            <a:endParaRPr b="1">
              <a:solidFill>
                <a:srgbClr val="3C78D8"/>
              </a:solidFill>
              <a:latin typeface="Calibri"/>
              <a:ea typeface="Calibri"/>
              <a:cs typeface="Calibri"/>
              <a:sym typeface="Calibri"/>
            </a:endParaRPr>
          </a:p>
        </p:txBody>
      </p:sp>
      <p:sp>
        <p:nvSpPr>
          <p:cNvPr id="67" name="Google Shape;67;p15"/>
          <p:cNvSpPr txBox="1"/>
          <p:nvPr/>
        </p:nvSpPr>
        <p:spPr>
          <a:xfrm>
            <a:off x="4576975" y="854047"/>
            <a:ext cx="4502400" cy="234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xxx</a:t>
            </a:r>
            <a:endParaRPr b="1">
              <a:solidFill>
                <a:srgbClr val="3C78D8"/>
              </a:solidFill>
              <a:latin typeface="Calibri"/>
              <a:ea typeface="Calibri"/>
              <a:cs typeface="Calibri"/>
              <a:sym typeface="Calibri"/>
            </a:endParaRPr>
          </a:p>
        </p:txBody>
      </p:sp>
      <p:sp>
        <p:nvSpPr>
          <p:cNvPr id="68" name="Google Shape;68;p15"/>
          <p:cNvSpPr txBox="1"/>
          <p:nvPr/>
        </p:nvSpPr>
        <p:spPr>
          <a:xfrm>
            <a:off x="5550450" y="110675"/>
            <a:ext cx="3528900" cy="5109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600" b="1" i="1">
                <a:solidFill>
                  <a:srgbClr val="FF0000"/>
                </a:solidFill>
                <a:latin typeface="Calibri"/>
                <a:ea typeface="Calibri"/>
                <a:cs typeface="Calibri"/>
                <a:sym typeface="Calibri"/>
              </a:rPr>
              <a:t>"Don't fear AI replacement, embrace AI </a:t>
            </a:r>
            <a:br>
              <a:rPr lang="en" sz="1600" b="1" i="1">
                <a:solidFill>
                  <a:srgbClr val="FF0000"/>
                </a:solidFill>
                <a:latin typeface="Calibri"/>
                <a:ea typeface="Calibri"/>
                <a:cs typeface="Calibri"/>
                <a:sym typeface="Calibri"/>
              </a:rPr>
            </a:br>
            <a:r>
              <a:rPr lang="en" sz="1600" b="1" i="1">
                <a:solidFill>
                  <a:srgbClr val="FF0000"/>
                </a:solidFill>
                <a:latin typeface="Calibri"/>
                <a:ea typeface="Calibri"/>
                <a:cs typeface="Calibri"/>
                <a:sym typeface="Calibri"/>
              </a:rPr>
              <a:t>augmentation"     -- Eric Schmidt</a:t>
            </a:r>
            <a:endParaRPr sz="1600" b="1" i="1">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Ollama GUI</a:t>
            </a:r>
            <a:endParaRPr sz="2000" b="1" i="0" u="none" strike="noStrike" cap="none">
              <a:solidFill>
                <a:schemeClr val="dk1"/>
              </a:solidFill>
              <a:latin typeface="Calibri"/>
              <a:ea typeface="Calibri"/>
              <a:cs typeface="Calibri"/>
              <a:sym typeface="Calibri"/>
            </a:endParaRPr>
          </a:p>
        </p:txBody>
      </p:sp>
      <p:sp>
        <p:nvSpPr>
          <p:cNvPr id="201" name="Google Shape;201;p24"/>
          <p:cNvSpPr txBox="1"/>
          <p:nvPr/>
        </p:nvSpPr>
        <p:spPr>
          <a:xfrm>
            <a:off x="55075" y="393375"/>
            <a:ext cx="4452000" cy="255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Ollama has released a new desktop GUI app</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Drag-and-Drop PDF (or other doc) into the app and </a:t>
            </a:r>
            <a:r>
              <a:rPr lang="en" sz="1200" b="1">
                <a:solidFill>
                  <a:srgbClr val="3C78D8"/>
                </a:solidFill>
                <a:latin typeface="Calibri"/>
                <a:ea typeface="Calibri"/>
                <a:cs typeface="Calibri"/>
                <a:sym typeface="Calibri"/>
              </a:rPr>
              <a:t>immediately start chatting with the doc</a:t>
            </a:r>
            <a:r>
              <a:rPr lang="en" sz="1200">
                <a:solidFill>
                  <a:schemeClr val="dk1"/>
                </a:solidFill>
                <a:latin typeface="Calibri"/>
                <a:ea typeface="Calibri"/>
                <a:cs typeface="Calibri"/>
                <a:sym typeface="Calibri"/>
              </a:rPr>
              <a:t>, no setup or API keys required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a:t>
            </a:r>
            <a:r>
              <a:rPr lang="en" sz="1200" b="1">
                <a:solidFill>
                  <a:srgbClr val="6AA84F"/>
                </a:solidFill>
                <a:latin typeface="Calibri"/>
                <a:ea typeface="Calibri"/>
                <a:cs typeface="Calibri"/>
                <a:sym typeface="Calibri"/>
              </a:rPr>
              <a:t>urbo Mode - access to massive cloud-based models</a:t>
            </a:r>
            <a:r>
              <a:rPr lang="en" sz="1200">
                <a:solidFill>
                  <a:schemeClr val="dk1"/>
                </a:solidFill>
                <a:latin typeface="Calibri"/>
                <a:ea typeface="Calibri"/>
                <a:cs typeface="Calibri"/>
                <a:sym typeface="Calibri"/>
              </a:rPr>
              <a:t> (like 235-billion parameter models) while still running local models. The free tier includes 10,000 credits weekly.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Easily switch between different AI models through the GUI. If a model isn't installed, the app automatically downloads it.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App can process </a:t>
            </a:r>
            <a:r>
              <a:rPr lang="en" sz="1200" b="1">
                <a:solidFill>
                  <a:srgbClr val="3C78D8"/>
                </a:solidFill>
                <a:latin typeface="Calibri"/>
                <a:ea typeface="Calibri"/>
                <a:cs typeface="Calibri"/>
                <a:sym typeface="Calibri"/>
              </a:rPr>
              <a:t>images, screenshots, diagrams, and PDFs</a:t>
            </a:r>
            <a:r>
              <a:rPr lang="en" sz="1200">
                <a:solidFill>
                  <a:schemeClr val="dk1"/>
                </a:solidFill>
                <a:latin typeface="Calibri"/>
                <a:ea typeface="Calibri"/>
                <a:cs typeface="Calibri"/>
                <a:sym typeface="Calibri"/>
              </a:rPr>
              <a:t>, understanding visual content alongside text.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Technical Changes - Ollama has </a:t>
            </a:r>
            <a:r>
              <a:rPr lang="en" sz="1200" b="1">
                <a:solidFill>
                  <a:srgbClr val="3C78D8"/>
                </a:solidFill>
                <a:latin typeface="Calibri"/>
                <a:ea typeface="Calibri"/>
                <a:cs typeface="Calibri"/>
                <a:sym typeface="Calibri"/>
              </a:rPr>
              <a:t>moved away from llama.cpp to their own proprietary engine</a:t>
            </a:r>
            <a:r>
              <a:rPr lang="en" sz="1200">
                <a:solidFill>
                  <a:schemeClr val="dk1"/>
                </a:solidFill>
                <a:latin typeface="Calibri"/>
                <a:ea typeface="Calibri"/>
                <a:cs typeface="Calibri"/>
                <a:sym typeface="Calibri"/>
              </a:rPr>
              <a:t>, suggesting they're building something fundamentally new rather than just wrapping existing tools.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https://medium.com/@PowerUpSkills/ollama-has-a-new-app-f9b0f4083fef</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02" name="Google Shape;202;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89125" y="393375"/>
            <a:ext cx="4181174" cy="27429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 main models</a:t>
            </a:r>
            <a:endParaRPr sz="2000" b="1" i="0" u="none" strike="noStrike" cap="none">
              <a:solidFill>
                <a:schemeClr val="dk1"/>
              </a:solidFill>
              <a:latin typeface="Calibri"/>
              <a:ea typeface="Calibri"/>
              <a:cs typeface="Calibri"/>
              <a:sym typeface="Calibri"/>
            </a:endParaRPr>
          </a:p>
        </p:txBody>
      </p:sp>
      <p:graphicFrame>
        <p:nvGraphicFramePr>
          <p:cNvPr id="208" name="Google Shape;208;p25"/>
          <p:cNvGraphicFramePr/>
          <p:nvPr/>
        </p:nvGraphicFramePr>
        <p:xfrm>
          <a:off x="372675" y="632700"/>
          <a:ext cx="3000000" cy="3000000"/>
        </p:xfrm>
        <a:graphic>
          <a:graphicData uri="http://schemas.openxmlformats.org/drawingml/2006/table">
            <a:tbl>
              <a:tblPr>
                <a:noFill/>
                <a:tableStyleId>{65CE33F8-4BD1-450A-BB95-3072DC7396E9}</a:tableStyleId>
              </a:tblPr>
              <a:tblGrid>
                <a:gridCol w="557075">
                  <a:extLst>
                    <a:ext uri="{9D8B030D-6E8A-4147-A177-3AD203B41FA5}">
                      <a16:colId xmlns:a16="http://schemas.microsoft.com/office/drawing/2014/main" val="20000"/>
                    </a:ext>
                  </a:extLst>
                </a:gridCol>
                <a:gridCol w="1059225">
                  <a:extLst>
                    <a:ext uri="{9D8B030D-6E8A-4147-A177-3AD203B41FA5}">
                      <a16:colId xmlns:a16="http://schemas.microsoft.com/office/drawing/2014/main" val="20001"/>
                    </a:ext>
                  </a:extLst>
                </a:gridCol>
                <a:gridCol w="2510775">
                  <a:extLst>
                    <a:ext uri="{9D8B030D-6E8A-4147-A177-3AD203B41FA5}">
                      <a16:colId xmlns:a16="http://schemas.microsoft.com/office/drawing/2014/main" val="20002"/>
                    </a:ext>
                  </a:extLst>
                </a:gridCol>
              </a:tblGrid>
              <a:tr h="103800">
                <a:tc>
                  <a:txBody>
                    <a:bodyPr/>
                    <a:lstStyle/>
                    <a:p>
                      <a:pPr marL="0" lvl="0" indent="0" algn="l" rtl="0">
                        <a:lnSpc>
                          <a:spcPct val="115000"/>
                        </a:lnSpc>
                        <a:spcBef>
                          <a:spcPts val="0"/>
                        </a:spcBef>
                        <a:spcAft>
                          <a:spcPts val="0"/>
                        </a:spcAft>
                        <a:buNone/>
                      </a:pPr>
                      <a:r>
                        <a:rPr lang="en" sz="800"/>
                        <a:t>Model</a:t>
                      </a:r>
                      <a:endParaRPr sz="800"/>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Release Year-Month</a:t>
                      </a:r>
                      <a:endParaRPr sz="800"/>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Short Description</a:t>
                      </a:r>
                      <a:endParaRPr sz="800"/>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85725">
                <a:tc>
                  <a:txBody>
                    <a:bodyPr/>
                    <a:lstStyle/>
                    <a:p>
                      <a:pPr marL="0" lvl="0" indent="0" algn="l" rtl="0">
                        <a:lnSpc>
                          <a:spcPct val="115000"/>
                        </a:lnSpc>
                        <a:spcBef>
                          <a:spcPts val="0"/>
                        </a:spcBef>
                        <a:spcAft>
                          <a:spcPts val="0"/>
                        </a:spcAft>
                        <a:buNone/>
                      </a:pPr>
                      <a:r>
                        <a:rPr lang="en" sz="800"/>
                        <a:t>GPT-3.5</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2022-11</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Text Chat</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r h="185725">
                <a:tc>
                  <a:txBody>
                    <a:bodyPr/>
                    <a:lstStyle/>
                    <a:p>
                      <a:pPr marL="0" lvl="0" indent="0" algn="l" rtl="0">
                        <a:lnSpc>
                          <a:spcPct val="115000"/>
                        </a:lnSpc>
                        <a:spcBef>
                          <a:spcPts val="0"/>
                        </a:spcBef>
                        <a:spcAft>
                          <a:spcPts val="0"/>
                        </a:spcAft>
                        <a:buNone/>
                      </a:pPr>
                      <a:r>
                        <a:rPr lang="en" sz="800"/>
                        <a:t>GPT-4</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2023-03</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Multimodal (text and image), Reasoning, creativity, alignment</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2"/>
                  </a:ext>
                </a:extLst>
              </a:tr>
              <a:tr h="185725">
                <a:tc>
                  <a:txBody>
                    <a:bodyPr/>
                    <a:lstStyle/>
                    <a:p>
                      <a:pPr marL="0" lvl="0" indent="0" algn="l" rtl="0">
                        <a:lnSpc>
                          <a:spcPct val="115000"/>
                        </a:lnSpc>
                        <a:spcBef>
                          <a:spcPts val="0"/>
                        </a:spcBef>
                        <a:spcAft>
                          <a:spcPts val="0"/>
                        </a:spcAft>
                        <a:buNone/>
                      </a:pPr>
                      <a:r>
                        <a:rPr lang="en" sz="800"/>
                        <a:t>GPT-4o</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2024-05</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"Omni" model (text, audio, images) - in real time.</a:t>
                      </a:r>
                      <a:br>
                        <a:rPr lang="en" sz="800"/>
                      </a:br>
                      <a:r>
                        <a:rPr lang="en" sz="800"/>
                        <a:t>Much faster, more cost-efficient</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3"/>
                  </a:ext>
                </a:extLst>
              </a:tr>
              <a:tr h="185725">
                <a:tc>
                  <a:txBody>
                    <a:bodyPr/>
                    <a:lstStyle/>
                    <a:p>
                      <a:pPr marL="0" lvl="0" indent="0" algn="l" rtl="0">
                        <a:lnSpc>
                          <a:spcPct val="115000"/>
                        </a:lnSpc>
                        <a:spcBef>
                          <a:spcPts val="0"/>
                        </a:spcBef>
                        <a:spcAft>
                          <a:spcPts val="0"/>
                        </a:spcAft>
                        <a:buNone/>
                      </a:pPr>
                      <a:r>
                        <a:rPr lang="en" sz="800"/>
                        <a:t>GPT-4.1</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2025-04</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Coding, long context (up to 1 Mln tokens), instruction following</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4"/>
                  </a:ext>
                </a:extLst>
              </a:tr>
              <a:tr h="185725">
                <a:tc>
                  <a:txBody>
                    <a:bodyPr/>
                    <a:lstStyle/>
                    <a:p>
                      <a:pPr marL="0" lvl="0" indent="0" algn="l" rtl="0">
                        <a:lnSpc>
                          <a:spcPct val="115000"/>
                        </a:lnSpc>
                        <a:spcBef>
                          <a:spcPts val="0"/>
                        </a:spcBef>
                        <a:spcAft>
                          <a:spcPts val="0"/>
                        </a:spcAft>
                        <a:buNone/>
                      </a:pPr>
                      <a:r>
                        <a:rPr lang="en" sz="800"/>
                        <a:t>GPT-4.5</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2025-02</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"Orion", very large and expensive to run, outperformed GPT-4o, phased out in favor of GPT-4.1.</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5"/>
                  </a:ext>
                </a:extLst>
              </a:tr>
              <a:tr h="185725">
                <a:tc>
                  <a:txBody>
                    <a:bodyPr/>
                    <a:lstStyle/>
                    <a:p>
                      <a:pPr marL="0" lvl="0" indent="0" algn="l" rtl="0">
                        <a:lnSpc>
                          <a:spcPct val="115000"/>
                        </a:lnSpc>
                        <a:spcBef>
                          <a:spcPts val="0"/>
                        </a:spcBef>
                        <a:spcAft>
                          <a:spcPts val="0"/>
                        </a:spcAft>
                        <a:buNone/>
                      </a:pPr>
                      <a:r>
                        <a:rPr lang="en" sz="800"/>
                        <a:t>o1</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2024-12</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"Reflective" - spends time deliberating, excels at reasoning, science, and programming</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6"/>
                  </a:ext>
                </a:extLst>
              </a:tr>
              <a:tr h="164225">
                <a:tc>
                  <a:txBody>
                    <a:bodyPr/>
                    <a:lstStyle/>
                    <a:p>
                      <a:pPr marL="0" lvl="0" indent="0" algn="l" rtl="0">
                        <a:lnSpc>
                          <a:spcPct val="115000"/>
                        </a:lnSpc>
                        <a:spcBef>
                          <a:spcPts val="0"/>
                        </a:spcBef>
                        <a:spcAft>
                          <a:spcPts val="0"/>
                        </a:spcAft>
                        <a:buNone/>
                      </a:pPr>
                      <a:r>
                        <a:rPr lang="en" sz="800"/>
                        <a:t>o3</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2025-04</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Reflective </a:t>
                      </a:r>
                      <a:r>
                        <a:rPr lang="en" sz="800">
                          <a:solidFill>
                            <a:schemeClr val="dk1"/>
                          </a:solidFill>
                        </a:rPr>
                        <a:t>step-by-step </a:t>
                      </a:r>
                      <a:r>
                        <a:rPr lang="en" sz="800"/>
                        <a:t>reasoning,</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7"/>
                  </a:ext>
                </a:extLst>
              </a:tr>
              <a:tr h="349625">
                <a:tc>
                  <a:txBody>
                    <a:bodyPr/>
                    <a:lstStyle/>
                    <a:p>
                      <a:pPr marL="0" lvl="0" indent="0" algn="l" rtl="0">
                        <a:lnSpc>
                          <a:spcPct val="115000"/>
                        </a:lnSpc>
                        <a:spcBef>
                          <a:spcPts val="0"/>
                        </a:spcBef>
                        <a:spcAft>
                          <a:spcPts val="0"/>
                        </a:spcAft>
                        <a:buNone/>
                      </a:pPr>
                      <a:r>
                        <a:rPr lang="en" sz="800"/>
                        <a:t>o3-mini</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2025-01</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Smaller, fast, cost-efficient, optimized for STEM reasoning</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8"/>
                  </a:ext>
                </a:extLst>
              </a:tr>
              <a:tr h="349625">
                <a:tc>
                  <a:txBody>
                    <a:bodyPr/>
                    <a:lstStyle/>
                    <a:p>
                      <a:pPr marL="0" lvl="0" indent="0" algn="l" rtl="0">
                        <a:lnSpc>
                          <a:spcPct val="115000"/>
                        </a:lnSpc>
                        <a:spcBef>
                          <a:spcPts val="0"/>
                        </a:spcBef>
                        <a:spcAft>
                          <a:spcPts val="0"/>
                        </a:spcAft>
                        <a:buNone/>
                      </a:pPr>
                      <a:r>
                        <a:rPr lang="en" sz="800"/>
                        <a:t>o4-mini</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t>2025-04</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t>Successor to o3-mini, supports both text and images, higher accuracy and better processing speed. Designed for industrial applications like utilities, healthcare, finance, and more.</a:t>
                      </a:r>
                      <a:endParaRPr sz="8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p:nvPr/>
        </p:nvSpPr>
        <p:spPr>
          <a:xfrm>
            <a:off x="55075" y="-9225"/>
            <a:ext cx="4452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To-Do List for Super-Intelligence</a:t>
            </a:r>
            <a:endParaRPr sz="2000" b="1" i="0" u="none" strike="noStrike" cap="none">
              <a:solidFill>
                <a:schemeClr val="dk1"/>
              </a:solidFill>
              <a:latin typeface="Calibri"/>
              <a:ea typeface="Calibri"/>
              <a:cs typeface="Calibri"/>
              <a:sym typeface="Calibri"/>
            </a:endParaRPr>
          </a:p>
        </p:txBody>
      </p:sp>
      <p:sp>
        <p:nvSpPr>
          <p:cNvPr id="214" name="Google Shape;214;p26"/>
          <p:cNvSpPr txBox="1"/>
          <p:nvPr/>
        </p:nvSpPr>
        <p:spPr>
          <a:xfrm>
            <a:off x="55075" y="406125"/>
            <a:ext cx="44520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Imagine yourself as a CEO of a company that had just created a true AI Superintelligence (SI). What would you do with it?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Secure access to the system, audit/control its actions. Ensure its intentions and goals are aligned with human ethics and company objectives; establish robust "stop buttons" and oversight protocols; proactively engage with international regulatory bodies, transparency measures, and form partnerships for oversight and governance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Ask the model to improve itself - its own algorithms, efficiency, and interpretability without introducing risks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Apply the superintelligence to all aspects of business operations: product development, new products, marketing strategies, customer acquisition, logistics, and finance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Ask it to solve critical societal problems - climate, medical research, education, poverty reduction, and infrastructure planning; collaborate with non-profits, academia, and social enterprises to maximize global benefit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Other applications: Scientific Discovery, Global Diplomacy, Personal Assistant, Legal Reform, Longevity Research</a:t>
            </a:r>
            <a:endParaRPr sz="1200">
              <a:solidFill>
                <a:schemeClr val="dk1"/>
              </a:solidFill>
              <a:latin typeface="Calibri"/>
              <a:ea typeface="Calibri"/>
              <a:cs typeface="Calibri"/>
              <a:sym typeface="Calibri"/>
            </a:endParaRPr>
          </a:p>
        </p:txBody>
      </p:sp>
      <p:sp>
        <p:nvSpPr>
          <p:cNvPr id="215" name="Google Shape;215;p26"/>
          <p:cNvSpPr txBox="1"/>
          <p:nvPr/>
        </p:nvSpPr>
        <p:spPr>
          <a:xfrm>
            <a:off x="4641503" y="406125"/>
            <a:ext cx="44520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National Security Concerns - the SI technology would be classified as a strategic asset, with possible restrictions on its dissemination or collaboration with foreign entities; government will require disclosures, alignment, access, control, monitoring, licensing, and operational constraints to prevent misuse or uncontrolled proliferation; the government could potentially restrict movement of the team and data (“AI lockdown”) to prevent leaks or unauthorized use (as already was done in China for Deepseek employees)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Government will want to us SI for National Defense &amp; Security, intelligence gathering, cyber defense, threat prediction, military logistics, and strategy. Also for social services, public health, infrastructure, emergency responses; for optimizing macroeconomic planning, industrial policy, and international trade; for gains in international negotiations and collaboration to address climate change, pandemics, and space exploration.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Unchecked superintelligence could pose existential risks if its goals and behaviors are not fully controlled. Questions of equity, access, and moral responsibility would arise about who benefits and who sets the rules. Other global actors may race to develop or steal similar systems, fueling an AI arms race. Work, governance, and the fabric of society could change rapidly, requiring careful management.</a:t>
            </a:r>
            <a:endParaRPr sz="1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7"/>
          <p:cNvSpPr txBox="1"/>
          <p:nvPr/>
        </p:nvSpPr>
        <p:spPr>
          <a:xfrm>
            <a:off x="55075" y="-9225"/>
            <a:ext cx="4452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Andrew Tulloch Rejected $1B+ job offer</a:t>
            </a:r>
            <a:endParaRPr sz="2000" b="1" i="0" u="none" strike="noStrike" cap="none">
              <a:solidFill>
                <a:schemeClr val="dk1"/>
              </a:solidFill>
              <a:latin typeface="Calibri"/>
              <a:ea typeface="Calibri"/>
              <a:cs typeface="Calibri"/>
              <a:sym typeface="Calibri"/>
            </a:endParaRPr>
          </a:p>
        </p:txBody>
      </p:sp>
      <p:sp>
        <p:nvSpPr>
          <p:cNvPr id="221" name="Google Shape;221;p27"/>
          <p:cNvSpPr txBox="1"/>
          <p:nvPr/>
        </p:nvSpPr>
        <p:spPr>
          <a:xfrm>
            <a:off x="55075" y="347750"/>
            <a:ext cx="4452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Andrew Tulloch is a machine learning expert and co-founder of Mira Murati’s Thinking Machines Lab. He has turned down Mark Zuckerberg’s $1.5 Bln job offer (to be paid over 6 years).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Andrew Tulloch life: studied at Cambridge, worked at Goldman Sachs, then 11 year with Meta (machine learning). In October 2023, he quit Meta for OpenAI; A year later he moved from OpenAI to Thinking Machines Lab.</a:t>
            </a:r>
            <a:endParaRPr sz="1200">
              <a:solidFill>
                <a:schemeClr val="dk1"/>
              </a:solidFill>
              <a:latin typeface="Calibri"/>
              <a:ea typeface="Calibri"/>
              <a:cs typeface="Calibri"/>
              <a:sym typeface="Calibri"/>
            </a:endParaRPr>
          </a:p>
        </p:txBody>
      </p:sp>
      <p:pic>
        <p:nvPicPr>
          <p:cNvPr id="222" name="Google Shape;222;p2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59450" y="347750"/>
            <a:ext cx="1311300" cy="13113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8"/>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28" name="Google Shape;228;p28"/>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229" name="Google Shape;229;p28"/>
          <p:cNvSpPr txBox="1"/>
          <p:nvPr/>
        </p:nvSpPr>
        <p:spPr>
          <a:xfrm>
            <a:off x="6471975" y="77475"/>
            <a:ext cx="26073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latin typeface="Calibri"/>
                <a:ea typeface="Calibri"/>
                <a:cs typeface="Calibri"/>
                <a:sym typeface="Calibri"/>
              </a:rPr>
              <a:t>Salaries of AI model trainers have been high, with many being paid $5-10M/year, but Meta has raised these numbers to new heights</a:t>
            </a:r>
            <a:endParaRPr sz="1200" i="0" u="none" strike="noStrike" cap="none">
              <a:solidFill>
                <a:srgbClr val="000000"/>
              </a:solidFill>
              <a:latin typeface="Calibri"/>
              <a:ea typeface="Calibri"/>
              <a:cs typeface="Calibri"/>
              <a:sym typeface="Calibri"/>
            </a:endParaRPr>
          </a:p>
        </p:txBody>
      </p:sp>
      <p:pic>
        <p:nvPicPr>
          <p:cNvPr id="230" name="Google Shape;230;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2400" y="541575"/>
            <a:ext cx="5322101" cy="1998746"/>
          </a:xfrm>
          <a:prstGeom prst="rect">
            <a:avLst/>
          </a:prstGeom>
          <a:noFill/>
          <a:ln w="9525" cap="flat" cmpd="sng">
            <a:solidFill>
              <a:srgbClr val="FF0000"/>
            </a:solidFill>
            <a:prstDash val="solid"/>
            <a:round/>
            <a:headEnd type="none" w="sm" len="sm"/>
            <a:tailEnd type="none" w="sm" len="sm"/>
          </a:ln>
        </p:spPr>
      </p:pic>
      <p:pic>
        <p:nvPicPr>
          <p:cNvPr id="231" name="Google Shape;231;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2400" y="2692725"/>
            <a:ext cx="4824227" cy="2395999"/>
          </a:xfrm>
          <a:prstGeom prst="rect">
            <a:avLst/>
          </a:prstGeom>
          <a:noFill/>
          <a:ln w="9525" cap="flat" cmpd="sng">
            <a:solidFill>
              <a:srgbClr val="FF0000"/>
            </a:solidFill>
            <a:prstDash val="solid"/>
            <a:round/>
            <a:headEnd type="none" w="sm" len="sm"/>
            <a:tailEnd type="none" w="sm" len="sm"/>
          </a:ln>
        </p:spPr>
      </p:pic>
      <p:pic>
        <p:nvPicPr>
          <p:cNvPr id="232" name="Google Shape;232;p2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044550" y="1934975"/>
            <a:ext cx="3034724" cy="3140500"/>
          </a:xfrm>
          <a:prstGeom prst="rect">
            <a:avLst/>
          </a:prstGeom>
          <a:noFill/>
          <a:ln w="9525" cap="flat" cmpd="sng">
            <a:solidFill>
              <a:srgbClr val="FF0000"/>
            </a:solidFill>
            <a:prstDash val="solid"/>
            <a:round/>
            <a:headEnd type="none" w="sm" len="sm"/>
            <a:tailEnd type="none" w="sm" len="sm"/>
          </a:ln>
        </p:spPr>
      </p:pic>
      <p:sp>
        <p:nvSpPr>
          <p:cNvPr id="233" name="Google Shape;233;p28"/>
          <p:cNvSpPr txBox="1"/>
          <p:nvPr/>
        </p:nvSpPr>
        <p:spPr>
          <a:xfrm>
            <a:off x="5082928" y="4014300"/>
            <a:ext cx="7185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000">
                <a:latin typeface="Calibri"/>
                <a:ea typeface="Calibri"/>
                <a:cs typeface="Calibri"/>
                <a:sym typeface="Calibri"/>
              </a:rPr>
              <a:t>TCS = Tata Consultancy Services</a:t>
            </a:r>
            <a:endParaRPr sz="1000" i="0" u="none" strike="noStrike" cap="non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2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39" name="Google Shape;239;p29"/>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40" name="Google Shape;240;p29"/>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41" name="Google Shape;241;p29"/>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42" name="Google Shape;242;p29"/>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43" name="Google Shape;243;p29"/>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Claude Opus 4.1</a:t>
            </a:r>
            <a:endParaRPr sz="2000" b="1" i="0" u="none" strike="noStrike" cap="none">
              <a:solidFill>
                <a:schemeClr val="dk1"/>
              </a:solidFill>
              <a:latin typeface="Calibri"/>
              <a:ea typeface="Calibri"/>
              <a:cs typeface="Calibri"/>
              <a:sym typeface="Calibri"/>
            </a:endParaRPr>
          </a:p>
        </p:txBody>
      </p:sp>
      <p:sp>
        <p:nvSpPr>
          <p:cNvPr id="74" name="Google Shape;74;p16"/>
          <p:cNvSpPr txBox="1"/>
          <p:nvPr/>
        </p:nvSpPr>
        <p:spPr>
          <a:xfrm>
            <a:off x="55075" y="406125"/>
            <a:ext cx="44520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Claude Opus 4.1 released on August 5, 2025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Software engineering, reasoning, and agentic (autonomous) task handling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SWE-bench 74.5% (vs 72.5% for v.4)</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Better at multi-step workflows, long-horizon "AI agent" tasks, and data analysis, particularly in areas needing precise detail-tracking and complex research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Excels in large codebase refactoring, debugging, and adapts to diverse code styles, with output support up to 32,000 tokens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be fine-tune between instant inference and extended, step-by-step output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Produces more natural, human-like writing with improved depth, structure, and tone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to Claude Pro, Max, Team, and Enterprise users, as well as via the Claude Code app, Anthropic API, Amazon Bedrock, and Google Cloud Vertex 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Pricing remains at ($15/$75) per 1 Mln (in/out) tokens</a:t>
            </a:r>
            <a:endParaRPr sz="1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p:nvPr/>
        </p:nvSpPr>
        <p:spPr>
          <a:xfrm>
            <a:off x="55075" y="-9225"/>
            <a:ext cx="4452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GPT-OSS "open" model family</a:t>
            </a:r>
            <a:endParaRPr sz="2000" b="1" i="0" u="none" strike="noStrike" cap="none">
              <a:solidFill>
                <a:schemeClr val="dk1"/>
              </a:solidFill>
              <a:latin typeface="Calibri"/>
              <a:ea typeface="Calibri"/>
              <a:cs typeface="Calibri"/>
              <a:sym typeface="Calibri"/>
            </a:endParaRPr>
          </a:p>
        </p:txBody>
      </p:sp>
      <p:sp>
        <p:nvSpPr>
          <p:cNvPr id="80" name="Google Shape;80;p17"/>
          <p:cNvSpPr txBox="1"/>
          <p:nvPr/>
        </p:nvSpPr>
        <p:spPr>
          <a:xfrm>
            <a:off x="55075" y="406125"/>
            <a:ext cx="44520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 has just released its first new “open” model family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"open-weight" , Apache 2.0 license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Two models: gpt-oss-120b &amp; gpt-oss-20b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OSS = Open Source Software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Strong at language reasoning, code generation, agentic workflows, and tool use - on par with top industry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Ahead of o3-mini, behind o3 and o4-mini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Adjustable chain-of-thought reasoning levels (high, medium, low)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MoE architecture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for immediate download on Hugging Face, work with tools like LM Studio and Ollama, and are integrated into major cloud platforms including AWS, Microsoft Azure, and Google Cloud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be fine-tuned and adapted for custom or local enterprise deployments, even in data-residency- or security-sensitive environments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Robust internal safety measures, including filtering sensitive material (chemical, biological, radiological, nuclear, etc.)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These models do not provide full transparency compared to truly open-source AI (weights are open, but not the full training data/methods)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Many partners - Amazon, Microsoft, Baseten, Nvidia, etc</a:t>
            </a:r>
            <a:endParaRPr sz="1200">
              <a:solidFill>
                <a:schemeClr val="dk1"/>
              </a:solidFill>
              <a:latin typeface="Calibri"/>
              <a:ea typeface="Calibri"/>
              <a:cs typeface="Calibri"/>
              <a:sym typeface="Calibri"/>
            </a:endParaRPr>
          </a:p>
        </p:txBody>
      </p:sp>
      <p:sp>
        <p:nvSpPr>
          <p:cNvPr id="81" name="Google Shape;81;p17"/>
          <p:cNvSpPr txBox="1"/>
          <p:nvPr/>
        </p:nvSpPr>
        <p:spPr>
          <a:xfrm>
            <a:off x="4597425" y="4106425"/>
            <a:ext cx="4452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 Raises $8.3B at $300B Valuation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Dragoneer led the round with $2.8B as investors rushed to join OpenAI’s cap table. Now at $13B in revenue and 700M weekly ChatGPT users, the company eyes $20B by year’s end and a true for-profit future.</a:t>
            </a:r>
            <a:endParaRPr sz="1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87" name="Google Shape;87;p18"/>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88" name="Google Shape;88;p18"/>
          <p:cNvSpPr txBox="1"/>
          <p:nvPr/>
        </p:nvSpPr>
        <p:spPr>
          <a:xfrm>
            <a:off x="4446375" y="121650"/>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89" name="Google Shape;89;p18"/>
          <p:cNvSpPr txBox="1"/>
          <p:nvPr/>
        </p:nvSpPr>
        <p:spPr>
          <a:xfrm>
            <a:off x="469100" y="419250"/>
            <a:ext cx="25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 - </a:t>
            </a: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90" name="Google Shape;90;p18"/>
          <p:cNvSpPr txBox="1"/>
          <p:nvPr/>
        </p:nvSpPr>
        <p:spPr>
          <a:xfrm>
            <a:off x="3536012" y="408438"/>
            <a:ext cx="2839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 - </a:t>
            </a: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91" name="Google Shape;91;p18"/>
          <p:cNvSpPr/>
          <p:nvPr/>
        </p:nvSpPr>
        <p:spPr>
          <a:xfrm>
            <a:off x="3663755" y="12931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8"/>
          <p:cNvSpPr txBox="1"/>
          <p:nvPr/>
        </p:nvSpPr>
        <p:spPr>
          <a:xfrm>
            <a:off x="3365968" y="200310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3" name="Google Shape;93;p18"/>
          <p:cNvSpPr/>
          <p:nvPr/>
        </p:nvSpPr>
        <p:spPr>
          <a:xfrm>
            <a:off x="3666425" y="201439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8"/>
          <p:cNvSpPr/>
          <p:nvPr/>
        </p:nvSpPr>
        <p:spPr>
          <a:xfrm>
            <a:off x="3676046" y="455518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8"/>
          <p:cNvSpPr/>
          <p:nvPr/>
        </p:nvSpPr>
        <p:spPr>
          <a:xfrm>
            <a:off x="537018" y="110442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8"/>
          <p:cNvSpPr/>
          <p:nvPr/>
        </p:nvSpPr>
        <p:spPr>
          <a:xfrm>
            <a:off x="540315" y="92061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8"/>
          <p:cNvSpPr/>
          <p:nvPr/>
        </p:nvSpPr>
        <p:spPr>
          <a:xfrm>
            <a:off x="3663758" y="220288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8"/>
          <p:cNvSpPr txBox="1"/>
          <p:nvPr/>
        </p:nvSpPr>
        <p:spPr>
          <a:xfrm>
            <a:off x="6317400" y="2233550"/>
            <a:ext cx="27750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99" name="Google Shape;99;p18"/>
          <p:cNvSpPr txBox="1"/>
          <p:nvPr/>
        </p:nvSpPr>
        <p:spPr>
          <a:xfrm>
            <a:off x="3377711" y="364775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0" name="Google Shape;100;p18"/>
          <p:cNvSpPr/>
          <p:nvPr/>
        </p:nvSpPr>
        <p:spPr>
          <a:xfrm>
            <a:off x="3668580" y="365615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8"/>
          <p:cNvSpPr/>
          <p:nvPr/>
        </p:nvSpPr>
        <p:spPr>
          <a:xfrm>
            <a:off x="3667130" y="273142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8"/>
          <p:cNvSpPr/>
          <p:nvPr/>
        </p:nvSpPr>
        <p:spPr>
          <a:xfrm>
            <a:off x="3675582" y="419214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8"/>
          <p:cNvSpPr txBox="1"/>
          <p:nvPr/>
        </p:nvSpPr>
        <p:spPr>
          <a:xfrm flipH="1">
            <a:off x="3596940" y="4728505"/>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104" name="Google Shape;104;p18"/>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105" name="Google Shape;105;p18"/>
          <p:cNvSpPr/>
          <p:nvPr/>
        </p:nvSpPr>
        <p:spPr>
          <a:xfrm>
            <a:off x="3674780" y="110739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8"/>
          <p:cNvSpPr/>
          <p:nvPr/>
        </p:nvSpPr>
        <p:spPr>
          <a:xfrm>
            <a:off x="3665816" y="166294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8"/>
          <p:cNvSpPr/>
          <p:nvPr/>
        </p:nvSpPr>
        <p:spPr>
          <a:xfrm>
            <a:off x="3672965" y="92881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8"/>
          <p:cNvSpPr/>
          <p:nvPr/>
        </p:nvSpPr>
        <p:spPr>
          <a:xfrm>
            <a:off x="3671528" y="346676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8"/>
          <p:cNvSpPr txBox="1"/>
          <p:nvPr/>
        </p:nvSpPr>
        <p:spPr>
          <a:xfrm>
            <a:off x="3373337" y="288594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0" name="Google Shape;110;p18"/>
          <p:cNvSpPr/>
          <p:nvPr/>
        </p:nvSpPr>
        <p:spPr>
          <a:xfrm>
            <a:off x="3673794" y="289723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8"/>
          <p:cNvSpPr txBox="1"/>
          <p:nvPr/>
        </p:nvSpPr>
        <p:spPr>
          <a:xfrm>
            <a:off x="237466" y="332476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2" name="Google Shape;112;p18"/>
          <p:cNvSpPr/>
          <p:nvPr/>
        </p:nvSpPr>
        <p:spPr>
          <a:xfrm>
            <a:off x="536732" y="333200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8"/>
          <p:cNvSpPr/>
          <p:nvPr/>
        </p:nvSpPr>
        <p:spPr>
          <a:xfrm>
            <a:off x="536729" y="313639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8"/>
          <p:cNvSpPr/>
          <p:nvPr/>
        </p:nvSpPr>
        <p:spPr>
          <a:xfrm>
            <a:off x="540314" y="368413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8"/>
          <p:cNvSpPr/>
          <p:nvPr/>
        </p:nvSpPr>
        <p:spPr>
          <a:xfrm>
            <a:off x="538783" y="256403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8"/>
          <p:cNvSpPr/>
          <p:nvPr/>
        </p:nvSpPr>
        <p:spPr>
          <a:xfrm>
            <a:off x="540326" y="424562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8"/>
          <p:cNvSpPr txBox="1"/>
          <p:nvPr/>
        </p:nvSpPr>
        <p:spPr>
          <a:xfrm flipH="1">
            <a:off x="469111" y="165073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18" name="Google Shape;118;p18"/>
          <p:cNvSpPr/>
          <p:nvPr/>
        </p:nvSpPr>
        <p:spPr>
          <a:xfrm>
            <a:off x="540321" y="295764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8"/>
          <p:cNvSpPr txBox="1"/>
          <p:nvPr/>
        </p:nvSpPr>
        <p:spPr>
          <a:xfrm>
            <a:off x="239552" y="386641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0" name="Google Shape;120;p18"/>
          <p:cNvSpPr/>
          <p:nvPr/>
        </p:nvSpPr>
        <p:spPr>
          <a:xfrm>
            <a:off x="538818" y="387366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8"/>
          <p:cNvSpPr/>
          <p:nvPr/>
        </p:nvSpPr>
        <p:spPr>
          <a:xfrm>
            <a:off x="533239" y="477746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8"/>
          <p:cNvSpPr/>
          <p:nvPr/>
        </p:nvSpPr>
        <p:spPr>
          <a:xfrm>
            <a:off x="537018" y="129434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8"/>
          <p:cNvSpPr txBox="1"/>
          <p:nvPr/>
        </p:nvSpPr>
        <p:spPr>
          <a:xfrm>
            <a:off x="239552" y="200921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4" name="Google Shape;124;p18"/>
          <p:cNvSpPr/>
          <p:nvPr/>
        </p:nvSpPr>
        <p:spPr>
          <a:xfrm>
            <a:off x="538818" y="201646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8"/>
          <p:cNvSpPr txBox="1"/>
          <p:nvPr/>
        </p:nvSpPr>
        <p:spPr>
          <a:xfrm>
            <a:off x="6317400" y="1487425"/>
            <a:ext cx="2775000" cy="341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Grok 4 Benchmarks</a:t>
            </a:r>
            <a:endParaRPr sz="9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6"/>
              </a:rPr>
              <a:t>https://artificialanalysis.ai/models/grok-4</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26" name="Google Shape;126;p18"/>
          <p:cNvSpPr txBox="1"/>
          <p:nvPr/>
        </p:nvSpPr>
        <p:spPr>
          <a:xfrm flipH="1">
            <a:off x="3605848" y="254941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27" name="Google Shape;127;p18"/>
          <p:cNvSpPr/>
          <p:nvPr/>
        </p:nvSpPr>
        <p:spPr>
          <a:xfrm>
            <a:off x="540333" y="183964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8"/>
          <p:cNvSpPr txBox="1"/>
          <p:nvPr/>
        </p:nvSpPr>
        <p:spPr>
          <a:xfrm>
            <a:off x="239552" y="457942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9" name="Google Shape;129;p18"/>
          <p:cNvSpPr/>
          <p:nvPr/>
        </p:nvSpPr>
        <p:spPr>
          <a:xfrm>
            <a:off x="538818" y="458666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8"/>
          <p:cNvSpPr/>
          <p:nvPr/>
        </p:nvSpPr>
        <p:spPr>
          <a:xfrm>
            <a:off x="3663755" y="147328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8"/>
          <p:cNvSpPr txBox="1"/>
          <p:nvPr/>
        </p:nvSpPr>
        <p:spPr>
          <a:xfrm>
            <a:off x="3373337" y="308281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2" name="Google Shape;132;p18"/>
          <p:cNvSpPr/>
          <p:nvPr/>
        </p:nvSpPr>
        <p:spPr>
          <a:xfrm>
            <a:off x="3673794" y="309410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8"/>
          <p:cNvSpPr txBox="1"/>
          <p:nvPr/>
        </p:nvSpPr>
        <p:spPr>
          <a:xfrm>
            <a:off x="3385123" y="382283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4" name="Google Shape;134;p18"/>
          <p:cNvSpPr/>
          <p:nvPr/>
        </p:nvSpPr>
        <p:spPr>
          <a:xfrm>
            <a:off x="3675992" y="383122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35" name="Google Shape;135;p18"/>
          <p:cNvGraphicFramePr/>
          <p:nvPr/>
        </p:nvGraphicFramePr>
        <p:xfrm>
          <a:off x="677242" y="722600"/>
          <a:ext cx="3000000" cy="3000000"/>
        </p:xfrm>
        <a:graphic>
          <a:graphicData uri="http://schemas.openxmlformats.org/drawingml/2006/table">
            <a:tbl>
              <a:tblPr>
                <a:noFill/>
                <a:tableStyleId>{65CE33F8-4BD1-450A-BB95-3072DC7396E9}</a:tableStyleId>
              </a:tblPr>
              <a:tblGrid>
                <a:gridCol w="1848025">
                  <a:extLst>
                    <a:ext uri="{9D8B030D-6E8A-4147-A177-3AD203B41FA5}">
                      <a16:colId xmlns:a16="http://schemas.microsoft.com/office/drawing/2014/main" val="20000"/>
                    </a:ext>
                  </a:extLst>
                </a:gridCol>
                <a:gridCol w="366125">
                  <a:extLst>
                    <a:ext uri="{9D8B030D-6E8A-4147-A177-3AD203B41FA5}">
                      <a16:colId xmlns:a16="http://schemas.microsoft.com/office/drawing/2014/main" val="20001"/>
                    </a:ext>
                  </a:extLst>
                </a:gridCol>
              </a:tblGrid>
              <a:tr h="16102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grok-4-0709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grok-3-preview-02-24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2206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gemini-2.5-flash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deepseek-r1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deepseek-v3-0324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o4-mini-2025-04-16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minimax-m1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qwen3-coder-480b-a35b-instruct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o1-2024-12-17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o1-preview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qwen3-235b-a22b-no-thinking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1"/>
                  </a:ext>
                </a:extLst>
              </a:tr>
              <a:tr h="161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claude-sonnet-4-20250514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2"/>
                  </a:ext>
                </a:extLst>
              </a:tr>
            </a:tbl>
          </a:graphicData>
        </a:graphic>
      </p:graphicFrame>
      <p:sp>
        <p:nvSpPr>
          <p:cNvPr id="136" name="Google Shape;136;p18"/>
          <p:cNvSpPr/>
          <p:nvPr/>
        </p:nvSpPr>
        <p:spPr>
          <a:xfrm>
            <a:off x="537018" y="146459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8"/>
          <p:cNvSpPr txBox="1"/>
          <p:nvPr/>
        </p:nvSpPr>
        <p:spPr>
          <a:xfrm>
            <a:off x="239552" y="21794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8" name="Google Shape;138;p18"/>
          <p:cNvSpPr/>
          <p:nvPr/>
        </p:nvSpPr>
        <p:spPr>
          <a:xfrm>
            <a:off x="538818" y="218670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8"/>
          <p:cNvSpPr txBox="1"/>
          <p:nvPr/>
        </p:nvSpPr>
        <p:spPr>
          <a:xfrm flipH="1">
            <a:off x="469111" y="2372215"/>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40" name="Google Shape;140;p18"/>
          <p:cNvSpPr/>
          <p:nvPr/>
        </p:nvSpPr>
        <p:spPr>
          <a:xfrm>
            <a:off x="538783" y="276104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8"/>
          <p:cNvSpPr txBox="1"/>
          <p:nvPr/>
        </p:nvSpPr>
        <p:spPr>
          <a:xfrm>
            <a:off x="237466" y="349500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2" name="Google Shape;142;p18"/>
          <p:cNvSpPr/>
          <p:nvPr/>
        </p:nvSpPr>
        <p:spPr>
          <a:xfrm>
            <a:off x="536732" y="350225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8"/>
          <p:cNvSpPr txBox="1"/>
          <p:nvPr/>
        </p:nvSpPr>
        <p:spPr>
          <a:xfrm>
            <a:off x="239552" y="403665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4" name="Google Shape;144;p18"/>
          <p:cNvSpPr/>
          <p:nvPr/>
        </p:nvSpPr>
        <p:spPr>
          <a:xfrm>
            <a:off x="538818" y="404390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8"/>
          <p:cNvSpPr/>
          <p:nvPr/>
        </p:nvSpPr>
        <p:spPr>
          <a:xfrm>
            <a:off x="540326" y="441586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46" name="Google Shape;146;p18"/>
          <p:cNvGraphicFramePr/>
          <p:nvPr/>
        </p:nvGraphicFramePr>
        <p:xfrm>
          <a:off x="3804337" y="721737"/>
          <a:ext cx="3000000" cy="3000000"/>
        </p:xfrm>
        <a:graphic>
          <a:graphicData uri="http://schemas.openxmlformats.org/drawingml/2006/table">
            <a:tbl>
              <a:tblPr>
                <a:noFill/>
                <a:tableStyleId>{65CE33F8-4BD1-450A-BB95-3072DC7396E9}</a:tableStyleId>
              </a:tblPr>
              <a:tblGrid>
                <a:gridCol w="1953475">
                  <a:extLst>
                    <a:ext uri="{9D8B030D-6E8A-4147-A177-3AD203B41FA5}">
                      <a16:colId xmlns:a16="http://schemas.microsoft.com/office/drawing/2014/main" val="20000"/>
                    </a:ext>
                  </a:extLst>
                </a:gridCol>
                <a:gridCol w="320425">
                  <a:extLst>
                    <a:ext uri="{9D8B030D-6E8A-4147-A177-3AD203B41FA5}">
                      <a16:colId xmlns:a16="http://schemas.microsoft.com/office/drawing/2014/main" val="20001"/>
                    </a:ext>
                  </a:extLst>
                </a:gridCol>
              </a:tblGrid>
              <a:tr h="11302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1614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grok-4-0709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qwen3-coder-480b-a35b-instruct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qwen3-235b-a22b-no-thinking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grok-3-preview-02-24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claude-sonnet-4-20250514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deepseek-r1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deepseek-v3-0324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1614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claude-3-7-sonnet-20250219-thinking-32k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o4-mini-2025-04-16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qwen3-235b-a22b</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o1-2024-12-17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1"/>
                  </a:ext>
                </a:extLst>
              </a:tr>
              <a:tr h="113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mistral-medium-2505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2"/>
                  </a:ext>
                </a:extLst>
              </a:tr>
            </a:tbl>
          </a:graphicData>
        </a:graphic>
      </p:graphicFrame>
      <p:sp>
        <p:nvSpPr>
          <p:cNvPr id="147" name="Google Shape;147;p18"/>
          <p:cNvSpPr/>
          <p:nvPr/>
        </p:nvSpPr>
        <p:spPr>
          <a:xfrm>
            <a:off x="3663755" y="182752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8"/>
          <p:cNvSpPr txBox="1"/>
          <p:nvPr/>
        </p:nvSpPr>
        <p:spPr>
          <a:xfrm>
            <a:off x="3365968" y="235734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9" name="Google Shape;149;p18"/>
          <p:cNvSpPr/>
          <p:nvPr/>
        </p:nvSpPr>
        <p:spPr>
          <a:xfrm>
            <a:off x="3666425" y="236862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8"/>
          <p:cNvSpPr txBox="1"/>
          <p:nvPr/>
        </p:nvSpPr>
        <p:spPr>
          <a:xfrm flipH="1">
            <a:off x="3605848" y="3266812"/>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51" name="Google Shape;151;p18"/>
          <p:cNvSpPr/>
          <p:nvPr/>
        </p:nvSpPr>
        <p:spPr>
          <a:xfrm>
            <a:off x="3671528" y="400908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8"/>
          <p:cNvSpPr txBox="1"/>
          <p:nvPr/>
        </p:nvSpPr>
        <p:spPr>
          <a:xfrm>
            <a:off x="3385123" y="435623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53" name="Google Shape;153;p18"/>
          <p:cNvSpPr/>
          <p:nvPr/>
        </p:nvSpPr>
        <p:spPr>
          <a:xfrm>
            <a:off x="3675992" y="436462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9"/>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159" name="Google Shape;159;p19"/>
          <p:cNvSpPr txBox="1"/>
          <p:nvPr/>
        </p:nvSpPr>
        <p:spPr>
          <a:xfrm>
            <a:off x="55075" y="385737"/>
            <a:ext cx="4452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Gemini 2.5 Deep Think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for the $250/month Gemini Ultra subscription tier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 Think" mode accessible to advanced users and enterprises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version of this model was used to win a gold medal at the July 2025 International Math Olympiad (IMO)</a:t>
            </a:r>
            <a:endParaRPr sz="1200">
              <a:solidFill>
                <a:schemeClr val="dk1"/>
              </a:solidFill>
              <a:latin typeface="Calibri"/>
              <a:ea typeface="Calibri"/>
              <a:cs typeface="Calibri"/>
              <a:sym typeface="Calibri"/>
            </a:endParaRPr>
          </a:p>
        </p:txBody>
      </p:sp>
      <p:sp>
        <p:nvSpPr>
          <p:cNvPr id="160" name="Google Shape;160;p19"/>
          <p:cNvSpPr txBox="1"/>
          <p:nvPr/>
        </p:nvSpPr>
        <p:spPr>
          <a:xfrm>
            <a:off x="55075" y="1385325"/>
            <a:ext cx="4452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Recruiters &amp; admin assistants automated by Comet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Perplexity CEO Aravind Srinivas has said his company's new AI browser, Comet, will </a:t>
            </a:r>
            <a:r>
              <a:rPr lang="en" sz="1200" b="1">
                <a:solidFill>
                  <a:srgbClr val="FF0000"/>
                </a:solidFill>
                <a:latin typeface="Calibri"/>
                <a:ea typeface="Calibri"/>
                <a:cs typeface="Calibri"/>
                <a:sym typeface="Calibri"/>
              </a:rPr>
              <a:t>soon automate two white-collar roles</a:t>
            </a:r>
            <a:r>
              <a:rPr lang="en" sz="1200">
                <a:solidFill>
                  <a:schemeClr val="dk1"/>
                </a:solidFill>
                <a:latin typeface="Calibri"/>
                <a:ea typeface="Calibri"/>
                <a:cs typeface="Calibri"/>
                <a:sym typeface="Calibri"/>
              </a:rPr>
              <a:t> that every workplace depends upon: </a:t>
            </a:r>
            <a:r>
              <a:rPr lang="en" sz="1200" b="1">
                <a:solidFill>
                  <a:srgbClr val="FF0000"/>
                </a:solidFill>
                <a:latin typeface="Calibri"/>
                <a:ea typeface="Calibri"/>
                <a:cs typeface="Calibri"/>
                <a:sym typeface="Calibri"/>
              </a:rPr>
              <a:t>recruiters and administrative assistants</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161" name="Google Shape;161;p19"/>
          <p:cNvSpPr txBox="1"/>
          <p:nvPr/>
        </p:nvSpPr>
        <p:spPr>
          <a:xfrm>
            <a:off x="55075" y="2415700"/>
            <a:ext cx="44520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DeepMind "Big Sleep" - finds bugs and vulnerabilities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an AI-powered cybersecurity agent developed by Google DeepMind in collaboration with Google Project Zero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It's purpose is to search for and identify software vulnerabilities - especially in open-source projects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Big Sleep has found its first real-world vulnerabilities, including a critical flaw in the SQLite database that existing testing infrastructure and fuzzing tools have missed!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system has reported its first 20 vulnerabilities, affecting widely used software like ImageMagick and FFmpeg, and is considered a major advance in automated vulnerability research</a:t>
            </a:r>
            <a:endParaRPr sz="1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0"/>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67" name="Google Shape;167;p20"/>
          <p:cNvSpPr txBox="1"/>
          <p:nvPr/>
        </p:nvSpPr>
        <p:spPr>
          <a:xfrm>
            <a:off x="64960" y="2131075"/>
            <a:ext cx="44520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xAI launches Grok Imagine for AI video and images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tool can create 15 second videos with audio from text prompts</a:t>
            </a:r>
            <a:endParaRPr sz="1200">
              <a:solidFill>
                <a:schemeClr val="dk1"/>
              </a:solidFill>
              <a:latin typeface="Calibri"/>
              <a:ea typeface="Calibri"/>
              <a:cs typeface="Calibri"/>
              <a:sym typeface="Calibri"/>
            </a:endParaRPr>
          </a:p>
        </p:txBody>
      </p:sp>
      <p:sp>
        <p:nvSpPr>
          <p:cNvPr id="168" name="Google Shape;168;p20"/>
          <p:cNvSpPr txBox="1"/>
          <p:nvPr/>
        </p:nvSpPr>
        <p:spPr>
          <a:xfrm>
            <a:off x="55075" y="476075"/>
            <a:ext cx="44520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DeepMind Genie 3 AI world model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Real-time creation of interactive, consistent 3D environments from simple text prompts. 24fps in 720p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Genie 3 can generate entire playable worlds lasting minutes, remember environment details, and allow live changes such as altering weather or adding characters—without any hardcoded rules or physics engine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Currently restricted to researchers</a:t>
            </a:r>
            <a:endParaRPr sz="1200">
              <a:solidFill>
                <a:schemeClr val="dk1"/>
              </a:solidFill>
              <a:latin typeface="Calibri"/>
              <a:ea typeface="Calibri"/>
              <a:cs typeface="Calibri"/>
              <a:sym typeface="Calibri"/>
            </a:endParaRPr>
          </a:p>
        </p:txBody>
      </p:sp>
      <p:sp>
        <p:nvSpPr>
          <p:cNvPr id="169" name="Google Shape;169;p20"/>
          <p:cNvSpPr txBox="1"/>
          <p:nvPr/>
        </p:nvSpPr>
        <p:spPr>
          <a:xfrm>
            <a:off x="66315" y="2653617"/>
            <a:ext cx="44520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Qwen-Image with Native Text Rendering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(Apache 2.0) image foundation model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20B MMDiT (</a:t>
            </a:r>
            <a:r>
              <a:rPr lang="en" sz="1200">
                <a:solidFill>
                  <a:schemeClr val="dk1"/>
                </a:solidFill>
                <a:latin typeface="Roboto"/>
                <a:ea typeface="Roboto"/>
                <a:cs typeface="Roboto"/>
                <a:sym typeface="Roboto"/>
              </a:rPr>
              <a:t>Multimodal Diffusion Transformer</a:t>
            </a:r>
            <a:r>
              <a:rPr lang="en" sz="1200">
                <a:solidFill>
                  <a:schemeClr val="dk1"/>
                </a:solidFill>
                <a:latin typeface="Calibri"/>
                <a:ea typeface="Calibri"/>
                <a:cs typeface="Calibri"/>
                <a:sym typeface="Calibri"/>
              </a:rPr>
              <a:t>) that excels in complex text rendering and precise image rendering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can create multi-line text layouts, paragraph-level semantics, and fine-grained details in both alphabetic languages and logographic languages with high fidelity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model preserves both semantic meaning and visual realism during editing operations. It consistently outperforms existing models across diverse generation and editing tasks. Examples of images generated by the model are available in the post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Tasks: marketing, education, and presentation design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https://qwenlm.github.io/blog/qwen-image/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70" name="Google Shape;170;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59475" y="2995075"/>
            <a:ext cx="3444470" cy="2050200"/>
          </a:xfrm>
          <a:prstGeom prst="rect">
            <a:avLst/>
          </a:prstGeom>
          <a:noFill/>
          <a:ln w="9525" cap="flat" cmpd="sng">
            <a:solidFill>
              <a:srgbClr val="FF0000"/>
            </a:solidFill>
            <a:prstDash val="solid"/>
            <a:round/>
            <a:headEnd type="none" w="sm" len="sm"/>
            <a:tailEnd type="none" w="sm" len="sm"/>
          </a:ln>
        </p:spPr>
      </p:pic>
      <p:pic>
        <p:nvPicPr>
          <p:cNvPr id="171" name="Google Shape;171;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46150" y="669400"/>
            <a:ext cx="1048000" cy="1109450"/>
          </a:xfrm>
          <a:prstGeom prst="rect">
            <a:avLst/>
          </a:prstGeom>
          <a:noFill/>
          <a:ln w="9525" cap="flat" cmpd="sng">
            <a:solidFill>
              <a:srgbClr val="FF0000"/>
            </a:solidFill>
            <a:prstDash val="solid"/>
            <a:round/>
            <a:headEnd type="none" w="sm" len="sm"/>
            <a:tailEnd type="none" w="sm" len="sm"/>
          </a:ln>
        </p:spPr>
      </p:pic>
      <p:pic>
        <p:nvPicPr>
          <p:cNvPr id="172" name="Google Shape;172;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061825" y="476075"/>
            <a:ext cx="2659747" cy="1496100"/>
          </a:xfrm>
          <a:prstGeom prst="rect">
            <a:avLst/>
          </a:prstGeom>
          <a:noFill/>
          <a:ln w="9525" cap="flat" cmpd="sng">
            <a:solidFill>
              <a:srgbClr val="FF0000"/>
            </a:solidFill>
            <a:prstDash val="solid"/>
            <a:round/>
            <a:headEnd type="none" w="sm" len="sm"/>
            <a:tailEnd type="none" w="sm" len="sm"/>
          </a:ln>
        </p:spPr>
      </p:pic>
      <p:pic>
        <p:nvPicPr>
          <p:cNvPr id="173" name="Google Shape;173;p2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61430" y="1957148"/>
            <a:ext cx="1171462" cy="98562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1"/>
          <p:cNvSpPr txBox="1"/>
          <p:nvPr/>
        </p:nvSpPr>
        <p:spPr>
          <a:xfrm>
            <a:off x="401892" y="609999"/>
            <a:ext cx="4337700" cy="350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Please pause the video - and answer the pinned question in comments under the video</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this channel</a:t>
            </a:r>
            <a:endParaRPr sz="2200" b="0" i="0" u="none" strike="noStrike" cap="none">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G</a:t>
            </a:r>
            <a:r>
              <a:rPr lang="en" sz="2200" b="0" i="0" u="none" strike="noStrike" cap="none">
                <a:solidFill>
                  <a:schemeClr val="dk1"/>
                </a:solidFill>
                <a:latin typeface="Calibri"/>
                <a:ea typeface="Calibri"/>
                <a:cs typeface="Calibri"/>
                <a:sym typeface="Calibri"/>
              </a:rPr>
              <a:t>et notified about new videos - every Friday, links to slides under </a:t>
            </a:r>
            <a:r>
              <a:rPr lang="en" sz="2200">
                <a:solidFill>
                  <a:schemeClr val="dk1"/>
                </a:solidFill>
                <a:latin typeface="Calibri"/>
                <a:ea typeface="Calibri"/>
                <a:cs typeface="Calibri"/>
                <a:sym typeface="Calibri"/>
              </a:rPr>
              <a:t>the</a:t>
            </a:r>
            <a:r>
              <a:rPr lang="en" sz="2200" b="0" i="0" u="none" strike="noStrike" cap="none">
                <a:solidFill>
                  <a:schemeClr val="dk1"/>
                </a:solidFill>
                <a:latin typeface="Calibri"/>
                <a:ea typeface="Calibri"/>
                <a:cs typeface="Calibri"/>
                <a:sym typeface="Calibri"/>
              </a:rPr>
              <a:t> videos</a:t>
            </a:r>
            <a:endParaRPr sz="1800" b="1" i="0" u="none" strike="noStrike" cap="none">
              <a:solidFill>
                <a:srgbClr val="000000"/>
              </a:solidFill>
              <a:latin typeface="Calibri"/>
              <a:ea typeface="Calibri"/>
              <a:cs typeface="Calibri"/>
              <a:sym typeface="Calibri"/>
            </a:endParaRPr>
          </a:p>
        </p:txBody>
      </p:sp>
      <p:pic>
        <p:nvPicPr>
          <p:cNvPr id="179" name="Google Shape;179;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185" name="Google Shape;185;p22"/>
          <p:cNvSpPr txBox="1"/>
          <p:nvPr/>
        </p:nvSpPr>
        <p:spPr>
          <a:xfrm>
            <a:off x="55075" y="343446"/>
            <a:ext cx="44520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Alibaba Qwen3 Coder Flash</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30.5B code model that matches Claude Sonnet 4 on key coding tasks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MoE architecture (128 experts)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256K native context window, expandable to 1M tokens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Full-precision inference requires 33GB of RAM; quantized versions run on 18GB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Performs competitively on WebArena and BFCL for tool use and workflow integration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fully open source under the Apache 2.0 license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Weights are available on Hugging Face and Modelscope</a:t>
            </a:r>
            <a:endParaRPr sz="1200">
              <a:solidFill>
                <a:schemeClr val="dk1"/>
              </a:solidFill>
              <a:latin typeface="Calibri"/>
              <a:ea typeface="Calibri"/>
              <a:cs typeface="Calibri"/>
              <a:sym typeface="Calibri"/>
            </a:endParaRPr>
          </a:p>
        </p:txBody>
      </p:sp>
      <p:sp>
        <p:nvSpPr>
          <p:cNvPr id="186" name="Google Shape;186;p22"/>
          <p:cNvSpPr txBox="1"/>
          <p:nvPr/>
        </p:nvSpPr>
        <p:spPr>
          <a:xfrm>
            <a:off x="55075" y="2271775"/>
            <a:ext cx="44520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Falcon-H1 - Hybrid open-source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 = Hybrid: Transformer + State Space Model (SSM)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From Technology Innovation Institute (TII)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Abu Dhabi, United Arab Emirates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six sizes – 0.5B, 1.5B, 1.5B-Deep, 3B, 7B, and 34B params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256K Context Length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Multilingual (18 languages)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strong abilities in math, science, and coding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a:t>
            </a:r>
            <a:endParaRPr sz="1200">
              <a:solidFill>
                <a:schemeClr val="dk1"/>
              </a:solidFill>
              <a:latin typeface="Calibri"/>
              <a:ea typeface="Calibri"/>
              <a:cs typeface="Calibri"/>
              <a:sym typeface="Calibri"/>
            </a:endParaRPr>
          </a:p>
        </p:txBody>
      </p:sp>
      <p:sp>
        <p:nvSpPr>
          <p:cNvPr id="187" name="Google Shape;187;p22"/>
          <p:cNvSpPr txBox="1"/>
          <p:nvPr/>
        </p:nvSpPr>
        <p:spPr>
          <a:xfrm>
            <a:off x="55075" y="4015600"/>
            <a:ext cx="44520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Thousands of Startups stopped using AWS, CGP,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due to rising costs, diminished performance advantages, and greater flexibility offered by alternative platforms</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https://aws.plainenglish.io/the-great-cloud-exit-why-1-000-startups-are-rethinking-aws-gcp-in-2025-5c16b1eb33b0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p:nvPr/>
        </p:nvSpPr>
        <p:spPr>
          <a:xfrm>
            <a:off x="55075" y="-9225"/>
            <a:ext cx="4452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Jules - Google's new AI coding agent</a:t>
            </a:r>
            <a:endParaRPr sz="2000" b="1" i="0" u="none" strike="noStrike" cap="none">
              <a:solidFill>
                <a:schemeClr val="dk1"/>
              </a:solidFill>
              <a:latin typeface="Calibri"/>
              <a:ea typeface="Calibri"/>
              <a:cs typeface="Calibri"/>
              <a:sym typeface="Calibri"/>
            </a:endParaRPr>
          </a:p>
        </p:txBody>
      </p:sp>
      <p:sp>
        <p:nvSpPr>
          <p:cNvPr id="193" name="Google Shape;193;p23"/>
          <p:cNvSpPr txBox="1"/>
          <p:nvPr/>
        </p:nvSpPr>
        <p:spPr>
          <a:xfrm>
            <a:off x="55075" y="393375"/>
            <a:ext cx="44520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Jules - Google's new AI coding agent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Jules is accessible via a </a:t>
            </a:r>
            <a:r>
              <a:rPr lang="en" sz="1200" b="1">
                <a:solidFill>
                  <a:srgbClr val="3C78D8"/>
                </a:solidFill>
                <a:latin typeface="Calibri"/>
                <a:ea typeface="Calibri"/>
                <a:cs typeface="Calibri"/>
                <a:sym typeface="Calibri"/>
              </a:rPr>
              <a:t>web application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Usage: you connect your </a:t>
            </a:r>
            <a:r>
              <a:rPr lang="en" sz="1200" b="1">
                <a:solidFill>
                  <a:srgbClr val="3C78D8"/>
                </a:solidFill>
                <a:latin typeface="Calibri"/>
                <a:ea typeface="Calibri"/>
                <a:cs typeface="Calibri"/>
                <a:sym typeface="Calibri"/>
              </a:rPr>
              <a:t>GitHub account</a:t>
            </a:r>
            <a:r>
              <a:rPr lang="en" sz="1200">
                <a:solidFill>
                  <a:schemeClr val="dk1"/>
                </a:solidFill>
                <a:latin typeface="Calibri"/>
                <a:ea typeface="Calibri"/>
                <a:cs typeface="Calibri"/>
                <a:sym typeface="Calibri"/>
              </a:rPr>
              <a:t>, select a repository and branch, and </a:t>
            </a:r>
            <a:r>
              <a:rPr lang="en" sz="1200" b="1">
                <a:solidFill>
                  <a:srgbClr val="3C78D8"/>
                </a:solidFill>
                <a:latin typeface="Calibri"/>
                <a:ea typeface="Calibri"/>
                <a:cs typeface="Calibri"/>
                <a:sym typeface="Calibri"/>
              </a:rPr>
              <a:t>write a detailed prompt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Jules clones the repo onto a </a:t>
            </a:r>
            <a:r>
              <a:rPr lang="en" sz="1200" b="1">
                <a:solidFill>
                  <a:srgbClr val="3C78D8"/>
                </a:solidFill>
                <a:latin typeface="Calibri"/>
                <a:ea typeface="Calibri"/>
                <a:cs typeface="Calibri"/>
                <a:sym typeface="Calibri"/>
              </a:rPr>
              <a:t>Google Cloud VM</a:t>
            </a:r>
            <a:r>
              <a:rPr lang="en" sz="1200">
                <a:solidFill>
                  <a:schemeClr val="dk1"/>
                </a:solidFill>
                <a:latin typeface="Calibri"/>
                <a:ea typeface="Calibri"/>
                <a:cs typeface="Calibri"/>
                <a:sym typeface="Calibri"/>
              </a:rPr>
              <a:t>, develops a plan, executes the requested changes, and provides a diff for you to review.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Once approved, </a:t>
            </a:r>
            <a:r>
              <a:rPr lang="en" sz="1200" b="1">
                <a:solidFill>
                  <a:srgbClr val="3C78D8"/>
                </a:solidFill>
                <a:latin typeface="Calibri"/>
                <a:ea typeface="Calibri"/>
                <a:cs typeface="Calibri"/>
                <a:sym typeface="Calibri"/>
              </a:rPr>
              <a:t>Jules can open GitHub Pull Requests for the updates</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Multiple </a:t>
            </a:r>
            <a:r>
              <a:rPr lang="en" sz="1200" b="1">
                <a:solidFill>
                  <a:srgbClr val="3C78D8"/>
                </a:solidFill>
                <a:latin typeface="Calibri"/>
                <a:ea typeface="Calibri"/>
                <a:cs typeface="Calibri"/>
                <a:sym typeface="Calibri"/>
              </a:rPr>
              <a:t>tasks can run in parallel</a:t>
            </a:r>
            <a:r>
              <a:rPr lang="en" sz="1200">
                <a:solidFill>
                  <a:schemeClr val="dk1"/>
                </a:solidFill>
                <a:latin typeface="Calibri"/>
                <a:ea typeface="Calibri"/>
                <a:cs typeface="Calibri"/>
                <a:sym typeface="Calibri"/>
              </a:rPr>
              <a:t>, and the system displays the plan and reasoning for transparency and user steerability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can be used for writing tests, fixing bugs, updating dependencies, and building new features - directly within your GitHub workflow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Jules is powered by </a:t>
            </a:r>
            <a:r>
              <a:rPr lang="en" sz="1200" b="1">
                <a:solidFill>
                  <a:srgbClr val="3C78D8"/>
                </a:solidFill>
                <a:latin typeface="Calibri"/>
                <a:ea typeface="Calibri"/>
                <a:cs typeface="Calibri"/>
                <a:sym typeface="Calibri"/>
              </a:rPr>
              <a:t>Gemini 2.5 Pro</a:t>
            </a:r>
            <a:r>
              <a:rPr lang="en" sz="1200">
                <a:solidFill>
                  <a:schemeClr val="dk1"/>
                </a:solidFill>
                <a:latin typeface="Calibri"/>
                <a:ea typeface="Calibri"/>
                <a:cs typeface="Calibri"/>
                <a:sym typeface="Calibri"/>
              </a:rPr>
              <a:t> and operates asynchronously: you can assign tasks, disconnect, and return later to find updates ready for review and integration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https://jules.google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https://blog.google/technology/google-labs/jules/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https://jules.google/docs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https://www.youtube.com/watch?v=YO7I8OLSwKE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https://blog.google/technology/google-labs/jules-now-available/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94" name="Google Shape;194;p23"/>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5427075" y="317175"/>
            <a:ext cx="2985399" cy="1285100"/>
          </a:xfrm>
          <a:prstGeom prst="rect">
            <a:avLst/>
          </a:prstGeom>
          <a:noFill/>
          <a:ln w="9525" cap="flat" cmpd="sng">
            <a:solidFill>
              <a:srgbClr val="FF0000"/>
            </a:solidFill>
            <a:prstDash val="solid"/>
            <a:round/>
            <a:headEnd type="none" w="sm" len="sm"/>
            <a:tailEnd type="none" w="sm" len="sm"/>
          </a:ln>
        </p:spPr>
      </p:pic>
      <p:sp>
        <p:nvSpPr>
          <p:cNvPr id="195" name="Google Shape;195;p23"/>
          <p:cNvSpPr txBox="1"/>
          <p:nvPr/>
        </p:nvSpPr>
        <p:spPr>
          <a:xfrm>
            <a:off x="4608525" y="1833750"/>
            <a:ext cx="44520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Jules can handle tasks in the background</a:t>
            </a:r>
            <a:r>
              <a:rPr lang="en" sz="1200">
                <a:solidFill>
                  <a:schemeClr val="dk1"/>
                </a:solidFill>
                <a:latin typeface="Calibri"/>
                <a:ea typeface="Calibri"/>
                <a:cs typeface="Calibri"/>
                <a:sym typeface="Calibri"/>
              </a:rPr>
              <a:t> without requiring you to monitor progress, making it suitable for both quick fixes and more complex multi-task agentic workflows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Other advanced features include the ability to read an </a:t>
            </a:r>
            <a:r>
              <a:rPr lang="en" sz="1200" b="1">
                <a:solidFill>
                  <a:srgbClr val="3C78D8"/>
                </a:solidFill>
                <a:latin typeface="Calibri"/>
                <a:ea typeface="Calibri"/>
                <a:cs typeface="Calibri"/>
                <a:sym typeface="Calibri"/>
              </a:rPr>
              <a:t>AGENTS.md</a:t>
            </a:r>
            <a:r>
              <a:rPr lang="en" sz="1200">
                <a:solidFill>
                  <a:schemeClr val="dk1"/>
                </a:solidFill>
                <a:latin typeface="Calibri"/>
                <a:ea typeface="Calibri"/>
                <a:cs typeface="Calibri"/>
                <a:sym typeface="Calibri"/>
              </a:rPr>
              <a:t> file for added context, </a:t>
            </a:r>
            <a:r>
              <a:rPr lang="en" sz="1200" b="1">
                <a:solidFill>
                  <a:srgbClr val="3C78D8"/>
                </a:solidFill>
                <a:latin typeface="Calibri"/>
                <a:ea typeface="Calibri"/>
                <a:cs typeface="Calibri"/>
                <a:sym typeface="Calibri"/>
              </a:rPr>
              <a:t>audio changelogs</a:t>
            </a:r>
            <a:r>
              <a:rPr lang="en" sz="1200">
                <a:solidFill>
                  <a:schemeClr val="dk1"/>
                </a:solidFill>
                <a:latin typeface="Calibri"/>
                <a:ea typeface="Calibri"/>
                <a:cs typeface="Calibri"/>
                <a:sym typeface="Calibri"/>
              </a:rPr>
              <a:t> summarizing recent changes, and </a:t>
            </a:r>
            <a:r>
              <a:rPr lang="en" sz="1200" b="1">
                <a:solidFill>
                  <a:srgbClr val="3C78D8"/>
                </a:solidFill>
                <a:latin typeface="Calibri"/>
                <a:ea typeface="Calibri"/>
                <a:cs typeface="Calibri"/>
                <a:sym typeface="Calibri"/>
              </a:rPr>
              <a:t>native integration with GitHub issues</a:t>
            </a:r>
            <a:br>
              <a:rPr lang="en" sz="1200" b="1">
                <a:solidFill>
                  <a:srgbClr val="3C78D8"/>
                </a:solidFill>
                <a:latin typeface="Calibri"/>
                <a:ea typeface="Calibri"/>
                <a:cs typeface="Calibri"/>
                <a:sym typeface="Calibri"/>
              </a:rPr>
            </a:b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Free introductory plan (15 daily tasks, 3 concurrent) and paid tiers under Google AI Pro and Ultra plans for higher task limits</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Jules has been widely adopted by developers worldwide, including internal Google projects</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Early feedback praises its capacity to automate routine development chores and assist with large-scale code migrations, although </a:t>
            </a:r>
            <a:r>
              <a:rPr lang="en" sz="1200" b="1">
                <a:solidFill>
                  <a:srgbClr val="3C78D8"/>
                </a:solidFill>
                <a:latin typeface="Calibri"/>
                <a:ea typeface="Calibri"/>
                <a:cs typeface="Calibri"/>
                <a:sym typeface="Calibri"/>
              </a:rPr>
              <a:t>granular tasks and user oversight are still recommended</a:t>
            </a:r>
            <a:r>
              <a:rPr lang="en" sz="1200">
                <a:solidFill>
                  <a:schemeClr val="dk1"/>
                </a:solidFill>
                <a:latin typeface="Calibri"/>
                <a:ea typeface="Calibri"/>
                <a:cs typeface="Calibri"/>
                <a:sym typeface="Calibri"/>
              </a:rPr>
              <a:t> for complex changes</a:t>
            </a:r>
            <a:endParaRPr sz="1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2708</Words>
  <Application>Microsoft Macintosh PowerPoint</Application>
  <PresentationFormat>On-screen Show (16:9)</PresentationFormat>
  <Paragraphs>324</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2</cp:revision>
  <dcterms:modified xsi:type="dcterms:W3CDTF">2025-08-07T01:10:22Z</dcterms:modified>
</cp:coreProperties>
</file>