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Roboto Mono" pitchFamily="49"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A66CA6-772E-4BE6-94F4-4D97AC555F58}">
  <a:tblStyle styleId="{0EA66CA6-772E-4BE6-94F4-4D97AC555F5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6441f8633e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36441f8633e_2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74361bfd76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g374361bfd76_1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74361bfd76_1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374361bfd76_1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441f8633e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g36441f8633e_2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453f666fa1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g3453f666fa1_1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4525af29c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g34525af29c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760c0b33c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g3760c0b33c8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45264a24b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g345264a24b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45264a24b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345264a24b5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6441f8633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g36441f8633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36441f8633e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g36441f8633e_2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644eab3a74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g3644eab3a74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645993835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g3645993835a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645ad2eb9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2" name="Google Shape;362;g3645ad2eb9e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453e7d5aa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g3453e7d5aa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3644eab3a74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g3644eab3a74_1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7" name="Google Shape;397;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7" name="Google Shape;40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737d03d1c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3737d03d1c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74353ff4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374353ff49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74361bfd76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374361bfd76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760c0b33c8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3760c0b33c8_1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45252505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3452525051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74361bfd76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374361bfd76_1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cp.context7.com/mcp"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docs.docker.com/build/bake/reference/" TargetMode="External"/><Relationship Id="rId4" Type="http://schemas.openxmlformats.org/officeDocument/2006/relationships/hyperlink" Target="http://docs.docker.com/build/bake/referenc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github.com/arabold/docs-mcp-server" TargetMode="External"/><Relationship Id="rId7" Type="http://schemas.openxmlformats.org/officeDocument/2006/relationships/hyperlink" Target="https://github.com/upstash/context7"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www.builder.io/blog/mcp-server" TargetMode="External"/><Relationship Id="rId5" Type="http://schemas.openxmlformats.org/officeDocument/2006/relationships/hyperlink" Target="https://www.youtube.com/watch?v=nTMSyldeVSw" TargetMode="External"/><Relationship Id="rId10" Type="http://schemas.openxmlformats.org/officeDocument/2006/relationships/image" Target="../media/image17.png"/><Relationship Id="rId4" Type="http://schemas.openxmlformats.org/officeDocument/2006/relationships/hyperlink" Target="https://platform.openai.com/docs/mcp" TargetMode="External"/><Relationship Id="rId9" Type="http://schemas.openxmlformats.org/officeDocument/2006/relationships/hyperlink" Target="https://www.youtube.com/watch?v=SEcvuS4u0dk"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odelcontextprotocol/python-sdk"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github.com/grafbase/nexus" TargetMode="External"/><Relationship Id="rId5" Type="http://schemas.openxmlformats.org/officeDocument/2006/relationships/hyperlink" Target="https://nexusrouter.com" TargetMode="External"/><Relationship Id="rId4" Type="http://schemas.openxmlformats.org/officeDocument/2006/relationships/hyperlink" Target="https://nexusrouter.com/blog/introducing-nexus-the-open-source-ai-router"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towardsdatascience.com/the-mcp-security-survival-guide-best-practices-pitfalls-and-real-world-lessons/"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hyperlink" Target="http://security-auditor.md" TargetMode="External"/><Relationship Id="rId3" Type="http://schemas.openxmlformats.org/officeDocument/2006/relationships/hyperlink" Target="https://docs.anthropic.com/en/docs/claude-code/quickstart" TargetMode="External"/><Relationship Id="rId7" Type="http://schemas.openxmlformats.org/officeDocument/2006/relationships/hyperlink" Target="https://github.com/anthropics/claude-code"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docs.anthropic.com/en/docs/mcp" TargetMode="External"/><Relationship Id="rId5" Type="http://schemas.openxmlformats.org/officeDocument/2006/relationships/hyperlink" Target="https://github.com/Njengah/claude-code-cheat-sheet" TargetMode="External"/><Relationship Id="rId10" Type="http://schemas.openxmlformats.org/officeDocument/2006/relationships/hyperlink" Target="https://docs.anthropic.com/en/docs/claude-code/mcp" TargetMode="External"/><Relationship Id="rId4" Type="http://schemas.openxmlformats.org/officeDocument/2006/relationships/hyperlink" Target="https://docs.anthropic.com/en/docs/claude-code/overview" TargetMode="External"/><Relationship Id="rId9" Type="http://schemas.openxmlformats.org/officeDocument/2006/relationships/hyperlink" Target="https://www.builder.io/blog/claude-cod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pub.towardsai.net/the-death-of-vector-databases-how-agentic-rag-is-revolutionizing-information-retrieval-79f0d1f2f118"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hyperlink" Target="https://github.com/lechmazur/confabulation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x.com/DavidSacks/status/1954244614304739360"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hyperlink" Target="https://www.arxiv.org/abs/2508.03682" TargetMode="External"/><Relationship Id="rId7"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hyperlink" Target="https://www.youtube.com/watch?v=N4yc7iB08O4"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multiversecomputing.com" TargetMode="External"/><Relationship Id="rId13" Type="http://schemas.openxmlformats.org/officeDocument/2006/relationships/image" Target="../media/image29.png"/><Relationship Id="rId3" Type="http://schemas.openxmlformats.org/officeDocument/2006/relationships/image" Target="../media/image23.jpeg"/><Relationship Id="rId7" Type="http://schemas.openxmlformats.org/officeDocument/2006/relationships/hyperlink" Target="https://finance.yahoo.com/news/buzzy-ai-startup-multiverse-creates-150000130.html" TargetMode="External"/><Relationship Id="rId12"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27.png"/><Relationship Id="rId5" Type="http://schemas.openxmlformats.org/officeDocument/2006/relationships/image" Target="../media/image25.jpeg"/><Relationship Id="rId15" Type="http://schemas.openxmlformats.org/officeDocument/2006/relationships/image" Target="../media/image31.jpeg"/><Relationship Id="rId10" Type="http://schemas.openxmlformats.org/officeDocument/2006/relationships/hyperlink" Target="https://github.com/voideditor/void" TargetMode="External"/><Relationship Id="rId4" Type="http://schemas.openxmlformats.org/officeDocument/2006/relationships/image" Target="../media/image24.png"/><Relationship Id="rId9" Type="http://schemas.openxmlformats.org/officeDocument/2006/relationships/hyperlink" Target="https://developers.googleblog.com/en/introducing-gemma-3-270m/" TargetMode="External"/><Relationship Id="rId14" Type="http://schemas.openxmlformats.org/officeDocument/2006/relationships/image" Target="../media/image30.png"/></Relationships>
</file>

<file path=ppt/slides/_rels/slide2.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aistudio.google.com/app/prompts/new_chat?model=gemini-2.5-pro" TargetMode="External"/><Relationship Id="rId26" Type="http://schemas.openxmlformats.org/officeDocument/2006/relationships/hyperlink" Target="https://www.anthropic.com/news/claude-4" TargetMode="External"/><Relationship Id="rId21" Type="http://schemas.openxmlformats.org/officeDocument/2006/relationships/hyperlink" Target="https://x.com/OpenAI/status/1905331956856050135" TargetMode="External"/><Relationship Id="rId34" Type="http://schemas.openxmlformats.org/officeDocument/2006/relationships/hyperlink" Target="https://qwenlm.github.io/blog/qwen3/"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s://platform.openai.com/docs/models/gpt-5" TargetMode="External"/><Relationship Id="rId25" Type="http://schemas.openxmlformats.org/officeDocument/2006/relationships/hyperlink" Target="https://moonshotai.github.io/Kimi-K2/" TargetMode="External"/><Relationship Id="rId33" Type="http://schemas.openxmlformats.org/officeDocument/2006/relationships/hyperlink" Target="https://openai.com/index/o1-and-new-tools-for-developers/" TargetMode="External"/><Relationship Id="rId2" Type="http://schemas.openxmlformats.org/officeDocument/2006/relationships/notesSlide" Target="../notesSlides/notesSlide2.xml"/><Relationship Id="rId16" Type="http://schemas.openxmlformats.org/officeDocument/2006/relationships/hyperlink" Target="https://artificialanalysis.ai/models/grok-4" TargetMode="External"/><Relationship Id="rId20" Type="http://schemas.openxmlformats.org/officeDocument/2006/relationships/hyperlink" Target="https://www.anthropic.com/news/claude-opus-4-1" TargetMode="External"/><Relationship Id="rId29" Type="http://schemas.openxmlformats.org/officeDocument/2006/relationships/hyperlink" Target="https://x.ai/blog/grok-3"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huggingface.co/Qwen/Qwen3-235B-A22B-Instruct-2507" TargetMode="External"/><Relationship Id="rId32" Type="http://schemas.openxmlformats.org/officeDocument/2006/relationships/hyperlink" Target="https://huggingface.co/Qwen/Qwen3-235B-A22B-Thinking-2507" TargetMode="External"/><Relationship Id="rId37" Type="http://schemas.openxmlformats.org/officeDocument/2006/relationships/hyperlink" Target="https://qwenlm.github.io/blog/qwen3-coder/"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docs.x.ai/docs/models/grok-4-0709" TargetMode="External"/><Relationship Id="rId28" Type="http://schemas.openxmlformats.org/officeDocument/2006/relationships/hyperlink" Target="https://z.ai/blog/glm-4.5" TargetMode="External"/><Relationship Id="rId36" Type="http://schemas.openxmlformats.org/officeDocument/2006/relationships/hyperlink" Target="https://huggingface.co/Qwen/Qwen3-30B-A3B-Instruct-2507" TargetMode="External"/><Relationship Id="rId10" Type="http://schemas.openxmlformats.org/officeDocument/2006/relationships/hyperlink" Target="https://llmworld.net/llm_leaderboards/" TargetMode="External"/><Relationship Id="rId19" Type="http://schemas.openxmlformats.org/officeDocument/2006/relationships/hyperlink" Target="https://openai.com/index/introducing-o3-and-o4-mini/" TargetMode="External"/><Relationship Id="rId31" Type="http://schemas.openxmlformats.org/officeDocument/2006/relationships/hyperlink" Target="https://openai.com/index/gpt-4-1/"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openai.com/index/introducing-gpt-4-5/" TargetMode="External"/><Relationship Id="rId27" Type="http://schemas.openxmlformats.org/officeDocument/2006/relationships/hyperlink" Target="https://api-docs.deepseek.com/news/news250528" TargetMode="External"/><Relationship Id="rId30" Type="http://schemas.openxmlformats.org/officeDocument/2006/relationships/hyperlink" Target="https://aistudio.google.com/app/prompts/new_chat?model=gemini-2.5-flash" TargetMode="External"/><Relationship Id="rId35" Type="http://schemas.openxmlformats.org/officeDocument/2006/relationships/hyperlink" Target="https://api-docs.deepseek.com/news/news250120" TargetMode="External"/><Relationship Id="rId8" Type="http://schemas.openxmlformats.org/officeDocument/2006/relationships/hyperlink" Target="https://openlm.ai/chatbot-arena/" TargetMode="External"/><Relationship Id="rId3" Type="http://schemas.openxmlformats.org/officeDocument/2006/relationships/hyperlink" Target="https://en.wikipedia.org/wiki/Elo_rating_system"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hyperlink" Target="https://github.com/globalaiplatform/langdiff" TargetMode="External"/><Relationship Id="rId7" Type="http://schemas.openxmlformats.org/officeDocument/2006/relationships/hyperlink" Target="https://github.com/google/langextract"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hyperlink" Target="https://scispace.com" TargetMode="External"/><Relationship Id="rId4" Type="http://schemas.openxmlformats.org/officeDocument/2006/relationships/image" Target="../media/image32.png"/><Relationship Id="rId9" Type="http://schemas.openxmlformats.org/officeDocument/2006/relationships/image" Target="../media/image35.png"/></Relationships>
</file>

<file path=ppt/slides/_rels/slide21.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image" Target="../media/image36.jpeg"/><Relationship Id="rId7"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9.png"/><Relationship Id="rId11" Type="http://schemas.openxmlformats.org/officeDocument/2006/relationships/image" Target="../media/image43.png"/><Relationship Id="rId5" Type="http://schemas.openxmlformats.org/officeDocument/2006/relationships/image" Target="../media/image38.png"/><Relationship Id="rId10" Type="http://schemas.openxmlformats.org/officeDocument/2006/relationships/hyperlink" Target="https://www.microsoft.com/en-us/research/blog/magentic-ui-an-experimental-human-centered-web-agent/" TargetMode="External"/><Relationship Id="rId4" Type="http://schemas.openxmlformats.org/officeDocument/2006/relationships/image" Target="../media/image37.jpeg"/><Relationship Id="rId9"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hyperlink" Target="https://humanloop.com"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hyperlink" Target="https://sendy.fullstack.io/w/nwcZcxBg8cjO0bPpSmjx0A/8924UeZ6gL8ZGppw4ViBRQ6Q/sidcYyHMjwn8tu8NDumsaA"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Ren%C3%A9_Descartes"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hyperlink" Target="https://trueup.io/layoff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5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youtube.com/watch?v=BUDmHYI6e3g" TargetMode="External"/><Relationship Id="rId7" Type="http://schemas.openxmlformats.org/officeDocument/2006/relationships/hyperlink" Target="https://www.youtube.com/watch?v=lmuXAoHLc8s" TargetMode="External"/><Relationship Id="rId12"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hyperlink" Target="https://gpt-oss.com" TargetMode="External"/><Relationship Id="rId5" Type="http://schemas.openxmlformats.org/officeDocument/2006/relationships/image" Target="../media/image1.png"/><Relationship Id="rId10" Type="http://schemas.openxmlformats.org/officeDocument/2006/relationships/image" Target="../media/image5.png"/><Relationship Id="rId4" Type="http://schemas.openxmlformats.org/officeDocument/2006/relationships/hyperlink" Target="https://www.youtube.com/watch?v=bTCNOIee31c" TargetMode="External"/><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2KC03FPuOC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arxiv.org/abs/2506.21734" TargetMode="External"/><Relationship Id="rId4" Type="http://schemas.openxmlformats.org/officeDocument/2006/relationships/hyperlink" Target="https://github.com/sapientinc/HRM"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sst/opencode" TargetMode="External"/><Relationship Id="rId13" Type="http://schemas.openxmlformats.org/officeDocument/2006/relationships/hyperlink" Target="https://github.com/superagent-ai/grok-cli" TargetMode="External"/><Relationship Id="rId3" Type="http://schemas.openxmlformats.org/officeDocument/2006/relationships/image" Target="../media/image8.png"/><Relationship Id="rId7" Type="http://schemas.openxmlformats.org/officeDocument/2006/relationships/hyperlink" Target="https://www.warp.dev/coding" TargetMode="External"/><Relationship Id="rId12" Type="http://schemas.openxmlformats.org/officeDocument/2006/relationships/hyperlink" Target="https://docs.cursor.com/en/cli/overview"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hyperlink" Target="https://www.anthropic.com/claude-code" TargetMode="External"/><Relationship Id="rId5" Type="http://schemas.openxmlformats.org/officeDocument/2006/relationships/image" Target="../media/image10.jpeg"/><Relationship Id="rId15" Type="http://schemas.openxmlformats.org/officeDocument/2006/relationships/hyperlink" Target="https://github.com/openinterpreter/open-interpreter" TargetMode="External"/><Relationship Id="rId10" Type="http://schemas.openxmlformats.org/officeDocument/2006/relationships/hyperlink" Target="https://developers.google.com/gemini-code-assist/docs/gemini-cli" TargetMode="External"/><Relationship Id="rId4" Type="http://schemas.openxmlformats.org/officeDocument/2006/relationships/image" Target="../media/image9.png"/><Relationship Id="rId9" Type="http://schemas.openxmlformats.org/officeDocument/2006/relationships/hyperlink" Target="https://kilocode.ai" TargetMode="External"/><Relationship Id="rId14" Type="http://schemas.openxmlformats.org/officeDocument/2006/relationships/hyperlink" Target="https://github.com/openai/codex"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odelcontextprotocol"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en.wikipedia.org/wiki/Model_Context_Protocol"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punkpeye/awesome-mcp-servers" TargetMode="External"/><Relationship Id="rId13" Type="http://schemas.openxmlformats.org/officeDocument/2006/relationships/hyperlink" Target="https://code.visualstudio.com/docs/copilot/chat/mcp-servers" TargetMode="External"/><Relationship Id="rId3" Type="http://schemas.openxmlformats.org/officeDocument/2006/relationships/image" Target="../media/image15.png"/><Relationship Id="rId7" Type="http://schemas.openxmlformats.org/officeDocument/2006/relationships/hyperlink" Target="https://glama.ai/mcp/servers" TargetMode="External"/><Relationship Id="rId12" Type="http://schemas.openxmlformats.org/officeDocument/2006/relationships/hyperlink" Target="https://github.com/modelcontextprotocol/servers"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mcp.so" TargetMode="External"/><Relationship Id="rId11" Type="http://schemas.openxmlformats.org/officeDocument/2006/relationships/hyperlink" Target="https://www.mcpserver.directory" TargetMode="External"/><Relationship Id="rId5" Type="http://schemas.openxmlformats.org/officeDocument/2006/relationships/hyperlink" Target="https://portkey.ai/mcp-servers" TargetMode="External"/><Relationship Id="rId10" Type="http://schemas.openxmlformats.org/officeDocument/2006/relationships/hyperlink" Target="https://cursor.directory/mcp" TargetMode="External"/><Relationship Id="rId4" Type="http://schemas.openxmlformats.org/officeDocument/2006/relationships/hyperlink" Target="https://www.pulsemcp.com/servers" TargetMode="External"/><Relationship Id="rId9" Type="http://schemas.openxmlformats.org/officeDocument/2006/relationships/hyperlink" Target="https://www.mcpserverfinder.com"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github/github-mcp-server"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github.com/modelcontextprotocol/servers" TargetMode="External"/><Relationship Id="rId5" Type="http://schemas.openxmlformats.org/officeDocument/2006/relationships/hyperlink" Target="https://github.com/microsoft/playwright-mcp" TargetMode="External"/><Relationship Id="rId4" Type="http://schemas.openxmlformats.org/officeDocument/2006/relationships/hyperlink" Target="https://github.com/idosal/git-mc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493985"/>
            <a:ext cx="4420200" cy="88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Crowd-sourced "LM Arena" Leaderboard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GPT-5 impressions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HRM (Hierarchical Reasoning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Why Terminal AI Assistants are Popular</a:t>
            </a:r>
            <a:endParaRPr b="1">
              <a:solidFill>
                <a:srgbClr val="3C78D8"/>
              </a:solidFill>
              <a:latin typeface="Calibri"/>
              <a:ea typeface="Calibri"/>
              <a:cs typeface="Calibri"/>
              <a:sym typeface="Calibri"/>
            </a:endParaRPr>
          </a:p>
        </p:txBody>
      </p:sp>
      <p:sp>
        <p:nvSpPr>
          <p:cNvPr id="64" name="Google Shape;64;p15"/>
          <p:cNvSpPr txBox="1"/>
          <p:nvPr/>
        </p:nvSpPr>
        <p:spPr>
          <a:xfrm>
            <a:off x="254400" y="-389"/>
            <a:ext cx="4420200" cy="4803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 - </a:t>
            </a:r>
            <a:r>
              <a:rPr lang="en" sz="2200" b="1">
                <a:solidFill>
                  <a:srgbClr val="3C78D8"/>
                </a:solidFill>
                <a:latin typeface="Calibri"/>
                <a:ea typeface="Calibri"/>
                <a:cs typeface="Calibri"/>
                <a:sym typeface="Calibri"/>
              </a:rPr>
              <a:t>August 15</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3976651"/>
            <a:ext cx="4502400" cy="109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Humanloop (Human-in-the-Loop) + Anthropic</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Adoption Progress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is disrupting the Big Four</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René Descartes and 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i="0" u="none" strike="noStrike" cap="none">
                <a:solidFill>
                  <a:srgbClr val="3C78D8"/>
                </a:solidFill>
                <a:latin typeface="Calibri"/>
                <a:ea typeface="Calibri"/>
                <a:cs typeface="Calibri"/>
                <a:sym typeface="Calibri"/>
              </a:rPr>
              <a:t>Jobs, Layoffs</a:t>
            </a:r>
            <a:endParaRPr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1405707"/>
            <a:ext cx="4420200" cy="36819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MCP History 2024-2025</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MCP vs Google Search</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MCP for AI Development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MCP use: Claude.ai, VSCode, PyCharm, Terminal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MCP Server for your docs </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MCP Client for your App</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MCP Examples, MCP + Firebase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Claude Code - Basic Commands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RAG - Traditional vs Agentic RAG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David Sacks - Best Case Scenario For 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NVIDIA’s AI-Q blueprint architecture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Self-Questioning Language Models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"America Is Running the Wrong AI Race"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xAI's Grok 4 AI Now Freely Available worldwide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Merge Labs - new Sam Altman's startup</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NVIDIA Innovations at SIGGRAPH 2025 in Vancouver</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Cohere $6.8B, Joelle Pineau</a:t>
            </a:r>
            <a:endParaRPr b="1">
              <a:solidFill>
                <a:srgbClr val="3C78D8"/>
              </a:solidFill>
              <a:latin typeface="Calibri"/>
              <a:ea typeface="Calibri"/>
              <a:cs typeface="Calibri"/>
              <a:sym typeface="Calibri"/>
            </a:endParaRPr>
          </a:p>
        </p:txBody>
      </p:sp>
      <p:sp>
        <p:nvSpPr>
          <p:cNvPr id="67" name="Google Shape;67;p15"/>
          <p:cNvSpPr txBox="1"/>
          <p:nvPr/>
        </p:nvSpPr>
        <p:spPr>
          <a:xfrm>
            <a:off x="4576975" y="500918"/>
            <a:ext cx="4502400" cy="34662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Babuschkin Ventures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Tiny models - Multiverse 94M, Gemma 270M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Void - Open-source Cursor alternative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LangDiff: Progressive UI from LLM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Deep Agent from Abacus 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LangExtract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SciSpace Agent - an AI  Co-Scientist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Geoffrey Hinton - maternal instincts into 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Claude 1M context window</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Skywork’s Matrix Game 2.0</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Leopold Aschenbrenner $1.5B Hedge Fund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Mistral AI released Medium 3.1</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Gemini "Personal Context"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Perplexity’s video generation tool on smart phones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achieved "gold" in Math</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Microsoft Magnetic-UI (Human + AI)</a:t>
            </a:r>
            <a:endParaRPr b="1">
              <a:solidFill>
                <a:srgbClr val="3C78D8"/>
              </a:solidFill>
              <a:latin typeface="Calibri"/>
              <a:ea typeface="Calibri"/>
              <a:cs typeface="Calibri"/>
              <a:sym typeface="Calibri"/>
            </a:endParaRPr>
          </a:p>
        </p:txBody>
      </p:sp>
      <p:sp>
        <p:nvSpPr>
          <p:cNvPr id="68" name="Google Shape;68;p15"/>
          <p:cNvSpPr txBox="1"/>
          <p:nvPr/>
        </p:nvSpPr>
        <p:spPr>
          <a:xfrm>
            <a:off x="6306200" y="87845"/>
            <a:ext cx="2773200" cy="3879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i="1">
                <a:solidFill>
                  <a:srgbClr val="FF0000"/>
                </a:solidFill>
                <a:latin typeface="Roboto Mono"/>
                <a:ea typeface="Roboto Mono"/>
                <a:cs typeface="Roboto Mono"/>
                <a:sym typeface="Roboto Mono"/>
              </a:rPr>
              <a:t>Google Search  -  for humans</a:t>
            </a:r>
            <a:endParaRPr sz="1200" b="1" i="1">
              <a:solidFill>
                <a:srgbClr val="FF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200" b="1" i="1">
                <a:solidFill>
                  <a:srgbClr val="FF0000"/>
                </a:solidFill>
                <a:latin typeface="Roboto Mono"/>
                <a:ea typeface="Roboto Mono"/>
                <a:cs typeface="Roboto Mono"/>
                <a:sym typeface="Roboto Mono"/>
              </a:rPr>
              <a:t>MCP  -  for apps &amp; AI</a:t>
            </a:r>
            <a:endParaRPr sz="1200" b="1" i="1">
              <a:solidFill>
                <a:srgbClr val="FF0000"/>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4"/>
          <p:cNvSpPr txBox="1"/>
          <p:nvPr/>
        </p:nvSpPr>
        <p:spPr>
          <a:xfrm>
            <a:off x="55075" y="-9225"/>
            <a:ext cx="4171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How to use MCP from Claude.ai Chat</a:t>
            </a:r>
            <a:endParaRPr sz="2000" b="1" i="0" u="none" strike="noStrike" cap="none">
              <a:solidFill>
                <a:schemeClr val="dk1"/>
              </a:solidFill>
              <a:latin typeface="Calibri"/>
              <a:ea typeface="Calibri"/>
              <a:cs typeface="Calibri"/>
              <a:sym typeface="Calibri"/>
            </a:endParaRPr>
          </a:p>
        </p:txBody>
      </p:sp>
      <p:sp>
        <p:nvSpPr>
          <p:cNvPr id="219" name="Google Shape;219;p24"/>
          <p:cNvSpPr txBox="1"/>
          <p:nvPr/>
        </p:nvSpPr>
        <p:spPr>
          <a:xfrm>
            <a:off x="55075" y="480825"/>
            <a:ext cx="4458000" cy="398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Using MCP from Claude.ai chat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Click your profile/avatar (often in the bottom-left corner) and select "Settings", navigate to "Connectors" and select "Add Custom Connector"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Provide the MCP server’s integration URL (for example, </a:t>
            </a:r>
            <a:r>
              <a:rPr lang="en" sz="1200" u="sng">
                <a:solidFill>
                  <a:schemeClr val="hlink"/>
                </a:solidFill>
                <a:latin typeface="Calibri"/>
                <a:ea typeface="Calibri"/>
                <a:cs typeface="Calibri"/>
                <a:sym typeface="Calibri"/>
                <a:hlinkClick r:id="rId3"/>
              </a:rPr>
              <a:t>https://mcp.context7.com/mcp</a:t>
            </a:r>
            <a:r>
              <a:rPr lang="en" sz="1200">
                <a:solidFill>
                  <a:schemeClr val="dk1"/>
                </a:solidFill>
                <a:latin typeface="Calibri"/>
                <a:ea typeface="Calibri"/>
                <a:cs typeface="Calibri"/>
                <a:sym typeface="Calibri"/>
              </a:rPr>
              <a:t>) and give the integration a name, for example "Context7"; Review security permissions, accept them, and click "Add"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chat "Search and tools"  - check that it is enabled</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 use an MCP resource in a chat, mention it like this: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t>
            </a:r>
            <a:r>
              <a:rPr lang="en" sz="1200" b="1">
                <a:solidFill>
                  <a:srgbClr val="3C78D8"/>
                </a:solidFill>
                <a:latin typeface="Calibri"/>
                <a:ea typeface="Calibri"/>
                <a:cs typeface="Calibri"/>
                <a:sym typeface="Calibri"/>
              </a:rPr>
              <a:t>use context7</a:t>
            </a:r>
            <a:r>
              <a:rPr lang="en" sz="1200">
                <a:solidFill>
                  <a:schemeClr val="dk1"/>
                </a:solidFill>
                <a:latin typeface="Calibri"/>
                <a:ea typeface="Calibri"/>
                <a:cs typeface="Calibri"/>
                <a:sym typeface="Calibri"/>
              </a:rPr>
              <a:t>" - this is usually sufficient</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Other way to reference specific data in MCP server: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000">
                <a:solidFill>
                  <a:schemeClr val="dk1"/>
                </a:solidFill>
                <a:latin typeface="Calibri"/>
                <a:ea typeface="Calibri"/>
                <a:cs typeface="Calibri"/>
                <a:sym typeface="Calibri"/>
              </a:rPr>
              <a:t>search for </a:t>
            </a:r>
            <a:r>
              <a:rPr lang="en" sz="1000" b="1">
                <a:solidFill>
                  <a:srgbClr val="3C78D8"/>
                </a:solidFill>
                <a:latin typeface="Calibri"/>
                <a:ea typeface="Calibri"/>
                <a:cs typeface="Calibri"/>
                <a:sym typeface="Calibri"/>
              </a:rPr>
              <a:t>"docker bake file"</a:t>
            </a:r>
            <a:r>
              <a:rPr lang="en" sz="1000">
                <a:solidFill>
                  <a:schemeClr val="dk1"/>
                </a:solidFill>
                <a:latin typeface="Calibri"/>
                <a:ea typeface="Calibri"/>
                <a:cs typeface="Calibri"/>
                <a:sym typeface="Calibri"/>
              </a:rPr>
              <a:t> like this: </a:t>
            </a:r>
            <a:br>
              <a:rPr lang="en" sz="1000" b="1">
                <a:solidFill>
                  <a:srgbClr val="3C78D8"/>
                </a:solidFill>
                <a:latin typeface="Calibri"/>
                <a:ea typeface="Calibri"/>
                <a:cs typeface="Calibri"/>
                <a:sym typeface="Calibri"/>
              </a:rPr>
            </a:br>
            <a:r>
              <a:rPr lang="en" sz="1000" b="1">
                <a:solidFill>
                  <a:srgbClr val="6AA84F"/>
                </a:solidFill>
                <a:latin typeface="Calibri"/>
                <a:ea typeface="Calibri"/>
                <a:cs typeface="Calibri"/>
                <a:sym typeface="Calibri"/>
              </a:rPr>
              <a:t>@context7:doc://docker/bake/file  -</a:t>
            </a:r>
            <a:endParaRPr sz="1000" b="1">
              <a:solidFill>
                <a:srgbClr val="6AA84F"/>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000">
                <a:solidFill>
                  <a:schemeClr val="dk1"/>
                </a:solidFill>
                <a:latin typeface="Calibri"/>
                <a:ea typeface="Calibri"/>
                <a:cs typeface="Calibri"/>
                <a:sym typeface="Calibri"/>
              </a:rPr>
              <a:t>search for "</a:t>
            </a:r>
            <a:r>
              <a:rPr lang="en" sz="1000" b="1">
                <a:solidFill>
                  <a:srgbClr val="3C78D8"/>
                </a:solidFill>
                <a:latin typeface="Calibri"/>
                <a:ea typeface="Calibri"/>
                <a:cs typeface="Calibri"/>
                <a:sym typeface="Calibri"/>
              </a:rPr>
              <a:t>build bake reference</a:t>
            </a:r>
            <a:r>
              <a:rPr lang="en" sz="1000">
                <a:solidFill>
                  <a:schemeClr val="dk1"/>
                </a:solidFill>
                <a:latin typeface="Calibri"/>
                <a:ea typeface="Calibri"/>
                <a:cs typeface="Calibri"/>
                <a:sym typeface="Calibri"/>
              </a:rPr>
              <a:t>" like this: </a:t>
            </a:r>
            <a:r>
              <a:rPr lang="en" sz="1000" b="1">
                <a:solidFill>
                  <a:srgbClr val="6AA84F"/>
                </a:solidFill>
                <a:latin typeface="Calibri"/>
                <a:ea typeface="Calibri"/>
                <a:cs typeface="Calibri"/>
                <a:sym typeface="Calibri"/>
              </a:rPr>
              <a:t>@context7:doc://https/</a:t>
            </a:r>
            <a:r>
              <a:rPr lang="en" sz="1000" b="1">
                <a:solidFill>
                  <a:srgbClr val="6AA84F"/>
                </a:solidFill>
                <a:uFill>
                  <a:noFill/>
                </a:uFill>
                <a:latin typeface="Calibri"/>
                <a:ea typeface="Calibri"/>
                <a:cs typeface="Calibri"/>
                <a:sym typeface="Calibri"/>
                <a:hlinkClick r:id="rId4">
                  <a:extLst>
                    <a:ext uri="{A12FA001-AC4F-418D-AE19-62706E023703}">
                      <ahyp:hlinkClr xmlns:ahyp="http://schemas.microsoft.com/office/drawing/2018/hyperlinkcolor" val="tx"/>
                    </a:ext>
                  </a:extLst>
                </a:hlinkClick>
              </a:rPr>
              <a:t>docs.docker.com/build/bake/reference/</a:t>
            </a:r>
            <a:r>
              <a:rPr lang="en" sz="1000" b="1">
                <a:solidFill>
                  <a:srgbClr val="6AA84F"/>
                </a:solidFill>
                <a:latin typeface="Calibri"/>
                <a:ea typeface="Calibri"/>
                <a:cs typeface="Calibri"/>
                <a:sym typeface="Calibri"/>
              </a:rPr>
              <a:t> -</a:t>
            </a:r>
            <a:br>
              <a:rPr lang="en" sz="1000" b="1">
                <a:solidFill>
                  <a:srgbClr val="3C78D8"/>
                </a:solidFill>
                <a:latin typeface="Calibri"/>
                <a:ea typeface="Calibri"/>
                <a:cs typeface="Calibri"/>
                <a:sym typeface="Calibri"/>
              </a:rPr>
            </a:br>
            <a:endParaRPr sz="10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also ask Claude to use documentation site directly:</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t>
            </a:r>
            <a:r>
              <a:rPr lang="en" sz="1200">
                <a:solidFill>
                  <a:srgbClr val="3C78D8"/>
                </a:solidFill>
                <a:latin typeface="Calibri"/>
                <a:ea typeface="Calibri"/>
                <a:cs typeface="Calibri"/>
                <a:sym typeface="Calibri"/>
              </a:rPr>
              <a:t>Show me an example of a multi-target Docker Bake file using the latest syntax from</a:t>
            </a:r>
            <a:r>
              <a:rPr lang="en" sz="1200">
                <a:solidFill>
                  <a:schemeClr val="dk1"/>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5"/>
              </a:rPr>
              <a:t>https://docs.docker.com/build/bake/reference/</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220" name="Google Shape;220;p24"/>
          <p:cNvSpPr txBox="1"/>
          <p:nvPr/>
        </p:nvSpPr>
        <p:spPr>
          <a:xfrm>
            <a:off x="4791625" y="330600"/>
            <a:ext cx="4277400" cy="4651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How to use an MCP server from within "Cliine" in VSCode</a:t>
            </a:r>
            <a:endParaRPr sz="12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I asked Cline to add external public MCP server "context7" available at URL "</a:t>
            </a:r>
            <a:r>
              <a:rPr lang="en" sz="12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https://mcp.context7.com/mcp</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Cline has edited this config file:</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br>
              <a:rPr lang="en" sz="1200">
                <a:solidFill>
                  <a:schemeClr val="dk1"/>
                </a:solidFill>
                <a:latin typeface="Calibri"/>
                <a:ea typeface="Calibri"/>
                <a:cs typeface="Calibri"/>
                <a:sym typeface="Calibri"/>
              </a:rPr>
            </a:br>
            <a:r>
              <a:rPr lang="en" sz="1000">
                <a:solidFill>
                  <a:srgbClr val="6AA84F"/>
                </a:solidFill>
                <a:latin typeface="Calibri"/>
                <a:ea typeface="Calibri"/>
                <a:cs typeface="Calibri"/>
                <a:sym typeface="Calibri"/>
              </a:rPr>
              <a:t>"$HOME/Library/Application Support/Code/User/globalStorage/saoudrizwan.claude-dev/settings/cline_mcp_settings.json" </a:t>
            </a:r>
            <a:endParaRPr sz="1000">
              <a:solidFill>
                <a:srgbClr val="6AA84F"/>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and added the following into it:</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"mcpServers": {</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"github.com/upstash/context7-mcp": {</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"command": "npx",</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"args": ["-y", "@upstash/context7-mcp"],</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"disabled": false,</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"autoApprove": []</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Now I can use it from text prompt in Cline like this: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t>
            </a:r>
            <a:r>
              <a:rPr lang="en" sz="1200" b="1">
                <a:solidFill>
                  <a:srgbClr val="3C78D8"/>
                </a:solidFill>
                <a:latin typeface="Calibri"/>
                <a:ea typeface="Calibri"/>
                <a:cs typeface="Calibri"/>
                <a:sym typeface="Calibri"/>
              </a:rPr>
              <a:t>use context7  how to make docker bake file</a:t>
            </a:r>
            <a:endParaRPr sz="1200" b="1">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Note:</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start VSCode from terminal like this: "code ."  This way it inherits the environment properly and can find mcp config files. </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5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Note: </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use .clinerules file (or .cline/*.md files) to define custom rules and instructions for AI model in Cline</a:t>
            </a:r>
            <a:endParaRPr sz="1100">
              <a:solidFill>
                <a:schemeClr val="dk1"/>
              </a:solidFill>
              <a:latin typeface="Calibri"/>
              <a:ea typeface="Calibri"/>
              <a:cs typeface="Calibri"/>
              <a:sym typeface="Calibri"/>
            </a:endParaRPr>
          </a:p>
        </p:txBody>
      </p:sp>
      <p:sp>
        <p:nvSpPr>
          <p:cNvPr id="221" name="Google Shape;221;p24"/>
          <p:cNvSpPr txBox="1"/>
          <p:nvPr/>
        </p:nvSpPr>
        <p:spPr>
          <a:xfrm>
            <a:off x="4791625" y="-8450"/>
            <a:ext cx="3808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How to use MCP from VS Code</a:t>
            </a:r>
            <a:endParaRPr sz="2000" b="1"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5"/>
          <p:cNvSpPr txBox="1"/>
          <p:nvPr/>
        </p:nvSpPr>
        <p:spPr>
          <a:xfrm>
            <a:off x="55075" y="-9225"/>
            <a:ext cx="4669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MCP use from PyCharm &amp; Terminal</a:t>
            </a:r>
            <a:endParaRPr sz="2000" b="1" i="0" u="none" strike="noStrike" cap="none">
              <a:solidFill>
                <a:schemeClr val="dk1"/>
              </a:solidFill>
              <a:latin typeface="Calibri"/>
              <a:ea typeface="Calibri"/>
              <a:cs typeface="Calibri"/>
              <a:sym typeface="Calibri"/>
            </a:endParaRPr>
          </a:p>
        </p:txBody>
      </p:sp>
      <p:sp>
        <p:nvSpPr>
          <p:cNvPr id="227" name="Google Shape;227;p25"/>
          <p:cNvSpPr txBox="1"/>
          <p:nvPr/>
        </p:nvSpPr>
        <p:spPr>
          <a:xfrm>
            <a:off x="4652150" y="110800"/>
            <a:ext cx="4414800" cy="120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MCP servers are supported natively in recent PyCharm versions (2025.2 and later) via the built-in MCP Server interface</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t>
            </a:r>
            <a:r>
              <a:rPr lang="en" sz="1100" b="1">
                <a:solidFill>
                  <a:srgbClr val="FF0000"/>
                </a:solidFill>
                <a:latin typeface="Calibri"/>
                <a:ea typeface="Calibri"/>
                <a:cs typeface="Calibri"/>
                <a:sym typeface="Calibri"/>
              </a:rPr>
              <a:t>Claude</a:t>
            </a:r>
            <a:r>
              <a:rPr lang="en" sz="1100">
                <a:solidFill>
                  <a:schemeClr val="dk1"/>
                </a:solidFill>
                <a:latin typeface="Calibri"/>
                <a:ea typeface="Calibri"/>
                <a:cs typeface="Calibri"/>
                <a:sym typeface="Calibri"/>
              </a:rPr>
              <a:t>" is supported through AI Assistant plugin</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Ensure PyCharm is updated to version 2025.2 or later.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Confirm the </a:t>
            </a:r>
            <a:r>
              <a:rPr lang="en" sz="1100" b="1">
                <a:solidFill>
                  <a:srgbClr val="3C78D8"/>
                </a:solidFill>
                <a:latin typeface="Calibri"/>
                <a:ea typeface="Calibri"/>
                <a:cs typeface="Calibri"/>
                <a:sym typeface="Calibri"/>
              </a:rPr>
              <a:t>AI Assistant plugin</a:t>
            </a:r>
            <a:r>
              <a:rPr lang="en" sz="1100">
                <a:solidFill>
                  <a:schemeClr val="dk1"/>
                </a:solidFill>
                <a:latin typeface="Calibri"/>
                <a:ea typeface="Calibri"/>
                <a:cs typeface="Calibri"/>
                <a:sym typeface="Calibri"/>
              </a:rPr>
              <a:t> is installed and enabled.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Select the model (for example, choose "Claude") - you may need to sign in or provide your API key, depending on licensing/enterprise setup</a:t>
            </a:r>
            <a:endParaRPr sz="1100">
              <a:solidFill>
                <a:schemeClr val="dk1"/>
              </a:solidFill>
              <a:latin typeface="Calibri"/>
              <a:ea typeface="Calibri"/>
              <a:cs typeface="Calibri"/>
              <a:sym typeface="Calibri"/>
            </a:endParaRPr>
          </a:p>
        </p:txBody>
      </p:sp>
      <p:sp>
        <p:nvSpPr>
          <p:cNvPr id="228" name="Google Shape;228;p25"/>
          <p:cNvSpPr txBox="1"/>
          <p:nvPr/>
        </p:nvSpPr>
        <p:spPr>
          <a:xfrm>
            <a:off x="4652150" y="1374050"/>
            <a:ext cx="4414800" cy="3374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Go to `Settings` → `Tools` → `AI Assistant` → Model Context Protocol (MCP).</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 You can also type `/` in the AI Assistant chat and select the “Add Command” to bring up MCP configuration.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Click "Add" to create a new MCP server configuration, specify the command and arguments used to launch the MCP server.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Paste a JSON snippet that configures the MCP server connection. For example, to connect to the public Context7 server:</a:t>
            </a:r>
            <a:endParaRPr sz="11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"mcpServers":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"context7":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"type": "http",</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"url": "https://mcp.context7.com/mcp"</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a:t>
            </a:r>
            <a:endParaRPr sz="12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Name the server as desired (“context7”, etc.), select if the MCP configuration should be global (available in all projects) or just for the current one; Apply and Restart (if needed)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Use AI chat in the right sidebar or with the `/` shortcut in the chat window. You can reference MCP server in your AI prompts, for example “use context7” or reference direct resources/events</a:t>
            </a:r>
            <a:endParaRPr sz="1100">
              <a:solidFill>
                <a:schemeClr val="dk1"/>
              </a:solidFill>
              <a:latin typeface="Calibri"/>
              <a:ea typeface="Calibri"/>
              <a:cs typeface="Calibri"/>
              <a:sym typeface="Calibri"/>
            </a:endParaRPr>
          </a:p>
        </p:txBody>
      </p:sp>
      <p:sp>
        <p:nvSpPr>
          <p:cNvPr id="229" name="Google Shape;229;p25"/>
          <p:cNvSpPr txBox="1"/>
          <p:nvPr/>
        </p:nvSpPr>
        <p:spPr>
          <a:xfrm>
            <a:off x="55075" y="438975"/>
            <a:ext cx="44820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1430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You can claude and MCP from terminal: </a:t>
            </a:r>
            <a:br>
              <a:rPr lang="en" sz="1100">
                <a:solidFill>
                  <a:schemeClr val="dk1"/>
                </a:solidFill>
                <a:latin typeface="Calibri"/>
                <a:ea typeface="Calibri"/>
                <a:cs typeface="Calibri"/>
                <a:sym typeface="Calibri"/>
              </a:rPr>
            </a:br>
            <a:br>
              <a:rPr lang="en" sz="1100">
                <a:solidFill>
                  <a:schemeClr val="dk1"/>
                </a:solidFill>
                <a:latin typeface="Calibri"/>
                <a:ea typeface="Calibri"/>
                <a:cs typeface="Calibri"/>
                <a:sym typeface="Calibri"/>
              </a:rPr>
            </a:br>
            <a:r>
              <a:rPr lang="en" sz="1100">
                <a:solidFill>
                  <a:srgbClr val="3C78D8"/>
                </a:solidFill>
                <a:latin typeface="Calibri"/>
                <a:ea typeface="Calibri"/>
                <a:cs typeface="Calibri"/>
                <a:sym typeface="Calibri"/>
              </a:rPr>
              <a:t>sudo npm install -g @anthropic-ai/claude-code</a:t>
            </a:r>
            <a:br>
              <a:rPr lang="en" sz="1100">
                <a:solidFill>
                  <a:srgbClr val="3C78D8"/>
                </a:solidFill>
                <a:latin typeface="Calibri"/>
                <a:ea typeface="Calibri"/>
                <a:cs typeface="Calibri"/>
                <a:sym typeface="Calibri"/>
              </a:rPr>
            </a:br>
            <a:r>
              <a:rPr lang="en" sz="1100">
                <a:solidFill>
                  <a:srgbClr val="3C78D8"/>
                </a:solidFill>
                <a:latin typeface="Calibri"/>
                <a:ea typeface="Calibri"/>
                <a:cs typeface="Calibri"/>
                <a:sym typeface="Calibri"/>
              </a:rPr>
              <a:t>which claude</a:t>
            </a:r>
            <a:br>
              <a:rPr lang="en" sz="1100">
                <a:solidFill>
                  <a:srgbClr val="3C78D8"/>
                </a:solidFill>
                <a:latin typeface="Calibri"/>
                <a:ea typeface="Calibri"/>
                <a:cs typeface="Calibri"/>
                <a:sym typeface="Calibri"/>
              </a:rPr>
            </a:br>
            <a:r>
              <a:rPr lang="en" sz="1100">
                <a:solidFill>
                  <a:srgbClr val="3C78D8"/>
                </a:solidFill>
                <a:latin typeface="Calibri"/>
                <a:ea typeface="Calibri"/>
                <a:cs typeface="Calibri"/>
                <a:sym typeface="Calibri"/>
              </a:rPr>
              <a:t>claude "what is the capital of France"</a:t>
            </a:r>
            <a:br>
              <a:rPr lang="en" sz="1100">
                <a:solidFill>
                  <a:srgbClr val="3C78D8"/>
                </a:solidFill>
                <a:latin typeface="Calibri"/>
                <a:ea typeface="Calibri"/>
                <a:cs typeface="Calibri"/>
                <a:sym typeface="Calibri"/>
              </a:rPr>
            </a:br>
            <a:br>
              <a:rPr lang="en" sz="1100">
                <a:solidFill>
                  <a:srgbClr val="3C78D8"/>
                </a:solidFill>
                <a:latin typeface="Calibri"/>
                <a:ea typeface="Calibri"/>
                <a:cs typeface="Calibri"/>
                <a:sym typeface="Calibri"/>
              </a:rPr>
            </a:br>
            <a:r>
              <a:rPr lang="en" sz="1100">
                <a:solidFill>
                  <a:srgbClr val="6AA84F"/>
                </a:solidFill>
                <a:latin typeface="Calibri"/>
                <a:ea typeface="Calibri"/>
                <a:cs typeface="Calibri"/>
                <a:sym typeface="Calibri"/>
              </a:rPr>
              <a:t># add this line to your environment dot file(s)  ~/.claude.json  &amp; ~/.claude/</a:t>
            </a:r>
            <a:br>
              <a:rPr lang="en" sz="1100">
                <a:solidFill>
                  <a:srgbClr val="3C78D8"/>
                </a:solidFill>
                <a:latin typeface="Calibri"/>
                <a:ea typeface="Calibri"/>
                <a:cs typeface="Calibri"/>
                <a:sym typeface="Calibri"/>
              </a:rPr>
            </a:br>
            <a:r>
              <a:rPr lang="en" sz="1100">
                <a:solidFill>
                  <a:srgbClr val="3C78D8"/>
                </a:solidFill>
                <a:latin typeface="Calibri"/>
                <a:ea typeface="Calibri"/>
                <a:cs typeface="Calibri"/>
                <a:sym typeface="Calibri"/>
              </a:rPr>
              <a:t>export CLAUDE_CONFIG_DIR="$HOME"</a:t>
            </a:r>
            <a:br>
              <a:rPr lang="en" sz="1100">
                <a:solidFill>
                  <a:srgbClr val="3C78D8"/>
                </a:solidFill>
                <a:latin typeface="Calibri"/>
                <a:ea typeface="Calibri"/>
                <a:cs typeface="Calibri"/>
                <a:sym typeface="Calibri"/>
              </a:rPr>
            </a:br>
            <a:endParaRPr sz="1100">
              <a:solidFill>
                <a:srgbClr val="3C78D8"/>
              </a:solidFill>
              <a:latin typeface="Calibri"/>
              <a:ea typeface="Calibri"/>
              <a:cs typeface="Calibri"/>
              <a:sym typeface="Calibri"/>
            </a:endParaRPr>
          </a:p>
          <a:p>
            <a:pPr marL="114300" marR="0" lvl="0" indent="0" algn="l" rtl="0">
              <a:lnSpc>
                <a:spcPct val="100000"/>
              </a:lnSpc>
              <a:spcBef>
                <a:spcPts val="0"/>
              </a:spcBef>
              <a:spcAft>
                <a:spcPts val="0"/>
              </a:spcAft>
              <a:buNone/>
            </a:pPr>
            <a:r>
              <a:rPr lang="en" sz="1100">
                <a:solidFill>
                  <a:srgbClr val="6AA84F"/>
                </a:solidFill>
                <a:latin typeface="Calibri"/>
                <a:ea typeface="Calibri"/>
                <a:cs typeface="Calibri"/>
                <a:sym typeface="Calibri"/>
              </a:rPr>
              <a:t># add mcp server (will be added into ~/.claude.json )</a:t>
            </a:r>
            <a:br>
              <a:rPr lang="en" sz="1100">
                <a:solidFill>
                  <a:srgbClr val="3C78D8"/>
                </a:solidFill>
                <a:latin typeface="Calibri"/>
                <a:ea typeface="Calibri"/>
                <a:cs typeface="Calibri"/>
                <a:sym typeface="Calibri"/>
              </a:rPr>
            </a:br>
            <a:r>
              <a:rPr lang="en" sz="1100">
                <a:solidFill>
                  <a:srgbClr val="3C78D8"/>
                </a:solidFill>
                <a:latin typeface="Calibri"/>
                <a:ea typeface="Calibri"/>
                <a:cs typeface="Calibri"/>
                <a:sym typeface="Calibri"/>
              </a:rPr>
              <a:t>claude mcp add --transport http context7 https://mcp.context7.com/mcp</a:t>
            </a:r>
            <a:endParaRPr sz="11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endParaRPr sz="11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6"/>
          <p:cNvSpPr txBox="1"/>
          <p:nvPr/>
        </p:nvSpPr>
        <p:spPr>
          <a:xfrm>
            <a:off x="55075" y="-9225"/>
            <a:ext cx="4466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MCP Server for your docs</a:t>
            </a:r>
            <a:endParaRPr sz="2000" b="1" i="0" u="none" strike="noStrike" cap="none">
              <a:solidFill>
                <a:schemeClr val="dk1"/>
              </a:solidFill>
              <a:latin typeface="Calibri"/>
              <a:ea typeface="Calibri"/>
              <a:cs typeface="Calibri"/>
              <a:sym typeface="Calibri"/>
            </a:endParaRPr>
          </a:p>
        </p:txBody>
      </p:sp>
      <p:sp>
        <p:nvSpPr>
          <p:cNvPr id="235" name="Google Shape;235;p26"/>
          <p:cNvSpPr txBox="1"/>
          <p:nvPr/>
        </p:nvSpPr>
        <p:spPr>
          <a:xfrm>
            <a:off x="55075" y="329925"/>
            <a:ext cx="44664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You do not need to write your own MCP server from scratch—there are ready-to-use open-source MCP server solutions built specifically for serving local documentation, and they’re easy to set up for use with both VSCode and PyCharm</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Docs MCP Server </a:t>
            </a:r>
            <a:r>
              <a:rPr lang="en" sz="1100">
                <a:solidFill>
                  <a:schemeClr val="dk1"/>
                </a:solidFill>
                <a:latin typeface="Calibri"/>
                <a:ea typeface="Calibri"/>
                <a:cs typeface="Calibri"/>
                <a:sym typeface="Calibri"/>
              </a:rPr>
              <a:t>- It indexes 3rd party documentation from various sources (websites, GitHub, npm, PyPI, local files) and offers powerful, version-aware search tools via the Model Context Protocol (MCP).</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3"/>
              </a:rPr>
              <a:t>https://github.com/arabold/docs-mcp-server</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 VSCode or PyCharm, add to your MCP JSON config:</a:t>
            </a:r>
            <a:endParaRPr sz="110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a:t>
            </a:r>
            <a:endParaRPr sz="800" b="1">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"mcpServers": {</a:t>
            </a:r>
            <a:endParaRPr sz="800" b="1">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"docs-mcp-server": {</a:t>
            </a:r>
            <a:endParaRPr sz="800" b="1">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"type": "http",</a:t>
            </a:r>
            <a:endParaRPr sz="800" b="1">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"url": "http://localhost:6280/mcp"</a:t>
            </a:r>
            <a:endParaRPr sz="800" b="1">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a:t>
            </a:r>
            <a:endParaRPr sz="800" b="1">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a:t>
            </a:r>
            <a:endParaRPr sz="800" b="1">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See also:</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4"/>
              </a:rPr>
              <a:t>https://platform.openai.com/docs/mcp</a:t>
            </a:r>
            <a:r>
              <a:rPr lang="en" sz="1100">
                <a:solidFill>
                  <a:schemeClr val="dk1"/>
                </a:solidFill>
                <a:latin typeface="Calibri"/>
                <a:ea typeface="Calibri"/>
                <a:cs typeface="Calibri"/>
                <a:sym typeface="Calibri"/>
              </a:rPr>
              <a:t> - Building MCP servers for ChatGPT and API integrations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5"/>
              </a:rPr>
              <a:t>https://www.youtube.com/watch?v=nTMSyldeVSw</a:t>
            </a:r>
            <a:r>
              <a:rPr lang="en" sz="1100">
                <a:solidFill>
                  <a:schemeClr val="dk1"/>
                </a:solidFill>
                <a:latin typeface="Calibri"/>
                <a:ea typeface="Calibri"/>
                <a:cs typeface="Calibri"/>
                <a:sym typeface="Calibri"/>
              </a:rPr>
              <a:t> - Build a custom mcp server in 15 mins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6"/>
              </a:rPr>
              <a:t>https://www.builder.io/blog/mcp-server</a:t>
            </a:r>
            <a:r>
              <a:rPr lang="en" sz="1100">
                <a:solidFill>
                  <a:schemeClr val="dk1"/>
                </a:solidFill>
                <a:latin typeface="Calibri"/>
                <a:ea typeface="Calibri"/>
                <a:cs typeface="Calibri"/>
                <a:sym typeface="Calibri"/>
              </a:rPr>
              <a:t> - How to Build Your Own MCP Server </a:t>
            </a:r>
            <a:endParaRPr sz="1100">
              <a:solidFill>
                <a:schemeClr val="dk1"/>
              </a:solidFill>
              <a:latin typeface="Calibri"/>
              <a:ea typeface="Calibri"/>
              <a:cs typeface="Calibri"/>
              <a:sym typeface="Calibri"/>
            </a:endParaRPr>
          </a:p>
        </p:txBody>
      </p:sp>
      <p:sp>
        <p:nvSpPr>
          <p:cNvPr id="236" name="Google Shape;236;p26"/>
          <p:cNvSpPr txBox="1"/>
          <p:nvPr/>
        </p:nvSpPr>
        <p:spPr>
          <a:xfrm>
            <a:off x="4584900" y="314475"/>
            <a:ext cx="44664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Docs MCP Server</a:t>
            </a:r>
            <a:r>
              <a:rPr lang="en" sz="1100">
                <a:solidFill>
                  <a:schemeClr val="dk1"/>
                </a:solidFill>
                <a:latin typeface="Calibri"/>
                <a:ea typeface="Calibri"/>
                <a:cs typeface="Calibri"/>
                <a:sym typeface="Calibri"/>
              </a:rPr>
              <a:t> implements </a:t>
            </a:r>
            <a:r>
              <a:rPr lang="en" sz="1100" b="1">
                <a:solidFill>
                  <a:srgbClr val="FF0000"/>
                </a:solidFill>
                <a:latin typeface="Calibri"/>
                <a:ea typeface="Calibri"/>
                <a:cs typeface="Calibri"/>
                <a:sym typeface="Calibri"/>
              </a:rPr>
              <a:t>RAG</a:t>
            </a:r>
            <a:r>
              <a:rPr lang="en" sz="1100">
                <a:solidFill>
                  <a:schemeClr val="dk1"/>
                </a:solidFill>
                <a:latin typeface="Calibri"/>
                <a:ea typeface="Calibri"/>
                <a:cs typeface="Calibri"/>
                <a:sym typeface="Calibri"/>
              </a:rPr>
              <a:t> using </a:t>
            </a:r>
            <a:r>
              <a:rPr lang="en" sz="1100" b="1">
                <a:solidFill>
                  <a:srgbClr val="3C78D8"/>
                </a:solidFill>
                <a:latin typeface="Calibri"/>
                <a:ea typeface="Calibri"/>
                <a:cs typeface="Calibri"/>
                <a:sym typeface="Calibri"/>
              </a:rPr>
              <a:t>custom "semantic splitter"</a:t>
            </a:r>
            <a:r>
              <a:rPr lang="en" sz="1100">
                <a:solidFill>
                  <a:schemeClr val="dk1"/>
                </a:solidFill>
                <a:latin typeface="Calibri"/>
                <a:ea typeface="Calibri"/>
                <a:cs typeface="Calibri"/>
                <a:sym typeface="Calibri"/>
              </a:rPr>
              <a:t>, generating </a:t>
            </a:r>
            <a:r>
              <a:rPr lang="en" sz="1100" b="1">
                <a:solidFill>
                  <a:srgbClr val="3C78D8"/>
                </a:solidFill>
                <a:latin typeface="Calibri"/>
                <a:ea typeface="Calibri"/>
                <a:cs typeface="Calibri"/>
                <a:sym typeface="Calibri"/>
              </a:rPr>
              <a:t>embeddings</a:t>
            </a:r>
            <a:r>
              <a:rPr lang="en" sz="1100">
                <a:solidFill>
                  <a:schemeClr val="dk1"/>
                </a:solidFill>
                <a:latin typeface="Calibri"/>
                <a:ea typeface="Calibri"/>
                <a:cs typeface="Calibri"/>
                <a:sym typeface="Calibri"/>
              </a:rPr>
              <a:t>, and storing them in an </a:t>
            </a:r>
            <a:r>
              <a:rPr lang="en" sz="1100" b="1">
                <a:solidFill>
                  <a:srgbClr val="FF0000"/>
                </a:solidFill>
                <a:latin typeface="Calibri"/>
                <a:ea typeface="Calibri"/>
                <a:cs typeface="Calibri"/>
                <a:sym typeface="Calibri"/>
              </a:rPr>
              <a:t>SQLite database with the sqlite-vec extension for vector search</a:t>
            </a:r>
            <a:r>
              <a:rPr lang="en" sz="1100">
                <a:solidFill>
                  <a:schemeClr val="dk1"/>
                </a:solidFill>
                <a:latin typeface="Calibri"/>
                <a:ea typeface="Calibri"/>
                <a:cs typeface="Calibri"/>
                <a:sym typeface="Calibri"/>
              </a:rPr>
              <a:t>. Traditional </a:t>
            </a:r>
            <a:r>
              <a:rPr lang="en" sz="1100" b="1">
                <a:solidFill>
                  <a:srgbClr val="6AA84F"/>
                </a:solidFill>
                <a:latin typeface="Calibri"/>
                <a:ea typeface="Calibri"/>
                <a:cs typeface="Calibri"/>
                <a:sym typeface="Calibri"/>
              </a:rPr>
              <a:t>full-text search</a:t>
            </a:r>
            <a:r>
              <a:rPr lang="en" sz="1100">
                <a:solidFill>
                  <a:schemeClr val="dk1"/>
                </a:solidFill>
                <a:latin typeface="Calibri"/>
                <a:ea typeface="Calibri"/>
                <a:cs typeface="Calibri"/>
                <a:sym typeface="Calibri"/>
              </a:rPr>
              <a:t> is also implemented via </a:t>
            </a:r>
            <a:r>
              <a:rPr lang="en" sz="1100" b="1">
                <a:solidFill>
                  <a:srgbClr val="6AA84F"/>
                </a:solidFill>
                <a:latin typeface="Calibri"/>
                <a:ea typeface="Calibri"/>
                <a:cs typeface="Calibri"/>
                <a:sym typeface="Calibri"/>
              </a:rPr>
              <a:t>SQLite FTS5</a:t>
            </a:r>
            <a:endParaRPr sz="1100" b="1">
              <a:solidFill>
                <a:srgbClr val="6AA84F"/>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server crawls and processes documentation from sources such as local files (Markdown, HTML, text), websites, GitHub, npm, PyPI, etc.</a:t>
            </a:r>
            <a:endParaRPr sz="1100">
              <a:solidFill>
                <a:schemeClr val="dk1"/>
              </a:solidFill>
              <a:latin typeface="Calibri"/>
              <a:ea typeface="Calibri"/>
              <a:cs typeface="Calibri"/>
              <a:sym typeface="Calibri"/>
            </a:endParaRPr>
          </a:p>
        </p:txBody>
      </p:sp>
      <p:sp>
        <p:nvSpPr>
          <p:cNvPr id="237" name="Google Shape;237;p26"/>
          <p:cNvSpPr txBox="1"/>
          <p:nvPr/>
        </p:nvSpPr>
        <p:spPr>
          <a:xfrm>
            <a:off x="4584900" y="1478550"/>
            <a:ext cx="4466400" cy="120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Note: Context7 stores its embeddings in a vector database, and is designed to work with any backend that supports efficient vector storage and similarity search (it doesn't require a single, hard-coded backend database)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Context7 uses its own MCP server implementation (distributed as @</a:t>
            </a:r>
            <a:r>
              <a:rPr lang="en" sz="1100" b="1">
                <a:solidFill>
                  <a:srgbClr val="FF0000"/>
                </a:solidFill>
                <a:latin typeface="Calibri"/>
                <a:ea typeface="Calibri"/>
                <a:cs typeface="Calibri"/>
                <a:sym typeface="Calibri"/>
              </a:rPr>
              <a:t>upstash/context7-mcp</a:t>
            </a:r>
            <a:r>
              <a:rPr lang="en" sz="1100">
                <a:solidFill>
                  <a:schemeClr val="dk1"/>
                </a:solidFill>
                <a:latin typeface="Calibri"/>
                <a:ea typeface="Calibri"/>
                <a:cs typeface="Calibri"/>
                <a:sym typeface="Calibri"/>
              </a:rPr>
              <a:t> - </a:t>
            </a:r>
            <a:r>
              <a:rPr lang="en" sz="1100" u="sng">
                <a:solidFill>
                  <a:schemeClr val="hlink"/>
                </a:solidFill>
                <a:latin typeface="Calibri"/>
                <a:ea typeface="Calibri"/>
                <a:cs typeface="Calibri"/>
                <a:sym typeface="Calibri"/>
                <a:hlinkClick r:id="rId7"/>
              </a:rPr>
              <a:t>https://github.com/upstash/context7</a:t>
            </a:r>
            <a:r>
              <a:rPr lang="en" sz="1100">
                <a:solidFill>
                  <a:schemeClr val="dk1"/>
                </a:solidFill>
                <a:latin typeface="Calibri"/>
                <a:ea typeface="Calibri"/>
                <a:cs typeface="Calibri"/>
                <a:sym typeface="Calibri"/>
              </a:rPr>
              <a:t> ), not the </a:t>
            </a:r>
            <a:r>
              <a:rPr lang="en" sz="1100" b="1">
                <a:solidFill>
                  <a:srgbClr val="FF0000"/>
                </a:solidFill>
                <a:latin typeface="Calibri"/>
                <a:ea typeface="Calibri"/>
                <a:cs typeface="Calibri"/>
                <a:sym typeface="Calibri"/>
              </a:rPr>
              <a:t>arabold/docs-mcp-server</a:t>
            </a:r>
            <a:r>
              <a:rPr lang="en" sz="1100">
                <a:solidFill>
                  <a:schemeClr val="dk1"/>
                </a:solidFill>
                <a:latin typeface="Calibri"/>
                <a:ea typeface="Calibri"/>
                <a:cs typeface="Calibri"/>
                <a:sym typeface="Calibri"/>
              </a:rPr>
              <a:t> itself, but the underlying design, goals, and protocol compatibility </a:t>
            </a:r>
            <a:r>
              <a:rPr lang="en" sz="1100" b="1">
                <a:solidFill>
                  <a:srgbClr val="FF0000"/>
                </a:solidFill>
                <a:latin typeface="Calibri"/>
                <a:ea typeface="Calibri"/>
                <a:cs typeface="Calibri"/>
                <a:sym typeface="Calibri"/>
              </a:rPr>
              <a:t>are almost identical</a:t>
            </a:r>
            <a:endParaRPr sz="1100" b="1">
              <a:solidFill>
                <a:srgbClr val="FF0000"/>
              </a:solidFill>
              <a:latin typeface="Calibri"/>
              <a:ea typeface="Calibri"/>
              <a:cs typeface="Calibri"/>
              <a:sym typeface="Calibri"/>
            </a:endParaRPr>
          </a:p>
        </p:txBody>
      </p:sp>
      <p:pic>
        <p:nvPicPr>
          <p:cNvPr id="238" name="Google Shape;238;p2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584900" y="2795025"/>
            <a:ext cx="4466401" cy="2270963"/>
          </a:xfrm>
          <a:prstGeom prst="rect">
            <a:avLst/>
          </a:prstGeom>
          <a:noFill/>
          <a:ln w="9525" cap="flat" cmpd="sng">
            <a:solidFill>
              <a:srgbClr val="FF0000"/>
            </a:solidFill>
            <a:prstDash val="solid"/>
            <a:round/>
            <a:headEnd type="none" w="sm" len="sm"/>
            <a:tailEnd type="none" w="sm" len="sm"/>
          </a:ln>
        </p:spPr>
      </p:pic>
      <p:sp>
        <p:nvSpPr>
          <p:cNvPr id="239" name="Google Shape;239;p26"/>
          <p:cNvSpPr txBox="1"/>
          <p:nvPr/>
        </p:nvSpPr>
        <p:spPr>
          <a:xfrm>
            <a:off x="55073" y="4321276"/>
            <a:ext cx="2438700" cy="51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Creating MCP server to invoke GPT-5 from Claude Code</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9"/>
              </a:rPr>
              <a:t>https://www.youtube.com/watch?v=SEcvuS4u0dk</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240" name="Google Shape;240;p26"/>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2589675" y="4152050"/>
            <a:ext cx="1516301" cy="8586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7"/>
          <p:cNvSpPr txBox="1"/>
          <p:nvPr/>
        </p:nvSpPr>
        <p:spPr>
          <a:xfrm>
            <a:off x="55075" y="-9225"/>
            <a:ext cx="4466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MCP Client for your App</a:t>
            </a:r>
            <a:endParaRPr sz="2000" b="1" i="0" u="none" strike="noStrike" cap="none">
              <a:solidFill>
                <a:schemeClr val="dk1"/>
              </a:solidFill>
              <a:latin typeface="Calibri"/>
              <a:ea typeface="Calibri"/>
              <a:cs typeface="Calibri"/>
              <a:sym typeface="Calibri"/>
            </a:endParaRPr>
          </a:p>
        </p:txBody>
      </p:sp>
      <p:sp>
        <p:nvSpPr>
          <p:cNvPr id="246" name="Google Shape;246;p27"/>
          <p:cNvSpPr txBox="1"/>
          <p:nvPr/>
        </p:nvSpPr>
        <p:spPr>
          <a:xfrm>
            <a:off x="55075" y="532400"/>
            <a:ext cx="44664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a:t>
            </a:r>
            <a:r>
              <a:rPr lang="en" sz="1200" b="1">
                <a:solidFill>
                  <a:srgbClr val="FF0000"/>
                </a:solidFill>
                <a:latin typeface="Calibri"/>
                <a:ea typeface="Calibri"/>
                <a:cs typeface="Calibri"/>
                <a:sym typeface="Calibri"/>
              </a:rPr>
              <a:t>add MCP Client to any application</a:t>
            </a:r>
            <a:r>
              <a:rPr lang="en" sz="1200">
                <a:solidFill>
                  <a:schemeClr val="dk1"/>
                </a:solidFill>
                <a:latin typeface="Calibri"/>
                <a:ea typeface="Calibri"/>
                <a:cs typeface="Calibri"/>
                <a:sym typeface="Calibri"/>
              </a:rPr>
              <a:t> (not necessarily AI).</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You can used it to get data from external data sources which have MCP server in front of them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There are </a:t>
            </a:r>
            <a:r>
              <a:rPr lang="en" sz="1200" b="1">
                <a:solidFill>
                  <a:srgbClr val="FF0000"/>
                </a:solidFill>
                <a:latin typeface="Calibri"/>
                <a:ea typeface="Calibri"/>
                <a:cs typeface="Calibri"/>
                <a:sym typeface="Calibri"/>
              </a:rPr>
              <a:t>ready-to-use MCP client implementations</a:t>
            </a:r>
            <a:r>
              <a:rPr lang="en" sz="1200">
                <a:solidFill>
                  <a:schemeClr val="dk1"/>
                </a:solidFill>
                <a:latin typeface="Calibri"/>
                <a:ea typeface="Calibri"/>
                <a:cs typeface="Calibri"/>
                <a:sym typeface="Calibri"/>
              </a:rPr>
              <a:t> available as part of the </a:t>
            </a:r>
            <a:r>
              <a:rPr lang="en" sz="1200" b="1">
                <a:solidFill>
                  <a:srgbClr val="3C78D8"/>
                </a:solidFill>
                <a:latin typeface="Calibri"/>
                <a:ea typeface="Calibri"/>
                <a:cs typeface="Calibri"/>
                <a:sym typeface="Calibri"/>
              </a:rPr>
              <a:t>Official Anthropic MCP SDK</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example, for Python - Anthropic provides an official </a:t>
            </a:r>
            <a:r>
              <a:rPr lang="en" sz="1200" b="1">
                <a:solidFill>
                  <a:srgbClr val="3C78D8"/>
                </a:solidFill>
                <a:latin typeface="Calibri"/>
                <a:ea typeface="Calibri"/>
                <a:cs typeface="Calibri"/>
                <a:sym typeface="Calibri"/>
              </a:rPr>
              <a:t>Python SDK for MCP</a:t>
            </a:r>
            <a:r>
              <a:rPr lang="en" sz="1200">
                <a:solidFill>
                  <a:schemeClr val="dk1"/>
                </a:solidFill>
                <a:latin typeface="Calibri"/>
                <a:ea typeface="Calibri"/>
                <a:cs typeface="Calibri"/>
                <a:sym typeface="Calibri"/>
              </a:rPr>
              <a:t> that includes both server and client functionality:</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https://github.com/modelcontextprotocol/python-sdk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Installation: </a:t>
            </a:r>
            <a:r>
              <a:rPr lang="en" sz="1200" b="1">
                <a:solidFill>
                  <a:srgbClr val="3C78D8"/>
                </a:solidFill>
                <a:latin typeface="Calibri"/>
                <a:ea typeface="Calibri"/>
                <a:cs typeface="Calibri"/>
                <a:sym typeface="Calibri"/>
              </a:rPr>
              <a:t>pip install mcp</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There's also a community-maintained mcp packages that provide client capabilities: </a:t>
            </a:r>
            <a:r>
              <a:rPr lang="en" sz="1200" b="1">
                <a:solidFill>
                  <a:srgbClr val="3C78D8"/>
                </a:solidFill>
                <a:latin typeface="Calibri"/>
                <a:ea typeface="Calibri"/>
                <a:cs typeface="Calibri"/>
                <a:sym typeface="Calibri"/>
              </a:rPr>
              <a:t>pip install python-mcp-client</a:t>
            </a:r>
            <a:r>
              <a:rPr lang="en" sz="1200">
                <a:solidFill>
                  <a:schemeClr val="dk1"/>
                </a:solidFill>
                <a:latin typeface="Calibri"/>
                <a:ea typeface="Calibri"/>
                <a:cs typeface="Calibri"/>
                <a:sym typeface="Calibri"/>
              </a:rPr>
              <a:t> or similar variants</a:t>
            </a:r>
            <a:endParaRPr sz="1200">
              <a:solidFill>
                <a:schemeClr val="dk1"/>
              </a:solidFill>
              <a:latin typeface="Calibri"/>
              <a:ea typeface="Calibri"/>
              <a:cs typeface="Calibri"/>
              <a:sym typeface="Calibri"/>
            </a:endParaRPr>
          </a:p>
        </p:txBody>
      </p:sp>
      <p:sp>
        <p:nvSpPr>
          <p:cNvPr id="247" name="Google Shape;247;p27"/>
          <p:cNvSpPr txBox="1"/>
          <p:nvPr/>
        </p:nvSpPr>
        <p:spPr>
          <a:xfrm>
            <a:off x="55075" y="2684450"/>
            <a:ext cx="44664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from mcp import MCPClient</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import asyncio</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async def main():</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client = MCPClient()</a:t>
            </a:r>
            <a:endParaRPr sz="8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await client.connect("stdio://path/to/mcp-server")</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resources = await client.list_resources()</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content = await client.read_resource("resource-uri")</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tools = await client.list_tools()</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result = await client.call_tool("tool-name", {"param": "value"})</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asyncio.run(main())</a:t>
            </a:r>
            <a:endParaRPr sz="800" b="1">
              <a:solidFill>
                <a:srgbClr val="3C78D8"/>
              </a:solidFill>
              <a:latin typeface="Roboto Mono"/>
              <a:ea typeface="Roboto Mono"/>
              <a:cs typeface="Roboto Mono"/>
              <a:sym typeface="Roboto Mono"/>
            </a:endParaRPr>
          </a:p>
        </p:txBody>
      </p:sp>
      <p:sp>
        <p:nvSpPr>
          <p:cNvPr id="248" name="Google Shape;248;p27"/>
          <p:cNvSpPr txBox="1"/>
          <p:nvPr/>
        </p:nvSpPr>
        <p:spPr>
          <a:xfrm>
            <a:off x="4619110" y="527018"/>
            <a:ext cx="4466400" cy="357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Nexus - the Open-Source AI Router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AI agents send one request to Nexus, which handles authentication, connection, response aggregation, and consistent API delivery</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Nexus replaces complex webs of connections with a single integration point</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New MCPs or LLMs can be added without code changes, while built-in failover ensures operational continuity</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Nexus routes tasks to the most suitable LLM based on type of task, cost, latency, required context length, and model availability. This enhances both cost efficiency and performance</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solidFill>
                  <a:schemeClr val="dk1"/>
                </a:solidFill>
                <a:latin typeface="Calibri"/>
                <a:ea typeface="Calibri"/>
                <a:cs typeface="Calibri"/>
                <a:sym typeface="Calibri"/>
              </a:rPr>
              <a:t>Nexus</a:t>
            </a:r>
            <a:r>
              <a:rPr lang="en" sz="1200">
                <a:latin typeface="Calibri"/>
                <a:ea typeface="Calibri"/>
                <a:cs typeface="Calibri"/>
                <a:sym typeface="Calibri"/>
              </a:rPr>
              <a:t> provides real-time monitoring, performance analysis, governance, and security enforcement</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Nexus is built for seamless integration into existing AI workflows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Nexus supports varied use cases like customer service bots or advanced reasoning tools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Plans to add advanced routing algorithms, real-time analytics, custom policies, enhanced security, and rate limiting</a:t>
            </a:r>
            <a:endParaRPr sz="9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https://nexusrouter.com/blog/introducing-nexus-the-open-source-ai-router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https://nexusrouter.com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https://github.com/grafbase/nexus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8"/>
          <p:cNvSpPr txBox="1"/>
          <p:nvPr/>
        </p:nvSpPr>
        <p:spPr>
          <a:xfrm>
            <a:off x="55075" y="-9225"/>
            <a:ext cx="4466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MCP Messages - Examples</a:t>
            </a:r>
            <a:endParaRPr sz="2000" b="1" i="0" u="none" strike="noStrike" cap="none">
              <a:solidFill>
                <a:schemeClr val="dk1"/>
              </a:solidFill>
              <a:latin typeface="Calibri"/>
              <a:ea typeface="Calibri"/>
              <a:cs typeface="Calibri"/>
              <a:sym typeface="Calibri"/>
            </a:endParaRPr>
          </a:p>
        </p:txBody>
      </p:sp>
      <p:sp>
        <p:nvSpPr>
          <p:cNvPr id="254" name="Google Shape;254;p28"/>
          <p:cNvSpPr txBox="1"/>
          <p:nvPr/>
        </p:nvSpPr>
        <p:spPr>
          <a:xfrm>
            <a:off x="55075" y="532400"/>
            <a:ext cx="27129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Roboto Mono"/>
                <a:ea typeface="Roboto Mono"/>
                <a:cs typeface="Roboto Mono"/>
                <a:sym typeface="Roboto Mono"/>
              </a:rPr>
              <a:t># MCP Request Example</a:t>
            </a:r>
            <a:endParaRPr sz="1200" b="1">
              <a:solidFill>
                <a:srgbClr val="FF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6AA84F"/>
                </a:solidFill>
                <a:latin typeface="Roboto Mono"/>
                <a:ea typeface="Roboto Mono"/>
                <a:cs typeface="Roboto Mono"/>
                <a:sym typeface="Roboto Mono"/>
              </a:rPr>
              <a:t># RPC = Remote Procedure Call</a:t>
            </a:r>
            <a:endParaRPr sz="8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"jsonrpc": "2.0",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"id": 1,</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"method": "tools/list"</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a:t>
            </a:r>
            <a:endParaRPr sz="800" b="1">
              <a:solidFill>
                <a:srgbClr val="3C78D8"/>
              </a:solidFill>
              <a:latin typeface="Roboto Mono"/>
              <a:ea typeface="Roboto Mono"/>
              <a:cs typeface="Roboto Mono"/>
              <a:sym typeface="Roboto Mono"/>
            </a:endParaRPr>
          </a:p>
        </p:txBody>
      </p:sp>
      <p:sp>
        <p:nvSpPr>
          <p:cNvPr id="255" name="Google Shape;255;p28"/>
          <p:cNvSpPr txBox="1"/>
          <p:nvPr/>
        </p:nvSpPr>
        <p:spPr>
          <a:xfrm>
            <a:off x="55075" y="1603525"/>
            <a:ext cx="2712900" cy="303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Roboto Mono"/>
                <a:ea typeface="Roboto Mono"/>
                <a:cs typeface="Roboto Mono"/>
                <a:sym typeface="Roboto Mono"/>
              </a:rPr>
              <a:t># MCP Response Examples</a:t>
            </a:r>
            <a:endParaRPr sz="1200" b="1">
              <a:solidFill>
                <a:srgbClr val="FF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"jsonrpc": "2.0",</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"id": 1,</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"result":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"tools":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"name": "echo",</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"description": "Echo a message",</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"inputSchema":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"type": "object",</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"properties":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"message": {"type": "string"},</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"repeat_count":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"type": "integer",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"minimum": 1,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"maximum": 10}</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"required": ["message"]</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a:t>
            </a:r>
            <a:endParaRPr sz="800" b="1">
              <a:solidFill>
                <a:srgbClr val="3C78D8"/>
              </a:solidFill>
              <a:latin typeface="Roboto Mono"/>
              <a:ea typeface="Roboto Mono"/>
              <a:cs typeface="Roboto Mono"/>
              <a:sym typeface="Roboto Mono"/>
            </a:endParaRPr>
          </a:p>
        </p:txBody>
      </p:sp>
      <p:sp>
        <p:nvSpPr>
          <p:cNvPr id="256" name="Google Shape;256;p28"/>
          <p:cNvSpPr txBox="1"/>
          <p:nvPr/>
        </p:nvSpPr>
        <p:spPr>
          <a:xfrm>
            <a:off x="3964950" y="151675"/>
            <a:ext cx="30060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MCP Survival Guide, MCP Security</a:t>
            </a:r>
            <a:endParaRPr sz="9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900" u="sng">
                <a:solidFill>
                  <a:schemeClr val="hlink"/>
                </a:solidFill>
                <a:latin typeface="Calibri"/>
                <a:ea typeface="Calibri"/>
                <a:cs typeface="Calibri"/>
                <a:sym typeface="Calibri"/>
                <a:hlinkClick r:id="rId3"/>
              </a:rPr>
              <a:t>https://towardsdatascience.com/the-mcp-security-survival-guide-best-practices-pitfalls-and-real-world-lessons/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57" name="Google Shape;257;p28"/>
          <p:cNvSpPr txBox="1"/>
          <p:nvPr/>
        </p:nvSpPr>
        <p:spPr>
          <a:xfrm>
            <a:off x="3964950" y="851150"/>
            <a:ext cx="50943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Use Firebase for security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MCP hosted on cloud and other major MCP server implementations use </a:t>
            </a:r>
            <a:r>
              <a:rPr lang="en" sz="1200" b="1">
                <a:solidFill>
                  <a:srgbClr val="3C78D8"/>
                </a:solidFill>
                <a:latin typeface="Calibri"/>
                <a:ea typeface="Calibri"/>
                <a:cs typeface="Calibri"/>
                <a:sym typeface="Calibri"/>
              </a:rPr>
              <a:t>Firebase Authentication as their primary authentication mechanism for web UIs and for securing API access</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authenticate your frontend or API users using the standard Firebase Authentication SDK (with email/password, Google, GitHub, etc.). The user's ID token, received after login, is sent along with API or MCP requests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On the backend, the MCP server verifies this Firebase ID token, establishes sessions, and applies security rules and roles based on this identity, allowing you to reuse your existing Firebase user base and access controls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On the frontend: Use the Firebase Web SDK to handle sign-in, sign-out, and token management.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When sending API/MCP requests, attach the Firebase Auth ID token as a Bearer token in your HTTP Authorization header.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On the backend/MCP server: Verify the token with Firebase Admin SDK, then authorize access and manage sessions as appropriate.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All Firebase Authentication methods: email/password, OAuth (Google, GitHub), multi-factor authentication (MFA), etc. are supported. Identity propagation to all secured actions handled by the MCP server. Also supported user management, role-based access control (RBAC), and audit logging</a:t>
            </a:r>
            <a:endParaRPr sz="12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9"/>
          <p:cNvSpPr txBox="1"/>
          <p:nvPr/>
        </p:nvSpPr>
        <p:spPr>
          <a:xfrm>
            <a:off x="55075" y="-9225"/>
            <a:ext cx="4466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Claude Code - Basic Commands</a:t>
            </a:r>
            <a:endParaRPr sz="2000" b="1" i="0" u="none" strike="noStrike" cap="none">
              <a:solidFill>
                <a:schemeClr val="dk1"/>
              </a:solidFill>
              <a:latin typeface="Calibri"/>
              <a:ea typeface="Calibri"/>
              <a:cs typeface="Calibri"/>
              <a:sym typeface="Calibri"/>
            </a:endParaRPr>
          </a:p>
        </p:txBody>
      </p:sp>
      <p:sp>
        <p:nvSpPr>
          <p:cNvPr id="263" name="Google Shape;263;p29"/>
          <p:cNvSpPr txBox="1"/>
          <p:nvPr/>
        </p:nvSpPr>
        <p:spPr>
          <a:xfrm>
            <a:off x="55075" y="532400"/>
            <a:ext cx="3362700" cy="1557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a:latin typeface="Calibri"/>
                <a:ea typeface="Calibri"/>
                <a:cs typeface="Calibri"/>
                <a:sym typeface="Calibri"/>
              </a:rPr>
              <a:t>Claude Code Quick Start:</a:t>
            </a:r>
            <a:br>
              <a:rPr lang="en" sz="1000">
                <a:latin typeface="Calibri"/>
                <a:ea typeface="Calibri"/>
                <a:cs typeface="Calibri"/>
                <a:sym typeface="Calibri"/>
              </a:rPr>
            </a:br>
            <a:r>
              <a:rPr lang="en" sz="1000" u="sng">
                <a:solidFill>
                  <a:schemeClr val="hlink"/>
                </a:solidFill>
                <a:latin typeface="Calibri"/>
                <a:ea typeface="Calibri"/>
                <a:cs typeface="Calibri"/>
                <a:sym typeface="Calibri"/>
                <a:hlinkClick r:id="rId3"/>
              </a:rPr>
              <a:t>https://docs.anthropic.com/en/docs/claude-code/quickstart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latin typeface="Calibri"/>
                <a:ea typeface="Calibri"/>
                <a:cs typeface="Calibri"/>
                <a:sym typeface="Calibri"/>
              </a:rPr>
              <a:t>Official Documentation:</a:t>
            </a:r>
            <a:br>
              <a:rPr lang="en" sz="1000">
                <a:latin typeface="Calibri"/>
                <a:ea typeface="Calibri"/>
                <a:cs typeface="Calibri"/>
                <a:sym typeface="Calibri"/>
              </a:rPr>
            </a:br>
            <a:r>
              <a:rPr lang="en" sz="1000" u="sng">
                <a:solidFill>
                  <a:schemeClr val="hlink"/>
                </a:solidFill>
                <a:latin typeface="Calibri"/>
                <a:ea typeface="Calibri"/>
                <a:cs typeface="Calibri"/>
                <a:sym typeface="Calibri"/>
                <a:hlinkClick r:id="rId4"/>
              </a:rPr>
              <a:t>https://docs.anthropic.com/en/docs/claude-code/overview</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SzPts val="1000"/>
              <a:buFont typeface="Calibri"/>
              <a:buChar char="●"/>
            </a:pPr>
            <a:r>
              <a:rPr lang="en" sz="1000">
                <a:latin typeface="Calibri"/>
                <a:ea typeface="Calibri"/>
                <a:cs typeface="Calibri"/>
                <a:sym typeface="Calibri"/>
              </a:rPr>
              <a:t>Claude Code Cheat-Sheet:</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https://github.com/Njengah/claude-code-cheat-sheet</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MCP Documentation:</a:t>
            </a:r>
            <a:br>
              <a:rPr lang="en" sz="10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6"/>
              </a:rPr>
              <a:t>https://docs.anthropic.com/en/docs/mcp</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GitHub for Claude Code:</a:t>
            </a:r>
            <a:br>
              <a:rPr lang="en" sz="10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7"/>
              </a:rPr>
              <a:t>https://github.com/anthropics/claude-code</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264" name="Google Shape;264;p29"/>
          <p:cNvSpPr txBox="1"/>
          <p:nvPr/>
        </p:nvSpPr>
        <p:spPr>
          <a:xfrm>
            <a:off x="3515175" y="539900"/>
            <a:ext cx="55773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Customizing Claude:</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Project root: ./CLAUDE.md - Applies to the specific project</a:t>
            </a:r>
            <a:br>
              <a:rPr lang="en" sz="1200">
                <a:latin typeface="Calibri"/>
                <a:ea typeface="Calibri"/>
                <a:cs typeface="Calibri"/>
                <a:sym typeface="Calibri"/>
              </a:rPr>
            </a:br>
            <a:r>
              <a:rPr lang="en" sz="1200">
                <a:latin typeface="Calibri"/>
                <a:ea typeface="Calibri"/>
                <a:cs typeface="Calibri"/>
                <a:sym typeface="Calibri"/>
              </a:rPr>
              <a:t>can be created using /init  command</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Global: ~/.claude/CLAUDE.md - Applies to all Claude Code sessions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Subdirectories: ./tests/CLAUDE.md - specific to that part</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For repeated workflows, create custom "/" (slash) commands by storing prompt templates in Markdown files within the .claude/commands folder. Examples of commands:</a:t>
            </a:r>
            <a:br>
              <a:rPr lang="en" sz="1200">
                <a:latin typeface="Calibri"/>
                <a:ea typeface="Calibri"/>
                <a:cs typeface="Calibri"/>
                <a:sym typeface="Calibri"/>
              </a:rPr>
            </a:br>
            <a:r>
              <a:rPr lang="en" sz="1200">
                <a:latin typeface="Calibri"/>
                <a:ea typeface="Calibri"/>
                <a:cs typeface="Calibri"/>
                <a:sym typeface="Calibri"/>
              </a:rPr>
              <a:t>    </a:t>
            </a:r>
            <a:r>
              <a:rPr lang="en" sz="1200">
                <a:solidFill>
                  <a:schemeClr val="dk1"/>
                </a:solidFill>
                <a:latin typeface="Calibri"/>
                <a:ea typeface="Calibri"/>
                <a:cs typeface="Calibri"/>
                <a:sym typeface="Calibri"/>
              </a:rPr>
              <a:t>/project:fix-issue </a:t>
            </a:r>
            <a:r>
              <a:rPr lang="en" sz="1200">
                <a:solidFill>
                  <a:srgbClr val="B76B01"/>
                </a:solidFill>
                <a:latin typeface="Calibri"/>
                <a:ea typeface="Calibri"/>
                <a:cs typeface="Calibri"/>
                <a:sym typeface="Calibri"/>
              </a:rPr>
              <a:t>1234</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/project:test UserAuthentication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/user:security-review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define subagents: .claude/agents/</a:t>
            </a:r>
            <a:r>
              <a:rPr lang="en" sz="1200" u="sng">
                <a:solidFill>
                  <a:schemeClr val="hlink"/>
                </a:solidFill>
                <a:latin typeface="Calibri"/>
                <a:ea typeface="Calibri"/>
                <a:cs typeface="Calibri"/>
                <a:sym typeface="Calibri"/>
                <a:hlinkClick r:id="rId8"/>
              </a:rPr>
              <a:t>security-auditor.md</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and use the /agents command for interactive subagent management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Claude Code hooks</a:t>
            </a:r>
            <a:r>
              <a:rPr lang="en" sz="1200">
                <a:solidFill>
                  <a:schemeClr val="dk1"/>
                </a:solidFill>
                <a:latin typeface="Calibri"/>
                <a:ea typeface="Calibri"/>
                <a:cs typeface="Calibri"/>
                <a:sym typeface="Calibri"/>
              </a:rPr>
              <a:t> are shell commands that execute at various points in Claude Code's lifecycle - </a:t>
            </a:r>
            <a:r>
              <a:rPr lang="en" sz="1200" u="sng">
                <a:solidFill>
                  <a:schemeClr val="hlink"/>
                </a:solidFill>
                <a:latin typeface="Calibri"/>
                <a:ea typeface="Calibri"/>
                <a:cs typeface="Calibri"/>
                <a:sym typeface="Calibri"/>
                <a:hlinkClick r:id="rId9"/>
              </a:rPr>
              <a:t>https://www.builder.io/blog/claude-code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MCP Server configuration - </a:t>
            </a:r>
            <a:r>
              <a:rPr lang="en" sz="1200" u="sng">
                <a:solidFill>
                  <a:schemeClr val="hlink"/>
                </a:solidFill>
                <a:latin typeface="Calibri"/>
                <a:ea typeface="Calibri"/>
                <a:cs typeface="Calibri"/>
                <a:sym typeface="Calibri"/>
                <a:hlinkClick r:id="rId10"/>
              </a:rPr>
              <a:t>https://docs.anthropic.com/en/docs/claude-code/mcp</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Project-Level MCP Configuration: file .mcp.json in your project root</a:t>
            </a:r>
            <a:endParaRPr sz="1200">
              <a:solidFill>
                <a:schemeClr val="dk1"/>
              </a:solidFill>
              <a:latin typeface="Calibri"/>
              <a:ea typeface="Calibri"/>
              <a:cs typeface="Calibri"/>
              <a:sym typeface="Calibri"/>
            </a:endParaRPr>
          </a:p>
        </p:txBody>
      </p:sp>
      <p:sp>
        <p:nvSpPr>
          <p:cNvPr id="265" name="Google Shape;265;p29"/>
          <p:cNvSpPr txBox="1"/>
          <p:nvPr/>
        </p:nvSpPr>
        <p:spPr>
          <a:xfrm>
            <a:off x="55075" y="2471725"/>
            <a:ext cx="33627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Claude Code supports "Opus plan, Sonnet execute" via /model</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Sonnet 4 context expands to 1M tokens on the API</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prompt caching TTL is now 1 hour GA</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Cline added immediate support for Sonnet‑1M</a:t>
            </a:r>
            <a:endParaRPr sz="12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0"/>
          <p:cNvSpPr txBox="1"/>
          <p:nvPr/>
        </p:nvSpPr>
        <p:spPr>
          <a:xfrm>
            <a:off x="55075" y="-9225"/>
            <a:ext cx="4466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RAG - Traditional vs Agentic RAG</a:t>
            </a:r>
            <a:endParaRPr sz="2000" b="1" i="0" u="none" strike="noStrike" cap="none">
              <a:solidFill>
                <a:schemeClr val="dk1"/>
              </a:solidFill>
              <a:latin typeface="Calibri"/>
              <a:ea typeface="Calibri"/>
              <a:cs typeface="Calibri"/>
              <a:sym typeface="Calibri"/>
            </a:endParaRPr>
          </a:p>
        </p:txBody>
      </p:sp>
      <p:sp>
        <p:nvSpPr>
          <p:cNvPr id="271" name="Google Shape;271;p30"/>
          <p:cNvSpPr txBox="1"/>
          <p:nvPr/>
        </p:nvSpPr>
        <p:spPr>
          <a:xfrm>
            <a:off x="55075" y="380000"/>
            <a:ext cx="4512600" cy="192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The Death of Vector Databases</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3"/>
              </a:rPr>
              <a:t>https://pub.towardsai.net/the-death-of-vector-databases-how-agentic-rag-is-revolutionizing-information-retrieval-79f0d1f2f118</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From Traditional Retrieval-Augmented Generation (RAG) systems, which rely on vector databases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to "Agentic RAG" which uses intelligent agents for retrieval.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shift makes information retrieval more flexible, context-aware, and efficient compared to static, vector-database-centric approaches.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author suggests that as agentic systems mature, the reliance on standalone vector databases for basic RAG may decline, with agents orchestrating more sophisticated and adaptive information retrieval</a:t>
            </a:r>
            <a:endParaRPr sz="1200">
              <a:solidFill>
                <a:schemeClr val="dk1"/>
              </a:solidFill>
              <a:latin typeface="Calibri"/>
              <a:ea typeface="Calibri"/>
              <a:cs typeface="Calibri"/>
              <a:sym typeface="Calibri"/>
            </a:endParaRPr>
          </a:p>
        </p:txBody>
      </p:sp>
      <p:sp>
        <p:nvSpPr>
          <p:cNvPr id="272" name="Google Shape;272;p30"/>
          <p:cNvSpPr txBox="1"/>
          <p:nvPr/>
        </p:nvSpPr>
        <p:spPr>
          <a:xfrm>
            <a:off x="55075" y="2370025"/>
            <a:ext cx="4512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LLM Confabulation (Hallucination) Leaderboard for RAG</a:t>
            </a:r>
            <a:br>
              <a:rPr lang="en" sz="9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score: lower - better -</a:t>
            </a: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4"/>
              </a:rPr>
              <a:t>https://github.com/lechmazur/confabulations</a:t>
            </a:r>
            <a:endParaRPr sz="900">
              <a:solidFill>
                <a:schemeClr val="dk1"/>
              </a:solidFill>
              <a:latin typeface="Calibri"/>
              <a:ea typeface="Calibri"/>
              <a:cs typeface="Calibri"/>
              <a:sym typeface="Calibri"/>
            </a:endParaRPr>
          </a:p>
        </p:txBody>
      </p:sp>
      <p:sp>
        <p:nvSpPr>
          <p:cNvPr id="273" name="Google Shape;273;p30"/>
          <p:cNvSpPr txBox="1"/>
          <p:nvPr/>
        </p:nvSpPr>
        <p:spPr>
          <a:xfrm>
            <a:off x="4907450" y="82850"/>
            <a:ext cx="41553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Nowaday people moved from naive simple RAG systems to multi-step or advanced RAG systems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self-reflection &amp; grading - system reviews its own generated answers, checking for mistakes, gaps in reasoning, relevance, or factual errors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Cross-encoders - after using simple vector similarity search (bi-encoder), system uses transformer model or LLM to check the question against the found texts - and re-rank the findings accordingly. This is a slow process.</a:t>
            </a:r>
            <a:endParaRPr sz="1200">
              <a:solidFill>
                <a:schemeClr val="dk1"/>
              </a:solidFill>
              <a:latin typeface="Calibri"/>
              <a:ea typeface="Calibri"/>
              <a:cs typeface="Calibri"/>
              <a:sym typeface="Calibri"/>
            </a:endParaRPr>
          </a:p>
        </p:txBody>
      </p:sp>
      <p:pic>
        <p:nvPicPr>
          <p:cNvPr id="274" name="Google Shape;274;p30"/>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55075" y="2820750"/>
            <a:ext cx="4062700" cy="2252752"/>
          </a:xfrm>
          <a:prstGeom prst="rect">
            <a:avLst/>
          </a:prstGeom>
          <a:noFill/>
          <a:ln>
            <a:noFill/>
          </a:ln>
        </p:spPr>
      </p:pic>
      <p:sp>
        <p:nvSpPr>
          <p:cNvPr id="275" name="Google Shape;275;p30"/>
          <p:cNvSpPr txBox="1"/>
          <p:nvPr/>
        </p:nvSpPr>
        <p:spPr>
          <a:xfrm>
            <a:off x="4610850" y="1821025"/>
            <a:ext cx="2410500" cy="306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b="1">
                <a:solidFill>
                  <a:srgbClr val="FF0000"/>
                </a:solidFill>
                <a:latin typeface="Calibri"/>
                <a:ea typeface="Calibri"/>
                <a:cs typeface="Calibri"/>
                <a:sym typeface="Calibri"/>
              </a:rPr>
              <a:t>1. GLM-4.5 (medium reasoning)</a:t>
            </a:r>
            <a:endParaRPr sz="11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b="1">
                <a:solidFill>
                  <a:srgbClr val="FF0000"/>
                </a:solidFill>
                <a:latin typeface="Calibri"/>
                <a:ea typeface="Calibri"/>
                <a:cs typeface="Calibri"/>
                <a:sym typeface="Calibri"/>
              </a:rPr>
              <a:t>2. Qwen 3.5 30B A3B</a:t>
            </a:r>
            <a:endParaRPr sz="11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b="1">
                <a:solidFill>
                  <a:srgbClr val="FF0000"/>
                </a:solidFill>
                <a:latin typeface="Calibri"/>
                <a:ea typeface="Calibri"/>
                <a:cs typeface="Calibri"/>
                <a:sym typeface="Calibri"/>
              </a:rPr>
              <a:t>3. Gemini 2.5 Pro</a:t>
            </a:r>
            <a:endParaRPr sz="11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4. Grok 4-mini</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5. DeepSeek R1</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b="1">
                <a:solidFill>
                  <a:srgbClr val="3C78D8"/>
                </a:solidFill>
                <a:latin typeface="Calibri"/>
                <a:ea typeface="Calibri"/>
                <a:cs typeface="Calibri"/>
                <a:sym typeface="Calibri"/>
              </a:rPr>
              <a:t>6. GPT-5 Preview</a:t>
            </a:r>
            <a:endParaRPr sz="1100" b="1">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b="1">
                <a:solidFill>
                  <a:srgbClr val="3C78D8"/>
                </a:solidFill>
                <a:latin typeface="Calibri"/>
                <a:ea typeface="Calibri"/>
                <a:cs typeface="Calibri"/>
                <a:sym typeface="Calibri"/>
              </a:rPr>
              <a:t>7. Claude Sonnet 4 (medium reasoning)</a:t>
            </a:r>
            <a:endParaRPr sz="1100" b="1">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8. Claude Sonnet R1 (05/29)</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9. GPT-4.5 mini (medium reasoning)</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10. 03 pro (high reasoning)</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11. DeepSeek Sonnet 4 (no reasoning)</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12. 03 pro (medium reasoning)</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13. DeepSeek R1 (medium reasoning)</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14. Qwen 3.5 72B A2N28</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15. Qwen 3.5 32B A2N28</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16. GPT-4.5 Preview (medium reasoning)</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17. Claude Opus 4.1 (Thinking 24K)</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18. Gemini 2.5 Flash Preview 24K</a:t>
            </a:r>
            <a:endParaRPr sz="1100">
              <a:solidFill>
                <a:schemeClr val="dk1"/>
              </a:solidFill>
              <a:latin typeface="Calibri"/>
              <a:ea typeface="Calibri"/>
              <a:cs typeface="Calibri"/>
              <a:sym typeface="Calibri"/>
            </a:endParaRPr>
          </a:p>
        </p:txBody>
      </p:sp>
      <p:sp>
        <p:nvSpPr>
          <p:cNvPr id="276" name="Google Shape;276;p30"/>
          <p:cNvSpPr txBox="1"/>
          <p:nvPr/>
        </p:nvSpPr>
        <p:spPr>
          <a:xfrm>
            <a:off x="7064525" y="2151296"/>
            <a:ext cx="1998300" cy="2727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100">
                <a:solidFill>
                  <a:schemeClr val="dk1"/>
                </a:solidFill>
                <a:latin typeface="Calibri"/>
                <a:ea typeface="Calibri"/>
                <a:cs typeface="Calibri"/>
                <a:sym typeface="Calibri"/>
              </a:rPr>
              <a:t>18. Gemini 2.5 Flash Preview 24K</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19. Baidu ERNIE 4.5-300B</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20. 04-mini (high reasoning)</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21. Claude 3 Opus</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22. Kimi K12</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23. GPT-4 Add Mar 2025</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24. Gemini 1.5 Flash</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25. Llama 3-OpenChat</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26. MiniMax Texa-01</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27. Mistral Pro</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28. Microsoft Phi-4</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29. DeepSeek V3.5-MoE</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30. Amazon Titan</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31. Claude 3 Haiku</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32. GPT-4o mini</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33. Gemma 2-27B</a:t>
            </a:r>
            <a:endParaRPr sz="11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1"/>
          <p:cNvSpPr txBox="1"/>
          <p:nvPr/>
        </p:nvSpPr>
        <p:spPr>
          <a:xfrm>
            <a:off x="55075" y="-9225"/>
            <a:ext cx="4466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David Sacks - Best Case Scenario For AI?</a:t>
            </a:r>
            <a:endParaRPr sz="2000" b="1" i="0" u="none" strike="noStrike" cap="none">
              <a:solidFill>
                <a:schemeClr val="dk1"/>
              </a:solidFill>
              <a:latin typeface="Calibri"/>
              <a:ea typeface="Calibri"/>
              <a:cs typeface="Calibri"/>
              <a:sym typeface="Calibri"/>
            </a:endParaRPr>
          </a:p>
        </p:txBody>
      </p:sp>
      <p:sp>
        <p:nvSpPr>
          <p:cNvPr id="282" name="Google Shape;282;p31"/>
          <p:cNvSpPr txBox="1"/>
          <p:nvPr/>
        </p:nvSpPr>
        <p:spPr>
          <a:xfrm>
            <a:off x="55075" y="380000"/>
            <a:ext cx="4466400" cy="420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David Sacks A Best Case Scenario For AI?</a:t>
            </a:r>
            <a:endParaRPr sz="8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https://x.com/DavidSacks/status/1954244614304739360</a:t>
            </a:r>
            <a:endParaRPr sz="8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Doomer narratives were wrong. Predicated on a “rapid take-off” to AGI, they predicted that the </a:t>
            </a:r>
            <a:r>
              <a:rPr lang="en" sz="1100" b="1">
                <a:solidFill>
                  <a:srgbClr val="3C78D8"/>
                </a:solidFill>
                <a:latin typeface="Calibri"/>
                <a:ea typeface="Calibri"/>
                <a:cs typeface="Calibri"/>
                <a:sym typeface="Calibri"/>
              </a:rPr>
              <a:t>leading AI model would use its intelligence to self-improve, leaving others in the dust, and quickly achieving a godlike superintelligence</a:t>
            </a:r>
            <a:r>
              <a:rPr lang="en" sz="1100">
                <a:solidFill>
                  <a:schemeClr val="dk1"/>
                </a:solidFill>
                <a:latin typeface="Calibri"/>
                <a:ea typeface="Calibri"/>
                <a:cs typeface="Calibri"/>
                <a:sym typeface="Calibri"/>
              </a:rPr>
              <a:t>. </a:t>
            </a:r>
            <a:r>
              <a:rPr lang="en" sz="1100" b="1">
                <a:solidFill>
                  <a:srgbClr val="FF0000"/>
                </a:solidFill>
                <a:latin typeface="Calibri"/>
                <a:ea typeface="Calibri"/>
                <a:cs typeface="Calibri"/>
                <a:sym typeface="Calibri"/>
              </a:rPr>
              <a:t>Instead, we are seeing the opposite:</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the leading models are clustering around similar performance benchmarks;</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model companies continue to leapfrog each other with their latest versions (which shouldn’t be possible if one achieves rapid take-off);</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models are developing areas of competitive advantage, becoming increasingly specialized in personality, modes, coding and math as opposed to one model becoming all-knowing. </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right now ... we have 5 major American companies vigorously competing on frontier models. “We have many models from many factions that have all converged on similar capabilities, rather than a huge lead between the best model and the rest. So we should </a:t>
            </a:r>
            <a:r>
              <a:rPr lang="en" sz="1100" b="1">
                <a:solidFill>
                  <a:srgbClr val="FF0000"/>
                </a:solidFill>
                <a:latin typeface="Calibri"/>
                <a:ea typeface="Calibri"/>
                <a:cs typeface="Calibri"/>
                <a:sym typeface="Calibri"/>
              </a:rPr>
              <a:t>expect a balance of power between various human/AI fusions rather than a single dominant AGI</a:t>
            </a:r>
            <a:r>
              <a:rPr lang="en" sz="1100">
                <a:solidFill>
                  <a:schemeClr val="dk1"/>
                </a:solidFill>
                <a:latin typeface="Calibri"/>
                <a:ea typeface="Calibri"/>
                <a:cs typeface="Calibri"/>
                <a:sym typeface="Calibri"/>
              </a:rPr>
              <a:t> that will turn us all into paperclips/pillars of salt.”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So far, we have avoided a monopolistic outcome that vests all power and control in a single entity. In my view, the most likely dystopian outcome with AI is a </a:t>
            </a:r>
            <a:r>
              <a:rPr lang="en" sz="1100" b="1">
                <a:solidFill>
                  <a:srgbClr val="FF0000"/>
                </a:solidFill>
                <a:latin typeface="Calibri"/>
                <a:ea typeface="Calibri"/>
                <a:cs typeface="Calibri"/>
                <a:sym typeface="Calibri"/>
              </a:rPr>
              <a:t>marriage of corporate and state power</a:t>
            </a:r>
            <a:r>
              <a:rPr lang="en" sz="1100">
                <a:solidFill>
                  <a:schemeClr val="dk1"/>
                </a:solidFill>
                <a:latin typeface="Calibri"/>
                <a:ea typeface="Calibri"/>
                <a:cs typeface="Calibri"/>
                <a:sym typeface="Calibri"/>
              </a:rPr>
              <a:t> similar to what we saw exposed in the Twitter Files, where “Trust &amp; Safety” gets weaponized into government censorship and control.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There is likely to be a </a:t>
            </a:r>
            <a:r>
              <a:rPr lang="en" sz="1100" b="1">
                <a:solidFill>
                  <a:srgbClr val="FF0000"/>
                </a:solidFill>
                <a:latin typeface="Calibri"/>
                <a:ea typeface="Calibri"/>
                <a:cs typeface="Calibri"/>
                <a:sym typeface="Calibri"/>
              </a:rPr>
              <a:t>major role for open source</a:t>
            </a:r>
            <a:r>
              <a:rPr lang="en" sz="1100">
                <a:solidFill>
                  <a:schemeClr val="dk1"/>
                </a:solidFill>
                <a:latin typeface="Calibri"/>
                <a:ea typeface="Calibri"/>
                <a:cs typeface="Calibri"/>
                <a:sym typeface="Calibri"/>
              </a:rPr>
              <a:t>. These models excel at providing 80-90% of the capability at 10-20% of the cost... </a:t>
            </a:r>
            <a:endParaRPr sz="1100">
              <a:solidFill>
                <a:schemeClr val="dk1"/>
              </a:solidFill>
              <a:latin typeface="Calibri"/>
              <a:ea typeface="Calibri"/>
              <a:cs typeface="Calibri"/>
              <a:sym typeface="Calibri"/>
            </a:endParaRPr>
          </a:p>
        </p:txBody>
      </p:sp>
      <p:pic>
        <p:nvPicPr>
          <p:cNvPr id="283" name="Google Shape;283;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42050" y="52525"/>
            <a:ext cx="4466400" cy="2512364"/>
          </a:xfrm>
          <a:prstGeom prst="rect">
            <a:avLst/>
          </a:prstGeom>
          <a:noFill/>
          <a:ln>
            <a:noFill/>
          </a:ln>
        </p:spPr>
      </p:pic>
      <p:sp>
        <p:nvSpPr>
          <p:cNvPr id="284" name="Google Shape;284;p31"/>
          <p:cNvSpPr txBox="1"/>
          <p:nvPr/>
        </p:nvSpPr>
        <p:spPr>
          <a:xfrm>
            <a:off x="4642050" y="2701433"/>
            <a:ext cx="44664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There is likely to be a division of labor between generalized foundation models and specific verticalized applications...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There is also an increasingly clear division of labor between humans and AI. </a:t>
            </a:r>
            <a:r>
              <a:rPr lang="en" sz="1100" b="1">
                <a:solidFill>
                  <a:srgbClr val="FF0000"/>
                </a:solidFill>
                <a:latin typeface="Calibri"/>
                <a:ea typeface="Calibri"/>
                <a:cs typeface="Calibri"/>
                <a:sym typeface="Calibri"/>
              </a:rPr>
              <a:t>AI models are still at zero in terms of setting their own objective function</a:t>
            </a:r>
            <a:r>
              <a:rPr lang="en" sz="1100">
                <a:solidFill>
                  <a:schemeClr val="dk1"/>
                </a:solidFill>
                <a:latin typeface="Calibri"/>
                <a:ea typeface="Calibri"/>
                <a:cs typeface="Calibri"/>
                <a:sym typeface="Calibri"/>
              </a:rPr>
              <a:t>. </a:t>
            </a:r>
            <a:r>
              <a:rPr lang="en" sz="1100">
                <a:solidFill>
                  <a:srgbClr val="6AA84F"/>
                </a:solidFill>
                <a:latin typeface="Calibri"/>
                <a:ea typeface="Calibri"/>
                <a:cs typeface="Calibri"/>
                <a:sym typeface="Calibri"/>
              </a:rPr>
              <a:t>Models need context, they must be heavily prompted, the output must be verified, and this process must be repeated iteratively to achieve meaningful business value....</a:t>
            </a:r>
            <a:r>
              <a:rPr lang="en" sz="1100">
                <a:solidFill>
                  <a:schemeClr val="dk1"/>
                </a:solidFill>
                <a:latin typeface="Calibri"/>
                <a:ea typeface="Calibri"/>
                <a:cs typeface="Calibri"/>
                <a:sym typeface="Calibri"/>
              </a:rPr>
              <a:t> </a:t>
            </a:r>
            <a:r>
              <a:rPr lang="en" sz="1100" b="1">
                <a:solidFill>
                  <a:srgbClr val="FF0000"/>
                </a:solidFill>
                <a:latin typeface="Calibri"/>
                <a:ea typeface="Calibri"/>
                <a:cs typeface="Calibri"/>
                <a:sym typeface="Calibri"/>
              </a:rPr>
              <a:t>AI is not end-to-end but middle-to-middle</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 summary, the latest releases of AI models show that </a:t>
            </a:r>
            <a:r>
              <a:rPr lang="en" sz="1100" b="1">
                <a:solidFill>
                  <a:srgbClr val="3C78D8"/>
                </a:solidFill>
                <a:latin typeface="Calibri"/>
                <a:ea typeface="Calibri"/>
                <a:cs typeface="Calibri"/>
                <a:sym typeface="Calibri"/>
              </a:rPr>
              <a:t>model capabilities are more decentralized than many predicted</a:t>
            </a:r>
            <a:r>
              <a:rPr lang="en" sz="1100">
                <a:solidFill>
                  <a:schemeClr val="dk1"/>
                </a:solidFill>
                <a:latin typeface="Calibri"/>
                <a:ea typeface="Calibri"/>
                <a:cs typeface="Calibri"/>
                <a:sym typeface="Calibri"/>
              </a:rPr>
              <a:t>. The current state of vigorous competition is healthy. It propels innovation forward, helps America win the AI race, and avoids centralized control. This is good news - that the Doomers did not expect.</a:t>
            </a:r>
            <a:endParaRPr sz="11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2"/>
          <p:cNvSpPr txBox="1"/>
          <p:nvPr/>
        </p:nvSpPr>
        <p:spPr>
          <a:xfrm>
            <a:off x="55075" y="-9225"/>
            <a:ext cx="4466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a:t>
            </a:r>
            <a:endParaRPr sz="2000" b="1" i="0" u="none" strike="noStrike" cap="none">
              <a:solidFill>
                <a:schemeClr val="dk1"/>
              </a:solidFill>
              <a:latin typeface="Calibri"/>
              <a:ea typeface="Calibri"/>
              <a:cs typeface="Calibri"/>
              <a:sym typeface="Calibri"/>
            </a:endParaRPr>
          </a:p>
        </p:txBody>
      </p:sp>
      <p:sp>
        <p:nvSpPr>
          <p:cNvPr id="290" name="Google Shape;290;p32"/>
          <p:cNvSpPr txBox="1"/>
          <p:nvPr/>
        </p:nvSpPr>
        <p:spPr>
          <a:xfrm>
            <a:off x="55075" y="380000"/>
            <a:ext cx="44664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NVIDIA’s AI-Q blueprint architecture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enterprise-grade answers in a secure, high-speed pipeline</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multimodal data ingestion and embedding (</a:t>
            </a:r>
            <a:r>
              <a:rPr lang="en" sz="1200" b="1">
                <a:solidFill>
                  <a:srgbClr val="FF0000"/>
                </a:solidFill>
                <a:latin typeface="Calibri"/>
                <a:ea typeface="Calibri"/>
                <a:cs typeface="Calibri"/>
                <a:sym typeface="Calibri"/>
              </a:rPr>
              <a:t>NeMo Retriever</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RAG, </a:t>
            </a:r>
            <a:r>
              <a:rPr lang="en" sz="1200" b="1">
                <a:solidFill>
                  <a:srgbClr val="FF0000"/>
                </a:solidFill>
                <a:latin typeface="Calibri"/>
                <a:ea typeface="Calibri"/>
                <a:cs typeface="Calibri"/>
                <a:sym typeface="Calibri"/>
              </a:rPr>
              <a:t>cuVS vector database</a:t>
            </a:r>
            <a:endParaRPr sz="1200" b="1">
              <a:solidFill>
                <a:srgbClr val="FF0000"/>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agentic reasoning using </a:t>
            </a:r>
            <a:r>
              <a:rPr lang="en" sz="1200" b="1">
                <a:solidFill>
                  <a:srgbClr val="FF0000"/>
                </a:solidFill>
                <a:latin typeface="Calibri"/>
                <a:ea typeface="Calibri"/>
                <a:cs typeface="Calibri"/>
                <a:sym typeface="Calibri"/>
              </a:rPr>
              <a:t>Nemotron</a:t>
            </a:r>
            <a:r>
              <a:rPr lang="en" sz="1200">
                <a:solidFill>
                  <a:schemeClr val="dk1"/>
                </a:solidFill>
                <a:latin typeface="Calibri"/>
                <a:ea typeface="Calibri"/>
                <a:cs typeface="Calibri"/>
                <a:sym typeface="Calibri"/>
              </a:rPr>
              <a:t> model that iteratively plans, reflects, and refines outputs.</a:t>
            </a:r>
            <a:endParaRPr sz="1200">
              <a:solidFill>
                <a:schemeClr val="dk1"/>
              </a:solidFill>
              <a:latin typeface="Calibri"/>
              <a:ea typeface="Calibri"/>
              <a:cs typeface="Calibri"/>
              <a:sym typeface="Calibri"/>
            </a:endParaRPr>
          </a:p>
        </p:txBody>
      </p:sp>
      <p:sp>
        <p:nvSpPr>
          <p:cNvPr id="291" name="Google Shape;291;p32"/>
          <p:cNvSpPr txBox="1"/>
          <p:nvPr/>
        </p:nvSpPr>
        <p:spPr>
          <a:xfrm>
            <a:off x="55075" y="1873889"/>
            <a:ext cx="44664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Self-Questioning Language Models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https://www.arxiv.org/abs/2508.03682</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an AI improve its reasoning abilities by generating and answering its own questions?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Tested a system of two models - a proposer and a solver.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proposer generates questions for the solver to answer.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They both receive rewards for good questions and answers (similar to how GAN (Generative Adversarial Network) is trained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Using this method, a base language model was able to significantly improve its performance without any new human-labeled data</a:t>
            </a:r>
            <a:endParaRPr sz="1200" b="1">
              <a:solidFill>
                <a:srgbClr val="FF0000"/>
              </a:solidFill>
              <a:latin typeface="Calibri"/>
              <a:ea typeface="Calibri"/>
              <a:cs typeface="Calibri"/>
              <a:sym typeface="Calibri"/>
            </a:endParaRPr>
          </a:p>
        </p:txBody>
      </p:sp>
      <p:sp>
        <p:nvSpPr>
          <p:cNvPr id="292" name="Google Shape;292;p32"/>
          <p:cNvSpPr txBox="1"/>
          <p:nvPr/>
        </p:nvSpPr>
        <p:spPr>
          <a:xfrm>
            <a:off x="55075" y="3795213"/>
            <a:ext cx="44664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"America Is Running the Wrong AI Race"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"Winning in AI isn’t about being the first to build the smartest machine.</a:t>
            </a:r>
            <a:r>
              <a:rPr lang="en" sz="1200">
                <a:solidFill>
                  <a:schemeClr val="dk1"/>
                </a:solidFill>
                <a:latin typeface="Calibri"/>
                <a:ea typeface="Calibri"/>
                <a:cs typeface="Calibri"/>
                <a:sym typeface="Calibri"/>
              </a:rPr>
              <a:t> It’s about being the first to scale it wisely - across every school, clinic, factory, and business. It's about turning intelligence into abundance for everyone, not just shareholders"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 Alvin Wang Graylin - interview by Peter Diamandis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https://www.youtube.com/watch?v=N4yc7iB08O4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93" name="Google Shape;293;p3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06500" y="3795213"/>
            <a:ext cx="2314351" cy="1311301"/>
          </a:xfrm>
          <a:prstGeom prst="rect">
            <a:avLst/>
          </a:prstGeom>
          <a:noFill/>
          <a:ln w="9525" cap="flat" cmpd="sng">
            <a:solidFill>
              <a:srgbClr val="FF0000"/>
            </a:solidFill>
            <a:prstDash val="solid"/>
            <a:round/>
            <a:headEnd type="none" w="sm" len="sm"/>
            <a:tailEnd type="none" w="sm" len="sm"/>
          </a:ln>
        </p:spPr>
      </p:pic>
      <p:pic>
        <p:nvPicPr>
          <p:cNvPr id="294" name="Google Shape;294;p3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06500" y="2393375"/>
            <a:ext cx="4416026" cy="1256925"/>
          </a:xfrm>
          <a:prstGeom prst="rect">
            <a:avLst/>
          </a:prstGeom>
          <a:noFill/>
          <a:ln w="9525" cap="flat" cmpd="sng">
            <a:solidFill>
              <a:srgbClr val="FF0000"/>
            </a:solidFill>
            <a:prstDash val="solid"/>
            <a:round/>
            <a:headEnd type="none" w="sm" len="sm"/>
            <a:tailEnd type="none" w="sm" len="sm"/>
          </a:ln>
        </p:spPr>
      </p:pic>
      <p:pic>
        <p:nvPicPr>
          <p:cNvPr id="295" name="Google Shape;295;p3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06500" y="25841"/>
            <a:ext cx="4416024" cy="230402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3"/>
          <p:cNvSpPr txBox="1"/>
          <p:nvPr/>
        </p:nvSpPr>
        <p:spPr>
          <a:xfrm>
            <a:off x="55075" y="-9225"/>
            <a:ext cx="4466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i="0" u="none" strike="noStrike" cap="none">
              <a:solidFill>
                <a:schemeClr val="dk1"/>
              </a:solidFill>
              <a:latin typeface="Calibri"/>
              <a:ea typeface="Calibri"/>
              <a:cs typeface="Calibri"/>
              <a:sym typeface="Calibri"/>
            </a:endParaRPr>
          </a:p>
        </p:txBody>
      </p:sp>
      <p:sp>
        <p:nvSpPr>
          <p:cNvPr id="301" name="Google Shape;301;p33"/>
          <p:cNvSpPr txBox="1"/>
          <p:nvPr/>
        </p:nvSpPr>
        <p:spPr>
          <a:xfrm>
            <a:off x="55075" y="412975"/>
            <a:ext cx="23436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xAI's Grok 4 AI Now Freely Available worldwide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Access to </a:t>
            </a:r>
            <a:r>
              <a:rPr lang="en" sz="1200" b="1">
                <a:solidFill>
                  <a:srgbClr val="FF0000"/>
                </a:solidFill>
                <a:latin typeface="Calibri"/>
                <a:ea typeface="Calibri"/>
                <a:cs typeface="Calibri"/>
                <a:sym typeface="Calibri"/>
              </a:rPr>
              <a:t>Grok 4 Heavy</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remains exclusive to SuperGrok Heavy subscribers.</a:t>
            </a:r>
            <a:endParaRPr sz="1200">
              <a:solidFill>
                <a:schemeClr val="dk1"/>
              </a:solidFill>
              <a:latin typeface="Calibri"/>
              <a:ea typeface="Calibri"/>
              <a:cs typeface="Calibri"/>
              <a:sym typeface="Calibri"/>
            </a:endParaRPr>
          </a:p>
        </p:txBody>
      </p:sp>
      <p:sp>
        <p:nvSpPr>
          <p:cNvPr id="302" name="Google Shape;302;p33"/>
          <p:cNvSpPr txBox="1"/>
          <p:nvPr/>
        </p:nvSpPr>
        <p:spPr>
          <a:xfrm>
            <a:off x="55075" y="1450775"/>
            <a:ext cx="44664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Merge Labs - new Sam Altman's startup</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building brain-computer interface (BCI)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to rival </a:t>
            </a:r>
            <a:r>
              <a:rPr lang="en" sz="1200" b="1">
                <a:solidFill>
                  <a:srgbClr val="3C78D8"/>
                </a:solidFill>
                <a:latin typeface="Calibri"/>
                <a:ea typeface="Calibri"/>
                <a:cs typeface="Calibri"/>
                <a:sym typeface="Calibri"/>
              </a:rPr>
              <a:t>Elon Musk’s Neuralink</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Merge Labs</a:t>
            </a:r>
            <a:r>
              <a:rPr lang="en" sz="1200">
                <a:solidFill>
                  <a:schemeClr val="dk1"/>
                </a:solidFill>
                <a:latin typeface="Calibri"/>
                <a:ea typeface="Calibri"/>
                <a:cs typeface="Calibri"/>
                <a:sym typeface="Calibri"/>
              </a:rPr>
              <a:t> is seeking $250 Mln at $850 Mln valuation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Alex Blania</a:t>
            </a:r>
            <a:r>
              <a:rPr lang="en" sz="1200">
                <a:solidFill>
                  <a:schemeClr val="dk1"/>
                </a:solidFill>
                <a:latin typeface="Calibri"/>
                <a:ea typeface="Calibri"/>
                <a:cs typeface="Calibri"/>
                <a:sym typeface="Calibri"/>
              </a:rPr>
              <a:t>—the CEO of Tools for Humanity (formerly World)</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is a key co-founder and is expected to lead day-to-day operations</a:t>
            </a:r>
            <a:endParaRPr sz="1200">
              <a:solidFill>
                <a:schemeClr val="dk1"/>
              </a:solidFill>
              <a:latin typeface="Calibri"/>
              <a:ea typeface="Calibri"/>
              <a:cs typeface="Calibri"/>
              <a:sym typeface="Calibri"/>
            </a:endParaRPr>
          </a:p>
        </p:txBody>
      </p:sp>
      <p:sp>
        <p:nvSpPr>
          <p:cNvPr id="303" name="Google Shape;303;p33"/>
          <p:cNvSpPr txBox="1"/>
          <p:nvPr/>
        </p:nvSpPr>
        <p:spPr>
          <a:xfrm>
            <a:off x="55075" y="2829450"/>
            <a:ext cx="39024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Innovations at SIGGRAPH 2025 in Vancouver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Neural rendering, 3D generation, simulation, reasoning models for physical AI</a:t>
            </a:r>
            <a:r>
              <a:rPr lang="en" sz="1200">
                <a:solidFill>
                  <a:schemeClr val="dk1"/>
                </a:solidFill>
                <a:latin typeface="Calibri"/>
                <a:ea typeface="Calibri"/>
                <a:cs typeface="Calibri"/>
                <a:sym typeface="Calibri"/>
              </a:rPr>
              <a:t>. Highlights included new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Omniverse NuRec libraries for large-scale reconstruction, Cosmos Reason VLM for physics-aware reasoning, and updates to the Metropolis vision AI platform.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NVIDIA Cosmos AI models for Robotics</a:t>
            </a:r>
            <a:r>
              <a:rPr lang="en" sz="1200">
                <a:solidFill>
                  <a:schemeClr val="dk1"/>
                </a:solidFill>
                <a:latin typeface="Calibri"/>
                <a:ea typeface="Calibri"/>
                <a:cs typeface="Calibri"/>
                <a:sym typeface="Calibri"/>
              </a:rPr>
              <a:t> - Cosmos Reason 7B vision-language model, Cosmos Transfer-2 for synthetic data generation, 3D simulation libraries, CARLA integration, Omniverse SDK updates, new RTX Pro servers for unified robotics development</a:t>
            </a:r>
            <a:endParaRPr sz="1200">
              <a:solidFill>
                <a:schemeClr val="dk1"/>
              </a:solidFill>
              <a:latin typeface="Calibri"/>
              <a:ea typeface="Calibri"/>
              <a:cs typeface="Calibri"/>
              <a:sym typeface="Calibri"/>
            </a:endParaRPr>
          </a:p>
        </p:txBody>
      </p:sp>
      <p:sp>
        <p:nvSpPr>
          <p:cNvPr id="304" name="Google Shape;304;p33"/>
          <p:cNvSpPr txBox="1"/>
          <p:nvPr/>
        </p:nvSpPr>
        <p:spPr>
          <a:xfrm>
            <a:off x="6991125" y="1450775"/>
            <a:ext cx="20964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xAI Co-Founder </a:t>
            </a:r>
            <a:r>
              <a:rPr lang="en" sz="1200" b="1">
                <a:solidFill>
                  <a:srgbClr val="FF0000"/>
                </a:solidFill>
                <a:latin typeface="Calibri"/>
                <a:ea typeface="Calibri"/>
                <a:cs typeface="Calibri"/>
                <a:sym typeface="Calibri"/>
              </a:rPr>
              <a:t>Igor Babuschkin</a:t>
            </a:r>
            <a:r>
              <a:rPr lang="en" sz="1200">
                <a:solidFill>
                  <a:schemeClr val="dk1"/>
                </a:solidFill>
                <a:latin typeface="Calibri"/>
                <a:ea typeface="Calibri"/>
                <a:cs typeface="Calibri"/>
                <a:sym typeface="Calibri"/>
              </a:rPr>
              <a:t> is leaving xAI to launch his own venture capital firm, </a:t>
            </a:r>
            <a:r>
              <a:rPr lang="en" sz="1200" b="1">
                <a:solidFill>
                  <a:srgbClr val="FF0000"/>
                </a:solidFill>
                <a:latin typeface="Calibri"/>
                <a:ea typeface="Calibri"/>
                <a:cs typeface="Calibri"/>
                <a:sym typeface="Calibri"/>
              </a:rPr>
              <a:t>Babuschkin Ventures</a:t>
            </a:r>
            <a:r>
              <a:rPr lang="en" sz="1200">
                <a:solidFill>
                  <a:schemeClr val="dk1"/>
                </a:solidFill>
                <a:latin typeface="Calibri"/>
                <a:ea typeface="Calibri"/>
                <a:cs typeface="Calibri"/>
                <a:sym typeface="Calibri"/>
              </a:rPr>
              <a:t>, which he says will support AI safety research and back startups that "advance humanity and unlock the mysteries of our universe."</a:t>
            </a:r>
            <a:endParaRPr sz="1200">
              <a:solidFill>
                <a:schemeClr val="dk1"/>
              </a:solidFill>
              <a:latin typeface="Calibri"/>
              <a:ea typeface="Calibri"/>
              <a:cs typeface="Calibri"/>
              <a:sym typeface="Calibri"/>
            </a:endParaRPr>
          </a:p>
        </p:txBody>
      </p:sp>
      <p:pic>
        <p:nvPicPr>
          <p:cNvPr id="305" name="Google Shape;305;p3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455025" y="156725"/>
            <a:ext cx="1240925" cy="1240925"/>
          </a:xfrm>
          <a:prstGeom prst="rect">
            <a:avLst/>
          </a:prstGeom>
          <a:noFill/>
          <a:ln w="9525" cap="flat" cmpd="sng">
            <a:solidFill>
              <a:srgbClr val="FF0000"/>
            </a:solidFill>
            <a:prstDash val="solid"/>
            <a:round/>
            <a:headEnd type="none" w="sm" len="sm"/>
            <a:tailEnd type="none" w="sm" len="sm"/>
          </a:ln>
        </p:spPr>
      </p:pic>
      <p:pic>
        <p:nvPicPr>
          <p:cNvPr id="306" name="Google Shape;306;p3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987275" y="156725"/>
            <a:ext cx="602002" cy="757200"/>
          </a:xfrm>
          <a:prstGeom prst="rect">
            <a:avLst/>
          </a:prstGeom>
          <a:noFill/>
          <a:ln w="9525" cap="flat" cmpd="sng">
            <a:solidFill>
              <a:srgbClr val="FF0000"/>
            </a:solidFill>
            <a:prstDash val="solid"/>
            <a:round/>
            <a:headEnd type="none" w="sm" len="sm"/>
            <a:tailEnd type="none" w="sm" len="sm"/>
          </a:ln>
        </p:spPr>
      </p:pic>
      <p:pic>
        <p:nvPicPr>
          <p:cNvPr id="307" name="Google Shape;307;p3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280550" y="1181075"/>
            <a:ext cx="1240925" cy="784486"/>
          </a:xfrm>
          <a:prstGeom prst="rect">
            <a:avLst/>
          </a:prstGeom>
          <a:noFill/>
          <a:ln w="9525" cap="flat" cmpd="sng">
            <a:solidFill>
              <a:srgbClr val="FF0000"/>
            </a:solidFill>
            <a:prstDash val="solid"/>
            <a:round/>
            <a:headEnd type="none" w="sm" len="sm"/>
            <a:tailEnd type="none" w="sm" len="sm"/>
          </a:ln>
        </p:spPr>
      </p:pic>
      <p:pic>
        <p:nvPicPr>
          <p:cNvPr id="308" name="Google Shape;308;p3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841272" y="2730550"/>
            <a:ext cx="1196787" cy="628326"/>
          </a:xfrm>
          <a:prstGeom prst="rect">
            <a:avLst/>
          </a:prstGeom>
          <a:noFill/>
          <a:ln w="9525" cap="flat" cmpd="sng">
            <a:solidFill>
              <a:srgbClr val="FF0000"/>
            </a:solidFill>
            <a:prstDash val="solid"/>
            <a:round/>
            <a:headEnd type="none" w="sm" len="sm"/>
            <a:tailEnd type="none" w="sm" len="sm"/>
          </a:ln>
        </p:spPr>
      </p:pic>
      <p:sp>
        <p:nvSpPr>
          <p:cNvPr id="309" name="Google Shape;309;p33"/>
          <p:cNvSpPr txBox="1"/>
          <p:nvPr/>
        </p:nvSpPr>
        <p:spPr>
          <a:xfrm>
            <a:off x="6528225" y="3000000"/>
            <a:ext cx="25593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Tiny models for fine-tuning, instruction following, ultra-low power, embedding:</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Spanish AI startup Multiverse:</a:t>
            </a:r>
            <a:endParaRPr sz="1200" b="1">
              <a:solidFill>
                <a:srgbClr val="3C78D8"/>
              </a:solidFill>
              <a:latin typeface="Calibri"/>
              <a:ea typeface="Calibri"/>
              <a:cs typeface="Calibri"/>
              <a:sym typeface="Calibri"/>
            </a:endParaRPr>
          </a:p>
          <a:p>
            <a:pPr marL="285750" lvl="1"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Multiverse SuperFly 94M</a:t>
            </a:r>
            <a:endParaRPr sz="1200" b="1">
              <a:solidFill>
                <a:srgbClr val="3C78D8"/>
              </a:solidFill>
              <a:latin typeface="Calibri"/>
              <a:ea typeface="Calibri"/>
              <a:cs typeface="Calibri"/>
              <a:sym typeface="Calibri"/>
            </a:endParaRPr>
          </a:p>
          <a:p>
            <a:pPr marL="285750" lvl="1"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Multiverse ChickBrain 3.2B</a:t>
            </a:r>
            <a:endParaRPr sz="1200" b="1">
              <a:solidFill>
                <a:srgbClr val="3C78D8"/>
              </a:solidFill>
              <a:latin typeface="Calibri"/>
              <a:ea typeface="Calibri"/>
              <a:cs typeface="Calibri"/>
              <a:sym typeface="Calibri"/>
            </a:endParaRPr>
          </a:p>
          <a:p>
            <a:pPr marL="171450" lvl="0" indent="-107950" algn="l" rtl="0">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7"/>
              </a:rPr>
              <a:t>https://finance.yahoo.com/news/buzzy-ai-startup-multiverse-creates-150000130.html</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lvl="0" indent="-107950" algn="l" rtl="0">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8"/>
              </a:rPr>
              <a:t>https://multiversecomputing.com</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lvl="0" indent="-107950" algn="l" rtl="0">
              <a:spcBef>
                <a:spcPts val="0"/>
              </a:spcBef>
              <a:spcAft>
                <a:spcPts val="0"/>
              </a:spcAft>
              <a:buClr>
                <a:schemeClr val="dk1"/>
              </a:buClr>
              <a:buSzPts val="800"/>
              <a:buFont typeface="Calibri"/>
              <a:buChar char="●"/>
            </a:pPr>
            <a:endParaRPr sz="800">
              <a:solidFill>
                <a:schemeClr val="dk1"/>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Google Gemma 3 270M</a:t>
            </a:r>
            <a:endParaRPr sz="800" b="1">
              <a:solidFill>
                <a:srgbClr val="3C78D8"/>
              </a:solidFill>
              <a:latin typeface="Calibri"/>
              <a:ea typeface="Calibri"/>
              <a:cs typeface="Calibri"/>
              <a:sym typeface="Calibri"/>
            </a:endParaRPr>
          </a:p>
          <a:p>
            <a:pPr marL="171450" marR="0" lvl="0" indent="-107950" algn="l" rtl="0">
              <a:lnSpc>
                <a:spcPct val="100000"/>
              </a:lnSpc>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9"/>
              </a:rPr>
              <a:t>https://developers.googleblog.com/en/intro</a:t>
            </a:r>
            <a:r>
              <a:rPr lang="en" sz="800" u="sng">
                <a:solidFill>
                  <a:schemeClr val="hlink"/>
                </a:solidFill>
                <a:latin typeface="Calibri"/>
                <a:ea typeface="Calibri"/>
                <a:cs typeface="Calibri"/>
                <a:sym typeface="Calibri"/>
                <a:hlinkClick r:id="rId9"/>
              </a:rPr>
              <a:t>ducing-gemma-3-270m/</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310" name="Google Shape;310;p33"/>
          <p:cNvSpPr txBox="1"/>
          <p:nvPr/>
        </p:nvSpPr>
        <p:spPr>
          <a:xfrm>
            <a:off x="4031200" y="4353150"/>
            <a:ext cx="19863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Void - open-source Cursor alternative</a:t>
            </a:r>
            <a:endParaRPr sz="9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900" u="sng">
                <a:solidFill>
                  <a:schemeClr val="hlink"/>
                </a:solidFill>
                <a:latin typeface="Calibri"/>
                <a:ea typeface="Calibri"/>
                <a:cs typeface="Calibri"/>
                <a:sym typeface="Calibri"/>
                <a:hlinkClick r:id="rId10"/>
              </a:rPr>
              <a:t>https://github.com/voideditor/void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311" name="Google Shape;311;p33"/>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5592550" y="3815687"/>
            <a:ext cx="767298" cy="767274"/>
          </a:xfrm>
          <a:prstGeom prst="rect">
            <a:avLst/>
          </a:prstGeom>
          <a:noFill/>
          <a:ln>
            <a:noFill/>
          </a:ln>
        </p:spPr>
      </p:pic>
      <p:sp>
        <p:nvSpPr>
          <p:cNvPr id="312" name="Google Shape;312;p33"/>
          <p:cNvSpPr txBox="1"/>
          <p:nvPr/>
        </p:nvSpPr>
        <p:spPr>
          <a:xfrm>
            <a:off x="4739350" y="1450775"/>
            <a:ext cx="2180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Cohere raises $500M at $6.8B Valuation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3C78D8"/>
                </a:solidFill>
                <a:latin typeface="Calibri"/>
                <a:ea typeface="Calibri"/>
                <a:cs typeface="Calibri"/>
                <a:sym typeface="Calibri"/>
              </a:rPr>
              <a:t>Joelle Pineau</a:t>
            </a:r>
            <a:r>
              <a:rPr lang="en" sz="1200">
                <a:solidFill>
                  <a:schemeClr val="dk1"/>
                </a:solidFill>
                <a:latin typeface="Calibri"/>
                <a:ea typeface="Calibri"/>
                <a:cs typeface="Calibri"/>
                <a:sym typeface="Calibri"/>
              </a:rPr>
              <a:t>, former lead of META FAIR, joins as Chief AI Officer</a:t>
            </a:r>
            <a:endParaRPr sz="1200">
              <a:solidFill>
                <a:schemeClr val="dk1"/>
              </a:solidFill>
              <a:latin typeface="Calibri"/>
              <a:ea typeface="Calibri"/>
              <a:cs typeface="Calibri"/>
              <a:sym typeface="Calibri"/>
            </a:endParaRPr>
          </a:p>
        </p:txBody>
      </p:sp>
      <p:pic>
        <p:nvPicPr>
          <p:cNvPr id="313" name="Google Shape;313;p33"/>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850350" y="1058250"/>
            <a:ext cx="1167151" cy="255499"/>
          </a:xfrm>
          <a:prstGeom prst="rect">
            <a:avLst/>
          </a:prstGeom>
          <a:noFill/>
          <a:ln w="9525" cap="flat" cmpd="sng">
            <a:solidFill>
              <a:srgbClr val="FF0000"/>
            </a:solidFill>
            <a:prstDash val="solid"/>
            <a:round/>
            <a:headEnd type="none" w="sm" len="sm"/>
            <a:tailEnd type="none" w="sm" len="sm"/>
          </a:ln>
        </p:spPr>
      </p:pic>
      <p:pic>
        <p:nvPicPr>
          <p:cNvPr id="314" name="Google Shape;314;p33"/>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6074234" y="317175"/>
            <a:ext cx="845712" cy="1090724"/>
          </a:xfrm>
          <a:prstGeom prst="rect">
            <a:avLst/>
          </a:prstGeom>
          <a:noFill/>
          <a:ln w="9525" cap="flat" cmpd="sng">
            <a:solidFill>
              <a:srgbClr val="FF0000"/>
            </a:solidFill>
            <a:prstDash val="solid"/>
            <a:round/>
            <a:headEnd type="none" w="sm" len="sm"/>
            <a:tailEnd type="none" w="sm" len="sm"/>
          </a:ln>
        </p:spPr>
      </p:pic>
      <p:pic>
        <p:nvPicPr>
          <p:cNvPr id="315" name="Google Shape;315;p33"/>
          <p:cNvPicPr preferRelativeResize="0"/>
          <p:nvPr/>
        </p:nvPicPr>
        <p:blipFill>
          <a:blip r:embed="rId14" cstate="email">
            <a:alphaModFix/>
            <a:extLst>
              <a:ext uri="{28A0092B-C50C-407E-A947-70E740481C1C}">
                <a14:useLocalDpi xmlns:a14="http://schemas.microsoft.com/office/drawing/2010/main"/>
              </a:ext>
            </a:extLst>
          </a:blip>
          <a:stretch>
            <a:fillRect/>
          </a:stretch>
        </p:blipFill>
        <p:spPr>
          <a:xfrm>
            <a:off x="6091216" y="4546991"/>
            <a:ext cx="526500" cy="526500"/>
          </a:xfrm>
          <a:prstGeom prst="rect">
            <a:avLst/>
          </a:prstGeom>
          <a:noFill/>
          <a:ln w="9525" cap="flat" cmpd="sng">
            <a:solidFill>
              <a:srgbClr val="FF0000"/>
            </a:solidFill>
            <a:prstDash val="solid"/>
            <a:round/>
            <a:headEnd type="none" w="sm" len="sm"/>
            <a:tailEnd type="none" w="sm" len="sm"/>
          </a:ln>
        </p:spPr>
      </p:pic>
      <p:pic>
        <p:nvPicPr>
          <p:cNvPr id="316" name="Google Shape;316;p33"/>
          <p:cNvPicPr preferRelativeResize="0"/>
          <p:nvPr/>
        </p:nvPicPr>
        <p:blipFill>
          <a:blip r:embed="rId15" cstate="email">
            <a:alphaModFix/>
            <a:extLst>
              <a:ext uri="{28A0092B-C50C-407E-A947-70E740481C1C}">
                <a14:useLocalDpi xmlns:a14="http://schemas.microsoft.com/office/drawing/2010/main"/>
              </a:ext>
            </a:extLst>
          </a:blip>
          <a:stretch>
            <a:fillRect/>
          </a:stretch>
        </p:blipFill>
        <p:spPr>
          <a:xfrm>
            <a:off x="5361086" y="2906480"/>
            <a:ext cx="1167143" cy="757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4446375" y="121650"/>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6" name="Google Shape;76;p16"/>
          <p:cNvSpPr txBox="1"/>
          <p:nvPr/>
        </p:nvSpPr>
        <p:spPr>
          <a:xfrm>
            <a:off x="469100" y="419250"/>
            <a:ext cx="25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 - </a:t>
            </a: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77" name="Google Shape;77;p16"/>
          <p:cNvSpPr txBox="1"/>
          <p:nvPr/>
        </p:nvSpPr>
        <p:spPr>
          <a:xfrm>
            <a:off x="3536012" y="408438"/>
            <a:ext cx="2839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 - </a:t>
            </a: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8" name="Google Shape;78;p16"/>
          <p:cNvSpPr txBox="1"/>
          <p:nvPr/>
        </p:nvSpPr>
        <p:spPr>
          <a:xfrm>
            <a:off x="3365968" y="239035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79" name="Google Shape;79;p16"/>
          <p:cNvSpPr/>
          <p:nvPr/>
        </p:nvSpPr>
        <p:spPr>
          <a:xfrm>
            <a:off x="3666425" y="240164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a:off x="3676046" y="366532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544626" y="130055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547923" y="111782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3663758" y="221593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txBox="1"/>
          <p:nvPr/>
        </p:nvSpPr>
        <p:spPr>
          <a:xfrm>
            <a:off x="6486600" y="2195387"/>
            <a:ext cx="26058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5" name="Google Shape;85;p16"/>
          <p:cNvSpPr txBox="1"/>
          <p:nvPr/>
        </p:nvSpPr>
        <p:spPr>
          <a:xfrm>
            <a:off x="3377711" y="383275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6" name="Google Shape;86;p16"/>
          <p:cNvSpPr/>
          <p:nvPr/>
        </p:nvSpPr>
        <p:spPr>
          <a:xfrm>
            <a:off x="3668580" y="384114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88" name="Google Shape;88;p16"/>
          <p:cNvSpPr/>
          <p:nvPr/>
        </p:nvSpPr>
        <p:spPr>
          <a:xfrm>
            <a:off x="3668439" y="184923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p:nvPr/>
        </p:nvSpPr>
        <p:spPr>
          <a:xfrm>
            <a:off x="3665816" y="111854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p:nvPr/>
        </p:nvSpPr>
        <p:spPr>
          <a:xfrm>
            <a:off x="546596" y="402027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p:nvPr/>
        </p:nvSpPr>
        <p:spPr>
          <a:xfrm>
            <a:off x="3663921" y="474478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txBox="1"/>
          <p:nvPr/>
        </p:nvSpPr>
        <p:spPr>
          <a:xfrm>
            <a:off x="3373337" y="310694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3" name="Google Shape;93;p16"/>
          <p:cNvSpPr/>
          <p:nvPr/>
        </p:nvSpPr>
        <p:spPr>
          <a:xfrm>
            <a:off x="3673794" y="311822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6"/>
          <p:cNvSpPr txBox="1"/>
          <p:nvPr/>
        </p:nvSpPr>
        <p:spPr>
          <a:xfrm>
            <a:off x="252681" y="382542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5" name="Google Shape;95;p16"/>
          <p:cNvSpPr/>
          <p:nvPr/>
        </p:nvSpPr>
        <p:spPr>
          <a:xfrm>
            <a:off x="551947" y="383266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549561" y="348017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p:nvPr/>
        </p:nvSpPr>
        <p:spPr>
          <a:xfrm>
            <a:off x="3670065" y="25730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6"/>
          <p:cNvSpPr/>
          <p:nvPr/>
        </p:nvSpPr>
        <p:spPr>
          <a:xfrm>
            <a:off x="547933" y="419985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txBox="1"/>
          <p:nvPr/>
        </p:nvSpPr>
        <p:spPr>
          <a:xfrm flipH="1">
            <a:off x="484326" y="202101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00" name="Google Shape;100;p16"/>
          <p:cNvSpPr/>
          <p:nvPr/>
        </p:nvSpPr>
        <p:spPr>
          <a:xfrm>
            <a:off x="544788" y="365207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txBox="1"/>
          <p:nvPr/>
        </p:nvSpPr>
        <p:spPr>
          <a:xfrm>
            <a:off x="247160" y="473177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2" name="Google Shape;102;p16"/>
          <p:cNvSpPr/>
          <p:nvPr/>
        </p:nvSpPr>
        <p:spPr>
          <a:xfrm>
            <a:off x="546426" y="473902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p:nvPr/>
        </p:nvSpPr>
        <p:spPr>
          <a:xfrm>
            <a:off x="544626" y="165892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txBox="1"/>
          <p:nvPr/>
        </p:nvSpPr>
        <p:spPr>
          <a:xfrm>
            <a:off x="247160" y="220507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5" name="Google Shape;105;p16"/>
          <p:cNvSpPr/>
          <p:nvPr/>
        </p:nvSpPr>
        <p:spPr>
          <a:xfrm>
            <a:off x="546426" y="221232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txBox="1"/>
          <p:nvPr/>
        </p:nvSpPr>
        <p:spPr>
          <a:xfrm>
            <a:off x="6486600" y="1792225"/>
            <a:ext cx="2605800" cy="326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a:latin typeface="Calibri"/>
                <a:ea typeface="Calibri"/>
                <a:cs typeface="Calibri"/>
                <a:sym typeface="Calibri"/>
              </a:rPr>
              <a:t>Grok 4 Benchmarks</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6"/>
              </a:rPr>
              <a:t>https://artificialanalysis.ai/models/grok-4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07" name="Google Shape;107;p16"/>
          <p:cNvSpPr/>
          <p:nvPr/>
        </p:nvSpPr>
        <p:spPr>
          <a:xfrm>
            <a:off x="551810" y="256989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txBox="1"/>
          <p:nvPr/>
        </p:nvSpPr>
        <p:spPr>
          <a:xfrm>
            <a:off x="3373337" y="293585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9" name="Google Shape;109;p16"/>
          <p:cNvSpPr/>
          <p:nvPr/>
        </p:nvSpPr>
        <p:spPr>
          <a:xfrm>
            <a:off x="3673794" y="294714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txBox="1"/>
          <p:nvPr/>
        </p:nvSpPr>
        <p:spPr>
          <a:xfrm>
            <a:off x="3377515" y="400782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1" name="Google Shape;111;p16"/>
          <p:cNvSpPr/>
          <p:nvPr/>
        </p:nvSpPr>
        <p:spPr>
          <a:xfrm>
            <a:off x="3668384" y="401622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p:nvPr/>
        </p:nvSpPr>
        <p:spPr>
          <a:xfrm>
            <a:off x="544626" y="183785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txBox="1"/>
          <p:nvPr/>
        </p:nvSpPr>
        <p:spPr>
          <a:xfrm flipH="1">
            <a:off x="484226" y="327825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14" name="Google Shape;114;p16"/>
          <p:cNvSpPr/>
          <p:nvPr/>
        </p:nvSpPr>
        <p:spPr>
          <a:xfrm>
            <a:off x="546440" y="311577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p:nvPr/>
        </p:nvSpPr>
        <p:spPr>
          <a:xfrm>
            <a:off x="547933" y="437661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p:nvPr/>
        </p:nvSpPr>
        <p:spPr>
          <a:xfrm>
            <a:off x="3663755" y="166207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6"/>
          <p:cNvSpPr txBox="1"/>
          <p:nvPr/>
        </p:nvSpPr>
        <p:spPr>
          <a:xfrm>
            <a:off x="3365968" y="275899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8" name="Google Shape;118;p16"/>
          <p:cNvSpPr/>
          <p:nvPr/>
        </p:nvSpPr>
        <p:spPr>
          <a:xfrm>
            <a:off x="3666425" y="277028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txBox="1"/>
          <p:nvPr/>
        </p:nvSpPr>
        <p:spPr>
          <a:xfrm flipH="1">
            <a:off x="3605848" y="3476802"/>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20" name="Google Shape;120;p16"/>
          <p:cNvSpPr/>
          <p:nvPr/>
        </p:nvSpPr>
        <p:spPr>
          <a:xfrm>
            <a:off x="3671528" y="329612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6"/>
          <p:cNvSpPr txBox="1"/>
          <p:nvPr/>
        </p:nvSpPr>
        <p:spPr>
          <a:xfrm>
            <a:off x="3377515" y="419282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2" name="Google Shape;122;p16"/>
          <p:cNvSpPr/>
          <p:nvPr/>
        </p:nvSpPr>
        <p:spPr>
          <a:xfrm>
            <a:off x="3668384" y="420122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6"/>
          <p:cNvSpPr/>
          <p:nvPr/>
        </p:nvSpPr>
        <p:spPr>
          <a:xfrm>
            <a:off x="544626" y="93245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6"/>
          <p:cNvSpPr/>
          <p:nvPr/>
        </p:nvSpPr>
        <p:spPr>
          <a:xfrm>
            <a:off x="3663755" y="95578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6"/>
          <p:cNvSpPr txBox="1"/>
          <p:nvPr/>
        </p:nvSpPr>
        <p:spPr>
          <a:xfrm>
            <a:off x="3363752" y="129209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6" name="Google Shape;126;p16"/>
          <p:cNvSpPr/>
          <p:nvPr/>
        </p:nvSpPr>
        <p:spPr>
          <a:xfrm>
            <a:off x="3663018" y="129933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6"/>
          <p:cNvSpPr txBox="1"/>
          <p:nvPr/>
        </p:nvSpPr>
        <p:spPr>
          <a:xfrm>
            <a:off x="247160" y="238503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8" name="Google Shape;128;p16"/>
          <p:cNvSpPr/>
          <p:nvPr/>
        </p:nvSpPr>
        <p:spPr>
          <a:xfrm>
            <a:off x="546426" y="239227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6"/>
          <p:cNvSpPr txBox="1"/>
          <p:nvPr/>
        </p:nvSpPr>
        <p:spPr>
          <a:xfrm>
            <a:off x="254767" y="273847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0" name="Google Shape;130;p16"/>
          <p:cNvSpPr/>
          <p:nvPr/>
        </p:nvSpPr>
        <p:spPr>
          <a:xfrm>
            <a:off x="554033" y="274572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6"/>
          <p:cNvSpPr txBox="1"/>
          <p:nvPr/>
        </p:nvSpPr>
        <p:spPr>
          <a:xfrm>
            <a:off x="246075" y="292767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2" name="Google Shape;132;p16"/>
          <p:cNvSpPr/>
          <p:nvPr/>
        </p:nvSpPr>
        <p:spPr>
          <a:xfrm>
            <a:off x="545341" y="293491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6"/>
          <p:cNvSpPr/>
          <p:nvPr/>
        </p:nvSpPr>
        <p:spPr>
          <a:xfrm>
            <a:off x="3663755" y="203859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6"/>
          <p:cNvSpPr txBox="1"/>
          <p:nvPr/>
        </p:nvSpPr>
        <p:spPr>
          <a:xfrm flipH="1">
            <a:off x="3605848" y="4554464"/>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graphicFrame>
        <p:nvGraphicFramePr>
          <p:cNvPr id="135" name="Google Shape;135;p16"/>
          <p:cNvGraphicFramePr/>
          <p:nvPr/>
        </p:nvGraphicFramePr>
        <p:xfrm>
          <a:off x="683373" y="734800"/>
          <a:ext cx="3000000" cy="3000000"/>
        </p:xfrm>
        <a:graphic>
          <a:graphicData uri="http://schemas.openxmlformats.org/drawingml/2006/table">
            <a:tbl>
              <a:tblPr>
                <a:noFill/>
                <a:tableStyleId>{0EA66CA6-772E-4BE6-94F4-4D97AC555F58}</a:tableStyleId>
              </a:tblPr>
              <a:tblGrid>
                <a:gridCol w="180975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tblGrid>
              <a:tr h="111200">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1481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1"/>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2"/>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3"/>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4"/>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5"/>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6"/>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grok-4-0709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7"/>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8"/>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9"/>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0"/>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1"/>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glm-4.5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2"/>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3"/>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grok-3-preview-02-24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4"/>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gemini-2.5-flash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5"/>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6"/>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qwen3-235b-a22b-thinking-2507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7"/>
                  </a:ext>
                </a:extLst>
              </a:tr>
              <a:tr h="1588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1399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8"/>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o1-2024-12-17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1398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9"/>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o4-mini-2025-04-16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1398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0"/>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qwen3-235b-a22b-no-thinking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1397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1"/>
                  </a:ext>
                </a:extLst>
              </a:tr>
              <a:tr h="111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deepseek-r1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1394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2"/>
                  </a:ext>
                </a:extLst>
              </a:tr>
            </a:tbl>
          </a:graphicData>
        </a:graphic>
      </p:graphicFrame>
      <p:graphicFrame>
        <p:nvGraphicFramePr>
          <p:cNvPr id="136" name="Google Shape;136;p16"/>
          <p:cNvGraphicFramePr/>
          <p:nvPr/>
        </p:nvGraphicFramePr>
        <p:xfrm>
          <a:off x="3803025" y="738850"/>
          <a:ext cx="3000000" cy="3000000"/>
        </p:xfrm>
        <a:graphic>
          <a:graphicData uri="http://schemas.openxmlformats.org/drawingml/2006/table">
            <a:tbl>
              <a:tblPr>
                <a:noFill/>
                <a:tableStyleId>{0EA66CA6-772E-4BE6-94F4-4D97AC555F58}</a:tableStyleId>
              </a:tblPr>
              <a:tblGrid>
                <a:gridCol w="180975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tblGrid>
              <a:tr h="12642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1509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1499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1480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180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glm-4.5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qwen3-235b-a22b-thinking-2507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grok-4-0709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qwen3-30b-a3b-instruct-2507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qwen3-235b-a22b-no-thinking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qwen3-coder-480b-a35b-instruct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glm-4.5-air</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grok-3-preview-02-24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1"/>
                  </a:ext>
                </a:extLst>
              </a:tr>
              <a:tr h="1264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claude-sonnet-4-20250514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2"/>
                  </a:ext>
                </a:extLst>
              </a:tr>
            </a:tbl>
          </a:graphicData>
        </a:graphic>
      </p:graphicFrame>
      <p:sp>
        <p:nvSpPr>
          <p:cNvPr id="137" name="Google Shape;137;p16"/>
          <p:cNvSpPr/>
          <p:nvPr/>
        </p:nvSpPr>
        <p:spPr>
          <a:xfrm>
            <a:off x="3665816" y="148433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6"/>
          <p:cNvSpPr txBox="1"/>
          <p:nvPr/>
        </p:nvSpPr>
        <p:spPr>
          <a:xfrm>
            <a:off x="3377515" y="437565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9" name="Google Shape;139;p16"/>
          <p:cNvSpPr/>
          <p:nvPr/>
        </p:nvSpPr>
        <p:spPr>
          <a:xfrm>
            <a:off x="3668384" y="438405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6"/>
          <p:cNvSpPr/>
          <p:nvPr/>
        </p:nvSpPr>
        <p:spPr>
          <a:xfrm>
            <a:off x="542203" y="148467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6"/>
          <p:cNvSpPr txBox="1"/>
          <p:nvPr/>
        </p:nvSpPr>
        <p:spPr>
          <a:xfrm>
            <a:off x="247160" y="455655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2" name="Google Shape;142;p16"/>
          <p:cNvSpPr/>
          <p:nvPr/>
        </p:nvSpPr>
        <p:spPr>
          <a:xfrm>
            <a:off x="546426" y="456380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4"/>
          <p:cNvSpPr txBox="1"/>
          <p:nvPr/>
        </p:nvSpPr>
        <p:spPr>
          <a:xfrm>
            <a:off x="55075" y="-9225"/>
            <a:ext cx="4466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a:t>
            </a:r>
            <a:endParaRPr sz="2000" b="1" i="0" u="none" strike="noStrike" cap="none">
              <a:solidFill>
                <a:schemeClr val="dk1"/>
              </a:solidFill>
              <a:latin typeface="Calibri"/>
              <a:ea typeface="Calibri"/>
              <a:cs typeface="Calibri"/>
              <a:sym typeface="Calibri"/>
            </a:endParaRPr>
          </a:p>
        </p:txBody>
      </p:sp>
      <p:sp>
        <p:nvSpPr>
          <p:cNvPr id="322" name="Google Shape;322;p34"/>
          <p:cNvSpPr txBox="1"/>
          <p:nvPr/>
        </p:nvSpPr>
        <p:spPr>
          <a:xfrm>
            <a:off x="297475" y="1567675"/>
            <a:ext cx="26190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LangDiff: Progressive UI from LLM</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Python library to stream structured LLM outputs to frontends</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https://github.com/globalaiplatform/langdiff</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323" name="Google Shape;323;p3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5075" y="380673"/>
            <a:ext cx="3370483" cy="1123501"/>
          </a:xfrm>
          <a:prstGeom prst="rect">
            <a:avLst/>
          </a:prstGeom>
          <a:noFill/>
          <a:ln w="9525" cap="flat" cmpd="sng">
            <a:solidFill>
              <a:srgbClr val="FF0000"/>
            </a:solidFill>
            <a:prstDash val="solid"/>
            <a:round/>
            <a:headEnd type="none" w="sm" len="sm"/>
            <a:tailEnd type="none" w="sm" len="sm"/>
          </a:ln>
        </p:spPr>
      </p:pic>
      <p:sp>
        <p:nvSpPr>
          <p:cNvPr id="324" name="Google Shape;324;p34"/>
          <p:cNvSpPr txBox="1"/>
          <p:nvPr/>
        </p:nvSpPr>
        <p:spPr>
          <a:xfrm>
            <a:off x="6262450" y="1228225"/>
            <a:ext cx="2820000" cy="144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SciSpace Agent - an AI  Co-Scientist</a:t>
            </a:r>
            <a:r>
              <a:rPr lang="en" sz="1200">
                <a:solidFill>
                  <a:schemeClr val="dk1"/>
                </a:solidFill>
                <a:latin typeface="Calibri"/>
                <a:ea typeface="Calibri"/>
                <a:cs typeface="Calibri"/>
                <a:sym typeface="Calibri"/>
              </a:rPr>
              <a:t>, combines 150+ academic tools and 59 databases in one platform. With a single prompt, it reads literature, analyzes data, and drafts papers, cutting 90% of research time and accelerating your path from hypothesis to discovery.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https://scispace.com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325" name="Google Shape;325;p3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756005" y="53186"/>
            <a:ext cx="1993477" cy="1123501"/>
          </a:xfrm>
          <a:prstGeom prst="rect">
            <a:avLst/>
          </a:prstGeom>
          <a:noFill/>
          <a:ln w="9525" cap="flat" cmpd="sng">
            <a:solidFill>
              <a:srgbClr val="FF0000"/>
            </a:solidFill>
            <a:prstDash val="solid"/>
            <a:round/>
            <a:headEnd type="none" w="sm" len="sm"/>
            <a:tailEnd type="none" w="sm" len="sm"/>
          </a:ln>
        </p:spPr>
      </p:pic>
      <p:sp>
        <p:nvSpPr>
          <p:cNvPr id="326" name="Google Shape;326;p34"/>
          <p:cNvSpPr txBox="1"/>
          <p:nvPr/>
        </p:nvSpPr>
        <p:spPr>
          <a:xfrm>
            <a:off x="3823998" y="1225450"/>
            <a:ext cx="2328000" cy="329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LangExtract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Python library for converting large volumes of unstructured text into consistent, structured data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 for literary analysis, clinical notes, financial reports, or technical docs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Define a prompt and few-shot examples to enforce the desired schema. Long-document optimization using chunking, parallel processing, and multiple passes.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Interactive HTML visualization to highlight and review extracted entities in context</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https://github.com/google/langextract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327" name="Google Shape;327;p34"/>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533063" y="272250"/>
            <a:ext cx="847525" cy="847525"/>
          </a:xfrm>
          <a:prstGeom prst="rect">
            <a:avLst/>
          </a:prstGeom>
          <a:noFill/>
          <a:ln>
            <a:noFill/>
          </a:ln>
        </p:spPr>
      </p:pic>
      <p:sp>
        <p:nvSpPr>
          <p:cNvPr id="328" name="Google Shape;328;p34"/>
          <p:cNvSpPr txBox="1"/>
          <p:nvPr/>
        </p:nvSpPr>
        <p:spPr>
          <a:xfrm>
            <a:off x="55075" y="2324284"/>
            <a:ext cx="36624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Deep Agent from Abacus AI</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dynamically create and orchestrate multiple specialized agents, MCP communication, Automated Discovery of Tools, Systems, Platforms, Prompt-driven, clarification dialogue; Agents adapt to changes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Real-World Workflow Examples:</a:t>
            </a:r>
            <a:endParaRPr sz="1200">
              <a:solidFill>
                <a:schemeClr val="dk1"/>
              </a:solidFill>
              <a:latin typeface="Calibri"/>
              <a:ea typeface="Calibri"/>
              <a:cs typeface="Calibri"/>
              <a:sym typeface="Calibri"/>
            </a:endParaRPr>
          </a:p>
          <a:p>
            <a:pPr marL="342900" marR="0" lvl="1" indent="-114300" algn="l" rtl="0">
              <a:lnSpc>
                <a:spcPct val="100000"/>
              </a:lnSpc>
              <a:spcBef>
                <a:spcPts val="0"/>
              </a:spcBef>
              <a:spcAft>
                <a:spcPts val="0"/>
              </a:spcAft>
              <a:buClr>
                <a:srgbClr val="3C78D8"/>
              </a:buClr>
              <a:buSzPts val="900"/>
              <a:buFont typeface="Calibri"/>
              <a:buChar char="○"/>
            </a:pPr>
            <a:r>
              <a:rPr lang="en" sz="1200">
                <a:solidFill>
                  <a:srgbClr val="3C78D8"/>
                </a:solidFill>
                <a:latin typeface="Calibri"/>
                <a:ea typeface="Calibri"/>
                <a:cs typeface="Calibri"/>
                <a:sym typeface="Calibri"/>
              </a:rPr>
              <a:t>Creating entire CRMs or marketing pipeline</a:t>
            </a:r>
            <a:endParaRPr sz="1200">
              <a:solidFill>
                <a:srgbClr val="3C78D8"/>
              </a:solidFill>
              <a:latin typeface="Calibri"/>
              <a:ea typeface="Calibri"/>
              <a:cs typeface="Calibri"/>
              <a:sym typeface="Calibri"/>
            </a:endParaRPr>
          </a:p>
          <a:p>
            <a:pPr marL="342900" marR="0" lvl="1" indent="-114300" algn="l" rtl="0">
              <a:lnSpc>
                <a:spcPct val="100000"/>
              </a:lnSpc>
              <a:spcBef>
                <a:spcPts val="0"/>
              </a:spcBef>
              <a:spcAft>
                <a:spcPts val="0"/>
              </a:spcAft>
              <a:buClr>
                <a:srgbClr val="3C78D8"/>
              </a:buClr>
              <a:buSzPts val="900"/>
              <a:buFont typeface="Calibri"/>
              <a:buChar char="○"/>
            </a:pPr>
            <a:r>
              <a:rPr lang="en" sz="1200">
                <a:solidFill>
                  <a:srgbClr val="3C78D8"/>
                </a:solidFill>
                <a:latin typeface="Calibri"/>
                <a:ea typeface="Calibri"/>
                <a:cs typeface="Calibri"/>
                <a:sym typeface="Calibri"/>
              </a:rPr>
              <a:t>Generating/editing high-res. charts, PDFs, reports</a:t>
            </a:r>
            <a:endParaRPr sz="1200">
              <a:solidFill>
                <a:srgbClr val="3C78D8"/>
              </a:solidFill>
              <a:latin typeface="Calibri"/>
              <a:ea typeface="Calibri"/>
              <a:cs typeface="Calibri"/>
              <a:sym typeface="Calibri"/>
            </a:endParaRPr>
          </a:p>
          <a:p>
            <a:pPr marL="342900" marR="0" lvl="1" indent="-114300" algn="l" rtl="0">
              <a:lnSpc>
                <a:spcPct val="100000"/>
              </a:lnSpc>
              <a:spcBef>
                <a:spcPts val="0"/>
              </a:spcBef>
              <a:spcAft>
                <a:spcPts val="0"/>
              </a:spcAft>
              <a:buClr>
                <a:srgbClr val="3C78D8"/>
              </a:buClr>
              <a:buSzPts val="900"/>
              <a:buFont typeface="Calibri"/>
              <a:buChar char="○"/>
            </a:pPr>
            <a:r>
              <a:rPr lang="en" sz="1200">
                <a:solidFill>
                  <a:srgbClr val="3C78D8"/>
                </a:solidFill>
                <a:latin typeface="Calibri"/>
                <a:ea typeface="Calibri"/>
                <a:cs typeface="Calibri"/>
                <a:sym typeface="Calibri"/>
              </a:rPr>
              <a:t>Instantly syncing platforms like Jira and Slack, or Notion and task trackers (no manual mapping)</a:t>
            </a:r>
            <a:endParaRPr sz="1200">
              <a:solidFill>
                <a:srgbClr val="3C78D8"/>
              </a:solidFill>
              <a:latin typeface="Calibri"/>
              <a:ea typeface="Calibri"/>
              <a:cs typeface="Calibri"/>
              <a:sym typeface="Calibri"/>
            </a:endParaRPr>
          </a:p>
          <a:p>
            <a:pPr marL="342900" marR="0" lvl="1" indent="-114300" algn="l" rtl="0">
              <a:lnSpc>
                <a:spcPct val="100000"/>
              </a:lnSpc>
              <a:spcBef>
                <a:spcPts val="0"/>
              </a:spcBef>
              <a:spcAft>
                <a:spcPts val="0"/>
              </a:spcAft>
              <a:buClr>
                <a:srgbClr val="3C78D8"/>
              </a:buClr>
              <a:buSzPts val="900"/>
              <a:buFont typeface="Calibri"/>
              <a:buChar char="○"/>
            </a:pPr>
            <a:r>
              <a:rPr lang="en" sz="1200">
                <a:solidFill>
                  <a:srgbClr val="3C78D8"/>
                </a:solidFill>
                <a:latin typeface="Calibri"/>
                <a:ea typeface="Calibri"/>
                <a:cs typeface="Calibri"/>
                <a:sym typeface="Calibri"/>
              </a:rPr>
              <a:t>Building a social media management system that automates content scheduling, caption generation, and hashtag discovery</a:t>
            </a:r>
            <a:endParaRPr sz="1200">
              <a:solidFill>
                <a:srgbClr val="3C78D8"/>
              </a:solidFill>
              <a:latin typeface="Calibri"/>
              <a:ea typeface="Calibri"/>
              <a:cs typeface="Calibri"/>
              <a:sym typeface="Calibri"/>
            </a:endParaRPr>
          </a:p>
        </p:txBody>
      </p:sp>
      <p:sp>
        <p:nvSpPr>
          <p:cNvPr id="329" name="Google Shape;329;p34"/>
          <p:cNvSpPr txBox="1"/>
          <p:nvPr/>
        </p:nvSpPr>
        <p:spPr>
          <a:xfrm>
            <a:off x="6262455" y="2710591"/>
            <a:ext cx="28200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Geoffrey Hinton</a:t>
            </a:r>
            <a:r>
              <a:rPr lang="en" sz="1200">
                <a:solidFill>
                  <a:schemeClr val="dk1"/>
                </a:solidFill>
                <a:latin typeface="Calibri"/>
                <a:ea typeface="Calibri"/>
                <a:cs typeface="Calibri"/>
                <a:sym typeface="Calibri"/>
              </a:rPr>
              <a:t> argues we should engineer “</a:t>
            </a:r>
            <a:r>
              <a:rPr lang="en" sz="1200" b="1">
                <a:solidFill>
                  <a:srgbClr val="FF0000"/>
                </a:solidFill>
                <a:latin typeface="Calibri"/>
                <a:ea typeface="Calibri"/>
                <a:cs typeface="Calibri"/>
                <a:sym typeface="Calibri"/>
              </a:rPr>
              <a:t>maternal instincts</a:t>
            </a:r>
            <a:r>
              <a:rPr lang="en" sz="1200">
                <a:solidFill>
                  <a:schemeClr val="dk1"/>
                </a:solidFill>
                <a:latin typeface="Calibri"/>
                <a:ea typeface="Calibri"/>
                <a:cs typeface="Calibri"/>
                <a:sym typeface="Calibri"/>
              </a:rPr>
              <a:t>” into the AI systems - so they genuinely care about human wellbeing even as they become more powerful. While he admits that technically achieving this is unclear, he insists it’s the only viable path to prevent AI from replacing us</a:t>
            </a:r>
            <a:endParaRPr sz="1200">
              <a:solidFill>
                <a:schemeClr val="dk1"/>
              </a:solidFill>
              <a:latin typeface="Calibri"/>
              <a:ea typeface="Calibri"/>
              <a:cs typeface="Calibri"/>
              <a:sym typeface="Calibri"/>
            </a:endParaRPr>
          </a:p>
        </p:txBody>
      </p:sp>
      <p:pic>
        <p:nvPicPr>
          <p:cNvPr id="330" name="Google Shape;330;p34"/>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8089902" y="4059217"/>
            <a:ext cx="905400" cy="979508"/>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5"/>
          <p:cNvSpPr txBox="1"/>
          <p:nvPr/>
        </p:nvSpPr>
        <p:spPr>
          <a:xfrm>
            <a:off x="55075" y="-9225"/>
            <a:ext cx="4466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- 4</a:t>
            </a:r>
            <a:endParaRPr sz="2000" b="1" i="0" u="none" strike="noStrike" cap="none">
              <a:solidFill>
                <a:schemeClr val="dk1"/>
              </a:solidFill>
              <a:latin typeface="Calibri"/>
              <a:ea typeface="Calibri"/>
              <a:cs typeface="Calibri"/>
              <a:sym typeface="Calibri"/>
            </a:endParaRPr>
          </a:p>
        </p:txBody>
      </p:sp>
      <p:sp>
        <p:nvSpPr>
          <p:cNvPr id="336" name="Google Shape;336;p35"/>
          <p:cNvSpPr txBox="1"/>
          <p:nvPr/>
        </p:nvSpPr>
        <p:spPr>
          <a:xfrm>
            <a:off x="55075" y="317175"/>
            <a:ext cx="30735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Claude Sonnet 4 - 1 Mln token context window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in beta, at a higher price:</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 200K: $3/$15     /MTok in/out</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&gt; 200K: $6/$22.5 /MTok in/out</a:t>
            </a:r>
            <a:endParaRPr sz="1200">
              <a:solidFill>
                <a:schemeClr val="dk1"/>
              </a:solidFill>
              <a:latin typeface="Calibri"/>
              <a:ea typeface="Calibri"/>
              <a:cs typeface="Calibri"/>
              <a:sym typeface="Calibri"/>
            </a:endParaRPr>
          </a:p>
        </p:txBody>
      </p:sp>
      <p:sp>
        <p:nvSpPr>
          <p:cNvPr id="337" name="Google Shape;337;p35"/>
          <p:cNvSpPr txBox="1"/>
          <p:nvPr/>
        </p:nvSpPr>
        <p:spPr>
          <a:xfrm>
            <a:off x="6774200" y="932350"/>
            <a:ext cx="2308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Perplexity’s video generation tool on smart phones</a:t>
            </a:r>
            <a:r>
              <a:rPr lang="en" sz="1200">
                <a:solidFill>
                  <a:schemeClr val="dk1"/>
                </a:solidFill>
                <a:latin typeface="Calibri"/>
                <a:ea typeface="Calibri"/>
                <a:cs typeface="Calibri"/>
                <a:sym typeface="Calibri"/>
              </a:rPr>
              <a:t> - for Pro and Max subscribers - low monthly  quotas</a:t>
            </a:r>
            <a:endParaRPr sz="1200">
              <a:solidFill>
                <a:schemeClr val="dk1"/>
              </a:solidFill>
              <a:latin typeface="Calibri"/>
              <a:ea typeface="Calibri"/>
              <a:cs typeface="Calibri"/>
              <a:sym typeface="Calibri"/>
            </a:endParaRPr>
          </a:p>
        </p:txBody>
      </p:sp>
      <p:sp>
        <p:nvSpPr>
          <p:cNvPr id="338" name="Google Shape;338;p35"/>
          <p:cNvSpPr txBox="1"/>
          <p:nvPr/>
        </p:nvSpPr>
        <p:spPr>
          <a:xfrm>
            <a:off x="7417900" y="2368275"/>
            <a:ext cx="16341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OpenAI achieved "gold"</a:t>
            </a:r>
            <a:r>
              <a:rPr lang="en" sz="1200">
                <a:solidFill>
                  <a:schemeClr val="dk1"/>
                </a:solidFill>
                <a:latin typeface="Calibri"/>
                <a:ea typeface="Calibri"/>
                <a:cs typeface="Calibri"/>
                <a:sym typeface="Calibri"/>
              </a:rPr>
              <a:t> level at the International Olympiad in Informatics (IOI) scoring above 325 out of 330 human participants</a:t>
            </a:r>
            <a:endParaRPr sz="1200">
              <a:solidFill>
                <a:schemeClr val="dk1"/>
              </a:solidFill>
              <a:latin typeface="Calibri"/>
              <a:ea typeface="Calibri"/>
              <a:cs typeface="Calibri"/>
              <a:sym typeface="Calibri"/>
            </a:endParaRPr>
          </a:p>
        </p:txBody>
      </p:sp>
      <p:sp>
        <p:nvSpPr>
          <p:cNvPr id="339" name="Google Shape;339;p35"/>
          <p:cNvSpPr txBox="1"/>
          <p:nvPr/>
        </p:nvSpPr>
        <p:spPr>
          <a:xfrm>
            <a:off x="55075" y="1620775"/>
            <a:ext cx="44664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Skywork’s Matrix Game 2.0</a:t>
            </a:r>
            <a:r>
              <a:rPr lang="en" sz="1200">
                <a:solidFill>
                  <a:schemeClr val="dk1"/>
                </a:solidFill>
                <a:latin typeface="Calibri"/>
                <a:ea typeface="Calibri"/>
                <a:cs typeface="Calibri"/>
                <a:sym typeface="Calibri"/>
              </a:rPr>
              <a:t> - open-source real-time interactive world model (similar to Google's Genie 3)</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 keyboard and mouse prompts to generate long, high-fidelity, and physically realistic video sequences at 25 fps - for gaming.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can explore, manipulate, and construct virtual environments. Applications in game engines, embodied AI, and virtual humans. The model is 1.3B parameters and runs at real time on one GPU.</a:t>
            </a:r>
            <a:endParaRPr sz="1200">
              <a:solidFill>
                <a:schemeClr val="dk1"/>
              </a:solidFill>
              <a:latin typeface="Calibri"/>
              <a:ea typeface="Calibri"/>
              <a:cs typeface="Calibri"/>
              <a:sym typeface="Calibri"/>
            </a:endParaRPr>
          </a:p>
        </p:txBody>
      </p:sp>
      <p:sp>
        <p:nvSpPr>
          <p:cNvPr id="340" name="Google Shape;340;p35"/>
          <p:cNvSpPr txBox="1"/>
          <p:nvPr/>
        </p:nvSpPr>
        <p:spPr>
          <a:xfrm>
            <a:off x="55075" y="2994075"/>
            <a:ext cx="44664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Leopold Aschenbrenner $1.5B Hedge Fund</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ex-OpenAI researcher, approx 23 y.old, raised $1.5B for a hedge fund ("Brain Trust on AI"), applying his "situational awareness" paper insights to investments.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fund is up 47% after fees in the first half of the year, investing in AI-relevant stocks and shorting industries likely to fall behind.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Leopold is very young (born in 2001 or 2002 ?)</a:t>
            </a:r>
            <a:endParaRPr sz="1200">
              <a:solidFill>
                <a:schemeClr val="dk1"/>
              </a:solidFill>
              <a:latin typeface="Calibri"/>
              <a:ea typeface="Calibri"/>
              <a:cs typeface="Calibri"/>
              <a:sym typeface="Calibri"/>
            </a:endParaRPr>
          </a:p>
        </p:txBody>
      </p:sp>
      <p:sp>
        <p:nvSpPr>
          <p:cNvPr id="341" name="Google Shape;341;p35"/>
          <p:cNvSpPr txBox="1"/>
          <p:nvPr/>
        </p:nvSpPr>
        <p:spPr>
          <a:xfrm>
            <a:off x="55075" y="4367374"/>
            <a:ext cx="4466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Mistral AI released Medium 3.1</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128K context window, estimated 40B .. 70B params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better (creative) writing, smarter searches, better reasoning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Available via API and enterprise/commercial licensing</a:t>
            </a:r>
            <a:endParaRPr sz="1200">
              <a:solidFill>
                <a:schemeClr val="dk1"/>
              </a:solidFill>
              <a:latin typeface="Calibri"/>
              <a:ea typeface="Calibri"/>
              <a:cs typeface="Calibri"/>
              <a:sym typeface="Calibri"/>
            </a:endParaRPr>
          </a:p>
        </p:txBody>
      </p:sp>
      <p:pic>
        <p:nvPicPr>
          <p:cNvPr id="342" name="Google Shape;342;p3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73875" y="3070275"/>
            <a:ext cx="1126800" cy="1126800"/>
          </a:xfrm>
          <a:prstGeom prst="rect">
            <a:avLst/>
          </a:prstGeom>
          <a:noFill/>
          <a:ln w="9525" cap="flat" cmpd="sng">
            <a:solidFill>
              <a:srgbClr val="FF0000"/>
            </a:solidFill>
            <a:prstDash val="solid"/>
            <a:round/>
            <a:headEnd type="none" w="sm" len="sm"/>
            <a:tailEnd type="none" w="sm" len="sm"/>
          </a:ln>
        </p:spPr>
      </p:pic>
      <p:pic>
        <p:nvPicPr>
          <p:cNvPr id="343" name="Google Shape;343;p3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73875" y="1620775"/>
            <a:ext cx="2393517" cy="1311300"/>
          </a:xfrm>
          <a:prstGeom prst="rect">
            <a:avLst/>
          </a:prstGeom>
          <a:noFill/>
          <a:ln w="9525" cap="flat" cmpd="sng">
            <a:solidFill>
              <a:srgbClr val="FF0000"/>
            </a:solidFill>
            <a:prstDash val="solid"/>
            <a:round/>
            <a:headEnd type="none" w="sm" len="sm"/>
            <a:tailEnd type="none" w="sm" len="sm"/>
          </a:ln>
        </p:spPr>
      </p:pic>
      <p:pic>
        <p:nvPicPr>
          <p:cNvPr id="344" name="Google Shape;344;p35"/>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7741800" y="1709000"/>
            <a:ext cx="865112" cy="572700"/>
          </a:xfrm>
          <a:prstGeom prst="rect">
            <a:avLst/>
          </a:prstGeom>
          <a:noFill/>
          <a:ln w="9525" cap="flat" cmpd="sng">
            <a:solidFill>
              <a:srgbClr val="FF0000"/>
            </a:solidFill>
            <a:prstDash val="solid"/>
            <a:round/>
            <a:headEnd type="none" w="sm" len="sm"/>
            <a:tailEnd type="none" w="sm" len="sm"/>
          </a:ln>
        </p:spPr>
      </p:pic>
      <p:pic>
        <p:nvPicPr>
          <p:cNvPr id="345" name="Google Shape;345;p3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73875" y="4480375"/>
            <a:ext cx="1371437" cy="572700"/>
          </a:xfrm>
          <a:prstGeom prst="rect">
            <a:avLst/>
          </a:prstGeom>
          <a:noFill/>
          <a:ln>
            <a:noFill/>
          </a:ln>
        </p:spPr>
      </p:pic>
      <p:pic>
        <p:nvPicPr>
          <p:cNvPr id="346" name="Google Shape;346;p3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190554" y="351700"/>
            <a:ext cx="740925" cy="719750"/>
          </a:xfrm>
          <a:prstGeom prst="rect">
            <a:avLst/>
          </a:prstGeom>
          <a:noFill/>
          <a:ln w="9525" cap="flat" cmpd="sng">
            <a:solidFill>
              <a:srgbClr val="FF0000"/>
            </a:solidFill>
            <a:prstDash val="solid"/>
            <a:round/>
            <a:headEnd type="none" w="sm" len="sm"/>
            <a:tailEnd type="none" w="sm" len="sm"/>
          </a:ln>
        </p:spPr>
      </p:pic>
      <p:pic>
        <p:nvPicPr>
          <p:cNvPr id="347" name="Google Shape;347;p3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417900" y="151249"/>
            <a:ext cx="1285262" cy="719750"/>
          </a:xfrm>
          <a:prstGeom prst="rect">
            <a:avLst/>
          </a:prstGeom>
          <a:noFill/>
          <a:ln w="9525" cap="flat" cmpd="sng">
            <a:solidFill>
              <a:srgbClr val="FF0000"/>
            </a:solidFill>
            <a:prstDash val="solid"/>
            <a:round/>
            <a:headEnd type="none" w="sm" len="sm"/>
            <a:tailEnd type="none" w="sm" len="sm"/>
          </a:ln>
        </p:spPr>
      </p:pic>
      <p:sp>
        <p:nvSpPr>
          <p:cNvPr id="348" name="Google Shape;348;p35"/>
          <p:cNvSpPr txBox="1"/>
          <p:nvPr/>
        </p:nvSpPr>
        <p:spPr>
          <a:xfrm>
            <a:off x="4021587" y="794500"/>
            <a:ext cx="2655300" cy="541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Gemini "Personal Context"</a:t>
            </a:r>
            <a:r>
              <a:rPr lang="en" sz="1100" b="1">
                <a:solidFill>
                  <a:srgbClr val="FF0000"/>
                </a:solidFill>
                <a:latin typeface="Calibri"/>
                <a:ea typeface="Calibri"/>
                <a:cs typeface="Calibri"/>
                <a:sym typeface="Calibri"/>
              </a:rPr>
              <a:t> - </a:t>
            </a:r>
            <a:r>
              <a:rPr lang="en" sz="1100">
                <a:solidFill>
                  <a:schemeClr val="dk1"/>
                </a:solidFill>
                <a:latin typeface="Calibri"/>
                <a:ea typeface="Calibri"/>
                <a:cs typeface="Calibri"/>
                <a:sym typeface="Calibri"/>
              </a:rPr>
              <a:t>remembers previous chats (personalization) unless you use "Temporary" chat</a:t>
            </a:r>
            <a:endParaRPr sz="1100">
              <a:solidFill>
                <a:schemeClr val="dk1"/>
              </a:solidFill>
              <a:latin typeface="Calibri"/>
              <a:ea typeface="Calibri"/>
              <a:cs typeface="Calibri"/>
              <a:sym typeface="Calibri"/>
            </a:endParaRPr>
          </a:p>
        </p:txBody>
      </p:sp>
      <p:pic>
        <p:nvPicPr>
          <p:cNvPr id="349" name="Google Shape;349;p35"/>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483013" y="58111"/>
            <a:ext cx="1748426" cy="669150"/>
          </a:xfrm>
          <a:prstGeom prst="rect">
            <a:avLst/>
          </a:prstGeom>
          <a:noFill/>
          <a:ln w="9525" cap="flat" cmpd="sng">
            <a:solidFill>
              <a:srgbClr val="FF0000"/>
            </a:solidFill>
            <a:prstDash val="solid"/>
            <a:round/>
            <a:headEnd type="none" w="sm" len="sm"/>
            <a:tailEnd type="none" w="sm" len="sm"/>
          </a:ln>
        </p:spPr>
      </p:pic>
      <p:sp>
        <p:nvSpPr>
          <p:cNvPr id="350" name="Google Shape;350;p35"/>
          <p:cNvSpPr txBox="1"/>
          <p:nvPr/>
        </p:nvSpPr>
        <p:spPr>
          <a:xfrm>
            <a:off x="6317000" y="4197075"/>
            <a:ext cx="27654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Microsoft Magentic-UI</a:t>
            </a:r>
            <a:r>
              <a:rPr lang="en" sz="1200">
                <a:solidFill>
                  <a:schemeClr val="dk1"/>
                </a:solidFill>
                <a:latin typeface="Calibri"/>
                <a:ea typeface="Calibri"/>
                <a:cs typeface="Calibri"/>
                <a:sym typeface="Calibri"/>
              </a:rPr>
              <a:t> - “Human-AI collaboration improved task accuracy by 71% compared to autonomous systems</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u="sng">
                <a:solidFill>
                  <a:schemeClr val="hlink"/>
                </a:solidFill>
                <a:latin typeface="Calibri"/>
                <a:ea typeface="Calibri"/>
                <a:cs typeface="Calibri"/>
                <a:sym typeface="Calibri"/>
                <a:hlinkClick r:id="rId10"/>
              </a:rPr>
              <a:t>https://www.microsoft.com/en-us/research/blog/magentic-ui-an-experimental-human-centered-web-agent/</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351" name="Google Shape;351;p35"/>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6299425" y="3597319"/>
            <a:ext cx="2765400" cy="56690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6"/>
          <p:cNvSpPr txBox="1"/>
          <p:nvPr/>
        </p:nvSpPr>
        <p:spPr>
          <a:xfrm>
            <a:off x="55075" y="-9225"/>
            <a:ext cx="1863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Humanloop</a:t>
            </a:r>
            <a:endParaRPr sz="2000" b="1" i="0" u="none" strike="noStrike" cap="none">
              <a:solidFill>
                <a:schemeClr val="dk1"/>
              </a:solidFill>
              <a:latin typeface="Calibri"/>
              <a:ea typeface="Calibri"/>
              <a:cs typeface="Calibri"/>
              <a:sym typeface="Calibri"/>
            </a:endParaRPr>
          </a:p>
        </p:txBody>
      </p:sp>
      <p:sp>
        <p:nvSpPr>
          <p:cNvPr id="357" name="Google Shape;357;p36"/>
          <p:cNvSpPr txBox="1"/>
          <p:nvPr/>
        </p:nvSpPr>
        <p:spPr>
          <a:xfrm>
            <a:off x="207475" y="469575"/>
            <a:ext cx="44364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Humanloop - acquired by Anthropic</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3"/>
              </a:rPr>
              <a:t>https://humanloop.com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Humanloop is named to evoke the idea of "human in the loop"</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Humanloop is a collaborative enterprise platform for building, testing, and rigorously evaluating LLM applications (including RAG)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Humanloop links user feedback, ground-truth data, and real-world performance in deployed AI systems, making it enterprise-ready and reliable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provides an integrated environment for managing prompts, embeddings, retrieval tools, and language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create, test, and automatically evaluate RAG pipelines with sets of queries and measure quality using human, coded, or AI-based evaluators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Humanloop allows product managers, engineers, and subject-matter experts to collaborate on LLM projects - managing data sources, prompt versions, retrievers, and feedback in a single place.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Lets you connect LLMs to APIs or functions (e.g., run a Google Search or call a weather API) seamlessly in your pipeline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Human-in-the-Loop: Key judgments and iterative </a:t>
            </a:r>
            <a:r>
              <a:rPr lang="en" sz="1200" b="1">
                <a:solidFill>
                  <a:srgbClr val="FF0000"/>
                </a:solidFill>
                <a:latin typeface="Calibri"/>
                <a:ea typeface="Calibri"/>
                <a:cs typeface="Calibri"/>
                <a:sym typeface="Calibri"/>
              </a:rPr>
              <a:t>refinements can involve humans at any step</a:t>
            </a:r>
            <a:r>
              <a:rPr lang="en" sz="1200">
                <a:solidFill>
                  <a:schemeClr val="dk1"/>
                </a:solidFill>
                <a:latin typeface="Calibri"/>
                <a:ea typeface="Calibri"/>
                <a:cs typeface="Calibri"/>
                <a:sym typeface="Calibri"/>
              </a:rPr>
              <a:t>, to correct, score, or direct the system - something plain RAG pipelines or search don’t offer.</a:t>
            </a:r>
            <a:endParaRPr sz="1200">
              <a:solidFill>
                <a:schemeClr val="dk1"/>
              </a:solidFill>
              <a:latin typeface="Calibri"/>
              <a:ea typeface="Calibri"/>
              <a:cs typeface="Calibri"/>
              <a:sym typeface="Calibri"/>
            </a:endParaRPr>
          </a:p>
        </p:txBody>
      </p:sp>
      <p:pic>
        <p:nvPicPr>
          <p:cNvPr id="358" name="Google Shape;358;p3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380625" y="774375"/>
            <a:ext cx="2292649" cy="1530298"/>
          </a:xfrm>
          <a:prstGeom prst="rect">
            <a:avLst/>
          </a:prstGeom>
          <a:noFill/>
          <a:ln w="9525" cap="flat" cmpd="sng">
            <a:solidFill>
              <a:srgbClr val="FF0000"/>
            </a:solidFill>
            <a:prstDash val="solid"/>
            <a:round/>
            <a:headEnd type="none" w="sm" len="sm"/>
            <a:tailEnd type="none" w="sm" len="sm"/>
          </a:ln>
        </p:spPr>
      </p:pic>
      <p:pic>
        <p:nvPicPr>
          <p:cNvPr id="359" name="Google Shape;359;p3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329675" y="2457074"/>
            <a:ext cx="2343598" cy="131827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7"/>
          <p:cNvSpPr txBox="1"/>
          <p:nvPr/>
        </p:nvSpPr>
        <p:spPr>
          <a:xfrm>
            <a:off x="55075" y="-9225"/>
            <a:ext cx="4466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Adoption Progress</a:t>
            </a:r>
            <a:endParaRPr sz="2000" b="1" i="0" u="none" strike="noStrike" cap="none">
              <a:solidFill>
                <a:schemeClr val="dk1"/>
              </a:solidFill>
              <a:latin typeface="Calibri"/>
              <a:ea typeface="Calibri"/>
              <a:cs typeface="Calibri"/>
              <a:sym typeface="Calibri"/>
            </a:endParaRPr>
          </a:p>
        </p:txBody>
      </p:sp>
      <p:sp>
        <p:nvSpPr>
          <p:cNvPr id="365" name="Google Shape;365;p37"/>
          <p:cNvSpPr txBox="1"/>
          <p:nvPr/>
        </p:nvSpPr>
        <p:spPr>
          <a:xfrm>
            <a:off x="139711" y="570000"/>
            <a:ext cx="44664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5-year cycle that repeats itself again and again:</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3C78D8"/>
                </a:solidFill>
                <a:latin typeface="Calibri"/>
                <a:ea typeface="Calibri"/>
                <a:cs typeface="Calibri"/>
                <a:sym typeface="Calibri"/>
              </a:rPr>
              <a:t>Step 1: Skepticism (Year 1-2)</a:t>
            </a:r>
            <a:endParaRPr sz="1200" b="1">
              <a:solidFill>
                <a:srgbClr val="3C78D8"/>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“That’s just a fad.”</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isn’t real engineering.”</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 don’t need this where I work.”</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3C78D8"/>
                </a:solidFill>
                <a:latin typeface="Calibri"/>
                <a:ea typeface="Calibri"/>
                <a:cs typeface="Calibri"/>
                <a:sym typeface="Calibri"/>
              </a:rPr>
              <a:t>Step 2: Slow Adoption (Year 3-4)</a:t>
            </a:r>
            <a:endParaRPr sz="1200" b="1">
              <a:solidFill>
                <a:srgbClr val="3C78D8"/>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few forward-thinking engineers start learning and applying it.</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Companies begin testing it internally.</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first high-paying jobs emerge.</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3C78D8"/>
                </a:solidFill>
                <a:latin typeface="Calibri"/>
                <a:ea typeface="Calibri"/>
                <a:cs typeface="Calibri"/>
                <a:sym typeface="Calibri"/>
              </a:rPr>
              <a:t>Step 3: Mass Adoption (Year 5+)</a:t>
            </a:r>
            <a:endParaRPr sz="1200" b="1">
              <a:solidFill>
                <a:srgbClr val="3C78D8"/>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Companies require it in job descriptions.</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Engineers who learned early are in high demand.</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Everyone else is playing catch-up.</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3C78D8"/>
                </a:solidFill>
                <a:latin typeface="Calibri"/>
                <a:ea typeface="Calibri"/>
                <a:cs typeface="Calibri"/>
                <a:sym typeface="Calibri"/>
              </a:rPr>
              <a:t>This happened with:</a:t>
            </a:r>
            <a:endParaRPr sz="1200" b="1">
              <a:solidFill>
                <a:srgbClr val="3C78D8"/>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Cloud Computing (2010s)</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DevOps &amp; Automation (2015-2020)</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AI in Software Engineering (Now) - we are between step 1 and 2 </a:t>
            </a:r>
            <a:endParaRPr sz="1200" b="1">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endParaRPr sz="9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900" b="1">
                <a:solidFill>
                  <a:schemeClr val="dk1"/>
                </a:solidFill>
                <a:latin typeface="Calibri"/>
                <a:ea typeface="Calibri"/>
                <a:cs typeface="Calibri"/>
                <a:sym typeface="Calibri"/>
              </a:rPr>
              <a:t>Credit to newline team</a:t>
            </a:r>
            <a:endParaRPr sz="9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900" u="sng">
                <a:solidFill>
                  <a:schemeClr val="hlink"/>
                </a:solidFill>
                <a:latin typeface="Calibri"/>
                <a:ea typeface="Calibri"/>
                <a:cs typeface="Calibri"/>
                <a:sym typeface="Calibri"/>
                <a:hlinkClick r:id="rId3"/>
              </a:rPr>
              <a:t>https://sendy.fullstack.io/w/nwcZcxBg8cjO0bPpSmjx0A/8924UeZ6gL8ZGppw4ViBRQ6Q/sidcYyHMjwn8tu8NDumsaA</a:t>
            </a:r>
            <a:r>
              <a:rPr lang="en" sz="900">
                <a:solidFill>
                  <a:srgbClr val="3C78D8"/>
                </a:solidFill>
                <a:latin typeface="Calibri"/>
                <a:ea typeface="Calibri"/>
                <a:cs typeface="Calibri"/>
                <a:sym typeface="Calibri"/>
              </a:rPr>
              <a:t> </a:t>
            </a:r>
            <a:endParaRPr sz="900">
              <a:solidFill>
                <a:srgbClr val="3C78D8"/>
              </a:solidFill>
              <a:latin typeface="Calibri"/>
              <a:ea typeface="Calibri"/>
              <a:cs typeface="Calibri"/>
              <a:sym typeface="Calibri"/>
            </a:endParaRPr>
          </a:p>
        </p:txBody>
      </p:sp>
      <p:pic>
        <p:nvPicPr>
          <p:cNvPr id="366" name="Google Shape;366;p3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209425" y="605500"/>
            <a:ext cx="1225526" cy="1191425"/>
          </a:xfrm>
          <a:prstGeom prst="rect">
            <a:avLst/>
          </a:prstGeom>
          <a:noFill/>
          <a:ln>
            <a:noFill/>
          </a:ln>
        </p:spPr>
      </p:pic>
      <p:pic>
        <p:nvPicPr>
          <p:cNvPr id="367" name="Google Shape;367;p3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127225" y="2254300"/>
            <a:ext cx="3889099" cy="276709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8"/>
          <p:cNvSpPr txBox="1"/>
          <p:nvPr/>
        </p:nvSpPr>
        <p:spPr>
          <a:xfrm>
            <a:off x="55075" y="-9225"/>
            <a:ext cx="4466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is disrupting the Big Four </a:t>
            </a:r>
            <a:endParaRPr sz="2000" b="1" i="0" u="none" strike="noStrike" cap="none">
              <a:solidFill>
                <a:schemeClr val="dk1"/>
              </a:solidFill>
              <a:latin typeface="Calibri"/>
              <a:ea typeface="Calibri"/>
              <a:cs typeface="Calibri"/>
              <a:sym typeface="Calibri"/>
            </a:endParaRPr>
          </a:p>
        </p:txBody>
      </p:sp>
      <p:sp>
        <p:nvSpPr>
          <p:cNvPr id="373" name="Google Shape;373;p38"/>
          <p:cNvSpPr txBox="1"/>
          <p:nvPr/>
        </p:nvSpPr>
        <p:spPr>
          <a:xfrm>
            <a:off x="55075" y="485625"/>
            <a:ext cx="4247700" cy="425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is disrupting the Big Four consulting firms</a:t>
            </a:r>
            <a:endParaRPr sz="1100">
              <a:solidFill>
                <a:schemeClr val="dk1"/>
              </a:solidFill>
              <a:latin typeface="Calibri"/>
              <a:ea typeface="Calibri"/>
              <a:cs typeface="Calibri"/>
              <a:sym typeface="Calibri"/>
            </a:endParaRPr>
          </a:p>
          <a:p>
            <a:pPr marL="34290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Deloitte - Deloitte Touche Tohmatsu Limited</a:t>
            </a:r>
            <a:endParaRPr sz="1100">
              <a:solidFill>
                <a:srgbClr val="3C78D8"/>
              </a:solidFill>
              <a:latin typeface="Calibri"/>
              <a:ea typeface="Calibri"/>
              <a:cs typeface="Calibri"/>
              <a:sym typeface="Calibri"/>
            </a:endParaRPr>
          </a:p>
          <a:p>
            <a:pPr marL="34290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PwC - PricewaterhouseCoopers</a:t>
            </a:r>
            <a:endParaRPr sz="1100">
              <a:solidFill>
                <a:srgbClr val="3C78D8"/>
              </a:solidFill>
              <a:latin typeface="Calibri"/>
              <a:ea typeface="Calibri"/>
              <a:cs typeface="Calibri"/>
              <a:sym typeface="Calibri"/>
            </a:endParaRPr>
          </a:p>
          <a:p>
            <a:pPr marL="34290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EY - Ernst &amp; Young</a:t>
            </a:r>
            <a:endParaRPr sz="1100">
              <a:solidFill>
                <a:srgbClr val="3C78D8"/>
              </a:solidFill>
              <a:latin typeface="Calibri"/>
              <a:ea typeface="Calibri"/>
              <a:cs typeface="Calibri"/>
              <a:sym typeface="Calibri"/>
            </a:endParaRPr>
          </a:p>
          <a:p>
            <a:pPr marL="34290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KPMG - Klynveld Peat Marwick Goerdeler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Big Four historically dominated through a pyramid model of billable hours. As AI is </a:t>
            </a:r>
            <a:r>
              <a:rPr lang="en" sz="1100" b="1">
                <a:solidFill>
                  <a:srgbClr val="FF0000"/>
                </a:solidFill>
                <a:latin typeface="Calibri"/>
                <a:ea typeface="Calibri"/>
                <a:cs typeface="Calibri"/>
                <a:sym typeface="Calibri"/>
              </a:rPr>
              <a:t>automating core functions</a:t>
            </a:r>
            <a:r>
              <a:rPr lang="en" sz="1100">
                <a:solidFill>
                  <a:schemeClr val="dk1"/>
                </a:solidFill>
                <a:latin typeface="Calibri"/>
                <a:ea typeface="Calibri"/>
                <a:cs typeface="Calibri"/>
                <a:sym typeface="Calibri"/>
              </a:rPr>
              <a:t>, graduate hiring dropped 44% in 2024, with some firms cutting cohorts by 30%.</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Structured, data-heavy work like audit, tax compliance, due diligence, and forensics </a:t>
            </a:r>
            <a:r>
              <a:rPr lang="en" sz="1100" b="1">
                <a:solidFill>
                  <a:srgbClr val="FF0000"/>
                </a:solidFill>
                <a:latin typeface="Calibri"/>
                <a:ea typeface="Calibri"/>
                <a:cs typeface="Calibri"/>
                <a:sym typeface="Calibri"/>
              </a:rPr>
              <a:t>are being automated rapidly</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Industry experts predict 50% of roles in these areas could be eliminated within 3-5 years, with </a:t>
            </a:r>
            <a:r>
              <a:rPr lang="en" sz="1100" b="1">
                <a:solidFill>
                  <a:srgbClr val="3C78D8"/>
                </a:solidFill>
                <a:latin typeface="Calibri"/>
                <a:ea typeface="Calibri"/>
                <a:cs typeface="Calibri"/>
                <a:sym typeface="Calibri"/>
              </a:rPr>
              <a:t>AI solutions already capable of handling 90% of audit processes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Examples:</a:t>
            </a:r>
            <a:endParaRPr sz="1100">
              <a:solidFill>
                <a:schemeClr val="dk1"/>
              </a:solidFill>
              <a:latin typeface="Calibri"/>
              <a:ea typeface="Calibri"/>
              <a:cs typeface="Calibri"/>
              <a:sym typeface="Calibri"/>
            </a:endParaRPr>
          </a:p>
          <a:p>
            <a:pPr marL="34290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KPMG scans millions of accounting entries with AI</a:t>
            </a:r>
            <a:endParaRPr sz="1100">
              <a:solidFill>
                <a:srgbClr val="3C78D8"/>
              </a:solidFill>
              <a:latin typeface="Calibri"/>
              <a:ea typeface="Calibri"/>
              <a:cs typeface="Calibri"/>
              <a:sym typeface="Calibri"/>
            </a:endParaRPr>
          </a:p>
          <a:p>
            <a:pPr marL="34290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EY's AI helps 80K tax professionals hande 3+ Mln cases annually</a:t>
            </a:r>
            <a:endParaRPr sz="1100">
              <a:solidFill>
                <a:srgbClr val="3C78D8"/>
              </a:solidFill>
              <a:latin typeface="Calibri"/>
              <a:ea typeface="Calibri"/>
              <a:cs typeface="Calibri"/>
              <a:sym typeface="Calibri"/>
            </a:endParaRPr>
          </a:p>
          <a:p>
            <a:pPr marL="34290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Deloitte launched Zora AI for automated processing</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Firms are shifting from large graduate intakes doing repetitive work to a "diamond model" with fewer entry-level roles, more mid-career technical experts who can manage AI outputs and handle exceptions.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Three Critical New Roles:</a:t>
            </a:r>
            <a:endParaRPr sz="1100">
              <a:solidFill>
                <a:schemeClr val="dk1"/>
              </a:solidFill>
              <a:latin typeface="Calibri"/>
              <a:ea typeface="Calibri"/>
              <a:cs typeface="Calibri"/>
              <a:sym typeface="Calibri"/>
            </a:endParaRPr>
          </a:p>
          <a:p>
            <a:pPr marL="34290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Controls Engineers: Make AI safe and auditable</a:t>
            </a:r>
            <a:endParaRPr sz="1100">
              <a:solidFill>
                <a:srgbClr val="3C78D8"/>
              </a:solidFill>
              <a:latin typeface="Calibri"/>
              <a:ea typeface="Calibri"/>
              <a:cs typeface="Calibri"/>
              <a:sym typeface="Calibri"/>
            </a:endParaRPr>
          </a:p>
          <a:p>
            <a:pPr marL="34290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Domain Translators: Convert business problems into AI solutions and back to actionable insights  </a:t>
            </a:r>
            <a:endParaRPr sz="1100">
              <a:solidFill>
                <a:srgbClr val="3C78D8"/>
              </a:solidFill>
              <a:latin typeface="Calibri"/>
              <a:ea typeface="Calibri"/>
              <a:cs typeface="Calibri"/>
              <a:sym typeface="Calibri"/>
            </a:endParaRPr>
          </a:p>
          <a:p>
            <a:pPr marL="34290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Exception Handlers: Investigate and resolve AI-flagged anomalies</a:t>
            </a:r>
            <a:endParaRPr sz="1100">
              <a:solidFill>
                <a:srgbClr val="3C78D8"/>
              </a:solidFill>
              <a:latin typeface="Calibri"/>
              <a:ea typeface="Calibri"/>
              <a:cs typeface="Calibri"/>
              <a:sym typeface="Calibri"/>
            </a:endParaRPr>
          </a:p>
        </p:txBody>
      </p:sp>
      <p:sp>
        <p:nvSpPr>
          <p:cNvPr id="374" name="Google Shape;374;p38"/>
          <p:cNvSpPr txBox="1"/>
          <p:nvPr/>
        </p:nvSpPr>
        <p:spPr>
          <a:xfrm>
            <a:off x="4370950" y="188850"/>
            <a:ext cx="4715400" cy="154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allows smaller firms and in-house teams to access analysis previously only available from the Big Four. Boutique firms are winning more business and attracting Big Four talent.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Prices of services went down 50%</a:t>
            </a:r>
            <a:r>
              <a:rPr lang="en" sz="1100">
                <a:solidFill>
                  <a:schemeClr val="dk1"/>
                </a:solidFill>
                <a:latin typeface="Calibri"/>
                <a:ea typeface="Calibri"/>
                <a:cs typeface="Calibri"/>
                <a:sym typeface="Calibri"/>
              </a:rPr>
              <a:t>. Hour-based pricing is shifting to outcome-based pricing.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Each firm has built proprietary AI platforms and invest into AI heavily.</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KPMG announced $2B over five years targeting $12B in added revenue.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assurance and auditing AI systems themselves could become significant revenue streams, especially with regulations like the EU AI Act.</a:t>
            </a:r>
            <a:endParaRPr sz="1100" i="1">
              <a:solidFill>
                <a:srgbClr val="6AA84F"/>
              </a:solidFill>
              <a:latin typeface="Calibri"/>
              <a:ea typeface="Calibri"/>
              <a:cs typeface="Calibri"/>
              <a:sym typeface="Calibri"/>
            </a:endParaRPr>
          </a:p>
        </p:txBody>
      </p:sp>
      <p:pic>
        <p:nvPicPr>
          <p:cNvPr id="375" name="Google Shape;375;p3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687124" y="3654225"/>
            <a:ext cx="2132251" cy="1375650"/>
          </a:xfrm>
          <a:prstGeom prst="rect">
            <a:avLst/>
          </a:prstGeom>
          <a:noFill/>
          <a:ln>
            <a:noFill/>
          </a:ln>
        </p:spPr>
      </p:pic>
      <p:sp>
        <p:nvSpPr>
          <p:cNvPr id="376" name="Google Shape;376;p38"/>
          <p:cNvSpPr txBox="1"/>
          <p:nvPr/>
        </p:nvSpPr>
        <p:spPr>
          <a:xfrm>
            <a:off x="4370850" y="1765375"/>
            <a:ext cx="4715400" cy="1711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So, complete collapse of big four is unlikely given their capital and entrenchment, but the old operating model is dying.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 the next 5 years expect diamond-shaped organizations with fewer total employees but more AI engineers and hybrid operators.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Winners will need to move fast on pricing models, measure AI impact, build reusable AI components, and treat AI as a teammate rather than a threat.</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fundamental question isn't whether AI will change the Big Four - it already has. The question is whether they can reinvent fast enough to maintain their market position against more agile, tech-enabled competitors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6AA84F"/>
              </a:buClr>
              <a:buSzPts val="1100"/>
              <a:buFont typeface="Calibri"/>
              <a:buChar char="●"/>
            </a:pPr>
            <a:r>
              <a:rPr lang="en" sz="1100" i="1">
                <a:solidFill>
                  <a:srgbClr val="6AA84F"/>
                </a:solidFill>
                <a:latin typeface="Calibri"/>
                <a:ea typeface="Calibri"/>
                <a:cs typeface="Calibri"/>
                <a:sym typeface="Calibri"/>
              </a:rPr>
              <a:t>credit - summarized from "Oli's AI Dispatch"</a:t>
            </a:r>
            <a:endParaRPr sz="1100" i="1">
              <a:solidFill>
                <a:srgbClr val="6AA84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9"/>
          <p:cNvSpPr txBox="1"/>
          <p:nvPr/>
        </p:nvSpPr>
        <p:spPr>
          <a:xfrm>
            <a:off x="55075" y="-9225"/>
            <a:ext cx="4466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René Descartes and AI</a:t>
            </a:r>
            <a:endParaRPr sz="2000" b="1" i="0" u="none" strike="noStrike" cap="none">
              <a:solidFill>
                <a:schemeClr val="dk1"/>
              </a:solidFill>
              <a:latin typeface="Calibri"/>
              <a:ea typeface="Calibri"/>
              <a:cs typeface="Calibri"/>
              <a:sym typeface="Calibri"/>
            </a:endParaRPr>
          </a:p>
        </p:txBody>
      </p:sp>
      <p:sp>
        <p:nvSpPr>
          <p:cNvPr id="382" name="Google Shape;382;p39"/>
          <p:cNvSpPr txBox="1"/>
          <p:nvPr/>
        </p:nvSpPr>
        <p:spPr>
          <a:xfrm>
            <a:off x="55075" y="621975"/>
            <a:ext cx="44664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René Descartes and AI</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17th-century philosopher René Descartes has created a method of </a:t>
            </a:r>
            <a:r>
              <a:rPr lang="en" sz="1200" b="1">
                <a:solidFill>
                  <a:srgbClr val="3C78D8"/>
                </a:solidFill>
                <a:latin typeface="Calibri"/>
                <a:ea typeface="Calibri"/>
                <a:cs typeface="Calibri"/>
                <a:sym typeface="Calibri"/>
              </a:rPr>
              <a:t>breaking big problems into smaller, manageable pieces - which is exactly how AI systems work today</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 emphasized using pure logic and reason, which became the foundation for how AI programs think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Descartes said that humans have minds (which think) separate from bodies (which are physical). He believed real thinking requires consciousness and self-awareness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creates a challenge for AI: even very smart </a:t>
            </a:r>
            <a:r>
              <a:rPr lang="en" sz="1200" b="1">
                <a:solidFill>
                  <a:srgbClr val="FF0000"/>
                </a:solidFill>
                <a:latin typeface="Calibri"/>
                <a:ea typeface="Calibri"/>
                <a:cs typeface="Calibri"/>
                <a:sym typeface="Calibri"/>
              </a:rPr>
              <a:t>AI systems might just be copying thinking patterns without actually understanding anything</a:t>
            </a:r>
            <a:r>
              <a:rPr lang="en" sz="1200">
                <a:solidFill>
                  <a:schemeClr val="dk1"/>
                </a:solidFill>
                <a:latin typeface="Calibri"/>
                <a:ea typeface="Calibri"/>
                <a:cs typeface="Calibri"/>
                <a:sym typeface="Calibri"/>
              </a:rPr>
              <a:t>, like a very sophisticated calculator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https://en.wikipedia.org/wiki/Ren%C3%A9_Descartes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383" name="Google Shape;383;p39"/>
          <p:cNvPicPr preferRelativeResize="0"/>
          <p:nvPr/>
        </p:nvPicPr>
        <p:blipFill>
          <a:blip r:embed="rId4">
            <a:alphaModFix/>
          </a:blip>
          <a:stretch>
            <a:fillRect/>
          </a:stretch>
        </p:blipFill>
        <p:spPr>
          <a:xfrm>
            <a:off x="5542638" y="1084125"/>
            <a:ext cx="2733675" cy="1666875"/>
          </a:xfrm>
          <a:prstGeom prst="rect">
            <a:avLst/>
          </a:prstGeom>
          <a:noFill/>
          <a:ln w="9525" cap="flat" cmpd="sng">
            <a:solidFill>
              <a:srgbClr val="FF0000"/>
            </a:solidFill>
            <a:prstDash val="solid"/>
            <a:round/>
            <a:headEnd type="none" w="sm" len="sm"/>
            <a:tailEnd type="none" w="sm" len="sm"/>
          </a:ln>
        </p:spPr>
      </p:pic>
      <p:sp>
        <p:nvSpPr>
          <p:cNvPr id="384" name="Google Shape;384;p39"/>
          <p:cNvSpPr txBox="1"/>
          <p:nvPr/>
        </p:nvSpPr>
        <p:spPr>
          <a:xfrm>
            <a:off x="4880425" y="2841500"/>
            <a:ext cx="40581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René Descartes (1596 - 1650)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French philosopher, scientist, and mathematician.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Cartesian coordinate system is named after him.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Descartes is also credited as the father of analytic geometry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 has often been called the father of modern philosophy.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His best known philosophical statement is:"cogito, ergo sum" (</a:t>
            </a:r>
            <a:r>
              <a:rPr lang="en" sz="1200" b="1">
                <a:solidFill>
                  <a:srgbClr val="FF0000"/>
                </a:solidFill>
                <a:latin typeface="Calibri"/>
                <a:ea typeface="Calibri"/>
                <a:cs typeface="Calibri"/>
                <a:sym typeface="Calibri"/>
              </a:rPr>
              <a:t>"I think, therefore I am"</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0"/>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90" name="Google Shape;390;p40"/>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391" name="Google Shape;391;p40"/>
          <p:cNvSpPr txBox="1"/>
          <p:nvPr/>
        </p:nvSpPr>
        <p:spPr>
          <a:xfrm>
            <a:off x="6084400" y="110675"/>
            <a:ext cx="2994900" cy="7572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600" b="1" i="1">
                <a:solidFill>
                  <a:srgbClr val="FF0000"/>
                </a:solidFill>
                <a:latin typeface="Calibri"/>
                <a:ea typeface="Calibri"/>
                <a:cs typeface="Calibri"/>
                <a:sym typeface="Calibri"/>
              </a:rPr>
              <a:t>"Don't fear AI replacement, embrace AI augmentation"     </a:t>
            </a:r>
            <a:endParaRPr sz="1600" b="1" i="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600" b="1" i="1">
                <a:solidFill>
                  <a:srgbClr val="FF0000"/>
                </a:solidFill>
                <a:latin typeface="Calibri"/>
                <a:ea typeface="Calibri"/>
                <a:cs typeface="Calibri"/>
                <a:sym typeface="Calibri"/>
              </a:rPr>
              <a:t>      -- Eric Schmidt</a:t>
            </a:r>
            <a:endParaRPr sz="1600" b="1" i="1">
              <a:solidFill>
                <a:srgbClr val="FF0000"/>
              </a:solidFill>
              <a:latin typeface="Calibri"/>
              <a:ea typeface="Calibri"/>
              <a:cs typeface="Calibri"/>
              <a:sym typeface="Calibri"/>
            </a:endParaRPr>
          </a:p>
        </p:txBody>
      </p:sp>
      <p:sp>
        <p:nvSpPr>
          <p:cNvPr id="392" name="Google Shape;392;p40"/>
          <p:cNvSpPr txBox="1"/>
          <p:nvPr/>
        </p:nvSpPr>
        <p:spPr>
          <a:xfrm>
            <a:off x="5743175" y="3789263"/>
            <a:ext cx="2607300" cy="114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Tech Layoffs in 2025: </a:t>
            </a:r>
            <a:r>
              <a:rPr lang="en" sz="1300" b="1">
                <a:latin typeface="Calibri"/>
                <a:ea typeface="Calibri"/>
                <a:cs typeface="Calibri"/>
                <a:sym typeface="Calibri"/>
              </a:rPr>
              <a:t>80,945</a:t>
            </a:r>
            <a:r>
              <a:rPr lang="en" sz="1200">
                <a:latin typeface="Calibri"/>
                <a:ea typeface="Calibri"/>
                <a:cs typeface="Calibri"/>
                <a:sym typeface="Calibri"/>
              </a:rPr>
              <a:t> people</a:t>
            </a: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200">
                <a:latin typeface="Calibri"/>
                <a:ea typeface="Calibri"/>
                <a:cs typeface="Calibri"/>
                <a:sym typeface="Calibri"/>
              </a:rPr>
              <a:t>     (as of August 14, 2025)</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Compared to 152,922 people in </a:t>
            </a:r>
            <a:r>
              <a:rPr lang="en" sz="1200">
                <a:solidFill>
                  <a:srgbClr val="000000"/>
                </a:solidFill>
                <a:latin typeface="Calibri"/>
                <a:ea typeface="Calibri"/>
                <a:cs typeface="Calibri"/>
                <a:sym typeface="Calibri"/>
              </a:rPr>
              <a:t>2024, </a:t>
            </a: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200">
                <a:latin typeface="Calibri"/>
                <a:ea typeface="Calibri"/>
                <a:cs typeface="Calibri"/>
                <a:sym typeface="Calibri"/>
              </a:rPr>
              <a:t>      264,220 people in 2023, and</a:t>
            </a: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200">
                <a:latin typeface="Calibri"/>
                <a:ea typeface="Calibri"/>
                <a:cs typeface="Calibri"/>
                <a:sym typeface="Calibri"/>
              </a:rPr>
              <a:t>      165,269 people in 2022</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a:t>
            </a:r>
            <a:endParaRPr sz="1200" i="0" u="none" strike="noStrike" cap="none">
              <a:solidFill>
                <a:srgbClr val="000000"/>
              </a:solidFill>
              <a:latin typeface="Calibri"/>
              <a:ea typeface="Calibri"/>
              <a:cs typeface="Calibri"/>
              <a:sym typeface="Calibri"/>
            </a:endParaRPr>
          </a:p>
        </p:txBody>
      </p:sp>
      <p:pic>
        <p:nvPicPr>
          <p:cNvPr id="393" name="Google Shape;393;p4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2400" y="588637"/>
            <a:ext cx="5088956" cy="1894763"/>
          </a:xfrm>
          <a:prstGeom prst="rect">
            <a:avLst/>
          </a:prstGeom>
          <a:noFill/>
          <a:ln w="9525" cap="flat" cmpd="sng">
            <a:solidFill>
              <a:srgbClr val="FF0000"/>
            </a:solidFill>
            <a:prstDash val="solid"/>
            <a:round/>
            <a:headEnd type="none" w="sm" len="sm"/>
            <a:tailEnd type="none" w="sm" len="sm"/>
          </a:ln>
        </p:spPr>
      </p:pic>
      <p:pic>
        <p:nvPicPr>
          <p:cNvPr id="394" name="Google Shape;394;p4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2400" y="2635800"/>
            <a:ext cx="4892949" cy="244097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pic>
        <p:nvPicPr>
          <p:cNvPr id="399" name="Google Shape;399;p4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400" name="Google Shape;400;p41"/>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401" name="Google Shape;401;p41"/>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402" name="Google Shape;402;p4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403" name="Google Shape;403;p41"/>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404" name="Google Shape;404;p41"/>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2"/>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7"/>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GPT-5 impressions</a:t>
            </a:r>
            <a:endParaRPr sz="2000" b="1" i="0" u="none" strike="noStrike" cap="none">
              <a:solidFill>
                <a:schemeClr val="dk1"/>
              </a:solidFill>
              <a:latin typeface="Calibri"/>
              <a:ea typeface="Calibri"/>
              <a:cs typeface="Calibri"/>
              <a:sym typeface="Calibri"/>
            </a:endParaRPr>
          </a:p>
        </p:txBody>
      </p:sp>
      <p:sp>
        <p:nvSpPr>
          <p:cNvPr id="148" name="Google Shape;148;p17"/>
          <p:cNvSpPr txBox="1"/>
          <p:nvPr/>
        </p:nvSpPr>
        <p:spPr>
          <a:xfrm>
            <a:off x="55075" y="482325"/>
            <a:ext cx="44127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Mathew Berman tests:</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https://www.youtube.com/watch?v=BUDmHYI6e3g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Robin Ebers - GPT-5 Will NOT Replace Claude Code</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(not practical slow, spends too many tokens)</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4"/>
              </a:rPr>
              <a:t>https://www.youtube.com/watch?v=bTCNOIee31c</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49" name="Google Shape;149;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83775" y="501900"/>
            <a:ext cx="1612890" cy="879300"/>
          </a:xfrm>
          <a:prstGeom prst="rect">
            <a:avLst/>
          </a:prstGeom>
          <a:noFill/>
          <a:ln w="9525" cap="flat" cmpd="sng">
            <a:solidFill>
              <a:srgbClr val="FF0000"/>
            </a:solidFill>
            <a:prstDash val="solid"/>
            <a:round/>
            <a:headEnd type="none" w="sm" len="sm"/>
            <a:tailEnd type="none" w="sm" len="sm"/>
          </a:ln>
        </p:spPr>
      </p:pic>
      <p:pic>
        <p:nvPicPr>
          <p:cNvPr id="150" name="Google Shape;150;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511825" y="501899"/>
            <a:ext cx="1612899" cy="879413"/>
          </a:xfrm>
          <a:prstGeom prst="rect">
            <a:avLst/>
          </a:prstGeom>
          <a:noFill/>
          <a:ln w="9525" cap="flat" cmpd="sng">
            <a:solidFill>
              <a:srgbClr val="FF0000"/>
            </a:solidFill>
            <a:prstDash val="solid"/>
            <a:round/>
            <a:headEnd type="none" w="sm" len="sm"/>
            <a:tailEnd type="none" w="sm" len="sm"/>
          </a:ln>
        </p:spPr>
      </p:pic>
      <p:sp>
        <p:nvSpPr>
          <p:cNvPr id="151" name="Google Shape;151;p17"/>
          <p:cNvSpPr txBox="1"/>
          <p:nvPr/>
        </p:nvSpPr>
        <p:spPr>
          <a:xfrm>
            <a:off x="55075" y="1510700"/>
            <a:ext cx="44127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What Went Wrong With GPT-5...(People Hate It)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Router was not working correctly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 is not as friendly as previous versions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"intelligent co-pilot that doesn't care about you"</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7"/>
              </a:rPr>
              <a:t>https://www.youtube.com/watch?v=lmuXAoHLc8s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52" name="Google Shape;152;p1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748400" y="1497950"/>
            <a:ext cx="1705457" cy="954750"/>
          </a:xfrm>
          <a:prstGeom prst="rect">
            <a:avLst/>
          </a:prstGeom>
          <a:noFill/>
          <a:ln w="9525" cap="flat" cmpd="sng">
            <a:solidFill>
              <a:srgbClr val="FF0000"/>
            </a:solidFill>
            <a:prstDash val="solid"/>
            <a:round/>
            <a:headEnd type="none" w="sm" len="sm"/>
            <a:tailEnd type="none" w="sm" len="sm"/>
          </a:ln>
        </p:spPr>
      </p:pic>
      <p:sp>
        <p:nvSpPr>
          <p:cNvPr id="153" name="Google Shape;153;p17"/>
          <p:cNvSpPr txBox="1"/>
          <p:nvPr/>
        </p:nvSpPr>
        <p:spPr>
          <a:xfrm>
            <a:off x="55075" y="3685571"/>
            <a:ext cx="44127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All previous models were removed. Now there is only GPT-5</a:t>
            </a:r>
            <a:endParaRPr sz="1200">
              <a:solidFill>
                <a:schemeClr val="dk1"/>
              </a:solidFill>
              <a:latin typeface="Calibri"/>
              <a:ea typeface="Calibri"/>
              <a:cs typeface="Calibri"/>
              <a:sym typeface="Calibri"/>
            </a:endParaRPr>
          </a:p>
        </p:txBody>
      </p:sp>
      <p:pic>
        <p:nvPicPr>
          <p:cNvPr id="154" name="Google Shape;154;p17"/>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5075" y="3970521"/>
            <a:ext cx="2869436" cy="1126650"/>
          </a:xfrm>
          <a:prstGeom prst="rect">
            <a:avLst/>
          </a:prstGeom>
          <a:noFill/>
          <a:ln w="9525" cap="flat" cmpd="sng">
            <a:solidFill>
              <a:srgbClr val="FF0000"/>
            </a:solidFill>
            <a:prstDash val="solid"/>
            <a:round/>
            <a:headEnd type="none" w="sm" len="sm"/>
            <a:tailEnd type="none" w="sm" len="sm"/>
          </a:ln>
        </p:spPr>
      </p:pic>
      <p:sp>
        <p:nvSpPr>
          <p:cNvPr id="155" name="Google Shape;155;p17"/>
          <p:cNvSpPr txBox="1"/>
          <p:nvPr/>
        </p:nvSpPr>
        <p:spPr>
          <a:xfrm>
            <a:off x="55075" y="2649063"/>
            <a:ext cx="44127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Early GPT‑5 results: strong across reasoning, with problems related to routing, cost, and effort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Early tests found GPT‑5 consumed 4–5× more tokens than GPT‑4.1 on identical vision prompts, likely due to more verbose internal “thinking”</a:t>
            </a:r>
            <a:endParaRPr sz="1200">
              <a:solidFill>
                <a:schemeClr val="dk1"/>
              </a:solidFill>
              <a:latin typeface="Calibri"/>
              <a:ea typeface="Calibri"/>
              <a:cs typeface="Calibri"/>
              <a:sym typeface="Calibri"/>
            </a:endParaRPr>
          </a:p>
        </p:txBody>
      </p:sp>
      <p:sp>
        <p:nvSpPr>
          <p:cNvPr id="156" name="Google Shape;156;p17"/>
          <p:cNvSpPr txBox="1"/>
          <p:nvPr/>
        </p:nvSpPr>
        <p:spPr>
          <a:xfrm>
            <a:off x="4617688" y="2569450"/>
            <a:ext cx="2328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GPT-5 did receive updates this week in response to user backlash and technical issues - bug fixes, improved model selection routing, increasing message limits for Plus subscribers, and the temporary re-allowing of GPT-4o for some users</a:t>
            </a:r>
            <a:endParaRPr sz="1200">
              <a:solidFill>
                <a:schemeClr val="dk1"/>
              </a:solidFill>
              <a:latin typeface="Calibri"/>
              <a:ea typeface="Calibri"/>
              <a:cs typeface="Calibri"/>
              <a:sym typeface="Calibri"/>
            </a:endParaRPr>
          </a:p>
        </p:txBody>
      </p:sp>
      <p:pic>
        <p:nvPicPr>
          <p:cNvPr id="157" name="Google Shape;157;p17"/>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7095637" y="1510700"/>
            <a:ext cx="1988825" cy="2274937"/>
          </a:xfrm>
          <a:prstGeom prst="rect">
            <a:avLst/>
          </a:prstGeom>
          <a:noFill/>
          <a:ln w="9525" cap="flat" cmpd="sng">
            <a:solidFill>
              <a:srgbClr val="FF0000"/>
            </a:solidFill>
            <a:prstDash val="solid"/>
            <a:round/>
            <a:headEnd type="none" w="sm" len="sm"/>
            <a:tailEnd type="none" w="sm" len="sm"/>
          </a:ln>
        </p:spPr>
      </p:pic>
      <p:sp>
        <p:nvSpPr>
          <p:cNvPr id="158" name="Google Shape;158;p17"/>
          <p:cNvSpPr txBox="1"/>
          <p:nvPr/>
        </p:nvSpPr>
        <p:spPr>
          <a:xfrm>
            <a:off x="5227025" y="4143775"/>
            <a:ext cx="16857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GPT-OSS Playground</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11"/>
              </a:rPr>
              <a:t>https://gpt-oss.com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59" name="Google Shape;159;p17"/>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2990000" y="4210227"/>
            <a:ext cx="2171526" cy="879300"/>
          </a:xfrm>
          <a:prstGeom prst="rect">
            <a:avLst/>
          </a:prstGeom>
          <a:noFill/>
          <a:ln w="9525" cap="flat" cmpd="sng">
            <a:solidFill>
              <a:srgbClr val="FF0000"/>
            </a:solidFill>
            <a:prstDash val="solid"/>
            <a:round/>
            <a:headEnd type="none" w="sm" len="sm"/>
            <a:tailEnd type="none" w="sm" len="sm"/>
          </a:ln>
        </p:spPr>
      </p:pic>
      <p:sp>
        <p:nvSpPr>
          <p:cNvPr id="160" name="Google Shape;160;p17"/>
          <p:cNvSpPr txBox="1"/>
          <p:nvPr/>
        </p:nvSpPr>
        <p:spPr>
          <a:xfrm>
            <a:off x="7095625" y="3928575"/>
            <a:ext cx="19887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Microsoft's Copilot now has  GPT-5 for free. </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Before it was offering varios OpenAI models (depending on payment plan)</a:t>
            </a:r>
            <a:endParaRPr sz="1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HRM (Hierarchical Reasoning Model)</a:t>
            </a:r>
            <a:endParaRPr sz="2000" b="1" i="0" u="none" strike="noStrike" cap="none">
              <a:solidFill>
                <a:schemeClr val="dk1"/>
              </a:solidFill>
              <a:latin typeface="Calibri"/>
              <a:ea typeface="Calibri"/>
              <a:cs typeface="Calibri"/>
              <a:sym typeface="Calibri"/>
            </a:endParaRPr>
          </a:p>
        </p:txBody>
      </p:sp>
      <p:sp>
        <p:nvSpPr>
          <p:cNvPr id="166" name="Google Shape;166;p18"/>
          <p:cNvSpPr txBox="1"/>
          <p:nvPr/>
        </p:nvSpPr>
        <p:spPr>
          <a:xfrm>
            <a:off x="55075" y="482325"/>
            <a:ext cx="44127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rgbClr val="FF0000"/>
              </a:buClr>
              <a:buSzPts val="1000"/>
              <a:buFont typeface="Calibri"/>
              <a:buChar char="●"/>
            </a:pPr>
            <a:r>
              <a:rPr lang="en" sz="1200" b="1">
                <a:solidFill>
                  <a:srgbClr val="FF0000"/>
                </a:solidFill>
                <a:latin typeface="Calibri"/>
                <a:ea typeface="Calibri"/>
                <a:cs typeface="Calibri"/>
                <a:sym typeface="Calibri"/>
              </a:rPr>
              <a:t>HRM (Hierarchical Reasoning Model) - Open Source</a:t>
            </a:r>
            <a:endParaRPr sz="1200" b="1">
              <a:solidFill>
                <a:srgbClr val="FF0000"/>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200" b="1">
                <a:solidFill>
                  <a:srgbClr val="3C78D8"/>
                </a:solidFill>
                <a:latin typeface="Calibri"/>
                <a:ea typeface="Calibri"/>
                <a:cs typeface="Calibri"/>
                <a:sym typeface="Calibri"/>
              </a:rPr>
              <a:t>Very small 27M params </a:t>
            </a:r>
            <a:r>
              <a:rPr lang="en" sz="1200">
                <a:solidFill>
                  <a:schemeClr val="dk1"/>
                </a:solidFill>
                <a:latin typeface="Calibri"/>
                <a:ea typeface="Calibri"/>
                <a:cs typeface="Calibri"/>
                <a:sym typeface="Calibri"/>
              </a:rPr>
              <a:t>system outperforms much bigger models</a:t>
            </a:r>
            <a:endParaRPr sz="12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200">
                <a:solidFill>
                  <a:schemeClr val="dk1"/>
                </a:solidFill>
                <a:latin typeface="Calibri"/>
                <a:ea typeface="Calibri"/>
                <a:cs typeface="Calibri"/>
                <a:sym typeface="Calibri"/>
              </a:rPr>
              <a:t>Created by Sapient Intelligence - small startup from Singapore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https://www.youtube.com/watch?v=2KC03FPuOCs</a:t>
            </a:r>
            <a:r>
              <a:rPr lang="en" sz="1200">
                <a:solidFill>
                  <a:schemeClr val="dk1"/>
                </a:solidFill>
                <a:latin typeface="Calibri"/>
                <a:ea typeface="Calibri"/>
                <a:cs typeface="Calibri"/>
                <a:sym typeface="Calibri"/>
              </a:rPr>
              <a:t> - video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https://github.com/sapientinc/HRM</a:t>
            </a:r>
            <a:r>
              <a:rPr lang="en" sz="1200">
                <a:solidFill>
                  <a:schemeClr val="dk1"/>
                </a:solidFill>
                <a:latin typeface="Calibri"/>
                <a:ea typeface="Calibri"/>
                <a:cs typeface="Calibri"/>
                <a:sym typeface="Calibri"/>
              </a:rPr>
              <a:t> - github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https://arxiv.org/abs/2506.21734</a:t>
            </a:r>
            <a:r>
              <a:rPr lang="en" sz="1200">
                <a:solidFill>
                  <a:schemeClr val="dk1"/>
                </a:solidFill>
                <a:latin typeface="Calibri"/>
                <a:ea typeface="Calibri"/>
                <a:cs typeface="Calibri"/>
                <a:sym typeface="Calibri"/>
              </a:rPr>
              <a:t> - paper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HRM achieved a major breakthrough in machine reasoning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Its key innovation is a brain-inspired, planner-worker architecture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high-level "planner" creates strategies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low-level "worker" carries them out and reports back, enabling the model to think in self-correcting loops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rather than fragile, linear chains of thought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40.3% on ARC AGI benchmark (compare with 34.5% OpenAI o3-mini-high and 21.2% of Claude 3.7)</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Extreme Sudoku, HRM solved 55% of cases, versus a 0% success rate for popular chain-of-thought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HRM can be trained for such tasks in only 2 GPU hours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means that AI of this caliber could run locally on laptops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HRM's creators argue this result shows the future of AI may depend less on model size and more on smarter, human-like cognitive architectures</a:t>
            </a:r>
            <a:endParaRPr sz="1200">
              <a:solidFill>
                <a:schemeClr val="dk1"/>
              </a:solidFill>
              <a:latin typeface="Calibri"/>
              <a:ea typeface="Calibri"/>
              <a:cs typeface="Calibri"/>
              <a:sym typeface="Calibri"/>
            </a:endParaRPr>
          </a:p>
        </p:txBody>
      </p:sp>
      <p:sp>
        <p:nvSpPr>
          <p:cNvPr id="167" name="Google Shape;167;p18"/>
          <p:cNvSpPr txBox="1"/>
          <p:nvPr/>
        </p:nvSpPr>
        <p:spPr>
          <a:xfrm>
            <a:off x="4602350" y="567250"/>
            <a:ext cx="44127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HRM approach closely resembles the agentic system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with a </a:t>
            </a:r>
            <a:r>
              <a:rPr lang="en" sz="1200" b="1">
                <a:solidFill>
                  <a:srgbClr val="FF0000"/>
                </a:solidFill>
                <a:latin typeface="Calibri"/>
                <a:ea typeface="Calibri"/>
                <a:cs typeface="Calibri"/>
                <a:sym typeface="Calibri"/>
              </a:rPr>
              <a:t>separation of planning/orchestration and specialist execution</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In any complex organization - from corporations to governments and militaries - the most effective outcomes arise when </a:t>
            </a:r>
            <a:r>
              <a:rPr lang="en" sz="1200" b="1">
                <a:solidFill>
                  <a:srgbClr val="FF0000"/>
                </a:solidFill>
                <a:latin typeface="Calibri"/>
                <a:ea typeface="Calibri"/>
                <a:cs typeface="Calibri"/>
                <a:sym typeface="Calibri"/>
              </a:rPr>
              <a:t>strategy and execution are clearly separated</a:t>
            </a:r>
            <a:r>
              <a:rPr lang="en" sz="1200">
                <a:solidFill>
                  <a:schemeClr val="dk1"/>
                </a:solidFill>
                <a:latin typeface="Calibri"/>
                <a:ea typeface="Calibri"/>
                <a:cs typeface="Calibri"/>
                <a:sym typeface="Calibri"/>
              </a:rPr>
              <a:t>, yet strongly aligned through communication, feedback, and shared metrics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Examples of Separation of Responsibilities: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Reinforcement Learning actor/critic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Military soldiers/generals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Business workers/managers</a:t>
            </a:r>
            <a:endParaRPr sz="1200">
              <a:solidFill>
                <a:schemeClr val="dk1"/>
              </a:solidFill>
              <a:latin typeface="Calibri"/>
              <a:ea typeface="Calibri"/>
              <a:cs typeface="Calibri"/>
              <a:sym typeface="Calibri"/>
            </a:endParaRPr>
          </a:p>
        </p:txBody>
      </p:sp>
      <p:pic>
        <p:nvPicPr>
          <p:cNvPr id="168" name="Google Shape;168;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539625" y="2946225"/>
            <a:ext cx="2350402" cy="2036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Why Terminal AI Assistants are Popular</a:t>
            </a:r>
            <a:endParaRPr sz="2000" b="1" i="0" u="none" strike="noStrike" cap="none">
              <a:solidFill>
                <a:schemeClr val="dk1"/>
              </a:solidFill>
              <a:latin typeface="Calibri"/>
              <a:ea typeface="Calibri"/>
              <a:cs typeface="Calibri"/>
              <a:sym typeface="Calibri"/>
            </a:endParaRPr>
          </a:p>
        </p:txBody>
      </p:sp>
      <p:sp>
        <p:nvSpPr>
          <p:cNvPr id="174" name="Google Shape;174;p19"/>
          <p:cNvSpPr txBox="1"/>
          <p:nvPr/>
        </p:nvSpPr>
        <p:spPr>
          <a:xfrm>
            <a:off x="55075" y="482325"/>
            <a:ext cx="41136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Terminal AI assistants - such as Claude Code, Gemini CLI, Cursor CLI, and similar tools - combine the power of modern AI with the flexibility, speed, and universality of the command line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Allow to automate repetitive command-line operations like file management, deployments, and script generation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Faster Command Discovery - users can describe tasks in natural language and let the AI suggest precise commands or scripts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Terminal assistants can detect command typos and risky instructions, suggesting corrections in real-time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Approve/Reject Before Execution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is embedded directly into the terminal, eliminating context switching between the code editor, browser, and chatbots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Many terminal assistants support non-interactive operation, enabling powerful automation for CI/CD pipelines, batch processing, and other workflow integrations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Plain Language Instructions, Conversational Experience, Personalization,  Learning from User Behavior, Continuous Improvement, Customizable (behavior, context, file access, and model choice for different projects), Open Source, easy to integrate into any environment, Professional-Grade Results with less "friction" compared to traditional IDE plugins or sidebar-based assistants</a:t>
            </a:r>
            <a:endParaRPr sz="1200">
              <a:solidFill>
                <a:schemeClr val="dk1"/>
              </a:solidFill>
              <a:latin typeface="Calibri"/>
              <a:ea typeface="Calibri"/>
              <a:cs typeface="Calibri"/>
              <a:sym typeface="Calibri"/>
            </a:endParaRPr>
          </a:p>
        </p:txBody>
      </p:sp>
      <p:pic>
        <p:nvPicPr>
          <p:cNvPr id="175" name="Google Shape;175;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239175" y="533282"/>
            <a:ext cx="1655775" cy="930342"/>
          </a:xfrm>
          <a:prstGeom prst="rect">
            <a:avLst/>
          </a:prstGeom>
          <a:noFill/>
          <a:ln w="9525" cap="flat" cmpd="sng">
            <a:solidFill>
              <a:srgbClr val="FF0000"/>
            </a:solidFill>
            <a:prstDash val="solid"/>
            <a:round/>
            <a:headEnd type="none" w="sm" len="sm"/>
            <a:tailEnd type="none" w="sm" len="sm"/>
          </a:ln>
        </p:spPr>
      </p:pic>
      <p:pic>
        <p:nvPicPr>
          <p:cNvPr id="176" name="Google Shape;176;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239175" y="1581250"/>
            <a:ext cx="1655775" cy="927226"/>
          </a:xfrm>
          <a:prstGeom prst="rect">
            <a:avLst/>
          </a:prstGeom>
          <a:noFill/>
          <a:ln w="9525" cap="flat" cmpd="sng">
            <a:solidFill>
              <a:srgbClr val="FF0000"/>
            </a:solidFill>
            <a:prstDash val="solid"/>
            <a:round/>
            <a:headEnd type="none" w="sm" len="sm"/>
            <a:tailEnd type="none" w="sm" len="sm"/>
          </a:ln>
        </p:spPr>
      </p:pic>
      <p:pic>
        <p:nvPicPr>
          <p:cNvPr id="177" name="Google Shape;177;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239175" y="2593988"/>
            <a:ext cx="1655775" cy="830500"/>
          </a:xfrm>
          <a:prstGeom prst="rect">
            <a:avLst/>
          </a:prstGeom>
          <a:noFill/>
          <a:ln w="9525" cap="flat" cmpd="sng">
            <a:solidFill>
              <a:srgbClr val="FF0000"/>
            </a:solidFill>
            <a:prstDash val="solid"/>
            <a:round/>
            <a:headEnd type="none" w="sm" len="sm"/>
            <a:tailEnd type="none" w="sm" len="sm"/>
          </a:ln>
        </p:spPr>
      </p:pic>
      <p:pic>
        <p:nvPicPr>
          <p:cNvPr id="178" name="Google Shape;178;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239175" y="3510000"/>
            <a:ext cx="1655775" cy="927237"/>
          </a:xfrm>
          <a:prstGeom prst="rect">
            <a:avLst/>
          </a:prstGeom>
          <a:noFill/>
          <a:ln w="9525" cap="flat" cmpd="sng">
            <a:solidFill>
              <a:srgbClr val="FF0000"/>
            </a:solidFill>
            <a:prstDash val="solid"/>
            <a:round/>
            <a:headEnd type="none" w="sm" len="sm"/>
            <a:tailEnd type="none" w="sm" len="sm"/>
          </a:ln>
        </p:spPr>
      </p:pic>
      <p:sp>
        <p:nvSpPr>
          <p:cNvPr id="179" name="Google Shape;179;p19"/>
          <p:cNvSpPr txBox="1"/>
          <p:nvPr/>
        </p:nvSpPr>
        <p:spPr>
          <a:xfrm>
            <a:off x="6025975" y="550875"/>
            <a:ext cx="3042300" cy="209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Warp.dev </a:t>
            </a:r>
            <a:r>
              <a:rPr lang="en" sz="800" u="sng">
                <a:solidFill>
                  <a:schemeClr val="hlink"/>
                </a:solidFill>
                <a:latin typeface="Calibri"/>
                <a:ea typeface="Calibri"/>
                <a:cs typeface="Calibri"/>
                <a:sym typeface="Calibri"/>
                <a:hlinkClick r:id="rId7"/>
              </a:rPr>
              <a:t>https://www.warp.dev/coding</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OpenCode SST</a:t>
            </a:r>
            <a:r>
              <a:rPr lang="en" sz="800">
                <a:solidFill>
                  <a:schemeClr val="dk1"/>
                </a:solidFill>
                <a:latin typeface="Calibri"/>
                <a:ea typeface="Calibri"/>
                <a:cs typeface="Calibri"/>
                <a:sym typeface="Calibri"/>
              </a:rPr>
              <a:t> </a:t>
            </a:r>
            <a:r>
              <a:rPr lang="en" sz="800" u="sng">
                <a:solidFill>
                  <a:schemeClr val="hlink"/>
                </a:solidFill>
                <a:latin typeface="Calibri"/>
                <a:ea typeface="Calibri"/>
                <a:cs typeface="Calibri"/>
                <a:sym typeface="Calibri"/>
                <a:hlinkClick r:id="rId8"/>
              </a:rPr>
              <a:t>https://github.com/sst/opencode</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Kilo Code</a:t>
            </a:r>
            <a:r>
              <a:rPr lang="en" sz="800">
                <a:solidFill>
                  <a:schemeClr val="dk1"/>
                </a:solidFill>
                <a:latin typeface="Calibri"/>
                <a:ea typeface="Calibri"/>
                <a:cs typeface="Calibri"/>
                <a:sym typeface="Calibri"/>
              </a:rPr>
              <a:t> </a:t>
            </a:r>
            <a:r>
              <a:rPr lang="en" sz="800" u="sng">
                <a:solidFill>
                  <a:schemeClr val="hlink"/>
                </a:solidFill>
                <a:latin typeface="Calibri"/>
                <a:ea typeface="Calibri"/>
                <a:cs typeface="Calibri"/>
                <a:sym typeface="Calibri"/>
                <a:hlinkClick r:id="rId9"/>
              </a:rPr>
              <a:t>https://kilocode.ai</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Gemini CLI</a:t>
            </a:r>
            <a:r>
              <a:rPr lang="en" sz="800">
                <a:solidFill>
                  <a:schemeClr val="dk1"/>
                </a:solidFill>
                <a:latin typeface="Calibri"/>
                <a:ea typeface="Calibri"/>
                <a:cs typeface="Calibri"/>
                <a:sym typeface="Calibri"/>
              </a:rPr>
              <a:t>	</a:t>
            </a:r>
            <a:r>
              <a:rPr lang="en" sz="800" u="sng">
                <a:solidFill>
                  <a:schemeClr val="hlink"/>
                </a:solidFill>
                <a:latin typeface="Calibri"/>
                <a:ea typeface="Calibri"/>
                <a:cs typeface="Calibri"/>
                <a:sym typeface="Calibri"/>
                <a:hlinkClick r:id="rId10"/>
              </a:rPr>
              <a:t>https://developers.google.com/gemini-code-assist/docs/gemini-cli</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Claude Code CLI </a:t>
            </a:r>
            <a:r>
              <a:rPr lang="en" sz="800" u="sng">
                <a:solidFill>
                  <a:schemeClr val="hlink"/>
                </a:solidFill>
                <a:latin typeface="Calibri"/>
                <a:ea typeface="Calibri"/>
                <a:cs typeface="Calibri"/>
                <a:sym typeface="Calibri"/>
                <a:hlinkClick r:id="rId11"/>
              </a:rPr>
              <a:t>https://www.anthropic.com/claude-code</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Cursor CLI </a:t>
            </a:r>
            <a:r>
              <a:rPr lang="en" sz="800" u="sng">
                <a:solidFill>
                  <a:schemeClr val="hlink"/>
                </a:solidFill>
                <a:latin typeface="Calibri"/>
                <a:ea typeface="Calibri"/>
                <a:cs typeface="Calibri"/>
                <a:sym typeface="Calibri"/>
                <a:hlinkClick r:id="rId12"/>
              </a:rPr>
              <a:t>https://docs.cursor.com/en/cli/overview</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Grok CLI </a:t>
            </a: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13"/>
              </a:rPr>
              <a:t>https://github.com/superagent-ai/grok-cli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AIChat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 Codex CLI</a:t>
            </a:r>
            <a:r>
              <a:rPr lang="en" sz="800">
                <a:solidFill>
                  <a:schemeClr val="dk1"/>
                </a:solidFill>
                <a:latin typeface="Calibri"/>
                <a:ea typeface="Calibri"/>
                <a:cs typeface="Calibri"/>
                <a:sym typeface="Calibri"/>
              </a:rPr>
              <a:t>	</a:t>
            </a:r>
            <a:r>
              <a:rPr lang="en" sz="800" u="sng">
                <a:solidFill>
                  <a:schemeClr val="hlink"/>
                </a:solidFill>
                <a:latin typeface="Calibri"/>
                <a:ea typeface="Calibri"/>
                <a:cs typeface="Calibri"/>
                <a:sym typeface="Calibri"/>
                <a:hlinkClick r:id="rId14"/>
              </a:rPr>
              <a:t>https://github.com/openai/codex</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Interpreter</a:t>
            </a:r>
            <a:r>
              <a:rPr lang="en" sz="700">
                <a:solidFill>
                  <a:schemeClr val="dk1"/>
                </a:solidFill>
                <a:latin typeface="Calibri"/>
                <a:ea typeface="Calibri"/>
                <a:cs typeface="Calibri"/>
                <a:sym typeface="Calibri"/>
              </a:rPr>
              <a:t>	</a:t>
            </a:r>
            <a:r>
              <a:rPr lang="en" sz="700" u="sng">
                <a:solidFill>
                  <a:schemeClr val="hlink"/>
                </a:solidFill>
                <a:latin typeface="Calibri"/>
                <a:ea typeface="Calibri"/>
                <a:cs typeface="Calibri"/>
                <a:sym typeface="Calibri"/>
                <a:hlinkClick r:id="rId15"/>
              </a:rPr>
              <a:t>https://github.com/openinterpreter/open-interpreter</a:t>
            </a:r>
            <a:r>
              <a:rPr lang="en" sz="7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0"/>
          <p:cNvSpPr txBox="1"/>
          <p:nvPr/>
        </p:nvSpPr>
        <p:spPr>
          <a:xfrm>
            <a:off x="401892" y="609999"/>
            <a:ext cx="4337700" cy="350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Please pause the video - and answer the pinned question in comments under the video</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this channel</a:t>
            </a:r>
            <a:endParaRPr sz="2200" b="0" i="0" u="none" strike="noStrike" cap="none">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G</a:t>
            </a:r>
            <a:r>
              <a:rPr lang="en" sz="2200" b="0" i="0" u="none" strike="noStrike" cap="none">
                <a:solidFill>
                  <a:schemeClr val="dk1"/>
                </a:solidFill>
                <a:latin typeface="Calibri"/>
                <a:ea typeface="Calibri"/>
                <a:cs typeface="Calibri"/>
                <a:sym typeface="Calibri"/>
              </a:rPr>
              <a:t>et notified about new videos - every Friday, links to slides under </a:t>
            </a:r>
            <a:r>
              <a:rPr lang="en" sz="2200">
                <a:solidFill>
                  <a:schemeClr val="dk1"/>
                </a:solidFill>
                <a:latin typeface="Calibri"/>
                <a:ea typeface="Calibri"/>
                <a:cs typeface="Calibri"/>
                <a:sym typeface="Calibri"/>
              </a:rPr>
              <a:t>the</a:t>
            </a:r>
            <a:r>
              <a:rPr lang="en" sz="2200" b="0" i="0" u="none" strike="noStrike" cap="none">
                <a:solidFill>
                  <a:schemeClr val="dk1"/>
                </a:solidFill>
                <a:latin typeface="Calibri"/>
                <a:ea typeface="Calibri"/>
                <a:cs typeface="Calibri"/>
                <a:sym typeface="Calibri"/>
              </a:rPr>
              <a:t> videos</a:t>
            </a:r>
            <a:endParaRPr sz="1800" b="1" i="0" u="none" strike="noStrike" cap="none">
              <a:solidFill>
                <a:srgbClr val="000000"/>
              </a:solidFill>
              <a:latin typeface="Calibri"/>
              <a:ea typeface="Calibri"/>
              <a:cs typeface="Calibri"/>
              <a:sym typeface="Calibri"/>
            </a:endParaRPr>
          </a:p>
        </p:txBody>
      </p:sp>
      <p:pic>
        <p:nvPicPr>
          <p:cNvPr id="185" name="Google Shape;185;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1"/>
          <p:cNvSpPr txBox="1"/>
          <p:nvPr/>
        </p:nvSpPr>
        <p:spPr>
          <a:xfrm>
            <a:off x="55075" y="-9225"/>
            <a:ext cx="4466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MCP History 2024-2025</a:t>
            </a:r>
            <a:endParaRPr sz="2000" b="1" i="0" u="none" strike="noStrike" cap="none">
              <a:solidFill>
                <a:schemeClr val="dk1"/>
              </a:solidFill>
              <a:latin typeface="Calibri"/>
              <a:ea typeface="Calibri"/>
              <a:cs typeface="Calibri"/>
              <a:sym typeface="Calibri"/>
            </a:endParaRPr>
          </a:p>
        </p:txBody>
      </p:sp>
      <p:sp>
        <p:nvSpPr>
          <p:cNvPr id="191" name="Google Shape;191;p21"/>
          <p:cNvSpPr txBox="1"/>
          <p:nvPr/>
        </p:nvSpPr>
        <p:spPr>
          <a:xfrm>
            <a:off x="55075" y="1168125"/>
            <a:ext cx="44664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Anthropic Model Context Protocol (MCP)</a:t>
            </a:r>
            <a:r>
              <a:rPr lang="en" sz="1200">
                <a:solidFill>
                  <a:schemeClr val="dk1"/>
                </a:solidFill>
                <a:latin typeface="Calibri"/>
                <a:ea typeface="Calibri"/>
                <a:cs typeface="Calibri"/>
                <a:sym typeface="Calibri"/>
              </a:rPr>
              <a:t> allows AI models and agents to get access to data (context)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November 2024 - initial release, open-sourced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February 2025 - 1st official SDKs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May 2025 - Claude Code SDK, support for agentic workflows. support for real-time SSE and HTTP transport, multi-language capabilities (TypeScript, Python, C#, Java), and easy integration into Anthropic's API and Claude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https://github.com/modelcontextprotocol</a:t>
            </a:r>
            <a:r>
              <a:rPr lang="en" sz="1200">
                <a:solidFill>
                  <a:schemeClr val="dk1"/>
                </a:solidFill>
                <a:latin typeface="Calibri"/>
                <a:ea typeface="Calibri"/>
                <a:cs typeface="Calibri"/>
                <a:sym typeface="Calibri"/>
              </a:rPr>
              <a:t> - GitHub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https://en.wikipedia.org/wiki/Model_Context_Protocol</a:t>
            </a:r>
            <a:r>
              <a:rPr lang="en" sz="1200">
                <a:solidFill>
                  <a:schemeClr val="dk1"/>
                </a:solidFill>
                <a:latin typeface="Calibri"/>
                <a:ea typeface="Calibri"/>
                <a:cs typeface="Calibri"/>
                <a:sym typeface="Calibri"/>
              </a:rPr>
              <a:t> - Wikipedia</a:t>
            </a:r>
            <a:endParaRPr sz="1200">
              <a:solidFill>
                <a:schemeClr val="dk1"/>
              </a:solidFill>
              <a:latin typeface="Calibri"/>
              <a:ea typeface="Calibri"/>
              <a:cs typeface="Calibri"/>
              <a:sym typeface="Calibri"/>
            </a:endParaRPr>
          </a:p>
        </p:txBody>
      </p:sp>
      <p:pic>
        <p:nvPicPr>
          <p:cNvPr id="192" name="Google Shape;192;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128500" y="208475"/>
            <a:ext cx="3874276" cy="2074125"/>
          </a:xfrm>
          <a:prstGeom prst="rect">
            <a:avLst/>
          </a:prstGeom>
          <a:noFill/>
          <a:ln>
            <a:noFill/>
          </a:ln>
        </p:spPr>
      </p:pic>
      <p:pic>
        <p:nvPicPr>
          <p:cNvPr id="193" name="Google Shape;193;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776225" y="3223350"/>
            <a:ext cx="2578821" cy="1805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2"/>
          <p:cNvSpPr txBox="1"/>
          <p:nvPr/>
        </p:nvSpPr>
        <p:spPr>
          <a:xfrm>
            <a:off x="55075" y="-9225"/>
            <a:ext cx="4466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MCP vs Google Search</a:t>
            </a:r>
            <a:endParaRPr sz="2000" b="1" i="0" u="none" strike="noStrike" cap="none">
              <a:solidFill>
                <a:schemeClr val="dk1"/>
              </a:solidFill>
              <a:latin typeface="Calibri"/>
              <a:ea typeface="Calibri"/>
              <a:cs typeface="Calibri"/>
              <a:sym typeface="Calibri"/>
            </a:endParaRPr>
          </a:p>
        </p:txBody>
      </p:sp>
      <p:sp>
        <p:nvSpPr>
          <p:cNvPr id="199" name="Google Shape;199;p22"/>
          <p:cNvSpPr txBox="1"/>
          <p:nvPr/>
        </p:nvSpPr>
        <p:spPr>
          <a:xfrm>
            <a:off x="55075" y="433800"/>
            <a:ext cx="44664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There are thousands of MCP servers listed in multiple directories.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Any data from web pages, docs, databases, etc. can now be made available via MCP to be used in (AI) applications</a:t>
            </a:r>
            <a:endParaRPr sz="1200">
              <a:solidFill>
                <a:schemeClr val="dk1"/>
              </a:solidFill>
              <a:latin typeface="Calibri"/>
              <a:ea typeface="Calibri"/>
              <a:cs typeface="Calibri"/>
              <a:sym typeface="Calibri"/>
            </a:endParaRPr>
          </a:p>
        </p:txBody>
      </p:sp>
      <p:pic>
        <p:nvPicPr>
          <p:cNvPr id="200" name="Google Shape;200;p2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39425" y="577798"/>
            <a:ext cx="4137301" cy="2068650"/>
          </a:xfrm>
          <a:prstGeom prst="rect">
            <a:avLst/>
          </a:prstGeom>
          <a:noFill/>
          <a:ln w="9525" cap="flat" cmpd="sng">
            <a:solidFill>
              <a:srgbClr val="FF0000"/>
            </a:solidFill>
            <a:prstDash val="solid"/>
            <a:round/>
            <a:headEnd type="none" w="sm" len="sm"/>
            <a:tailEnd type="none" w="sm" len="sm"/>
          </a:ln>
        </p:spPr>
      </p:pic>
      <p:sp>
        <p:nvSpPr>
          <p:cNvPr id="201" name="Google Shape;201;p22"/>
          <p:cNvSpPr txBox="1"/>
          <p:nvPr/>
        </p:nvSpPr>
        <p:spPr>
          <a:xfrm>
            <a:off x="62675" y="1065800"/>
            <a:ext cx="4466400" cy="158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4"/>
              </a:rPr>
              <a:t>https://www.pulsemcp.com/servers</a:t>
            </a:r>
            <a:r>
              <a:rPr lang="en" sz="1000">
                <a:solidFill>
                  <a:schemeClr val="dk1"/>
                </a:solidFill>
                <a:latin typeface="Calibri"/>
                <a:ea typeface="Calibri"/>
                <a:cs typeface="Calibri"/>
                <a:sym typeface="Calibri"/>
              </a:rPr>
              <a:t> - 5396 servers listed</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https://portkey.ai/mcp-servers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6"/>
              </a:rPr>
              <a:t>https://mcp.so</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https://glama.ai/mcp/servers</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https://github.com/punkpeye/awesome-mcp-servers</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https://www.mcpserverfinder.com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0"/>
              </a:rPr>
              <a:t>https://cursor.directory/mcp</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11"/>
              </a:rPr>
              <a:t>https://www.mcpserver.directory</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2"/>
              </a:rPr>
              <a:t>https://github.com/modelcontextprotocol/servers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000" u="sng">
                <a:solidFill>
                  <a:schemeClr val="hlink"/>
                </a:solidFill>
                <a:latin typeface="Calibri"/>
                <a:ea typeface="Calibri"/>
                <a:cs typeface="Calibri"/>
                <a:sym typeface="Calibri"/>
                <a:hlinkClick r:id="rId13"/>
              </a:rPr>
              <a:t>https://code.visualstudio.com/docs/copilot/chat/mcp-servers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02" name="Google Shape;202;p22"/>
          <p:cNvSpPr txBox="1"/>
          <p:nvPr/>
        </p:nvSpPr>
        <p:spPr>
          <a:xfrm>
            <a:off x="2302500" y="2862525"/>
            <a:ext cx="1828800" cy="7266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2300" b="1">
                <a:solidFill>
                  <a:srgbClr val="3C78D8"/>
                </a:solidFill>
                <a:latin typeface="Calibri"/>
                <a:ea typeface="Calibri"/>
                <a:cs typeface="Calibri"/>
                <a:sym typeface="Calibri"/>
              </a:rPr>
              <a:t>Google Search</a:t>
            </a:r>
            <a:endParaRPr sz="23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None/>
            </a:pPr>
            <a:r>
              <a:rPr lang="en" sz="2300" b="1">
                <a:solidFill>
                  <a:srgbClr val="3C78D8"/>
                </a:solidFill>
                <a:latin typeface="Calibri"/>
                <a:ea typeface="Calibri"/>
                <a:cs typeface="Calibri"/>
                <a:sym typeface="Calibri"/>
              </a:rPr>
              <a:t>for Humans</a:t>
            </a:r>
            <a:endParaRPr sz="2300" b="1">
              <a:solidFill>
                <a:srgbClr val="3C78D8"/>
              </a:solidFill>
              <a:latin typeface="Calibri"/>
              <a:ea typeface="Calibri"/>
              <a:cs typeface="Calibri"/>
              <a:sym typeface="Calibri"/>
            </a:endParaRPr>
          </a:p>
        </p:txBody>
      </p:sp>
      <p:sp>
        <p:nvSpPr>
          <p:cNvPr id="203" name="Google Shape;203;p22"/>
          <p:cNvSpPr txBox="1"/>
          <p:nvPr/>
        </p:nvSpPr>
        <p:spPr>
          <a:xfrm>
            <a:off x="5016950" y="2862525"/>
            <a:ext cx="1828800" cy="726600"/>
          </a:xfrm>
          <a:prstGeom prst="rect">
            <a:avLst/>
          </a:prstGeom>
          <a:solidFill>
            <a:srgbClr val="EFEFE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2300" b="1">
                <a:solidFill>
                  <a:srgbClr val="3C78D8"/>
                </a:solidFill>
                <a:latin typeface="Calibri"/>
                <a:ea typeface="Calibri"/>
                <a:cs typeface="Calibri"/>
                <a:sym typeface="Calibri"/>
              </a:rPr>
              <a:t>MCP</a:t>
            </a:r>
            <a:endParaRPr sz="23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None/>
            </a:pPr>
            <a:r>
              <a:rPr lang="en" sz="2300" b="1">
                <a:solidFill>
                  <a:srgbClr val="3C78D8"/>
                </a:solidFill>
                <a:latin typeface="Calibri"/>
                <a:ea typeface="Calibri"/>
                <a:cs typeface="Calibri"/>
                <a:sym typeface="Calibri"/>
              </a:rPr>
              <a:t>for Apps &amp; AI</a:t>
            </a:r>
            <a:endParaRPr sz="2300" b="1">
              <a:solidFill>
                <a:srgbClr val="3C78D8"/>
              </a:solidFill>
              <a:latin typeface="Calibri"/>
              <a:ea typeface="Calibri"/>
              <a:cs typeface="Calibri"/>
              <a:sym typeface="Calibri"/>
            </a:endParaRPr>
          </a:p>
        </p:txBody>
      </p:sp>
      <p:sp>
        <p:nvSpPr>
          <p:cNvPr id="204" name="Google Shape;204;p22"/>
          <p:cNvSpPr/>
          <p:nvPr/>
        </p:nvSpPr>
        <p:spPr>
          <a:xfrm>
            <a:off x="3439975" y="4185175"/>
            <a:ext cx="2298456" cy="875988"/>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solidFill>
                  <a:srgbClr val="3C78D8"/>
                </a:solidFill>
              </a:rPr>
              <a:t>Data</a:t>
            </a:r>
            <a:endParaRPr sz="2200" b="1">
              <a:solidFill>
                <a:srgbClr val="3C78D8"/>
              </a:solidFill>
            </a:endParaRPr>
          </a:p>
        </p:txBody>
      </p:sp>
      <p:cxnSp>
        <p:nvCxnSpPr>
          <p:cNvPr id="205" name="Google Shape;205;p22"/>
          <p:cNvCxnSpPr/>
          <p:nvPr/>
        </p:nvCxnSpPr>
        <p:spPr>
          <a:xfrm rot="10800000">
            <a:off x="3668650" y="3646200"/>
            <a:ext cx="471600" cy="464100"/>
          </a:xfrm>
          <a:prstGeom prst="straightConnector1">
            <a:avLst/>
          </a:prstGeom>
          <a:noFill/>
          <a:ln w="38100" cap="flat" cmpd="sng">
            <a:solidFill>
              <a:srgbClr val="E06666"/>
            </a:solidFill>
            <a:prstDash val="solid"/>
            <a:round/>
            <a:headEnd type="none" w="med" len="med"/>
            <a:tailEnd type="triangle" w="med" len="med"/>
          </a:ln>
        </p:spPr>
      </p:cxnSp>
      <p:cxnSp>
        <p:nvCxnSpPr>
          <p:cNvPr id="206" name="Google Shape;206;p22"/>
          <p:cNvCxnSpPr/>
          <p:nvPr/>
        </p:nvCxnSpPr>
        <p:spPr>
          <a:xfrm rot="10800000" flipH="1">
            <a:off x="5103750" y="3662600"/>
            <a:ext cx="361800" cy="449100"/>
          </a:xfrm>
          <a:prstGeom prst="straightConnector1">
            <a:avLst/>
          </a:prstGeom>
          <a:noFill/>
          <a:ln w="38100" cap="flat" cmpd="sng">
            <a:solidFill>
              <a:srgbClr val="E06666"/>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3"/>
          <p:cNvSpPr txBox="1"/>
          <p:nvPr/>
        </p:nvSpPr>
        <p:spPr>
          <a:xfrm>
            <a:off x="55075" y="-9225"/>
            <a:ext cx="445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MCP for AI Development</a:t>
            </a:r>
            <a:endParaRPr sz="2000" b="1">
              <a:solidFill>
                <a:schemeClr val="dk1"/>
              </a:solidFill>
              <a:latin typeface="Calibri"/>
              <a:ea typeface="Calibri"/>
              <a:cs typeface="Calibri"/>
              <a:sym typeface="Calibri"/>
            </a:endParaRPr>
          </a:p>
        </p:txBody>
      </p:sp>
      <p:sp>
        <p:nvSpPr>
          <p:cNvPr id="212" name="Google Shape;212;p23"/>
          <p:cNvSpPr txBox="1"/>
          <p:nvPr/>
        </p:nvSpPr>
        <p:spPr>
          <a:xfrm>
            <a:off x="55075" y="404625"/>
            <a:ext cx="44580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GitHub MCP Server</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https://github.com/github/github-mcp-server</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GitHub’s official MCP server, now in public preview, transforms how you manage repositories and analyze code. Repository management; Issue tracking automation; Pull request workflows; Organization-wide searches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GitMCP — The Code Hallucination Killer</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4"/>
              </a:rPr>
              <a:t>https://github.com/idosal/git-mcp</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AI search through repository documentation finding only relevant sections, reduces AI hallucinations by 70% when working with large codebases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Playwright MCP by Microsoft</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5"/>
              </a:rPr>
              <a:t>https://github.com/microsoft/playwright-mcp</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Microsoft’s game-changing browser automation tool that enables structured browser interactions for LLMs. Perfect for: Web automation workflows; UI testing at scale; Browser-based data extraction</a:t>
            </a:r>
            <a:endParaRPr sz="1200">
              <a:solidFill>
                <a:schemeClr val="dk1"/>
              </a:solidFill>
              <a:latin typeface="Calibri"/>
              <a:ea typeface="Calibri"/>
              <a:cs typeface="Calibri"/>
              <a:sym typeface="Calibri"/>
            </a:endParaRPr>
          </a:p>
        </p:txBody>
      </p:sp>
      <p:sp>
        <p:nvSpPr>
          <p:cNvPr id="213" name="Google Shape;213;p23"/>
          <p:cNvSpPr txBox="1"/>
          <p:nvPr/>
        </p:nvSpPr>
        <p:spPr>
          <a:xfrm>
            <a:off x="4578425" y="404625"/>
            <a:ext cx="44580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Memory MCP Server — AI That Remembers</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6"/>
              </a:rPr>
              <a:t>https://github.com/modelcontextprotocol/servers</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Knowledge graph-based persistent memory system that allows AI to remember previous conversations and learned information. Teams report 40% faster onboarding of new team members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Filesystem MCP — Secure File Operations</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6"/>
              </a:rPr>
              <a:t>https://github.com/modelcontextprotocol/servers</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Enterprise-grade file system management with configurable access controls and security features.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Fetch MCP Server — Web Content Made Simple</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6"/>
              </a:rPr>
              <a:t>https://github.com/modelcontextprotocol/servers</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Efficiently fetch and transform web content for optimized LLM consumption.</a:t>
            </a:r>
            <a:endParaRPr sz="1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7341</Words>
  <Application>Microsoft Macintosh PowerPoint</Application>
  <PresentationFormat>On-screen Show (16:9)</PresentationFormat>
  <Paragraphs>682</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2025-08-15T16:25:10Z</dcterms:modified>
</cp:coreProperties>
</file>