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Roboto Mono" pitchFamily="49"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BB1339B-AAF9-47B1-A9CB-317EB3F925A0}">
  <a:tblStyle styleId="{EBB1339B-AAF9-47B1-A9CB-317EB3F925A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9A6FB88-2F7B-4211-850D-2E057F1CEE69}"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7e7183c33d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7e7183c33d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48ed98f0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48ed98f05a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7eef9b0a1b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7eef9b0a1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7ec9130ab4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7ec9130ab4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7e7183c33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7e7183c33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7f787c30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g37f787c304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80951fb23c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g380951fb23c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80951fb23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g380951fb23c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7fe10e66f0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g37fe10e66f0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8047624b4e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g38047624b4e_1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626fd835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6626fd835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37f2f8cee09_1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g37f2f8cee09_1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7f2f8cee0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7f2f8cee0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37ec366332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1" name="Google Shape;341;g37ec3663322_1_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7f018efc3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8" name="Google Shape;348;g37f018efc3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48ec0b3a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g348ec0b3aa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48ec0b3aa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g348ec0b3aa5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48ed98f0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4" name="Google Shape;374;g348ed98f0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80daf1fc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g380daf1fc4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9" name="Google Shape;3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0" name="Google Shape;4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0" name="Google Shape;41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2" name="Google Shape;162;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7ed090b6d5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7ed090b6d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7f2f8cee09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7f2f8cee09_1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7ec366332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g37ec366332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80d19d7d4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80d19d7d4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z.ai"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math.inc/gauss" TargetMode="External"/><Relationship Id="rId7"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huggingface.co/facebook/MobileLLM-R1-950M" TargetMode="External"/><Relationship Id="rId5" Type="http://schemas.openxmlformats.org/officeDocument/2006/relationships/image" Target="../media/image12.jpe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kiro.dev" TargetMode="External"/><Relationship Id="rId7" Type="http://schemas.openxmlformats.org/officeDocument/2006/relationships/hyperlink" Target="https://www.youtube.com/watch?v=gA6r7iVzP6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medium.com/coding-beauty/new-amazon-kiro-406c100fb5cf" TargetMode="External"/><Relationship Id="rId5" Type="http://schemas.openxmlformats.org/officeDocument/2006/relationships/hyperlink" Target="https://kiro.dev/blog/introducing-kiro/" TargetMode="External"/><Relationship Id="rId10" Type="http://schemas.openxmlformats.org/officeDocument/2006/relationships/image" Target="../media/image16.png"/><Relationship Id="rId4" Type="http://schemas.openxmlformats.org/officeDocument/2006/relationships/hyperlink" Target="https://aws.amazon.com/blogs/machine-learning/enabling-customers-to-deliver-production-ready-ai-agents-at-scale/" TargetMode="External"/><Relationship Id="rId9"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8.pn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arxiv.org/abs/1701.06538" TargetMode="External"/><Relationship Id="rId4" Type="http://schemas.openxmlformats.org/officeDocument/2006/relationships/hyperlink" Target="https://www.cs.toronto.edu/~fritz/absps/jjnh91.pdf" TargetMode="External"/><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jmc.stanford.edu/articles/dartmouth/dartmouth.pdf" TargetMode="External"/><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1cpnK9AfIhg"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https://coderabbit.ai/cl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www.youtube.com/watch?v=R3bdXdajwE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19.xml.rels><?xml version="1.0" encoding="UTF-8" standalone="yes"?>
<Relationships xmlns="http://schemas.openxmlformats.org/package/2006/relationships"><Relationship Id="rId3" Type="http://schemas.openxmlformats.org/officeDocument/2006/relationships/hyperlink" Target="http://mz.ai" TargetMode="External"/><Relationship Id="rId7" Type="http://schemas.openxmlformats.org/officeDocument/2006/relationships/image" Target="../media/image39.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hyperlink" Target="https://z.ai/blog/glm-4.5" TargetMode="External"/><Relationship Id="rId4" Type="http://schemas.openxmlformats.org/officeDocument/2006/relationships/hyperlink" Target="https://www.youtube.com/watch?v=DqBQuTuOqg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eu.36kr.com/en/p/3472125425375625"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hyperlink" Target="https://research.google/blog/vaultgemma-the-worlds-most-capable-differentially-private-ll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hyperlink" Target="https://huggingface.co/google/vaultgemma-1b" TargetMode="External"/><Relationship Id="rId4" Type="http://schemas.openxmlformats.org/officeDocument/2006/relationships/hyperlink" Target="https://arxiv.org/abs/2501.18914"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arxiv.org/abs/2501.12326" TargetMode="External"/><Relationship Id="rId3" Type="http://schemas.openxmlformats.org/officeDocument/2006/relationships/hyperlink" Target="https://ui-tarsai.com" TargetMode="External"/><Relationship Id="rId7" Type="http://schemas.openxmlformats.org/officeDocument/2006/relationships/hyperlink" Target="https://www.youtube.com/watch?v=vF8FWmzRd5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agent-tars.com/guide/basic/web-ui.html" TargetMode="External"/><Relationship Id="rId11" Type="http://schemas.openxmlformats.org/officeDocument/2006/relationships/hyperlink" Target="http://hellotars.com" TargetMode="External"/><Relationship Id="rId5" Type="http://schemas.openxmlformats.org/officeDocument/2006/relationships/hyperlink" Target="https://agent-tars.com" TargetMode="External"/><Relationship Id="rId10" Type="http://schemas.openxmlformats.org/officeDocument/2006/relationships/image" Target="../media/image42.png"/><Relationship Id="rId4" Type="http://schemas.openxmlformats.org/officeDocument/2006/relationships/hyperlink" Target="https://github.com/bytedance/UI-TARS-desktop" TargetMode="External"/><Relationship Id="rId9" Type="http://schemas.openxmlformats.org/officeDocument/2006/relationships/image" Target="../media/image41.jpe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KKkS0e5O6e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hyperlink" Target="https://github.com/github/spec-kit"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yichuan-w/LEANN" TargetMode="External"/><Relationship Id="rId7"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medium.com/data-science-collective/the-worlds-smallest-vector-database-how-leann-uses-97-less-space-than-traditional-vector-db-b00de3ec97be" TargetMode="External"/><Relationship Id="rId5" Type="http://schemas.openxmlformats.org/officeDocument/2006/relationships/hyperlink" Target="https://jimmysong.io/en/ai/leann/" TargetMode="External"/><Relationship Id="rId4" Type="http://schemas.openxmlformats.org/officeDocument/2006/relationships/hyperlink" Target="https://arxiv.org/abs/2506.08276"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hyperlink" Target="https://medium.com/@theopinionatedev/object-oriented-programming-is-dead-heres-what-killed-it-cd83d7867683"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hyperlink" Target="https://trueup.io/layoffs"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2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docs.x.ai/docs/models/grok-4-0709" TargetMode="External"/><Relationship Id="rId39" Type="http://schemas.openxmlformats.org/officeDocument/2006/relationships/hyperlink" Target="https://huggingface.co/Qwen/Qwen3-235B-A22B-Thinking-2507" TargetMode="External"/><Relationship Id="rId21" Type="http://schemas.openxmlformats.org/officeDocument/2006/relationships/hyperlink" Target="https://platform.openai.com/docs/models/gpt-5" TargetMode="External"/><Relationship Id="rId34" Type="http://schemas.openxmlformats.org/officeDocument/2006/relationships/hyperlink" Target="https://z.ai/blog/glm-4.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www.anthropic.com/news/claude-4" TargetMode="External"/><Relationship Id="rId33" Type="http://schemas.openxmlformats.org/officeDocument/2006/relationships/hyperlink" Target="https://x.ai/blog/grok-3"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3.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huggingface.co/moonshotai/Kimi-K2-Instruct-0905"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platform.openai.com/docs/models/gpt-5-chat-latest"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Next-80B-A3B-Instruct"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www.alibabacloud.com/help/en/model-studio/models" TargetMode="External"/><Relationship Id="rId28" Type="http://schemas.openxmlformats.org/officeDocument/2006/relationships/hyperlink" Target="https://moonshotai.github.io/Kimi-K2/" TargetMode="External"/><Relationship Id="rId36" Type="http://schemas.openxmlformats.org/officeDocument/2006/relationships/hyperlink" Target="https://aistudio.google.com/app/prompts/new_chat?model=gemini-2.5-flash"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api-docs.deepseek.com/news/news250821"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huggingface.co/Qwen/Qwen3-235B-A22B-Instruct-2507" TargetMode="External"/><Relationship Id="rId30" Type="http://schemas.openxmlformats.org/officeDocument/2006/relationships/hyperlink" Target="https://api-docs.deepseek.com/news/news250528" TargetMode="External"/><Relationship Id="rId35"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vectara/hallucination-leaderbo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woFXNLSQvc8"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vercel.com" TargetMode="External"/><Relationship Id="rId5" Type="http://schemas.openxmlformats.org/officeDocument/2006/relationships/hyperlink" Target="https://www.firecrawl.dev" TargetMode="External"/><Relationship Id="rId4" Type="http://schemas.openxmlformats.org/officeDocument/2006/relationships/hyperlink" Target="https://github.com/firecrawl/open-lovabl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hyperlink" Target="https://cloud.google.com/blog/products/ai-machine-learning/announcing-agents-to-payments-ap2-protoco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hyperlink" Target="https://www.inceptionpoint.a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OpenAI's GPT-5 won at ICPC World Finals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OpenLovable - free alternative to Lovable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Foundation Models Becoming a Commodity</a:t>
            </a:r>
            <a:endParaRPr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19</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634500"/>
            <a:ext cx="4502400" cy="44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Why Entrepreneurship is Safer Than Employment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 </a:t>
            </a:r>
            <a:r>
              <a:rPr lang="en" b="1">
                <a:solidFill>
                  <a:srgbClr val="3C78D8"/>
                </a:solidFill>
                <a:latin typeface="Calibri"/>
                <a:ea typeface="Calibri"/>
                <a:cs typeface="Calibri"/>
                <a:sym typeface="Calibri"/>
              </a:rPr>
              <a:t>demand for AI Engineers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609661"/>
            <a:ext cx="4420200" cy="34662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Agent Payments Protocol (AP2)</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Albania - AI minister of public procurement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Perplexity AI raised $200M at $20B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Inception Point AI - 3K podcasts per week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Gauss AI system from Math Inc.</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and Microsoft - Memorandum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MobileLLM-R1 - pocket reasoning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Amazon Kiro IDE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Qwen3‑Next‑80B‑A3B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Mixture of Experts (MoE)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YouTube multi-language audio feature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Companies achieving more with less capital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Investment - gaming &amp; entertainment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Is there an AI 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Alter Ego "Silent Sense" wearable device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a:t>
            </a:r>
            <a:endParaRPr b="1">
              <a:solidFill>
                <a:srgbClr val="3C78D8"/>
              </a:solidFill>
              <a:latin typeface="Calibri"/>
              <a:ea typeface="Calibri"/>
              <a:cs typeface="Calibri"/>
              <a:sym typeface="Calibri"/>
            </a:endParaRPr>
          </a:p>
        </p:txBody>
      </p:sp>
      <p:sp>
        <p:nvSpPr>
          <p:cNvPr id="67" name="Google Shape;67;p15"/>
          <p:cNvSpPr txBox="1"/>
          <p:nvPr/>
        </p:nvSpPr>
        <p:spPr>
          <a:xfrm>
            <a:off x="4576975" y="736893"/>
            <a:ext cx="4502400" cy="3897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 Qwen 3 Max</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Tencent Hunyuan Image 2.1</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Salesforce SFR Deep Research</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ASML-Mistral Investment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Connect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CodeRabbit CLI - Code Review</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GPT-5 Codex - AI coding assistant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 connectors update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Alibaba's Tongyi DeepResearch - 30B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GLM-4.5 AI coding model from </a:t>
            </a:r>
            <a:r>
              <a:rPr lang="en" b="1" u="sng">
                <a:solidFill>
                  <a:schemeClr val="hlink"/>
                </a:solidFill>
                <a:latin typeface="Calibri"/>
                <a:ea typeface="Calibri"/>
                <a:cs typeface="Calibri"/>
                <a:sym typeface="Calibri"/>
                <a:hlinkClick r:id="rId3"/>
              </a:rPr>
              <a:t>Z.ai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Gemma 3 270M on Pixel 9 Pro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VaultGemma: diff-private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 TARS - browser/desktop automation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GitHub Speckit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LEANN Vector DB takes 30x less space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OOP Is Dead - Long Live ECS</a:t>
            </a:r>
            <a:endParaRPr b="1">
              <a:solidFill>
                <a:srgbClr val="3C78D8"/>
              </a:solidFill>
              <a:latin typeface="Calibri"/>
              <a:ea typeface="Calibri"/>
              <a:cs typeface="Calibri"/>
              <a:sym typeface="Calibri"/>
            </a:endParaRPr>
          </a:p>
        </p:txBody>
      </p:sp>
      <p:sp>
        <p:nvSpPr>
          <p:cNvPr id="68" name="Google Shape;68;p15"/>
          <p:cNvSpPr txBox="1"/>
          <p:nvPr/>
        </p:nvSpPr>
        <p:spPr>
          <a:xfrm>
            <a:off x="4577150" y="24905"/>
            <a:ext cx="4502400" cy="6957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Humanity has historically automated bodily functions (digging, running, seeing), but AI now automates thought and creativity - thus leaving only self-awareness as a uniquely human trait</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218" name="Google Shape;218;p24"/>
          <p:cNvSpPr txBox="1"/>
          <p:nvPr/>
        </p:nvSpPr>
        <p:spPr>
          <a:xfrm>
            <a:off x="55075" y="379730"/>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Gauss AI system from Math Inc.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https://www.math.inc/gauss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Solved a complex math theorem in 3 weeks after top mathematicians struggled with it for 18 months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Strong Prime Number Theorem was set by renowned mathematicians Terence Tao and Alex Kontorovich in 2024</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Gauss worked autonomously for hours at a time, producing 25,000 lines of verified math code containing over 1,000 interconnected proofs and definitions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Math Inc. plans to expand mathematical code by 100-1000x within 12 months, creating training data for "machine polymaths" and “verified superintelligence”.</a:t>
            </a:r>
            <a:endParaRPr sz="1200">
              <a:solidFill>
                <a:schemeClr val="dk1"/>
              </a:solidFill>
              <a:latin typeface="Calibri"/>
              <a:ea typeface="Calibri"/>
              <a:cs typeface="Calibri"/>
              <a:sym typeface="Calibri"/>
            </a:endParaRPr>
          </a:p>
        </p:txBody>
      </p:sp>
      <p:sp>
        <p:nvSpPr>
          <p:cNvPr id="219" name="Google Shape;219;p24"/>
          <p:cNvSpPr txBox="1"/>
          <p:nvPr/>
        </p:nvSpPr>
        <p:spPr>
          <a:xfrm>
            <a:off x="55075" y="2651512"/>
            <a:ext cx="4387500" cy="104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 and Microsoft - Memorandum of Understanding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has given its "blessing" for OpenAI to restructure its for-profit arm into a public benefit corporation (PBC) while maintaining nonprofit oversight. This will allow OpenAI to attract investors, loosen Microsoft's exclusive cloud control, and share revenue with commercial partners at a reduced percentage over time</a:t>
            </a:r>
            <a:endParaRPr sz="1100">
              <a:solidFill>
                <a:schemeClr val="dk1"/>
              </a:solidFill>
              <a:latin typeface="Calibri"/>
              <a:ea typeface="Calibri"/>
              <a:cs typeface="Calibri"/>
              <a:sym typeface="Calibri"/>
            </a:endParaRPr>
          </a:p>
        </p:txBody>
      </p:sp>
      <p:pic>
        <p:nvPicPr>
          <p:cNvPr id="220" name="Google Shape;220;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0336" y="379725"/>
            <a:ext cx="3132217" cy="2234999"/>
          </a:xfrm>
          <a:prstGeom prst="rect">
            <a:avLst/>
          </a:prstGeom>
          <a:noFill/>
          <a:ln w="9525" cap="flat" cmpd="sng">
            <a:solidFill>
              <a:srgbClr val="FF0000"/>
            </a:solidFill>
            <a:prstDash val="solid"/>
            <a:round/>
            <a:headEnd type="none" w="sm" len="sm"/>
            <a:tailEnd type="none" w="sm" len="sm"/>
          </a:ln>
        </p:spPr>
      </p:pic>
      <p:pic>
        <p:nvPicPr>
          <p:cNvPr id="221" name="Google Shape;221;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4975" y="2767125"/>
            <a:ext cx="1651875" cy="925050"/>
          </a:xfrm>
          <a:prstGeom prst="rect">
            <a:avLst/>
          </a:prstGeom>
          <a:noFill/>
          <a:ln w="9525" cap="flat" cmpd="sng">
            <a:solidFill>
              <a:srgbClr val="FF0000"/>
            </a:solidFill>
            <a:prstDash val="solid"/>
            <a:round/>
            <a:headEnd type="none" w="sm" len="sm"/>
            <a:tailEnd type="none" w="sm" len="sm"/>
          </a:ln>
        </p:spPr>
      </p:pic>
      <p:sp>
        <p:nvSpPr>
          <p:cNvPr id="222" name="Google Shape;222;p24"/>
          <p:cNvSpPr txBox="1"/>
          <p:nvPr/>
        </p:nvSpPr>
        <p:spPr>
          <a:xfrm>
            <a:off x="55075" y="3754230"/>
            <a:ext cx="43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Meta MobileLLM-R1</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family of open sub‑1B parameter reasoning models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( 140M, 360M, 950M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5x higher MATH accuracy vs Olmo‑1.24B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2x vs SmolLM2‑1.7B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matching or surpassing Qwen3 accuracy on reasoning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https://huggingface.co/facebook/MobileLLM-R1-950M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3" name="Google Shape;223;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594976" y="3901400"/>
            <a:ext cx="1151883" cy="925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9225"/>
            <a:ext cx="2360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Amazon Kiro IDE</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55075" y="379725"/>
            <a:ext cx="4478100" cy="454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Amazon Kiro - AI powered IDE - fork of VSCode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From "vibe coding" to structured, spec-driven workflow</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Spec-Driven Development</a:t>
            </a:r>
            <a:r>
              <a:rPr lang="en" sz="1200">
                <a:latin typeface="Calibri"/>
                <a:ea typeface="Calibri"/>
                <a:cs typeface="Calibri"/>
                <a:sym typeface="Calibri"/>
              </a:rPr>
              <a:t>: converts user prompts or goals into clear requirements, generates design documents, and breaks down tasks into manageable chunks, which are tracked and executed with AI agent support. The IDE produces requirement specifications, technical design docs, and step-by-step task lists automatically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AI Agentic Coding</a:t>
            </a:r>
            <a:r>
              <a:rPr lang="en" sz="1200">
                <a:latin typeface="Calibri"/>
                <a:ea typeface="Calibri"/>
                <a:cs typeface="Calibri"/>
                <a:sym typeface="Calibri"/>
              </a:rPr>
              <a:t>: advanced agents (currently powered by Claude Sonnet 4) to handle multi-step development tasks autonomously</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b="1">
                <a:solidFill>
                  <a:srgbClr val="FF0000"/>
                </a:solidFill>
                <a:latin typeface="Calibri"/>
                <a:ea typeface="Calibri"/>
                <a:cs typeface="Calibri"/>
                <a:sym typeface="Calibri"/>
              </a:rPr>
              <a:t>Context Management</a:t>
            </a:r>
            <a:r>
              <a:rPr lang="en" sz="1200">
                <a:latin typeface="Calibri"/>
                <a:ea typeface="Calibri"/>
                <a:cs typeface="Calibri"/>
                <a:sym typeface="Calibri"/>
              </a:rPr>
              <a:t>: It allows deep context awareness, supporting integration with documentation, APIs, databases, and codebases through the Model Context Protocol (MCP)</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Task Automation with Agent Hooks: Developers can assign tasks or workflows to agents (“hooks”) that run scripts, refactor modules, or automate processes with minimal manual oversight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Downloadable for Windows, macOS, or Linux from the official site; supports AWS Builder ID login for deeper Amazon Q integration.</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All code runs locally unless cloud execution is explicitly enabled, ensuring privacy and data control</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Kiro is currently in public preview</a:t>
            </a:r>
            <a:endParaRPr sz="12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https://kiro.dev</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https://aws.amazon.com/blogs/machine-learning/enabling-customers-to-deliver-production-ready-ai-agents-at-scale/</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https://kiro.dev/blog/introducing-kiro/</a:t>
            </a:r>
            <a:r>
              <a:rPr lang="en" sz="900">
                <a:latin typeface="Calibri"/>
                <a:ea typeface="Calibri"/>
                <a:cs typeface="Calibri"/>
                <a:sym typeface="Calibri"/>
              </a:rPr>
              <a:t> </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https://medium.com/coding-beauty/new-amazon-kiro-406c100fb5cf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https://www.youtube.com/watch?v=gA6r7iVzP6M</a:t>
            </a:r>
            <a:r>
              <a:rPr lang="en" sz="900">
                <a:solidFill>
                  <a:schemeClr val="dk1"/>
                </a:solidFill>
                <a:latin typeface="Calibri"/>
                <a:ea typeface="Calibri"/>
                <a:cs typeface="Calibri"/>
                <a:sym typeface="Calibri"/>
              </a:rPr>
              <a:t> - fireship video</a:t>
            </a:r>
            <a:endParaRPr sz="900">
              <a:solidFill>
                <a:schemeClr val="dk1"/>
              </a:solidFill>
              <a:latin typeface="Calibri"/>
              <a:ea typeface="Calibri"/>
              <a:cs typeface="Calibri"/>
              <a:sym typeface="Calibri"/>
            </a:endParaRPr>
          </a:p>
        </p:txBody>
      </p:sp>
      <p:pic>
        <p:nvPicPr>
          <p:cNvPr id="230" name="Google Shape;23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50950" y="827901"/>
            <a:ext cx="2209300" cy="971049"/>
          </a:xfrm>
          <a:prstGeom prst="rect">
            <a:avLst/>
          </a:prstGeom>
          <a:noFill/>
          <a:ln>
            <a:noFill/>
          </a:ln>
        </p:spPr>
      </p:pic>
      <p:pic>
        <p:nvPicPr>
          <p:cNvPr id="231" name="Google Shape;231;p25"/>
          <p:cNvPicPr preferRelativeResize="0"/>
          <p:nvPr/>
        </p:nvPicPr>
        <p:blipFill>
          <a:blip r:embed="rId9">
            <a:alphaModFix/>
          </a:blip>
          <a:stretch>
            <a:fillRect/>
          </a:stretch>
        </p:blipFill>
        <p:spPr>
          <a:xfrm>
            <a:off x="4850950" y="1931900"/>
            <a:ext cx="3228975" cy="1808226"/>
          </a:xfrm>
          <a:prstGeom prst="rect">
            <a:avLst/>
          </a:prstGeom>
          <a:noFill/>
          <a:ln>
            <a:noFill/>
          </a:ln>
        </p:spPr>
      </p:pic>
      <p:pic>
        <p:nvPicPr>
          <p:cNvPr id="232" name="Google Shape;232;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164400" y="827900"/>
            <a:ext cx="1618416" cy="971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Qwen3‑Next‑80B‑A3B</a:t>
            </a:r>
            <a:endParaRPr sz="2000" b="1" i="0" u="none" strike="noStrike" cap="none">
              <a:solidFill>
                <a:schemeClr val="dk1"/>
              </a:solidFill>
              <a:latin typeface="Calibri"/>
              <a:ea typeface="Calibri"/>
              <a:cs typeface="Calibri"/>
              <a:sym typeface="Calibri"/>
            </a:endParaRPr>
          </a:p>
        </p:txBody>
      </p:sp>
      <p:sp>
        <p:nvSpPr>
          <p:cNvPr id="238" name="Google Shape;238;p26"/>
          <p:cNvSpPr txBox="1"/>
          <p:nvPr/>
        </p:nvSpPr>
        <p:spPr>
          <a:xfrm>
            <a:off x="150325" y="752504"/>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Qwen3‑Next‑80B‑A3B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10x higher inference throughput</a:t>
            </a:r>
            <a:r>
              <a:rPr lang="en" sz="1200">
                <a:solidFill>
                  <a:schemeClr val="dk1"/>
                </a:solidFill>
                <a:latin typeface="Calibri"/>
                <a:ea typeface="Calibri"/>
                <a:cs typeface="Calibri"/>
                <a:sym typeface="Calibri"/>
              </a:rPr>
              <a:t> - than a comparable dense model for long-context scenarios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training cost reduced to less than 1/10th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Why is it faster?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Hybrid attention (Gated DeltaNet + Gated Attention)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Sparse MoE (only 3B out of 80B) are active at any forward pass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combined effect: Qwen3‑Next‑80B‑A3B can run with dramatically lower total FLOPs per token, enabling extreme context lengths and high throughput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Overall compute now </a:t>
            </a:r>
            <a:r>
              <a:rPr lang="en" sz="1200" b="1">
                <a:solidFill>
                  <a:srgbClr val="3C78D8"/>
                </a:solidFill>
                <a:latin typeface="Calibri"/>
                <a:ea typeface="Calibri"/>
                <a:cs typeface="Calibri"/>
                <a:sym typeface="Calibri"/>
              </a:rPr>
              <a:t>scales sub-linearly with model size and context length</a:t>
            </a:r>
            <a:endParaRPr sz="1200">
              <a:solidFill>
                <a:schemeClr val="dk1"/>
              </a:solidFill>
              <a:latin typeface="Calibri"/>
              <a:ea typeface="Calibri"/>
              <a:cs typeface="Calibri"/>
              <a:sym typeface="Calibri"/>
            </a:endParaRPr>
          </a:p>
        </p:txBody>
      </p:sp>
      <p:pic>
        <p:nvPicPr>
          <p:cNvPr id="239" name="Google Shape;23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4975" y="152400"/>
            <a:ext cx="4396628" cy="46848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55075" y="-9225"/>
            <a:ext cx="353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Mixture of Experts (MoE)</a:t>
            </a:r>
            <a:endParaRPr sz="2000" b="1" i="0" u="none" strike="noStrike" cap="none">
              <a:solidFill>
                <a:schemeClr val="dk1"/>
              </a:solidFill>
              <a:latin typeface="Calibri"/>
              <a:ea typeface="Calibri"/>
              <a:cs typeface="Calibri"/>
              <a:sym typeface="Calibri"/>
            </a:endParaRPr>
          </a:p>
        </p:txBody>
      </p:sp>
      <p:sp>
        <p:nvSpPr>
          <p:cNvPr id="245" name="Google Shape;245;p27"/>
          <p:cNvSpPr txBox="1"/>
          <p:nvPr/>
        </p:nvSpPr>
        <p:spPr>
          <a:xfrm>
            <a:off x="55075" y="428379"/>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Today (almost) all frontier model are MoE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MoE models have steadily increased in importance through GPT4 and Mixtral(8 experts), DeepSeek (160 experts), Snowflake (128 experts), </a:t>
            </a:r>
            <a:r>
              <a:rPr lang="en" sz="1200" b="1">
                <a:solidFill>
                  <a:srgbClr val="6AA84F"/>
                </a:solidFill>
                <a:latin typeface="Calibri"/>
                <a:ea typeface="Calibri"/>
                <a:cs typeface="Calibri"/>
                <a:sym typeface="Calibri"/>
              </a:rPr>
              <a:t>Qwen3-Next (512 experts)</a:t>
            </a:r>
            <a:endParaRPr sz="1200" b="1">
              <a:solidFill>
                <a:srgbClr val="6AA84F"/>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has built MoE architectures with up to 2048 experts in production systems and up to 131,072 experts in experiments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Qwen3-Next uses 512 total experts, combining 10 routed experts + 1 shared expert</a:t>
            </a:r>
            <a:endParaRPr sz="1200" b="1">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industry has switched from "expert count" to total param vs active param ratio - and 3.75% (3B / 80B = 3.75%) is appreciably lower than GPT-OSS' 4.3% and Qwen3's own prior 10%.</a:t>
            </a:r>
            <a:endParaRPr sz="1200">
              <a:solidFill>
                <a:schemeClr val="dk1"/>
              </a:solidFill>
              <a:latin typeface="Calibri"/>
              <a:ea typeface="Calibri"/>
              <a:cs typeface="Calibri"/>
              <a:sym typeface="Calibri"/>
            </a:endParaRPr>
          </a:p>
        </p:txBody>
      </p:sp>
      <p:pic>
        <p:nvPicPr>
          <p:cNvPr id="246" name="Google Shape;246;p27"/>
          <p:cNvPicPr preferRelativeResize="0"/>
          <p:nvPr/>
        </p:nvPicPr>
        <p:blipFill>
          <a:blip r:embed="rId3">
            <a:alphaModFix/>
          </a:blip>
          <a:stretch>
            <a:fillRect/>
          </a:stretch>
        </p:blipFill>
        <p:spPr>
          <a:xfrm>
            <a:off x="5342550" y="665794"/>
            <a:ext cx="2857500" cy="1285875"/>
          </a:xfrm>
          <a:prstGeom prst="rect">
            <a:avLst/>
          </a:prstGeom>
          <a:noFill/>
          <a:ln w="9525" cap="flat" cmpd="sng">
            <a:solidFill>
              <a:srgbClr val="FF0000"/>
            </a:solidFill>
            <a:prstDash val="solid"/>
            <a:round/>
            <a:headEnd type="none" w="sm" len="sm"/>
            <a:tailEnd type="none" w="sm" len="sm"/>
          </a:ln>
        </p:spPr>
      </p:pic>
      <p:sp>
        <p:nvSpPr>
          <p:cNvPr id="247" name="Google Shape;247;p27"/>
          <p:cNvSpPr txBox="1"/>
          <p:nvPr/>
        </p:nvSpPr>
        <p:spPr>
          <a:xfrm>
            <a:off x="55075" y="3251004"/>
            <a:ext cx="4387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core idea behind Mixture of Experts (MoE) architecture was invented in 1991 by Robert Jacobs, Michael I. Jordan, Steven Nowlan, and Geoffrey Hinton </a:t>
            </a:r>
            <a:r>
              <a:rPr lang="en" sz="1200" b="1">
                <a:solidFill>
                  <a:srgbClr val="FF0000"/>
                </a:solidFill>
                <a:latin typeface="Calibri"/>
                <a:ea typeface="Calibri"/>
                <a:cs typeface="Calibri"/>
                <a:sym typeface="Calibri"/>
              </a:rPr>
              <a:t>"Adaptive Mixtures of Local Experts"</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https://www.cs.toronto.edu/~fritz/absps/jjnh91.pdf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later adapted and popularized the MoE layer for scaling neural networks in contemporary deep learning, most notably in the 2017 paper </a:t>
            </a:r>
            <a:r>
              <a:rPr lang="en" sz="1200" b="1">
                <a:solidFill>
                  <a:srgbClr val="3C78D8"/>
                </a:solidFill>
                <a:latin typeface="Calibri"/>
                <a:ea typeface="Calibri"/>
                <a:cs typeface="Calibri"/>
                <a:sym typeface="Calibri"/>
              </a:rPr>
              <a:t>“Outrageously Large Neural Networks: The Sparsely-Gated Mixture-of-Experts Layer”</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https://arxiv.org/abs/1701.06538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48" name="Google Shape;24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278400" y="3807343"/>
            <a:ext cx="983601" cy="1012275"/>
          </a:xfrm>
          <a:prstGeom prst="rect">
            <a:avLst/>
          </a:prstGeom>
          <a:noFill/>
          <a:ln>
            <a:noFill/>
          </a:ln>
        </p:spPr>
      </p:pic>
      <p:sp>
        <p:nvSpPr>
          <p:cNvPr id="249" name="Google Shape;249;p27"/>
          <p:cNvSpPr txBox="1"/>
          <p:nvPr/>
        </p:nvSpPr>
        <p:spPr>
          <a:xfrm>
            <a:off x="5086038" y="4819619"/>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Michael I. Jordan</a:t>
            </a:r>
            <a:endParaRPr sz="1200">
              <a:solidFill>
                <a:schemeClr val="dk1"/>
              </a:solidFill>
              <a:latin typeface="Calibri"/>
              <a:ea typeface="Calibri"/>
              <a:cs typeface="Calibri"/>
              <a:sym typeface="Calibri"/>
            </a:endParaRPr>
          </a:p>
        </p:txBody>
      </p:sp>
      <p:sp>
        <p:nvSpPr>
          <p:cNvPr id="250" name="Google Shape;250;p27"/>
          <p:cNvSpPr txBox="1"/>
          <p:nvPr/>
        </p:nvSpPr>
        <p:spPr>
          <a:xfrm>
            <a:off x="5080903"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Robert Jacobs</a:t>
            </a:r>
            <a:endParaRPr sz="1200">
              <a:solidFill>
                <a:schemeClr val="dk1"/>
              </a:solidFill>
              <a:latin typeface="Calibri"/>
              <a:ea typeface="Calibri"/>
              <a:cs typeface="Calibri"/>
              <a:sym typeface="Calibri"/>
            </a:endParaRPr>
          </a:p>
        </p:txBody>
      </p:sp>
      <p:sp>
        <p:nvSpPr>
          <p:cNvPr id="251" name="Google Shape;251;p27"/>
          <p:cNvSpPr txBox="1"/>
          <p:nvPr/>
        </p:nvSpPr>
        <p:spPr>
          <a:xfrm>
            <a:off x="7274950" y="34632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Steven Nowlan</a:t>
            </a:r>
            <a:endParaRPr sz="1200">
              <a:solidFill>
                <a:schemeClr val="dk1"/>
              </a:solidFill>
              <a:latin typeface="Calibri"/>
              <a:ea typeface="Calibri"/>
              <a:cs typeface="Calibri"/>
              <a:sym typeface="Calibri"/>
            </a:endParaRPr>
          </a:p>
        </p:txBody>
      </p:sp>
      <p:sp>
        <p:nvSpPr>
          <p:cNvPr id="252" name="Google Shape;252;p27"/>
          <p:cNvSpPr txBox="1"/>
          <p:nvPr/>
        </p:nvSpPr>
        <p:spPr>
          <a:xfrm>
            <a:off x="7274950" y="4834884"/>
            <a:ext cx="1368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Geoffrey Hinton</a:t>
            </a:r>
            <a:endParaRPr sz="1200">
              <a:solidFill>
                <a:schemeClr val="dk1"/>
              </a:solidFill>
              <a:latin typeface="Calibri"/>
              <a:ea typeface="Calibri"/>
              <a:cs typeface="Calibri"/>
              <a:sym typeface="Calibri"/>
            </a:endParaRPr>
          </a:p>
        </p:txBody>
      </p:sp>
      <p:pic>
        <p:nvPicPr>
          <p:cNvPr id="253" name="Google Shape;253;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273250" y="2478575"/>
            <a:ext cx="983599" cy="983599"/>
          </a:xfrm>
          <a:prstGeom prst="rect">
            <a:avLst/>
          </a:prstGeom>
          <a:noFill/>
          <a:ln>
            <a:noFill/>
          </a:ln>
        </p:spPr>
      </p:pic>
      <p:pic>
        <p:nvPicPr>
          <p:cNvPr id="254" name="Google Shape;254;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43087" y="2630149"/>
            <a:ext cx="832025" cy="832025"/>
          </a:xfrm>
          <a:prstGeom prst="rect">
            <a:avLst/>
          </a:prstGeom>
          <a:noFill/>
          <a:ln>
            <a:noFill/>
          </a:ln>
        </p:spPr>
      </p:pic>
      <p:pic>
        <p:nvPicPr>
          <p:cNvPr id="255" name="Google Shape;255;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36575" y="3707000"/>
            <a:ext cx="1045025" cy="1127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261" name="Google Shape;261;p28"/>
          <p:cNvSpPr txBox="1"/>
          <p:nvPr/>
        </p:nvSpPr>
        <p:spPr>
          <a:xfrm>
            <a:off x="55075" y="37972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YouTube multi-language audio feature</a:t>
            </a:r>
            <a:r>
              <a:rPr lang="en" sz="1200">
                <a:solidFill>
                  <a:schemeClr val="dk1"/>
                </a:solidFill>
                <a:latin typeface="Calibri"/>
                <a:ea typeface="Calibri"/>
                <a:cs typeface="Calibri"/>
                <a:sym typeface="Calibri"/>
              </a:rPr>
              <a:t> launched Sept 10th</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Millions of YouTubers can add dubbing to their videos in different languages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rollout is expected to happen over the coming weeks.</a:t>
            </a:r>
            <a:endParaRPr sz="900">
              <a:solidFill>
                <a:schemeClr val="dk1"/>
              </a:solidFill>
              <a:latin typeface="Calibri"/>
              <a:ea typeface="Calibri"/>
              <a:cs typeface="Calibri"/>
              <a:sym typeface="Calibri"/>
            </a:endParaRPr>
          </a:p>
        </p:txBody>
      </p:sp>
      <p:sp>
        <p:nvSpPr>
          <p:cNvPr id="262" name="Google Shape;262;p28"/>
          <p:cNvSpPr txBox="1"/>
          <p:nvPr/>
        </p:nvSpPr>
        <p:spPr>
          <a:xfrm>
            <a:off x="98725" y="1489100"/>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Companies achieving more with less capital</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raising at higher valuations earlier</a:t>
            </a:r>
            <a:endParaRPr sz="1200">
              <a:solidFill>
                <a:schemeClr val="dk1"/>
              </a:solidFill>
              <a:latin typeface="Calibri"/>
              <a:ea typeface="Calibri"/>
              <a:cs typeface="Calibri"/>
              <a:sym typeface="Calibri"/>
            </a:endParaRPr>
          </a:p>
        </p:txBody>
      </p:sp>
      <p:sp>
        <p:nvSpPr>
          <p:cNvPr id="263" name="Google Shape;263;p28"/>
          <p:cNvSpPr txBox="1"/>
          <p:nvPr/>
        </p:nvSpPr>
        <p:spPr>
          <a:xfrm>
            <a:off x="98725" y="3702357"/>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September 13th is the 256th day of the year.</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Also known as a day of a programmer.</a:t>
            </a:r>
            <a:endParaRPr sz="1200" b="1">
              <a:solidFill>
                <a:srgbClr val="3C78D8"/>
              </a:solidFill>
              <a:latin typeface="Calibri"/>
              <a:ea typeface="Calibri"/>
              <a:cs typeface="Calibri"/>
              <a:sym typeface="Calibri"/>
            </a:endParaRPr>
          </a:p>
        </p:txBody>
      </p:sp>
      <p:sp>
        <p:nvSpPr>
          <p:cNvPr id="264" name="Google Shape;264;p28"/>
          <p:cNvSpPr txBox="1"/>
          <p:nvPr/>
        </p:nvSpPr>
        <p:spPr>
          <a:xfrm>
            <a:off x="98725" y="4486050"/>
            <a:ext cx="4549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Is there an AI day?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August 31, 1955 - the term "Artificial Intelligence" was used in print</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http://jmc.stanford.edu/articles/dartmouth/dartmouth.pdf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65" name="Google Shape;265;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84075" y="4486038"/>
            <a:ext cx="2816601" cy="572700"/>
          </a:xfrm>
          <a:prstGeom prst="rect">
            <a:avLst/>
          </a:prstGeom>
          <a:noFill/>
          <a:ln w="9525" cap="flat" cmpd="sng">
            <a:solidFill>
              <a:srgbClr val="FF0000"/>
            </a:solidFill>
            <a:prstDash val="solid"/>
            <a:round/>
            <a:headEnd type="none" w="sm" len="sm"/>
            <a:tailEnd type="none" w="sm" len="sm"/>
          </a:ln>
        </p:spPr>
      </p:pic>
      <p:pic>
        <p:nvPicPr>
          <p:cNvPr id="266" name="Google Shape;266;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84070" y="3397285"/>
            <a:ext cx="1817455" cy="1017775"/>
          </a:xfrm>
          <a:prstGeom prst="rect">
            <a:avLst/>
          </a:prstGeom>
          <a:noFill/>
          <a:ln w="9525" cap="flat" cmpd="sng">
            <a:solidFill>
              <a:srgbClr val="FF0000"/>
            </a:solidFill>
            <a:prstDash val="solid"/>
            <a:round/>
            <a:headEnd type="none" w="sm" len="sm"/>
            <a:tailEnd type="none" w="sm" len="sm"/>
          </a:ln>
        </p:spPr>
      </p:pic>
      <p:pic>
        <p:nvPicPr>
          <p:cNvPr id="267" name="Google Shape;26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84075" y="53759"/>
            <a:ext cx="2005575" cy="1126875"/>
          </a:xfrm>
          <a:prstGeom prst="rect">
            <a:avLst/>
          </a:prstGeom>
          <a:noFill/>
          <a:ln w="9525" cap="flat" cmpd="sng">
            <a:solidFill>
              <a:srgbClr val="FF0000"/>
            </a:solidFill>
            <a:prstDash val="solid"/>
            <a:round/>
            <a:headEnd type="none" w="sm" len="sm"/>
            <a:tailEnd type="none" w="sm" len="sm"/>
          </a:ln>
        </p:spPr>
      </p:pic>
      <p:sp>
        <p:nvSpPr>
          <p:cNvPr id="268" name="Google Shape;268;p28"/>
          <p:cNvSpPr txBox="1"/>
          <p:nvPr/>
        </p:nvSpPr>
        <p:spPr>
          <a:xfrm>
            <a:off x="98725" y="2384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AI Investment opportunities:</a:t>
            </a: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   AI-native gaming</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   AI-native entertainment</a:t>
            </a:r>
            <a:endParaRPr sz="1200" b="1">
              <a:solidFill>
                <a:srgbClr val="3C78D8"/>
              </a:solidFill>
              <a:latin typeface="Calibri"/>
              <a:ea typeface="Calibri"/>
              <a:cs typeface="Calibri"/>
              <a:sym typeface="Calibri"/>
            </a:endParaRPr>
          </a:p>
        </p:txBody>
      </p:sp>
      <p:pic>
        <p:nvPicPr>
          <p:cNvPr id="269" name="Google Shape;269;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84075" y="1242867"/>
            <a:ext cx="2005576" cy="970726"/>
          </a:xfrm>
          <a:prstGeom prst="rect">
            <a:avLst/>
          </a:prstGeom>
          <a:noFill/>
          <a:ln w="9525" cap="flat" cmpd="sng">
            <a:solidFill>
              <a:srgbClr val="FF0000"/>
            </a:solidFill>
            <a:prstDash val="solid"/>
            <a:round/>
            <a:headEnd type="none" w="sm" len="sm"/>
            <a:tailEnd type="none" w="sm" len="sm"/>
          </a:ln>
        </p:spPr>
      </p:pic>
      <p:pic>
        <p:nvPicPr>
          <p:cNvPr id="270" name="Google Shape;270;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84076" y="2338350"/>
            <a:ext cx="2005575" cy="70028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9"/>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76" name="Google Shape;276;p29"/>
          <p:cNvSpPr txBox="1"/>
          <p:nvPr/>
        </p:nvSpPr>
        <p:spPr>
          <a:xfrm>
            <a:off x="55075" y="37972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Alter Ego "Silent Sense" wearable device</a:t>
            </a:r>
            <a:r>
              <a:rPr lang="en" sz="1200">
                <a:solidFill>
                  <a:schemeClr val="dk1"/>
                </a:solidFill>
                <a:latin typeface="Calibri"/>
                <a:ea typeface="Calibri"/>
                <a:cs typeface="Calibri"/>
                <a:sym typeface="Calibri"/>
              </a:rPr>
              <a:t> that detects brain signals to speech systems, enabling "telepathic" communication by picking up intended speech without vocalization</a:t>
            </a:r>
            <a:endParaRPr sz="1200">
              <a:solidFill>
                <a:schemeClr val="dk1"/>
              </a:solidFill>
              <a:latin typeface="Calibri"/>
              <a:ea typeface="Calibri"/>
              <a:cs typeface="Calibri"/>
              <a:sym typeface="Calibri"/>
            </a:endParaRPr>
          </a:p>
        </p:txBody>
      </p:sp>
      <p:sp>
        <p:nvSpPr>
          <p:cNvPr id="277" name="Google Shape;277;p29"/>
          <p:cNvSpPr txBox="1"/>
          <p:nvPr/>
        </p:nvSpPr>
        <p:spPr>
          <a:xfrm>
            <a:off x="55075" y="10149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NVIDIA Rubin CPX</a:t>
            </a:r>
            <a:r>
              <a:rPr lang="en" sz="1200">
                <a:solidFill>
                  <a:schemeClr val="dk1"/>
                </a:solidFill>
                <a:latin typeface="Calibri"/>
                <a:ea typeface="Calibri"/>
                <a:cs typeface="Calibri"/>
                <a:sym typeface="Calibri"/>
              </a:rPr>
              <a:t> - New GPU class for massive context inference, handling million-token applications with 8 exaflops performance</a:t>
            </a:r>
            <a:endParaRPr sz="1200">
              <a:solidFill>
                <a:schemeClr val="dk1"/>
              </a:solidFill>
              <a:latin typeface="Calibri"/>
              <a:ea typeface="Calibri"/>
              <a:cs typeface="Calibri"/>
              <a:sym typeface="Calibri"/>
            </a:endParaRPr>
          </a:p>
        </p:txBody>
      </p:sp>
      <p:sp>
        <p:nvSpPr>
          <p:cNvPr id="278" name="Google Shape;278;p29"/>
          <p:cNvSpPr txBox="1"/>
          <p:nvPr/>
        </p:nvSpPr>
        <p:spPr>
          <a:xfrm>
            <a:off x="55075" y="147217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Alibaba Qwen 3 Max </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Second most intelligent non-reasoning model over 1T params</a:t>
            </a:r>
            <a:endParaRPr sz="1200">
              <a:solidFill>
                <a:schemeClr val="dk1"/>
              </a:solidFill>
              <a:latin typeface="Calibri"/>
              <a:ea typeface="Calibri"/>
              <a:cs typeface="Calibri"/>
              <a:sym typeface="Calibri"/>
            </a:endParaRPr>
          </a:p>
        </p:txBody>
      </p:sp>
      <p:sp>
        <p:nvSpPr>
          <p:cNvPr id="279" name="Google Shape;279;p29"/>
          <p:cNvSpPr txBox="1"/>
          <p:nvPr/>
        </p:nvSpPr>
        <p:spPr>
          <a:xfrm>
            <a:off x="55075" y="19293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Tencent Hunyuan Image 2.1</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Open-source text-to-image model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supporting ultra-long prompts up to 1,000 tokens</a:t>
            </a:r>
            <a:endParaRPr sz="1200">
              <a:solidFill>
                <a:schemeClr val="dk1"/>
              </a:solidFill>
              <a:latin typeface="Calibri"/>
              <a:ea typeface="Calibri"/>
              <a:cs typeface="Calibri"/>
              <a:sym typeface="Calibri"/>
            </a:endParaRPr>
          </a:p>
        </p:txBody>
      </p:sp>
      <p:sp>
        <p:nvSpPr>
          <p:cNvPr id="280" name="Google Shape;280;p29"/>
          <p:cNvSpPr txBox="1"/>
          <p:nvPr/>
        </p:nvSpPr>
        <p:spPr>
          <a:xfrm>
            <a:off x="55075" y="2630415"/>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Salesforce SFR Deep Research</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Autonomous reasoning agents achieving strong performance</a:t>
            </a:r>
            <a:endParaRPr sz="1200">
              <a:solidFill>
                <a:schemeClr val="dk1"/>
              </a:solidFill>
              <a:latin typeface="Calibri"/>
              <a:ea typeface="Calibri"/>
              <a:cs typeface="Calibri"/>
              <a:sym typeface="Calibri"/>
            </a:endParaRPr>
          </a:p>
        </p:txBody>
      </p:sp>
      <p:sp>
        <p:nvSpPr>
          <p:cNvPr id="281" name="Google Shape;281;p29"/>
          <p:cNvSpPr txBox="1"/>
          <p:nvPr/>
        </p:nvSpPr>
        <p:spPr>
          <a:xfrm>
            <a:off x="55075" y="3131158"/>
            <a:ext cx="4387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ASML-Mistral Investment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ASML investing €1.3B in Mistral AI as lead investor</a:t>
            </a:r>
            <a:endParaRPr sz="1200">
              <a:solidFill>
                <a:schemeClr val="dk1"/>
              </a:solidFill>
              <a:latin typeface="Calibri"/>
              <a:ea typeface="Calibri"/>
              <a:cs typeface="Calibri"/>
              <a:sym typeface="Calibri"/>
            </a:endParaRPr>
          </a:p>
        </p:txBody>
      </p:sp>
      <p:pic>
        <p:nvPicPr>
          <p:cNvPr id="282" name="Google Shape;282;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397425" y="259125"/>
            <a:ext cx="3330100" cy="1095425"/>
          </a:xfrm>
          <a:prstGeom prst="rect">
            <a:avLst/>
          </a:prstGeom>
          <a:noFill/>
          <a:ln w="9525" cap="flat" cmpd="sng">
            <a:solidFill>
              <a:srgbClr val="FF0000"/>
            </a:solidFill>
            <a:prstDash val="solid"/>
            <a:round/>
            <a:headEnd type="none" w="sm" len="sm"/>
            <a:tailEnd type="none" w="sm" len="sm"/>
          </a:ln>
        </p:spPr>
      </p:pic>
      <p:pic>
        <p:nvPicPr>
          <p:cNvPr id="283" name="Google Shape;283;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39750" y="1472175"/>
            <a:ext cx="2403121" cy="995125"/>
          </a:xfrm>
          <a:prstGeom prst="rect">
            <a:avLst/>
          </a:prstGeom>
          <a:noFill/>
          <a:ln w="9525" cap="flat" cmpd="sng">
            <a:solidFill>
              <a:srgbClr val="FF0000"/>
            </a:solidFill>
            <a:prstDash val="solid"/>
            <a:round/>
            <a:headEnd type="none" w="sm" len="sm"/>
            <a:tailEnd type="none" w="sm" len="sm"/>
          </a:ln>
        </p:spPr>
      </p:pic>
      <p:pic>
        <p:nvPicPr>
          <p:cNvPr id="284" name="Google Shape;28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41600" y="2630425"/>
            <a:ext cx="2713025" cy="118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0"/>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Connect</a:t>
            </a:r>
            <a:endParaRPr sz="2000" b="1" i="0" u="none" strike="noStrike" cap="none">
              <a:solidFill>
                <a:schemeClr val="dk1"/>
              </a:solidFill>
              <a:latin typeface="Calibri"/>
              <a:ea typeface="Calibri"/>
              <a:cs typeface="Calibri"/>
              <a:sym typeface="Calibri"/>
            </a:endParaRPr>
          </a:p>
        </p:txBody>
      </p:sp>
      <p:sp>
        <p:nvSpPr>
          <p:cNvPr id="290" name="Google Shape;290;p30"/>
          <p:cNvSpPr txBox="1"/>
          <p:nvPr/>
        </p:nvSpPr>
        <p:spPr>
          <a:xfrm>
            <a:off x="55075" y="473608"/>
            <a:ext cx="4387500" cy="409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Meta Connect 2025</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wearables, smart glasses, and supporting platforms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https://www.youtube.com/watch?v=1cpnK9AfIhg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Meta - 2nd Gen smart glasses: double the battery life, 3K video recording, and much improved AI including “conversation focus,” which amplifies friends’ voices in noisy environments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Oakley Meta Vanguard - sports-oriented smart glasses with a centered camera, 3K video, 122-degree field of view, video stabilization, enhanced water resistance, integration with Garmin and Strava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Wristband - wearable using muscle signals from the wrist and hand for silent, invisible control of glasses - enables gesture navigation, private typing, and haptic feedback</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Ray-Ban Display Glasses with Neural Wristband - combines high-resolution monocular display with a neural input wristband (EMG-based, detects finger/wrist gestures for silent, subtle control and text input at ~30 words/minute). Has transition lenses, a private HUD for messages/media, video calling, and Meta AI smart agent integration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AI “Live AI” - runs 1-2 hrs, can process visual input from glasses and provide agentic help (Agentic AI) to interpret scenes, translate conversations in real time, and provide live subtitles directly on the in-lens display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Meta Horizon Studio - creative platform integrating AI assistants to generate assets like meshes and textures. Powered by "Horizon Engine". Also "Horizon TV" entertainment hub</a:t>
            </a:r>
            <a:endParaRPr sz="1100">
              <a:solidFill>
                <a:schemeClr val="dk1"/>
              </a:solidFill>
              <a:latin typeface="Calibri"/>
              <a:ea typeface="Calibri"/>
              <a:cs typeface="Calibri"/>
              <a:sym typeface="Calibri"/>
            </a:endParaRPr>
          </a:p>
        </p:txBody>
      </p:sp>
      <p:pic>
        <p:nvPicPr>
          <p:cNvPr id="291" name="Google Shape;291;p30"/>
          <p:cNvPicPr preferRelativeResize="0"/>
          <p:nvPr/>
        </p:nvPicPr>
        <p:blipFill>
          <a:blip r:embed="rId4">
            <a:alphaModFix/>
          </a:blip>
          <a:stretch>
            <a:fillRect/>
          </a:stretch>
        </p:blipFill>
        <p:spPr>
          <a:xfrm>
            <a:off x="5697200" y="144625"/>
            <a:ext cx="2857500" cy="1495425"/>
          </a:xfrm>
          <a:prstGeom prst="rect">
            <a:avLst/>
          </a:prstGeom>
          <a:noFill/>
          <a:ln>
            <a:noFill/>
          </a:ln>
        </p:spPr>
      </p:pic>
      <p:pic>
        <p:nvPicPr>
          <p:cNvPr id="292" name="Google Shape;292;p30"/>
          <p:cNvPicPr preferRelativeResize="0"/>
          <p:nvPr/>
        </p:nvPicPr>
        <p:blipFill>
          <a:blip r:embed="rId5">
            <a:alphaModFix/>
          </a:blip>
          <a:stretch>
            <a:fillRect/>
          </a:stretch>
        </p:blipFill>
        <p:spPr>
          <a:xfrm>
            <a:off x="4594975" y="1792450"/>
            <a:ext cx="2762250" cy="1657350"/>
          </a:xfrm>
          <a:prstGeom prst="rect">
            <a:avLst/>
          </a:prstGeom>
          <a:noFill/>
          <a:ln>
            <a:noFill/>
          </a:ln>
        </p:spPr>
      </p:pic>
      <p:pic>
        <p:nvPicPr>
          <p:cNvPr id="293" name="Google Shape;293;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57950" y="3509050"/>
            <a:ext cx="2480179" cy="138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1"/>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CodeRabbit CLI</a:t>
            </a:r>
            <a:endParaRPr sz="2000" b="1">
              <a:solidFill>
                <a:schemeClr val="dk1"/>
              </a:solidFill>
              <a:latin typeface="Calibri"/>
              <a:ea typeface="Calibri"/>
              <a:cs typeface="Calibri"/>
              <a:sym typeface="Calibri"/>
            </a:endParaRPr>
          </a:p>
        </p:txBody>
      </p:sp>
      <p:sp>
        <p:nvSpPr>
          <p:cNvPr id="299" name="Google Shape;299;p31"/>
          <p:cNvSpPr txBox="1"/>
          <p:nvPr/>
        </p:nvSpPr>
        <p:spPr>
          <a:xfrm>
            <a:off x="55075" y="473608"/>
            <a:ext cx="4387500" cy="448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CodeRabbit CLI - AI Code Review</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u="sng">
                <a:solidFill>
                  <a:schemeClr val="hlink"/>
                </a:solidFill>
                <a:latin typeface="Calibri"/>
                <a:ea typeface="Calibri"/>
                <a:cs typeface="Calibri"/>
                <a:sym typeface="Calibri"/>
                <a:hlinkClick r:id="rId3"/>
              </a:rPr>
              <a:t>https://coderabbit.ai/cli</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https://www.youtube.com/watch?v=R3bdXdajwEE</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CLI (runs in terminal) to do code analysis and feedback for both staged and unstaged changes before commits or pull requests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Reviews local changes—both uncommitted and staged—using advanced pattern recognition to detect race conditions, logic errors, null pointer exceptions, security vulnerabilities, and more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Offers instant, actionable suggestions for simple fixes like import corrections, and can hand off complex architectural issues to AI agents with full context</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Integrates seamlessly with AI coding agents (Claude Code, Cursor CLI, Gemini, etc.), supporting workflows where issues are surfaced by CodeRabbit and then fixed automatically by your favorite AI coding tool</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interactive mode, plain text mode, and prompt-only mode (for feeding structured results to coding agents), adapting to different workflows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Detects and enforces team-specific or repo-specific coding standards by reading custom configuration files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Free tier available with reasonable usage limits, especially suited for individual developers and small teams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On Mac (Apple Silicon) and Linux (Windows supported via WSL):</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curl -fsSL https://cli.coderabbit.ai/install.sh | sh</a:t>
            </a:r>
            <a:endParaRPr sz="900" b="1">
              <a:solidFill>
                <a:srgbClr val="3C78D8"/>
              </a:solidFill>
              <a:latin typeface="Roboto Mono"/>
              <a:ea typeface="Roboto Mono"/>
              <a:cs typeface="Roboto Mono"/>
              <a:sym typeface="Roboto Mono"/>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Basic usage:</a:t>
            </a:r>
            <a:br>
              <a:rPr lang="en" sz="1100">
                <a:solidFill>
                  <a:schemeClr val="dk1"/>
                </a:solidFill>
                <a:latin typeface="Calibri"/>
                <a:ea typeface="Calibri"/>
                <a:cs typeface="Calibri"/>
                <a:sym typeface="Calibri"/>
              </a:rPr>
            </a:br>
            <a:r>
              <a:rPr lang="en" sz="900" b="1">
                <a:solidFill>
                  <a:srgbClr val="3C78D8"/>
                </a:solidFill>
                <a:latin typeface="Roboto Mono"/>
                <a:ea typeface="Roboto Mono"/>
                <a:cs typeface="Roboto Mono"/>
                <a:sym typeface="Roboto Mono"/>
              </a:rPr>
              <a:t>coderabbit   # enter interactive mode</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review --plain   # plain text output</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coderabbit --prompt-only  # output optimized for AI agents</a:t>
            </a:r>
            <a:endParaRPr sz="1100">
              <a:solidFill>
                <a:schemeClr val="dk1"/>
              </a:solidFill>
              <a:latin typeface="Calibri"/>
              <a:ea typeface="Calibri"/>
              <a:cs typeface="Calibri"/>
              <a:sym typeface="Calibri"/>
            </a:endParaRPr>
          </a:p>
        </p:txBody>
      </p:sp>
      <p:pic>
        <p:nvPicPr>
          <p:cNvPr id="300" name="Google Shape;300;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57151" y="810199"/>
            <a:ext cx="2529398" cy="369275"/>
          </a:xfrm>
          <a:prstGeom prst="rect">
            <a:avLst/>
          </a:prstGeom>
          <a:noFill/>
          <a:ln>
            <a:noFill/>
          </a:ln>
        </p:spPr>
      </p:pic>
      <p:pic>
        <p:nvPicPr>
          <p:cNvPr id="301" name="Google Shape;301;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57150" y="1993274"/>
            <a:ext cx="2631324" cy="23389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2"/>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307" name="Google Shape;307;p32"/>
          <p:cNvSpPr txBox="1"/>
          <p:nvPr/>
        </p:nvSpPr>
        <p:spPr>
          <a:xfrm>
            <a:off x="55075" y="349996"/>
            <a:ext cx="43875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OpenAI GPT-5 Codex - AI coding assistant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Accessible via web UI, CLI, or IDE extensions, for example from Cline VSCode extension or the official OpenAI Codex extension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do code generation, debugging, refactoring, and reviewing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connect their GitHub accounts, and Codex performs tasks like writing features, fixing bugs, proposing pull requests, and reviewing code within an isolated workspace in the cloud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Codex GPT-5 outperforms prior releases, especially in code refactoring (51.3% success rate vs 33.9% for standard GPT-5), and sustained autonomous coding tasks for over 7 hours.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Usable in terminal, IDEs (VS Code extension), GitHub, web, and ChatGPT iOS app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improved infrastructure with container caching for 90% lower latency in completions</a:t>
            </a:r>
            <a:endParaRPr sz="1200">
              <a:solidFill>
                <a:schemeClr val="dk1"/>
              </a:solidFill>
              <a:latin typeface="Calibri"/>
              <a:ea typeface="Calibri"/>
              <a:cs typeface="Calibri"/>
              <a:sym typeface="Calibri"/>
            </a:endParaRPr>
          </a:p>
        </p:txBody>
      </p:sp>
      <p:sp>
        <p:nvSpPr>
          <p:cNvPr id="308" name="Google Shape;308;p32"/>
          <p:cNvSpPr txBox="1"/>
          <p:nvPr/>
        </p:nvSpPr>
        <p:spPr>
          <a:xfrm>
            <a:off x="55075" y="3050821"/>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connectors update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mode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connect to 500+ apps</a:t>
            </a:r>
            <a:endParaRPr sz="1200">
              <a:solidFill>
                <a:schemeClr val="dk1"/>
              </a:solidFill>
              <a:latin typeface="Calibri"/>
              <a:ea typeface="Calibri"/>
              <a:cs typeface="Calibri"/>
              <a:sym typeface="Calibri"/>
            </a:endParaRPr>
          </a:p>
        </p:txBody>
      </p:sp>
      <p:sp>
        <p:nvSpPr>
          <p:cNvPr id="309" name="Google Shape;309;p32"/>
          <p:cNvSpPr txBox="1"/>
          <p:nvPr/>
        </p:nvSpPr>
        <p:spPr>
          <a:xfrm>
            <a:off x="55075" y="3720046"/>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Alibaba's Tongyi DeepResearch - 30B AI Agent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deep information retrieval and multi-step reasoning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 Qwen models were developed by Alibaba's Tongyi Lab</a:t>
            </a:r>
            <a:endParaRPr sz="1200">
              <a:solidFill>
                <a:schemeClr val="dk1"/>
              </a:solidFill>
              <a:latin typeface="Calibri"/>
              <a:ea typeface="Calibri"/>
              <a:cs typeface="Calibri"/>
              <a:sym typeface="Calibri"/>
            </a:endParaRPr>
          </a:p>
        </p:txBody>
      </p:sp>
      <p:pic>
        <p:nvPicPr>
          <p:cNvPr id="310" name="Google Shape;310;p32"/>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987625" y="201475"/>
            <a:ext cx="3895650" cy="2193575"/>
          </a:xfrm>
          <a:prstGeom prst="rect">
            <a:avLst/>
          </a:prstGeom>
          <a:noFill/>
          <a:ln w="9525" cap="flat" cmpd="sng">
            <a:solidFill>
              <a:srgbClr val="FF0000"/>
            </a:solidFill>
            <a:prstDash val="solid"/>
            <a:round/>
            <a:headEnd type="none" w="sm" len="sm"/>
            <a:tailEnd type="none" w="sm" len="sm"/>
          </a:ln>
        </p:spPr>
      </p:pic>
      <p:pic>
        <p:nvPicPr>
          <p:cNvPr id="311" name="Google Shape;311;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5900" y="2567075"/>
            <a:ext cx="3419099" cy="2443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33"/>
          <p:cNvSpPr txBox="1"/>
          <p:nvPr/>
        </p:nvSpPr>
        <p:spPr>
          <a:xfrm>
            <a:off x="55075" y="-9225"/>
            <a:ext cx="2066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317" name="Google Shape;317;p33"/>
          <p:cNvSpPr txBox="1"/>
          <p:nvPr/>
        </p:nvSpPr>
        <p:spPr>
          <a:xfrm>
            <a:off x="55075" y="410775"/>
            <a:ext cx="4387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GLM-4.5 AI coding model fro</a:t>
            </a:r>
            <a:r>
              <a:rPr lang="en" sz="1200" b="1">
                <a:solidFill>
                  <a:srgbClr val="FF0000"/>
                </a:solidFill>
                <a:uFill>
                  <a:noFill/>
                </a:uFill>
                <a:latin typeface="Calibri"/>
                <a:ea typeface="Calibri"/>
                <a:cs typeface="Calibri"/>
                <a:sym typeface="Calibri"/>
                <a:hlinkClick r:id="rId3">
                  <a:extLst>
                    <a:ext uri="{A12FA001-AC4F-418D-AE19-62706E023703}">
                      <ahyp:hlinkClr xmlns:ahyp="http://schemas.microsoft.com/office/drawing/2018/hyperlinkcolor" val="tx"/>
                    </a:ext>
                  </a:extLst>
                </a:hlinkClick>
              </a:rPr>
              <a:t>m Z.ai</a:t>
            </a:r>
            <a:r>
              <a:rPr lang="en" sz="1200" b="1">
                <a:solidFill>
                  <a:srgbClr val="FF0000"/>
                </a:solidFill>
                <a:latin typeface="Calibri"/>
                <a:ea typeface="Calibri"/>
                <a:cs typeface="Calibri"/>
                <a:sym typeface="Calibri"/>
              </a:rPr>
              <a:t>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 fast, open-source coding AI model from China, better than Claude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GLM-4.5 is available via a "Coding Lite" plan starting at $3/month, offering 120 prompts every 5 hours and direct integration with coding tools (like Claude Code - using API key) at a lower price than comparable Claude Sonnet subscriptions.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and multi-session coding, fast response times, compatibility with over 75 LLM providers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Try GLM-4.5, particularly via OpenCode for maximum flexibility and performance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https://www.youtube.com/watch?v=DqBQuTuOqgY</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https://z.ai/blog/glm-4.5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18" name="Google Shape;318;p33"/>
          <p:cNvSpPr txBox="1"/>
          <p:nvPr/>
        </p:nvSpPr>
        <p:spPr>
          <a:xfrm>
            <a:off x="55075" y="29238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Gemma 3 270M on Pixel 9 Pro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small, easy to fine-tune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on HuggingFace, Olama, Kaggle, LM Studio, or Docker</a:t>
            </a:r>
            <a:endParaRPr sz="1200">
              <a:solidFill>
                <a:schemeClr val="dk1"/>
              </a:solidFill>
              <a:latin typeface="Calibri"/>
              <a:ea typeface="Calibri"/>
              <a:cs typeface="Calibri"/>
              <a:sym typeface="Calibri"/>
            </a:endParaRPr>
          </a:p>
        </p:txBody>
      </p:sp>
      <p:pic>
        <p:nvPicPr>
          <p:cNvPr id="319" name="Google Shape;319;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11175" y="514200"/>
            <a:ext cx="4156025" cy="1596225"/>
          </a:xfrm>
          <a:prstGeom prst="rect">
            <a:avLst/>
          </a:prstGeom>
          <a:noFill/>
          <a:ln w="9525" cap="flat" cmpd="sng">
            <a:solidFill>
              <a:srgbClr val="FF0000"/>
            </a:solidFill>
            <a:prstDash val="solid"/>
            <a:round/>
            <a:headEnd type="none" w="sm" len="sm"/>
            <a:tailEnd type="none" w="sm" len="sm"/>
          </a:ln>
        </p:spPr>
      </p:pic>
      <p:pic>
        <p:nvPicPr>
          <p:cNvPr id="320" name="Google Shape;320;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381263" y="2390425"/>
            <a:ext cx="2815849" cy="13788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wins ICPC Coding Competition</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361350"/>
            <a:ext cx="46284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GPT-5 won at ICPC World Finals - 12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Best Human Team - 11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Google's Gemini 2.5 Deep Think  - 10 out of 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marks the first time in ICPC history that AI models have achieved gold-medal status, overtaking human champions from Saint Petersburg State University, University of Tokyo, and Tsinghua University, whose highest human score was 11/12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https://eu.36kr.com/en/p/3472125425375625</a:t>
            </a:r>
            <a:endParaRPr sz="1100">
              <a:solidFill>
                <a:schemeClr val="dk1"/>
              </a:solidFill>
              <a:latin typeface="Calibri"/>
              <a:ea typeface="Calibri"/>
              <a:cs typeface="Calibri"/>
              <a:sym typeface="Calibri"/>
            </a:endParaRPr>
          </a:p>
        </p:txBody>
      </p:sp>
      <p:sp>
        <p:nvSpPr>
          <p:cNvPr id="75" name="Google Shape;75;p16"/>
          <p:cNvSpPr txBox="1"/>
          <p:nvPr/>
        </p:nvSpPr>
        <p:spPr>
          <a:xfrm>
            <a:off x="55075" y="1885200"/>
            <a:ext cx="46284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ICPC (International Collegiate Programming Contest) is the world's largest and most prestigious college-level algorithmic coding competition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University teams solve complex programming and algorithmic problems under intense time pressure.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Teams of three compete to solve typically 8 to 15 programming challenges in five hours</a:t>
            </a:r>
            <a:endParaRPr sz="1100">
              <a:solidFill>
                <a:schemeClr val="dk1"/>
              </a:solidFill>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2400" y="3437750"/>
            <a:ext cx="8839201" cy="1194929"/>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62500" y="982273"/>
            <a:ext cx="4305299" cy="15261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4"/>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VaultGemma: diff-private LLM</a:t>
            </a:r>
            <a:endParaRPr sz="2000" b="1" i="0" u="none" strike="noStrike" cap="none">
              <a:solidFill>
                <a:schemeClr val="dk1"/>
              </a:solidFill>
              <a:latin typeface="Calibri"/>
              <a:ea typeface="Calibri"/>
              <a:cs typeface="Calibri"/>
              <a:sym typeface="Calibri"/>
            </a:endParaRPr>
          </a:p>
        </p:txBody>
      </p:sp>
      <p:sp>
        <p:nvSpPr>
          <p:cNvPr id="326" name="Google Shape;326;p34"/>
          <p:cNvSpPr txBox="1"/>
          <p:nvPr/>
        </p:nvSpPr>
        <p:spPr>
          <a:xfrm>
            <a:off x="55075" y="424075"/>
            <a:ext cx="43875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Google VaultGemma pretrained using differential privacy (DP)</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1B params, 26 layers, decoder-only (similar to Gemma 2)</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Randomness injection as a fundamental part of its privacy preserving training process. It prevents memorization of rare or unique facts from training data; individual details appearing only once are essentially "blurred out".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Trained so that sensitive data—like phone numbers or emails—cannot be reproduced even under adversarial prompting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VaultGemma achieves benchmark performance comparable to non-private models of similar size (e.g., rivals older models like GPT-2) while maintaining rigorous privacy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Open-weight release, available for further instruction tuning and deployment at Hugging Face</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https://research.google/blog/vaultgemma-the-worlds-most-capable-differentially-private-llm/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https://arxiv.org/abs/2501.18914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https://huggingface.co/google/vaultgemma-1b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327" name="Google Shape;327;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027775" y="985250"/>
            <a:ext cx="3079099" cy="1768075"/>
          </a:xfrm>
          <a:prstGeom prst="rect">
            <a:avLst/>
          </a:prstGeom>
          <a:noFill/>
          <a:ln w="9525" cap="flat" cmpd="sng">
            <a:solidFill>
              <a:srgbClr val="FF0000"/>
            </a:solidFill>
            <a:prstDash val="solid"/>
            <a:round/>
            <a:headEnd type="none" w="sm" len="sm"/>
            <a:tailEnd type="none" w="sm" len="sm"/>
          </a:ln>
        </p:spPr>
      </p:pic>
      <p:sp>
        <p:nvSpPr>
          <p:cNvPr id="328" name="Google Shape;328;p34"/>
          <p:cNvSpPr txBox="1"/>
          <p:nvPr/>
        </p:nvSpPr>
        <p:spPr>
          <a:xfrm>
            <a:off x="5027725" y="3333950"/>
            <a:ext cx="3079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Differential privacy</a:t>
            </a:r>
            <a:r>
              <a:rPr lang="en" sz="1200">
                <a:solidFill>
                  <a:schemeClr val="dk1"/>
                </a:solidFill>
                <a:latin typeface="Calibri"/>
                <a:ea typeface="Calibri"/>
                <a:cs typeface="Calibri"/>
                <a:sym typeface="Calibri"/>
              </a:rPr>
              <a:t> is a mathematically rigorous method for sharing information about a dataset by adding noise, so that no individual's data can be identified or inferred from the output</a:t>
            </a:r>
            <a:endParaRPr sz="800">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p:nvPr/>
        </p:nvSpPr>
        <p:spPr>
          <a:xfrm>
            <a:off x="55075" y="-9225"/>
            <a:ext cx="4530300" cy="310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900" b="1">
                <a:solidFill>
                  <a:schemeClr val="dk1"/>
                </a:solidFill>
                <a:latin typeface="Calibri"/>
                <a:ea typeface="Calibri"/>
                <a:cs typeface="Calibri"/>
                <a:sym typeface="Calibri"/>
              </a:rPr>
              <a:t>Agent TARS - browser/desktop automation</a:t>
            </a:r>
            <a:endParaRPr sz="1900" b="1" i="0" u="none" strike="noStrike" cap="none">
              <a:solidFill>
                <a:schemeClr val="dk1"/>
              </a:solidFill>
              <a:latin typeface="Calibri"/>
              <a:ea typeface="Calibri"/>
              <a:cs typeface="Calibri"/>
              <a:sym typeface="Calibri"/>
            </a:endParaRPr>
          </a:p>
        </p:txBody>
      </p:sp>
      <p:sp>
        <p:nvSpPr>
          <p:cNvPr id="334" name="Google Shape;334;p35"/>
          <p:cNvSpPr txBox="1"/>
          <p:nvPr/>
        </p:nvSpPr>
        <p:spPr>
          <a:xfrm>
            <a:off x="4518426" y="175750"/>
            <a:ext cx="2844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Name "</a:t>
            </a:r>
            <a:r>
              <a:rPr lang="en" sz="1200" b="1">
                <a:solidFill>
                  <a:srgbClr val="FF0000"/>
                </a:solidFill>
                <a:latin typeface="Calibri"/>
                <a:ea typeface="Calibri"/>
                <a:cs typeface="Calibri"/>
                <a:sym typeface="Calibri"/>
              </a:rPr>
              <a:t>TARS</a:t>
            </a:r>
            <a:r>
              <a:rPr lang="en" sz="1200">
                <a:solidFill>
                  <a:schemeClr val="dk1"/>
                </a:solidFill>
                <a:latin typeface="Calibri"/>
                <a:ea typeface="Calibri"/>
                <a:cs typeface="Calibri"/>
                <a:sym typeface="Calibri"/>
              </a:rPr>
              <a:t>" is inspired by the AI robot "TARS" from the film Interstellar, where it stands for "Tactical Autonomous Robotic System," "Tactical Assistant and Reconnaissance System," or simply acts as a memorable agent name with no officially declared meaning in most modern AI contexts</a:t>
            </a:r>
            <a:endParaRPr sz="1200">
              <a:solidFill>
                <a:schemeClr val="dk1"/>
              </a:solidFill>
              <a:latin typeface="Calibri"/>
              <a:ea typeface="Calibri"/>
              <a:cs typeface="Calibri"/>
              <a:sym typeface="Calibri"/>
            </a:endParaRPr>
          </a:p>
        </p:txBody>
      </p:sp>
      <p:sp>
        <p:nvSpPr>
          <p:cNvPr id="335" name="Google Shape;335;p35"/>
          <p:cNvSpPr txBox="1"/>
          <p:nvPr/>
        </p:nvSpPr>
        <p:spPr>
          <a:xfrm>
            <a:off x="55075" y="379725"/>
            <a:ext cx="4387500" cy="466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Agent TARS - open-source AI browser/desktop automation</a:t>
            </a:r>
            <a:endParaRPr sz="1200" b="1">
              <a:solidFill>
                <a:srgbClr val="FF0000"/>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3"/>
              </a:rPr>
              <a:t>https://ui-tarsai.com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4"/>
              </a:rPr>
              <a:t>https://github.com/bytedance/UI-TARS-desktop</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5"/>
              </a:rPr>
              <a:t>https://agent-tars.com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6"/>
              </a:rPr>
              <a:t>https://agent-tars.com/guide/basic/web-ui.html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88900" algn="l" rtl="0">
              <a:lnSpc>
                <a:spcPct val="100000"/>
              </a:lnSpc>
              <a:spcBef>
                <a:spcPts val="0"/>
              </a:spcBef>
              <a:spcAft>
                <a:spcPts val="0"/>
              </a:spcAft>
              <a:buClr>
                <a:schemeClr val="dk1"/>
              </a:buClr>
              <a:buSzPts val="500"/>
              <a:buFont typeface="Calibri"/>
              <a:buChar char="●"/>
            </a:pPr>
            <a:r>
              <a:rPr lang="en" sz="800" u="sng">
                <a:solidFill>
                  <a:schemeClr val="hlink"/>
                </a:solidFill>
                <a:latin typeface="Calibri"/>
                <a:ea typeface="Calibri"/>
                <a:cs typeface="Calibri"/>
                <a:sym typeface="Calibri"/>
                <a:hlinkClick r:id="rId7"/>
              </a:rPr>
              <a:t>https://www.youtube.com/watch?v=vF8FWmzRd5M</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8"/>
              </a:rPr>
              <a:t>https://arxiv.org/abs/2501.12326</a:t>
            </a:r>
            <a:r>
              <a:rPr lang="en" sz="800">
                <a:solidFill>
                  <a:schemeClr val="dk1"/>
                </a:solidFill>
                <a:latin typeface="Calibri"/>
                <a:ea typeface="Calibri"/>
                <a:cs typeface="Calibri"/>
                <a:sym typeface="Calibri"/>
              </a:rPr>
              <a:t> - paper</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Open-source (Apache 2.0) multimodal AI agent designed to automate browser and desktop tasks using natural language commands and advanced visual reasoning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Browser operations, CLI, file system access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Developed and maintained by ByteDance (China), the parent company of TikTok and other AI research initiatives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Multimodal Task Automation: Executes complex browser actions, CLI tasks, and navigates applications with visual interpretation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Desktop and Browser Control: Offers both a browser agent and a desktop agent—can automate web and desktop apps such as VS Code, Microsoft Office,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Supports multiple model sizes (2B, 7B, and 72B parameters) to suit different hardware and automation needs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Natively integrates with MCP servers and other real-world tools for broad task execution</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Examples: Automating browser form submissions, purchasing, and research tasks; Desktop app automation for file handling, report generation, and software installation; Visual tasks such as interpreting on-screen data, scheduling travel, and generating charts using visual and textual data; Customizable workflows for developers or ops teams (DevOps, data science, etc.</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Available on GitHub for Mac (Windows/Linux will come later)</a:t>
            </a:r>
            <a:endParaRPr sz="1100">
              <a:solidFill>
                <a:schemeClr val="dk1"/>
              </a:solidFill>
              <a:latin typeface="Calibri"/>
              <a:ea typeface="Calibri"/>
              <a:cs typeface="Calibri"/>
              <a:sym typeface="Calibri"/>
            </a:endParaRPr>
          </a:p>
        </p:txBody>
      </p:sp>
      <p:pic>
        <p:nvPicPr>
          <p:cNvPr id="336" name="Google Shape;336;p3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423375" y="175750"/>
            <a:ext cx="1674275" cy="940750"/>
          </a:xfrm>
          <a:prstGeom prst="rect">
            <a:avLst/>
          </a:prstGeom>
          <a:noFill/>
          <a:ln w="9525" cap="flat" cmpd="sng">
            <a:solidFill>
              <a:srgbClr val="FF0000"/>
            </a:solidFill>
            <a:prstDash val="solid"/>
            <a:round/>
            <a:headEnd type="none" w="sm" len="sm"/>
            <a:tailEnd type="none" w="sm" len="sm"/>
          </a:ln>
        </p:spPr>
      </p:pic>
      <p:pic>
        <p:nvPicPr>
          <p:cNvPr id="337" name="Google Shape;337;p3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175133" y="1721845"/>
            <a:ext cx="3247774" cy="558325"/>
          </a:xfrm>
          <a:prstGeom prst="rect">
            <a:avLst/>
          </a:prstGeom>
          <a:noFill/>
          <a:ln>
            <a:noFill/>
          </a:ln>
        </p:spPr>
      </p:pic>
      <p:sp>
        <p:nvSpPr>
          <p:cNvPr id="338" name="Google Shape;338;p35"/>
          <p:cNvSpPr txBox="1"/>
          <p:nvPr/>
        </p:nvSpPr>
        <p:spPr>
          <a:xfrm>
            <a:off x="4629725" y="3550425"/>
            <a:ext cx="42039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Note - there is an alternative project with similar name - </a:t>
            </a:r>
            <a:r>
              <a:rPr lang="en" sz="1200" u="sng">
                <a:solidFill>
                  <a:schemeClr val="hlink"/>
                </a:solidFill>
                <a:latin typeface="Calibri"/>
                <a:ea typeface="Calibri"/>
                <a:cs typeface="Calibri"/>
                <a:sym typeface="Calibri"/>
                <a:hlinkClick r:id="rId11"/>
              </a:rPr>
              <a:t>hellotars.com</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a conversational AI agent builder</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3C78D8"/>
              </a:buClr>
              <a:buSzPts val="900"/>
              <a:buFont typeface="Calibri"/>
              <a:buChar char="●"/>
            </a:pPr>
            <a:r>
              <a:rPr lang="en" sz="1200">
                <a:solidFill>
                  <a:srgbClr val="3C78D8"/>
                </a:solidFill>
                <a:latin typeface="Calibri"/>
                <a:ea typeface="Calibri"/>
                <a:cs typeface="Calibri"/>
                <a:sym typeface="Calibri"/>
              </a:rPr>
              <a:t>The company is called Tars, founded in 2016, headquartered in Newark, Delaware, privately held, and employs 51–200 staff</a:t>
            </a:r>
            <a:endParaRPr sz="1200">
              <a:solidFill>
                <a:srgbClr val="3C78D8"/>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focuses on no-code conversational AI chatbot platforms used by major global brands to automate </a:t>
            </a:r>
            <a:r>
              <a:rPr lang="en" sz="1200" b="1">
                <a:solidFill>
                  <a:srgbClr val="3C78D8"/>
                </a:solidFill>
                <a:latin typeface="Calibri"/>
                <a:ea typeface="Calibri"/>
                <a:cs typeface="Calibri"/>
                <a:sym typeface="Calibri"/>
              </a:rPr>
              <a:t>customer service and internal business processes</a:t>
            </a:r>
            <a:endParaRPr sz="1200" b="1">
              <a:solidFill>
                <a:srgbClr val="3C78D8"/>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6"/>
          <p:cNvSpPr txBox="1"/>
          <p:nvPr/>
        </p:nvSpPr>
        <p:spPr>
          <a:xfrm>
            <a:off x="55075" y="20367"/>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GitHub Speckit</a:t>
            </a:r>
            <a:endParaRPr sz="2000" b="1" i="0" u="none" strike="noStrike" cap="none">
              <a:solidFill>
                <a:schemeClr val="dk1"/>
              </a:solidFill>
              <a:latin typeface="Calibri"/>
              <a:ea typeface="Calibri"/>
              <a:cs typeface="Calibri"/>
              <a:sym typeface="Calibri"/>
            </a:endParaRPr>
          </a:p>
        </p:txBody>
      </p:sp>
      <p:sp>
        <p:nvSpPr>
          <p:cNvPr id="344" name="Google Shape;344;p36"/>
          <p:cNvSpPr txBox="1"/>
          <p:nvPr/>
        </p:nvSpPr>
        <p:spPr>
          <a:xfrm>
            <a:off x="55075" y="397875"/>
            <a:ext cx="46680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GitHub Speckit </a:t>
            </a:r>
            <a:r>
              <a:rPr lang="en" sz="1200">
                <a:solidFill>
                  <a:schemeClr val="dk1"/>
                </a:solidFill>
                <a:latin typeface="Calibri"/>
                <a:ea typeface="Calibri"/>
                <a:cs typeface="Calibri"/>
                <a:sym typeface="Calibri"/>
              </a:rPr>
              <a:t>- s</a:t>
            </a:r>
            <a:r>
              <a:rPr lang="en" sz="1200" b="1">
                <a:solidFill>
                  <a:srgbClr val="3C78D8"/>
                </a:solidFill>
                <a:latin typeface="Calibri"/>
                <a:ea typeface="Calibri"/>
                <a:cs typeface="Calibri"/>
                <a:sym typeface="Calibri"/>
              </a:rPr>
              <a:t>pec-driven development</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https://www.youtube.com/watch?v=KKkS0e5O6eI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https://github.com/github/spec-kit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open-source (MIT) toolkit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"spec-driven" - create a detailed specification first, outlining user needs and functionality, which then guides every step of the build process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From "vibe coding" to clarity</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Works alongside popular assistants like GitHub Copilot, Claude Code, Gemini CLI</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Structured, reliable workflow  -4 phases: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a:t>
            </a:r>
            <a:r>
              <a:rPr lang="en" sz="1200" b="1">
                <a:solidFill>
                  <a:srgbClr val="FF0000"/>
                </a:solidFill>
                <a:latin typeface="Calibri"/>
                <a:ea typeface="Calibri"/>
                <a:cs typeface="Calibri"/>
                <a:sym typeface="Calibri"/>
              </a:rPr>
              <a:t>Specify</a:t>
            </a:r>
            <a:r>
              <a:rPr lang="en" sz="1200">
                <a:solidFill>
                  <a:schemeClr val="dk1"/>
                </a:solidFill>
                <a:latin typeface="Calibri"/>
                <a:ea typeface="Calibri"/>
                <a:cs typeface="Calibri"/>
                <a:sym typeface="Calibri"/>
              </a:rPr>
              <a:t> (define what/why)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t>
            </a:r>
            <a:r>
              <a:rPr lang="en" sz="1200" b="1">
                <a:solidFill>
                  <a:srgbClr val="FF0000"/>
                </a:solidFill>
                <a:latin typeface="Calibri"/>
                <a:ea typeface="Calibri"/>
                <a:cs typeface="Calibri"/>
                <a:sym typeface="Calibri"/>
              </a:rPr>
              <a:t>Plan</a:t>
            </a:r>
            <a:r>
              <a:rPr lang="en" sz="1200">
                <a:solidFill>
                  <a:schemeClr val="dk1"/>
                </a:solidFill>
                <a:latin typeface="Calibri"/>
                <a:ea typeface="Calibri"/>
                <a:cs typeface="Calibri"/>
                <a:sym typeface="Calibri"/>
              </a:rPr>
              <a:t> (set tech details)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a:t>
            </a:r>
            <a:r>
              <a:rPr lang="en" sz="1200" b="1">
                <a:solidFill>
                  <a:srgbClr val="FF0000"/>
                </a:solidFill>
                <a:latin typeface="Calibri"/>
                <a:ea typeface="Calibri"/>
                <a:cs typeface="Calibri"/>
                <a:sym typeface="Calibri"/>
              </a:rPr>
              <a:t>Tasks</a:t>
            </a:r>
            <a:r>
              <a:rPr lang="en" sz="1200">
                <a:solidFill>
                  <a:schemeClr val="dk1"/>
                </a:solidFill>
                <a:latin typeface="Calibri"/>
                <a:ea typeface="Calibri"/>
                <a:cs typeface="Calibri"/>
                <a:sym typeface="Calibri"/>
              </a:rPr>
              <a:t> (breakdown work into testable units)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4. </a:t>
            </a:r>
            <a:r>
              <a:rPr lang="en" sz="1200" b="1">
                <a:solidFill>
                  <a:srgbClr val="FF0000"/>
                </a:solidFill>
                <a:latin typeface="Calibri"/>
                <a:ea typeface="Calibri"/>
                <a:cs typeface="Calibri"/>
                <a:sym typeface="Calibri"/>
              </a:rPr>
              <a:t>Implement</a:t>
            </a:r>
            <a:r>
              <a:rPr lang="en" sz="1200">
                <a:solidFill>
                  <a:schemeClr val="dk1"/>
                </a:solidFill>
                <a:latin typeface="Calibri"/>
                <a:ea typeface="Calibri"/>
                <a:cs typeface="Calibri"/>
                <a:sym typeface="Calibri"/>
              </a:rPr>
              <a:t> (write code task-by-task guided by the spec and plan).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Speckit CLI commands has corresponding commands: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/specify</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/plan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/tasks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phase is validated before proceeding to the next, ensuring the build matches your intent</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GitHub aims to make the process an industry standard beyond their own tool, with planned VS Code integration and more features coming</a:t>
            </a:r>
            <a:endParaRPr sz="1200">
              <a:solidFill>
                <a:schemeClr val="dk1"/>
              </a:solidFill>
              <a:latin typeface="Calibri"/>
              <a:ea typeface="Calibri"/>
              <a:cs typeface="Calibri"/>
              <a:sym typeface="Calibri"/>
            </a:endParaRPr>
          </a:p>
        </p:txBody>
      </p:sp>
      <p:pic>
        <p:nvPicPr>
          <p:cNvPr id="345" name="Google Shape;345;p36"/>
          <p:cNvPicPr preferRelativeResize="0"/>
          <p:nvPr/>
        </p:nvPicPr>
        <p:blipFill>
          <a:blip r:embed="rId5">
            <a:alphaModFix/>
          </a:blip>
          <a:stretch>
            <a:fillRect/>
          </a:stretch>
        </p:blipFill>
        <p:spPr>
          <a:xfrm>
            <a:off x="5536900" y="1279600"/>
            <a:ext cx="1905000" cy="1905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p:nvPr/>
        </p:nvSpPr>
        <p:spPr>
          <a:xfrm>
            <a:off x="55075" y="20375"/>
            <a:ext cx="4467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LEANN Vector DB takes 30x less space</a:t>
            </a:r>
            <a:endParaRPr sz="2000" b="1" i="0" u="none" strike="noStrike" cap="none">
              <a:solidFill>
                <a:schemeClr val="dk1"/>
              </a:solidFill>
              <a:latin typeface="Calibri"/>
              <a:ea typeface="Calibri"/>
              <a:cs typeface="Calibri"/>
              <a:sym typeface="Calibri"/>
            </a:endParaRPr>
          </a:p>
        </p:txBody>
      </p:sp>
      <p:sp>
        <p:nvSpPr>
          <p:cNvPr id="351" name="Google Shape;351;p37"/>
          <p:cNvSpPr txBox="1"/>
          <p:nvPr/>
        </p:nvSpPr>
        <p:spPr>
          <a:xfrm>
            <a:off x="55075" y="397875"/>
            <a:ext cx="45294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a new vector database system that uses just 3% of the storage space compared to traditional vector databases, while maintaining identical search accuracy</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https://github.com/yichuan-w/LEANN</a:t>
            </a:r>
            <a:r>
              <a:rPr lang="en" sz="800">
                <a:solidFill>
                  <a:schemeClr val="dk1"/>
                </a:solidFill>
                <a:latin typeface="Calibri"/>
                <a:ea typeface="Calibri"/>
                <a:cs typeface="Calibri"/>
                <a:sym typeface="Calibri"/>
              </a:rPr>
              <a:t> - GitHub </a:t>
            </a:r>
            <a:r>
              <a:rPr lang="en" sz="800" u="sng">
                <a:solidFill>
                  <a:schemeClr val="hlink"/>
                </a:solidFill>
                <a:latin typeface="Calibri"/>
                <a:ea typeface="Calibri"/>
                <a:cs typeface="Calibri"/>
                <a:sym typeface="Calibri"/>
                <a:hlinkClick r:id="rId4"/>
              </a:rPr>
              <a:t>https://arxiv.org/abs/2506.08276</a:t>
            </a:r>
            <a:r>
              <a:rPr lang="en" sz="800">
                <a:solidFill>
                  <a:schemeClr val="dk1"/>
                </a:solidFill>
                <a:latin typeface="Calibri"/>
                <a:ea typeface="Calibri"/>
                <a:cs typeface="Calibri"/>
                <a:sym typeface="Calibri"/>
              </a:rPr>
              <a:t> - paper</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https://jimmysong.io/en/ai/leann/</a:t>
            </a:r>
            <a:r>
              <a:rPr lang="en" sz="800">
                <a:solidFill>
                  <a:schemeClr val="dk1"/>
                </a:solidFill>
                <a:latin typeface="Calibri"/>
                <a:ea typeface="Calibri"/>
                <a:cs typeface="Calibri"/>
                <a:sym typeface="Calibri"/>
              </a:rPr>
              <a:t> - intro</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6"/>
              </a:rPr>
              <a:t>https://medium.com/data-science-collective/the-worlds-smallest-vector-database-how-leann-uses-97-less-space-than-traditional-vector-db-b00de3ec97be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dramatic space reduction is achieved by recomputing embeddings selectively instead of storing every one</a:t>
            </a:r>
            <a:endParaRPr sz="1200">
              <a:solidFill>
                <a:schemeClr val="dk1"/>
              </a:solidFill>
              <a:latin typeface="Calibri"/>
              <a:ea typeface="Calibri"/>
              <a:cs typeface="Calibri"/>
              <a:sym typeface="Calibri"/>
            </a:endParaRPr>
          </a:p>
        </p:txBody>
      </p:sp>
      <p:pic>
        <p:nvPicPr>
          <p:cNvPr id="352" name="Google Shape;352;p3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7" y="2177392"/>
            <a:ext cx="9005800" cy="2854310"/>
          </a:xfrm>
          <a:prstGeom prst="rect">
            <a:avLst/>
          </a:prstGeom>
          <a:noFill/>
          <a:ln w="9525" cap="flat" cmpd="sng">
            <a:solidFill>
              <a:srgbClr val="FF0000"/>
            </a:solidFill>
            <a:prstDash val="solid"/>
            <a:round/>
            <a:headEnd type="none" w="sm" len="sm"/>
            <a:tailEnd type="none" w="sm" len="sm"/>
          </a:ln>
        </p:spPr>
      </p:pic>
      <p:sp>
        <p:nvSpPr>
          <p:cNvPr id="353" name="Google Shape;353;p37"/>
          <p:cNvSpPr txBox="1"/>
          <p:nvPr/>
        </p:nvSpPr>
        <p:spPr>
          <a:xfrm>
            <a:off x="4639225" y="397875"/>
            <a:ext cx="4305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Mainstream databases like ChromaDB, Pinecone, and Weaviate require 1.5 to 7 times more space than the original data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stores only 3% of the data by selectively re-computing embeddings rather than pre-storing them all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LEANN is particularly well-suited for edge computing and privacy-critical applications that require efficient, on-device vector search without cloud reliance</a:t>
            </a:r>
            <a:endParaRPr sz="900">
              <a:solidFill>
                <a:schemeClr val="dk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8"/>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359" name="Google Shape;359;p38"/>
          <p:cNvSpPr txBox="1"/>
          <p:nvPr/>
        </p:nvSpPr>
        <p:spPr>
          <a:xfrm>
            <a:off x="86125" y="380500"/>
            <a:ext cx="44172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Minimal programming (no code) solutions</a:t>
            </a:r>
            <a:r>
              <a:rPr lang="en" sz="1100">
                <a:solidFill>
                  <a:schemeClr val="dk1"/>
                </a:solidFill>
                <a:latin typeface="Calibri"/>
                <a:ea typeface="Calibri"/>
                <a:cs typeface="Calibri"/>
                <a:sym typeface="Calibri"/>
              </a:rPr>
              <a:t> - rapid deployment, customization, and integration into websites or channels such as live chat and messaging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Make.com, Voiceflow, Zapier, N8N</a:t>
            </a:r>
            <a:r>
              <a:rPr lang="en" sz="1100">
                <a:solidFill>
                  <a:schemeClr val="dk1"/>
                </a:solidFill>
                <a:latin typeface="Calibri"/>
                <a:ea typeface="Calibri"/>
                <a:cs typeface="Calibri"/>
                <a:sym typeface="Calibri"/>
              </a:rPr>
              <a:t>: Drag-and-drop platforms with prebuilt logic allow creating conversational AI agents by uploading FAQs, support docs, and configuring basic automation 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CustomGPT.ai</a:t>
            </a:r>
            <a:r>
              <a:rPr lang="en" sz="1100">
                <a:solidFill>
                  <a:schemeClr val="dk1"/>
                </a:solidFill>
                <a:latin typeface="Calibri"/>
                <a:ea typeface="Calibri"/>
                <a:cs typeface="Calibri"/>
                <a:sym typeface="Calibri"/>
              </a:rPr>
              <a:t>: Enables training AI chatbots on proprietary business data through a user-friendly interface. Supports deployment on multiple channels and provides a white-label branding option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SmythOS</a:t>
            </a:r>
            <a:r>
              <a:rPr lang="en" sz="1100">
                <a:solidFill>
                  <a:schemeClr val="dk1"/>
                </a:solidFill>
                <a:latin typeface="Calibri"/>
                <a:ea typeface="Calibri"/>
                <a:cs typeface="Calibri"/>
                <a:sym typeface="Calibri"/>
              </a:rPr>
              <a:t> - has a visual builder and prebuilt agent templates for fast deployment and easy integration with APIs, with minimal to no code needed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tools have templates for FAQs, order tracking, or appointment booking; Allow to upload support documents or provide sample Q&amp;A for the chatbot to learn responses; Configure integrations such as website widgets, email, WhatsApp, or Slack for multi-channel support; Use analytics and feedback features to monitor and refine AI performance</a:t>
            </a:r>
            <a:endParaRPr sz="1100">
              <a:solidFill>
                <a:schemeClr val="dk1"/>
              </a:solidFill>
              <a:latin typeface="Calibri"/>
              <a:ea typeface="Calibri"/>
              <a:cs typeface="Calibri"/>
              <a:sym typeface="Calibri"/>
            </a:endParaRPr>
          </a:p>
        </p:txBody>
      </p:sp>
      <p:pic>
        <p:nvPicPr>
          <p:cNvPr id="360" name="Google Shape;360;p3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17875" y="59400"/>
            <a:ext cx="2001750" cy="1332075"/>
          </a:xfrm>
          <a:prstGeom prst="rect">
            <a:avLst/>
          </a:prstGeom>
          <a:noFill/>
          <a:ln w="9525" cap="flat" cmpd="sng">
            <a:solidFill>
              <a:srgbClr val="FF0000"/>
            </a:solidFill>
            <a:prstDash val="solid"/>
            <a:round/>
            <a:headEnd type="none" w="sm" len="sm"/>
            <a:tailEnd type="none" w="sm" len="sm"/>
          </a:ln>
        </p:spPr>
      </p:pic>
      <p:sp>
        <p:nvSpPr>
          <p:cNvPr id="361" name="Google Shape;361;p38"/>
          <p:cNvSpPr txBox="1"/>
          <p:nvPr/>
        </p:nvSpPr>
        <p:spPr>
          <a:xfrm>
            <a:off x="4617875" y="2366075"/>
            <a:ext cx="44802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Cloud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Amazon</a:t>
            </a:r>
            <a:r>
              <a:rPr lang="en" sz="1100">
                <a:solidFill>
                  <a:schemeClr val="dk1"/>
                </a:solidFill>
                <a:latin typeface="Calibri"/>
                <a:ea typeface="Calibri"/>
                <a:cs typeface="Calibri"/>
                <a:sym typeface="Calibri"/>
              </a:rPr>
              <a:t>: Amazon Connect + Lex + Lambda + Bedrock AgentCore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Google</a:t>
            </a:r>
            <a:r>
              <a:rPr lang="en" sz="1100">
                <a:solidFill>
                  <a:schemeClr val="dk1"/>
                </a:solidFill>
                <a:latin typeface="Calibri"/>
                <a:ea typeface="Calibri"/>
                <a:cs typeface="Calibri"/>
                <a:sym typeface="Calibri"/>
              </a:rPr>
              <a:t>: Contact Center AI (CCAI) - embeds conversational AI agents (via Dialogflow CX) into support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Microsoft Azure</a:t>
            </a:r>
            <a:r>
              <a:rPr lang="en" sz="1100">
                <a:solidFill>
                  <a:schemeClr val="dk1"/>
                </a:solidFill>
                <a:latin typeface="Calibri"/>
                <a:ea typeface="Calibri"/>
                <a:cs typeface="Calibri"/>
                <a:sym typeface="Calibri"/>
              </a:rPr>
              <a:t> - AI Agent Service - pre-built models for common support scenarios and robust tools for conversational agent deployment.</a:t>
            </a:r>
            <a:endParaRPr sz="1100">
              <a:solidFill>
                <a:schemeClr val="dk1"/>
              </a:solidFill>
              <a:latin typeface="Calibri"/>
              <a:ea typeface="Calibri"/>
              <a:cs typeface="Calibri"/>
              <a:sym typeface="Calibri"/>
            </a:endParaRPr>
          </a:p>
        </p:txBody>
      </p:sp>
      <p:sp>
        <p:nvSpPr>
          <p:cNvPr id="362" name="Google Shape;362;p38"/>
          <p:cNvSpPr txBox="1"/>
          <p:nvPr/>
        </p:nvSpPr>
        <p:spPr>
          <a:xfrm>
            <a:off x="86125" y="3374501"/>
            <a:ext cx="43866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Open-Source Customer Support AI Solutions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Chatwoot - live-chat and omnichannel support tool, featuring AI assistants for automated replies. Offers web, social media, and messaging integrations out of the box with no or light coding required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Rasa and Botpress - conversational agent frameworks that support visual builders for basic chatbot configuration, though advanced customization may require programming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DeepPavlov and ChatterBot - lower barrier to entry for simple FAQ-style bots, but some minimal Python scripting may be needed for setup</a:t>
            </a:r>
            <a:endParaRPr sz="1100">
              <a:solidFill>
                <a:schemeClr val="dk1"/>
              </a:solidFill>
              <a:latin typeface="Calibri"/>
              <a:ea typeface="Calibri"/>
              <a:cs typeface="Calibri"/>
              <a:sym typeface="Calibri"/>
            </a:endParaRPr>
          </a:p>
        </p:txBody>
      </p:sp>
      <p:sp>
        <p:nvSpPr>
          <p:cNvPr id="363" name="Google Shape;363;p38"/>
          <p:cNvSpPr txBox="1"/>
          <p:nvPr/>
        </p:nvSpPr>
        <p:spPr>
          <a:xfrm>
            <a:off x="4617875" y="1446325"/>
            <a:ext cx="4480200" cy="86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Getting Started</a:t>
            </a:r>
            <a:r>
              <a:rPr lang="en" sz="1100">
                <a:solidFill>
                  <a:schemeClr val="dk1"/>
                </a:solidFill>
                <a:latin typeface="Calibri"/>
                <a:ea typeface="Calibri"/>
                <a:cs typeface="Calibri"/>
                <a:sym typeface="Calibri"/>
              </a:rPr>
              <a:t>: Choose a Platform, prepare FAQ/Data, Use the drag-and-drop interface to upload your data, define chatbot responses, and set up any integrations; Test with Real Queries; Deploy to your website; Monitor and Improve - use built-in analytics to further refine and improve the AI's answers over time</a:t>
            </a:r>
            <a:endParaRPr sz="1100">
              <a:solidFill>
                <a:schemeClr val="dk1"/>
              </a:solidFill>
              <a:latin typeface="Calibri"/>
              <a:ea typeface="Calibri"/>
              <a:cs typeface="Calibri"/>
              <a:sym typeface="Calibri"/>
            </a:endParaRPr>
          </a:p>
        </p:txBody>
      </p:sp>
      <p:pic>
        <p:nvPicPr>
          <p:cNvPr id="364" name="Google Shape;364;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17875" y="3576063"/>
            <a:ext cx="3631600" cy="802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370" name="Google Shape;370;p39"/>
          <p:cNvSpPr txBox="1"/>
          <p:nvPr/>
        </p:nvSpPr>
        <p:spPr>
          <a:xfrm>
            <a:off x="70525" y="454584"/>
            <a:ext cx="44439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Streamlit (python-based) RAG Debugging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https://www.youtube.com/watch?v=NCPdj3ABpR4</a:t>
            </a:r>
            <a:r>
              <a:rPr lang="en" sz="1100">
                <a:solidFill>
                  <a:schemeClr val="dk1"/>
                </a:solidFill>
                <a:latin typeface="Calibri"/>
                <a:ea typeface="Calibri"/>
                <a:cs typeface="Calibri"/>
                <a:sym typeface="Calibri"/>
              </a:rPr>
              <a:t> (in Russian)</a:t>
            </a:r>
            <a:br>
              <a:rPr lang="en" sz="1100">
                <a:solidFill>
                  <a:schemeClr val="dk1"/>
                </a:solidFill>
                <a:latin typeface="Calibri"/>
                <a:ea typeface="Calibri"/>
                <a:cs typeface="Calibri"/>
                <a:sym typeface="Calibri"/>
              </a:rPr>
            </a:br>
            <a:r>
              <a:rPr lang="en" sz="1100" b="1">
                <a:solidFill>
                  <a:srgbClr val="FF0000"/>
                </a:solidFill>
                <a:latin typeface="Calibri"/>
                <a:ea typeface="Calibri"/>
                <a:cs typeface="Calibri"/>
                <a:sym typeface="Calibri"/>
              </a:rPr>
              <a:t>Streamlit-tracer for debugging RAG systems, improving reliability in production ML pipelines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Streamlit was used to develop a </a:t>
            </a:r>
            <a:r>
              <a:rPr lang="en" sz="1100" b="1">
                <a:solidFill>
                  <a:srgbClr val="3C78D8"/>
                </a:solidFill>
                <a:latin typeface="Calibri"/>
                <a:ea typeface="Calibri"/>
                <a:cs typeface="Calibri"/>
                <a:sym typeface="Calibri"/>
              </a:rPr>
              <a:t>lightweight, customizable UI for visualizing, tracing, and debugging each stage of the RAG pipeline</a:t>
            </a:r>
            <a:r>
              <a:rPr lang="en" sz="1100">
                <a:solidFill>
                  <a:schemeClr val="dk1"/>
                </a:solidFill>
                <a:latin typeface="Calibri"/>
                <a:ea typeface="Calibri"/>
                <a:cs typeface="Calibri"/>
                <a:sym typeface="Calibri"/>
              </a:rPr>
              <a:t>, allowing both technical and non-technical experts to inspect data flow and outputs. The tool integrates directly with vector databases and prompt engineering components, supporting modular evaluation and rapid prototyping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reliability of the whole ML system is the product of the reliability of its components; each stage (data parsing, retrieval, LLM response, etc.) must be measured and improved individually for overall quality improvements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Systematic modular testing, continuous logging, and human evaluation are critical throughout the RAG pipeline, especially when working with unstructured data and evolving business requirements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Domain experts (e.g., lawyers) need to have a streamlined UI to annotate, comment, and iterate without technical hurdles; The expert's feedback loop should be as frictionless as possible, focusing their limited attention on high-leverage corrections and assessment, which is the scarcest and most valuable resource in the process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system enables rapid iteration for both developers and domain experts: questions and logs are surfaced, annotated, and used to refine prompts, retrievers, or data sources in real time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approach leverages open-source tools such as Langfuse and Langsmith for log and trace management, but custom tools are essential to fill UX gaps for non-technical stakeholders</a:t>
            </a:r>
            <a:endParaRPr sz="1100">
              <a:solidFill>
                <a:schemeClr val="dk1"/>
              </a:solidFill>
              <a:latin typeface="Calibri"/>
              <a:ea typeface="Calibri"/>
              <a:cs typeface="Calibri"/>
              <a:sym typeface="Calibri"/>
            </a:endParaRPr>
          </a:p>
        </p:txBody>
      </p:sp>
      <p:pic>
        <p:nvPicPr>
          <p:cNvPr id="371" name="Google Shape;371;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42675" y="617327"/>
            <a:ext cx="3383874" cy="28073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0"/>
          <p:cNvSpPr txBox="1"/>
          <p:nvPr/>
        </p:nvSpPr>
        <p:spPr>
          <a:xfrm>
            <a:off x="55075" y="-9225"/>
            <a:ext cx="319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OOP Is Dead - Long Live ECS</a:t>
            </a:r>
            <a:endParaRPr sz="2000" b="1" i="0" u="none" strike="noStrike" cap="none">
              <a:solidFill>
                <a:schemeClr val="dk1"/>
              </a:solidFill>
              <a:latin typeface="Calibri"/>
              <a:ea typeface="Calibri"/>
              <a:cs typeface="Calibri"/>
              <a:sym typeface="Calibri"/>
            </a:endParaRPr>
          </a:p>
        </p:txBody>
      </p:sp>
      <p:sp>
        <p:nvSpPr>
          <p:cNvPr id="377" name="Google Shape;377;p40"/>
          <p:cNvSpPr txBox="1"/>
          <p:nvPr/>
        </p:nvSpPr>
        <p:spPr>
          <a:xfrm>
            <a:off x="70525" y="454575"/>
            <a:ext cx="44595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Object-Oriented Programming "dead"</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Encapsulation, inheritance, and polymorphism now hold developers back</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OOP is now mostly abandoned in favor of functional, reactive, and compositional styles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Cloud platforms and startups prefer languages like Go and Rust that avoid inheritance and encourage simpler, more testable code structures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The promised modularity and real-world modeling of OOP failed to scale with new tech demands; compositional and functional approaches have taken over</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Objects aren’t the problem. Hierarchies are. </a:t>
            </a:r>
            <a:br>
              <a:rPr lang="en" sz="1200">
                <a:latin typeface="Calibri"/>
                <a:ea typeface="Calibri"/>
                <a:cs typeface="Calibri"/>
                <a:sym typeface="Calibri"/>
              </a:rPr>
            </a:br>
            <a:r>
              <a:rPr lang="en" sz="1200">
                <a:latin typeface="Calibri"/>
                <a:ea typeface="Calibri"/>
                <a:cs typeface="Calibri"/>
                <a:sym typeface="Calibri"/>
              </a:rPr>
              <a:t>Data + behavior is fine. Inheritance chains are not.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Composition wins. Favor small, composable pieces over giant classes.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Functional + data-oriented styles scale better in concurrency-heavy systems.</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ECS (Entity Component Systems), traits, interfaces are the new OOP,</a:t>
            </a:r>
            <a:br>
              <a:rPr lang="en" sz="1200">
                <a:latin typeface="Calibri"/>
                <a:ea typeface="Calibri"/>
                <a:cs typeface="Calibri"/>
                <a:sym typeface="Calibri"/>
              </a:rPr>
            </a:br>
            <a:r>
              <a:rPr lang="en" sz="1200">
                <a:latin typeface="Calibri"/>
                <a:ea typeface="Calibri"/>
                <a:cs typeface="Calibri"/>
                <a:sym typeface="Calibri"/>
              </a:rPr>
              <a:t>but flatter, simpler, more honest.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https://medium.com/@theopinionatedev/object-oriented-programming-is-dead-heres-what-killed-it-cd83d7867683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78" name="Google Shape;378;p40"/>
          <p:cNvSpPr txBox="1"/>
          <p:nvPr/>
        </p:nvSpPr>
        <p:spPr>
          <a:xfrm>
            <a:off x="4579700" y="454575"/>
            <a:ext cx="44595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 Component System (ECS) </a:t>
            </a:r>
            <a:r>
              <a:rPr lang="en" sz="1200">
                <a:latin typeface="Calibri"/>
                <a:ea typeface="Calibri"/>
                <a:cs typeface="Calibri"/>
                <a:sym typeface="Calibri"/>
              </a:rPr>
              <a:t>is a modern software architecture pattern that organizes code by separating entities, components, and systems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Entity</a:t>
            </a:r>
            <a:r>
              <a:rPr lang="en" sz="1200">
                <a:latin typeface="Calibri"/>
                <a:ea typeface="Calibri"/>
                <a:cs typeface="Calibri"/>
                <a:sym typeface="Calibri"/>
              </a:rPr>
              <a:t>: A unique identifier representing an object (like a game character or an item) - just an ID, no data or behavior</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Component</a:t>
            </a:r>
            <a:r>
              <a:rPr lang="en" sz="1200">
                <a:latin typeface="Calibri"/>
                <a:ea typeface="Calibri"/>
                <a:cs typeface="Calibri"/>
                <a:sym typeface="Calibri"/>
              </a:rPr>
              <a:t>: A minimalist data container attached to entities that stores specific properties (e.g., position, health). Components contain data only—no behavior or methods</a:t>
            </a:r>
            <a:endParaRPr sz="1200">
              <a:latin typeface="Calibri"/>
              <a:ea typeface="Calibri"/>
              <a:cs typeface="Calibri"/>
              <a:sym typeface="Calibri"/>
            </a:endParaRPr>
          </a:p>
          <a:p>
            <a:pPr marL="45720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System</a:t>
            </a:r>
            <a:r>
              <a:rPr lang="en" sz="1200">
                <a:latin typeface="Calibri"/>
                <a:ea typeface="Calibri"/>
                <a:cs typeface="Calibri"/>
                <a:sym typeface="Calibri"/>
              </a:rPr>
              <a:t>: Processes logic by operating on entities with relevant components. Systems hold the actual behavior and run code based on component data (e.g., a </a:t>
            </a:r>
            <a:r>
              <a:rPr lang="en" sz="1200" b="1">
                <a:solidFill>
                  <a:srgbClr val="3C78D8"/>
                </a:solidFill>
                <a:latin typeface="Calibri"/>
                <a:ea typeface="Calibri"/>
                <a:cs typeface="Calibri"/>
                <a:sym typeface="Calibri"/>
              </a:rPr>
              <a:t>physics system</a:t>
            </a:r>
            <a:r>
              <a:rPr lang="en" sz="1200">
                <a:latin typeface="Calibri"/>
                <a:ea typeface="Calibri"/>
                <a:cs typeface="Calibri"/>
                <a:sym typeface="Calibri"/>
              </a:rPr>
              <a:t> updates positions for all entities with a velocity component)</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uses composition over inheritance, allowing flexible, modular code without deep class hierarchies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ECS easily enables runtime changes—adding/removing components from entities instantly changes their behavior without altering hierarchy or base classes</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Components are stored contiguously in memory, making ECS highly efficient and multi-threadable.</a:t>
            </a:r>
            <a:endParaRPr sz="1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1"/>
          <p:cNvSpPr txBox="1"/>
          <p:nvPr/>
        </p:nvSpPr>
        <p:spPr>
          <a:xfrm>
            <a:off x="55075" y="-9225"/>
            <a:ext cx="49437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Why Entrepreneurship is Safer Than Employment</a:t>
            </a:r>
            <a:endParaRPr sz="1800" b="1" i="0" u="none" strike="noStrike" cap="none">
              <a:solidFill>
                <a:schemeClr val="dk1"/>
              </a:solidFill>
              <a:latin typeface="Calibri"/>
              <a:ea typeface="Calibri"/>
              <a:cs typeface="Calibri"/>
              <a:sym typeface="Calibri"/>
            </a:endParaRPr>
          </a:p>
        </p:txBody>
      </p:sp>
      <p:sp>
        <p:nvSpPr>
          <p:cNvPr id="384" name="Google Shape;384;p41"/>
          <p:cNvSpPr txBox="1"/>
          <p:nvPr/>
        </p:nvSpPr>
        <p:spPr>
          <a:xfrm>
            <a:off x="70525" y="416475"/>
            <a:ext cx="44595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The Great Career Inversion - by Peter Diamandis</a:t>
            </a:r>
            <a:endParaRPr sz="10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Here are five contrarian insights about career safety in 2025 that most people get backwards: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1/ College debt is now riskier than startup equity.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math is simple but brutal:</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$250k in student loans for a degree thatmight be obsolete in four years versus equity in a company you control (or co-found).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We've reached the tipping point where taking on massive educational debt is the speculative bet, versus starting a company.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"safe” (traditional) path requires you to believe that industries won't be disrupted (not true, they all will be), that your specific skills will remain valuable (they will fade rapidly), and that you'll earn enough to service debt that compounds faster than most startups burn cash (hmmm…).</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2/ Employment security is an illusion in exponential times.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Job security died when the half-life of skills dropped below the half-life of careers.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Tech layoffs, AI automation, and economic volatility mean traditional employment now carries hidden risks: you’re betting your entire income stream on decisions made by people who probably don't know you exist, and are focused on quarterly profit reports.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When a VP decides to "right-size" or a board chooses to "pivot," employees become accounting entries.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As an entrepreneur you may fail, but you'll fail forward with transferable skills and network effects.</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rgbClr val="FF0000"/>
              </a:buClr>
              <a:buSzPts val="1000"/>
              <a:buFont typeface="Calibri"/>
              <a:buChar char="●"/>
            </a:pPr>
            <a:r>
              <a:rPr lang="en" sz="1000" b="1">
                <a:solidFill>
                  <a:srgbClr val="FF0000"/>
                </a:solidFill>
                <a:latin typeface="Calibri"/>
                <a:ea typeface="Calibri"/>
                <a:cs typeface="Calibri"/>
                <a:sym typeface="Calibri"/>
              </a:rPr>
              <a:t>3/ The career risk hierarchy has inverted for the first time in history. </a:t>
            </a:r>
            <a:endParaRPr sz="1000" b="1">
              <a:solidFill>
                <a:srgbClr val="FF0000"/>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We're seeing something unprecedented: founding a company has become statistically safer than climbing a corporate ladder.</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While massive tech layoffs hit 150,000+ workers in 2023-2024, successful entrepreneurs built lasting value and optionality.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The reason is simple: entrepreneurs own their failure modes, employees don't. When you control the variables, you can manage the risk.</a:t>
            </a:r>
            <a:endParaRPr sz="1000">
              <a:solidFill>
                <a:schemeClr val="dk1"/>
              </a:solidFill>
              <a:latin typeface="Calibri"/>
              <a:ea typeface="Calibri"/>
              <a:cs typeface="Calibri"/>
              <a:sym typeface="Calibri"/>
            </a:endParaRPr>
          </a:p>
        </p:txBody>
      </p:sp>
      <p:sp>
        <p:nvSpPr>
          <p:cNvPr id="385" name="Google Shape;385;p41"/>
          <p:cNvSpPr txBox="1"/>
          <p:nvPr/>
        </p:nvSpPr>
        <p:spPr>
          <a:xfrm>
            <a:off x="4602575" y="738255"/>
            <a:ext cx="4459500" cy="432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b="1">
                <a:solidFill>
                  <a:srgbClr val="FF0000"/>
                </a:solidFill>
                <a:latin typeface="Calibri"/>
                <a:ea typeface="Calibri"/>
                <a:cs typeface="Calibri"/>
                <a:sym typeface="Calibri"/>
              </a:rPr>
              <a:t>4/ Yes, entrepreneurship isn't universally safe,</a:t>
            </a:r>
            <a:br>
              <a:rPr lang="en" sz="1000" b="1">
                <a:solidFill>
                  <a:srgbClr val="FF0000"/>
                </a:solidFill>
                <a:latin typeface="Calibri"/>
                <a:ea typeface="Calibri"/>
                <a:cs typeface="Calibri"/>
                <a:sym typeface="Calibri"/>
              </a:rPr>
            </a:br>
            <a:r>
              <a:rPr lang="en" sz="1000" b="1">
                <a:solidFill>
                  <a:srgbClr val="FF0000"/>
                </a:solidFill>
                <a:latin typeface="Calibri"/>
                <a:ea typeface="Calibri"/>
                <a:cs typeface="Calibri"/>
                <a:sym typeface="Calibri"/>
              </a:rPr>
              <a:t> it's just relatively safer (and getting more so over time).</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tools to become a coder (Replit, Lovable, Cursor, etc.) are demonetized and democratized. A full entrepreneurial education is available for free on YouTube.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Historically, it’s true that 1 in 10 “VC-backed startups succeed”, but increasingly, the ability to code, build, and raise money is growing rapidly.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PLUS, realize that today in 2025, $1B per day is being invested into AI, growing to &gt;$3B per day by 2030. This is the field that is exploding while traditional employment is shrinking. Where would you rather play?</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5/ The optimal strategy is asymmetric: limited downside, unlimited upside.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Smart career building in 2025 means building antifragile income streams.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new "safe" career path isn't employment or entrepreneurship exclusively, it's creating multiple income vectors where failure in one area strengthens your position in others.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This might mean consulting while building products, or freelancing while scaling a service business.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My thesis: act on this dynamic while it lasts. Build now, when the perceived risk is high but the actual risk is low.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best entrepreneurs are emerging from this period precisely because they're contrarian enough to start companies when everyone else  thinks it's "risky."</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By the time entrepreneurship feels safe to the mainstream, the outsized opportunity will diminish.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I truly believe the only career path of the future is entrepreneurship.</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Bottom line: Get building.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The career safety you're looking for exists, but it's the safety of owning your own destiny and your ability to build with AGI (read: god-like tools).</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Until next time,</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Peter</a:t>
            </a:r>
            <a:endParaRPr sz="1000">
              <a:solidFill>
                <a:schemeClr val="dk1"/>
              </a:solidFill>
              <a:latin typeface="Calibri"/>
              <a:ea typeface="Calibri"/>
              <a:cs typeface="Calibri"/>
              <a:sym typeface="Calibri"/>
            </a:endParaRPr>
          </a:p>
        </p:txBody>
      </p:sp>
      <p:pic>
        <p:nvPicPr>
          <p:cNvPr id="386" name="Google Shape;386;p4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162257" y="38101"/>
            <a:ext cx="823625" cy="9601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2"/>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92" name="Google Shape;392;p42"/>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93" name="Google Shape;393;p42"/>
          <p:cNvSpPr txBox="1"/>
          <p:nvPr/>
        </p:nvSpPr>
        <p:spPr>
          <a:xfrm>
            <a:off x="5039000" y="617772"/>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90K in 2025 (as of September 18)</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94" name="Google Shape;394;p42"/>
          <p:cNvSpPr txBox="1"/>
          <p:nvPr/>
        </p:nvSpPr>
        <p:spPr>
          <a:xfrm>
            <a:off x="5039000" y="4233900"/>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144,499 people laid off (554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95" name="Google Shape;395;p4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617775"/>
            <a:ext cx="4886602" cy="1806629"/>
          </a:xfrm>
          <a:prstGeom prst="rect">
            <a:avLst/>
          </a:prstGeom>
          <a:noFill/>
          <a:ln w="9525" cap="flat" cmpd="sng">
            <a:solidFill>
              <a:srgbClr val="FF0000"/>
            </a:solidFill>
            <a:prstDash val="solid"/>
            <a:round/>
            <a:headEnd type="none" w="sm" len="sm"/>
            <a:tailEnd type="none" w="sm" len="sm"/>
          </a:ln>
        </p:spPr>
      </p:pic>
      <p:pic>
        <p:nvPicPr>
          <p:cNvPr id="396" name="Google Shape;396;p4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1"/>
            <a:ext cx="4886593" cy="2468200"/>
          </a:xfrm>
          <a:prstGeom prst="rect">
            <a:avLst/>
          </a:prstGeom>
          <a:noFill/>
          <a:ln w="9525" cap="flat" cmpd="sng">
            <a:solidFill>
              <a:srgbClr val="FF0000"/>
            </a:solidFill>
            <a:prstDash val="solid"/>
            <a:round/>
            <a:headEnd type="none" w="sm" len="sm"/>
            <a:tailEnd type="none" w="sm" len="sm"/>
          </a:ln>
        </p:spPr>
      </p:pic>
      <p:sp>
        <p:nvSpPr>
          <p:cNvPr id="397" name="Google Shape;397;p42"/>
          <p:cNvSpPr txBox="1"/>
          <p:nvPr/>
        </p:nvSpPr>
        <p:spPr>
          <a:xfrm>
            <a:off x="5345825" y="2159125"/>
            <a:ext cx="3733500" cy="1680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Companies need AI Engineers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While companies cut traditional roles,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they’re pouring billions into AI:</a:t>
            </a:r>
            <a:endParaRPr sz="1200" b="1">
              <a:solidFill>
                <a:srgbClr val="FF0000"/>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Microsoft → $80B in 2025</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Meta → $40B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Google → $29B</a:t>
            </a:r>
            <a:endParaRPr sz="1200">
              <a:solidFill>
                <a:srgbClr val="3C78D8"/>
              </a:solidFill>
              <a:latin typeface="Calibri"/>
              <a:ea typeface="Calibri"/>
              <a:cs typeface="Calibri"/>
              <a:sym typeface="Calibri"/>
            </a:endParaRPr>
          </a:p>
          <a:p>
            <a:pPr marL="45720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Amazon → $8B into Anthropic</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That’s $350B+ a year, redirected straight into AI systems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And they all need engineers who can build them</a:t>
            </a:r>
            <a:endParaRPr sz="1200" b="1">
              <a:solidFill>
                <a:srgbClr val="FF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4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403" name="Google Shape;403;p4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404" name="Google Shape;404;p4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405" name="Google Shape;405;p4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406" name="Google Shape;406;p43"/>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407" name="Google Shape;407;p43"/>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3" name="Google Shape;83;p17"/>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84" name="Google Shape;84;p17"/>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5" name="Google Shape;85;p17"/>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86" name="Google Shape;86;p17"/>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7" name="Google Shape;87;p17"/>
          <p:cNvSpPr txBox="1"/>
          <p:nvPr/>
        </p:nvSpPr>
        <p:spPr>
          <a:xfrm>
            <a:off x="3373171" y="13175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8" name="Google Shape;88;p17"/>
          <p:cNvSpPr/>
          <p:nvPr/>
        </p:nvSpPr>
        <p:spPr>
          <a:xfrm>
            <a:off x="3673628" y="13288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3683250" y="2946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544626" y="1138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p:nvPr/>
        </p:nvSpPr>
        <p:spPr>
          <a:xfrm>
            <a:off x="54792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7"/>
          <p:cNvSpPr/>
          <p:nvPr/>
        </p:nvSpPr>
        <p:spPr>
          <a:xfrm>
            <a:off x="3690466" y="275703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7"/>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4" name="Google Shape;94;p17"/>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5" name="Google Shape;95;p17"/>
          <p:cNvSpPr/>
          <p:nvPr/>
        </p:nvSpPr>
        <p:spPr>
          <a:xfrm>
            <a:off x="3675643" y="16803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7"/>
          <p:cNvSpPr/>
          <p:nvPr/>
        </p:nvSpPr>
        <p:spPr>
          <a:xfrm>
            <a:off x="3673019"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txBox="1"/>
          <p:nvPr/>
        </p:nvSpPr>
        <p:spPr>
          <a:xfrm>
            <a:off x="3380540" y="31162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7"/>
          <p:cNvSpPr/>
          <p:nvPr/>
        </p:nvSpPr>
        <p:spPr>
          <a:xfrm>
            <a:off x="3680997" y="312756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7"/>
          <p:cNvSpPr txBox="1"/>
          <p:nvPr/>
        </p:nvSpPr>
        <p:spPr>
          <a:xfrm>
            <a:off x="252681" y="328521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0" name="Google Shape;100;p17"/>
          <p:cNvSpPr/>
          <p:nvPr/>
        </p:nvSpPr>
        <p:spPr>
          <a:xfrm>
            <a:off x="551947" y="3292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7"/>
          <p:cNvSpPr/>
          <p:nvPr/>
        </p:nvSpPr>
        <p:spPr>
          <a:xfrm>
            <a:off x="549561" y="47497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7"/>
          <p:cNvSpPr/>
          <p:nvPr/>
        </p:nvSpPr>
        <p:spPr>
          <a:xfrm>
            <a:off x="3677268" y="22319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txBox="1"/>
          <p:nvPr/>
        </p:nvSpPr>
        <p:spPr>
          <a:xfrm flipH="1">
            <a:off x="484326" y="256756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4" name="Google Shape;104;p17"/>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5" name="Google Shape;105;p17"/>
          <p:cNvSpPr/>
          <p:nvPr/>
        </p:nvSpPr>
        <p:spPr>
          <a:xfrm>
            <a:off x="544626"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txBox="1"/>
          <p:nvPr/>
        </p:nvSpPr>
        <p:spPr>
          <a:xfrm flipH="1">
            <a:off x="321613" y="4560862"/>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07" name="Google Shape;107;p17"/>
          <p:cNvSpPr/>
          <p:nvPr/>
        </p:nvSpPr>
        <p:spPr>
          <a:xfrm>
            <a:off x="553644" y="240534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7"/>
          <p:cNvSpPr/>
          <p:nvPr/>
        </p:nvSpPr>
        <p:spPr>
          <a:xfrm>
            <a:off x="3678163" y="18594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txBox="1"/>
          <p:nvPr/>
        </p:nvSpPr>
        <p:spPr>
          <a:xfrm>
            <a:off x="3373171" y="23901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7"/>
          <p:cNvSpPr/>
          <p:nvPr/>
        </p:nvSpPr>
        <p:spPr>
          <a:xfrm>
            <a:off x="3673628" y="24013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7"/>
          <p:cNvSpPr/>
          <p:nvPr/>
        </p:nvSpPr>
        <p:spPr>
          <a:xfrm>
            <a:off x="3678161" y="38464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txBox="1"/>
          <p:nvPr/>
        </p:nvSpPr>
        <p:spPr>
          <a:xfrm>
            <a:off x="3391923" y="401273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7"/>
          <p:cNvSpPr/>
          <p:nvPr/>
        </p:nvSpPr>
        <p:spPr>
          <a:xfrm>
            <a:off x="3682792" y="40211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54197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txBox="1"/>
          <p:nvPr/>
        </p:nvSpPr>
        <p:spPr>
          <a:xfrm>
            <a:off x="254767" y="293017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7"/>
          <p:cNvSpPr/>
          <p:nvPr/>
        </p:nvSpPr>
        <p:spPr>
          <a:xfrm>
            <a:off x="554033" y="293742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7"/>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7"/>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p:nvPr/>
        </p:nvSpPr>
        <p:spPr>
          <a:xfrm>
            <a:off x="3678163" y="205300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7"/>
          <p:cNvSpPr/>
          <p:nvPr/>
        </p:nvSpPr>
        <p:spPr>
          <a:xfrm>
            <a:off x="3673019"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txBox="1"/>
          <p:nvPr/>
        </p:nvSpPr>
        <p:spPr>
          <a:xfrm>
            <a:off x="3391923" y="42027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7"/>
          <p:cNvSpPr/>
          <p:nvPr/>
        </p:nvSpPr>
        <p:spPr>
          <a:xfrm>
            <a:off x="3682792" y="42111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42203" y="94839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p:nvPr/>
        </p:nvSpPr>
        <p:spPr>
          <a:xfrm>
            <a:off x="549190" y="185561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7"/>
          <p:cNvSpPr/>
          <p:nvPr/>
        </p:nvSpPr>
        <p:spPr>
          <a:xfrm>
            <a:off x="544626"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551829" y="22096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txBox="1"/>
          <p:nvPr/>
        </p:nvSpPr>
        <p:spPr>
          <a:xfrm>
            <a:off x="250744" y="310576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7"/>
          <p:cNvSpPr/>
          <p:nvPr/>
        </p:nvSpPr>
        <p:spPr>
          <a:xfrm>
            <a:off x="550010" y="311301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p:nvPr/>
        </p:nvSpPr>
        <p:spPr>
          <a:xfrm>
            <a:off x="542201" y="40126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7"/>
          <p:cNvSpPr/>
          <p:nvPr/>
        </p:nvSpPr>
        <p:spPr>
          <a:xfrm>
            <a:off x="546596" y="384930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3673019"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txBox="1"/>
          <p:nvPr/>
        </p:nvSpPr>
        <p:spPr>
          <a:xfrm>
            <a:off x="3373337" y="34767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7"/>
          <p:cNvSpPr/>
          <p:nvPr/>
        </p:nvSpPr>
        <p:spPr>
          <a:xfrm>
            <a:off x="3673794" y="348807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7"/>
          <p:cNvSpPr/>
          <p:nvPr/>
        </p:nvSpPr>
        <p:spPr>
          <a:xfrm>
            <a:off x="3680225" y="49317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txBox="1"/>
          <p:nvPr/>
        </p:nvSpPr>
        <p:spPr>
          <a:xfrm>
            <a:off x="246598" y="3473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7"/>
          <p:cNvSpPr/>
          <p:nvPr/>
        </p:nvSpPr>
        <p:spPr>
          <a:xfrm>
            <a:off x="545864" y="348088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7"/>
          <p:cNvSpPr txBox="1"/>
          <p:nvPr/>
        </p:nvSpPr>
        <p:spPr>
          <a:xfrm flipH="1">
            <a:off x="477122" y="41977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8" name="Google Shape;138;p17"/>
          <p:cNvSpPr txBox="1"/>
          <p:nvPr/>
        </p:nvSpPr>
        <p:spPr>
          <a:xfrm flipH="1">
            <a:off x="3444125" y="474847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9" name="Google Shape;139;p17"/>
          <p:cNvSpPr txBox="1"/>
          <p:nvPr/>
        </p:nvSpPr>
        <p:spPr>
          <a:xfrm>
            <a:off x="3374457" y="32914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7"/>
          <p:cNvSpPr/>
          <p:nvPr/>
        </p:nvSpPr>
        <p:spPr>
          <a:xfrm>
            <a:off x="3674914" y="33026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1" name="Google Shape;141;p17"/>
          <p:cNvGraphicFramePr/>
          <p:nvPr/>
        </p:nvGraphicFramePr>
        <p:xfrm>
          <a:off x="691575" y="566481"/>
          <a:ext cx="2318575" cy="4315625"/>
        </p:xfrm>
        <a:graphic>
          <a:graphicData uri="http://schemas.openxmlformats.org/drawingml/2006/table">
            <a:tbl>
              <a:tblPr>
                <a:noFill/>
                <a:tableStyleId>{EBB1339B-AAF9-47B1-A9CB-317EB3F925A0}</a:tableStyleId>
              </a:tblPr>
              <a:tblGrid>
                <a:gridCol w="1996250">
                  <a:extLst>
                    <a:ext uri="{9D8B030D-6E8A-4147-A177-3AD203B41FA5}">
                      <a16:colId xmlns:a16="http://schemas.microsoft.com/office/drawing/2014/main" val="20000"/>
                    </a:ext>
                  </a:extLst>
                </a:gridCol>
                <a:gridCol w="322325">
                  <a:extLst>
                    <a:ext uri="{9D8B030D-6E8A-4147-A177-3AD203B41FA5}">
                      <a16:colId xmlns:a16="http://schemas.microsoft.com/office/drawing/2014/main" val="20001"/>
                    </a:ext>
                  </a:extLst>
                </a:gridCol>
              </a:tblGrid>
              <a:tr h="1726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7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graphicFrame>
        <p:nvGraphicFramePr>
          <p:cNvPr id="142" name="Google Shape;142;p17"/>
          <p:cNvGraphicFramePr/>
          <p:nvPr/>
        </p:nvGraphicFramePr>
        <p:xfrm>
          <a:off x="3816083" y="568230"/>
          <a:ext cx="2124075" cy="4251325"/>
        </p:xfrm>
        <a:graphic>
          <a:graphicData uri="http://schemas.openxmlformats.org/drawingml/2006/table">
            <a:tbl>
              <a:tblPr>
                <a:noFill/>
                <a:tableStyleId>{EBB1339B-AAF9-47B1-A9CB-317EB3F925A0}</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3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glm-4.5</a:t>
                      </a:r>
                      <a:r>
                        <a:rPr lang="en" sz="800" u="sng">
                          <a:solidFill>
                            <a:srgbClr val="1155CC"/>
                          </a:solidFill>
                          <a:latin typeface="Calibri"/>
                          <a:ea typeface="Calibri"/>
                          <a:cs typeface="Calibri"/>
                          <a:sym typeface="Calibri"/>
                        </a:rPr>
                        <a:t> (Z.ai)</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3"/>
                  </a:ext>
                </a:extLst>
              </a:tr>
              <a:tr h="123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sp>
        <p:nvSpPr>
          <p:cNvPr id="143" name="Google Shape;143;p17"/>
          <p:cNvSpPr txBox="1"/>
          <p:nvPr/>
        </p:nvSpPr>
        <p:spPr>
          <a:xfrm>
            <a:off x="3374292"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7"/>
          <p:cNvSpPr/>
          <p:nvPr/>
        </p:nvSpPr>
        <p:spPr>
          <a:xfrm>
            <a:off x="3674749" y="1488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3683250" y="25838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txBox="1"/>
          <p:nvPr/>
        </p:nvSpPr>
        <p:spPr>
          <a:xfrm>
            <a:off x="3385840" y="43839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7"/>
          <p:cNvSpPr/>
          <p:nvPr/>
        </p:nvSpPr>
        <p:spPr>
          <a:xfrm>
            <a:off x="3676709" y="43923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txBox="1"/>
          <p:nvPr/>
        </p:nvSpPr>
        <p:spPr>
          <a:xfrm>
            <a:off x="3385840" y="456519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7"/>
          <p:cNvSpPr/>
          <p:nvPr/>
        </p:nvSpPr>
        <p:spPr>
          <a:xfrm>
            <a:off x="3676709" y="45735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txBox="1"/>
          <p:nvPr/>
        </p:nvSpPr>
        <p:spPr>
          <a:xfrm>
            <a:off x="3373337" y="36652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17"/>
          <p:cNvSpPr/>
          <p:nvPr/>
        </p:nvSpPr>
        <p:spPr>
          <a:xfrm>
            <a:off x="3673794" y="36764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17"/>
          <p:cNvSpPr txBox="1"/>
          <p:nvPr/>
        </p:nvSpPr>
        <p:spPr>
          <a:xfrm>
            <a:off x="254767" y="20229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3" name="Google Shape;153;p17"/>
          <p:cNvSpPr/>
          <p:nvPr/>
        </p:nvSpPr>
        <p:spPr>
          <a:xfrm>
            <a:off x="554033" y="20302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7"/>
          <p:cNvSpPr txBox="1"/>
          <p:nvPr/>
        </p:nvSpPr>
        <p:spPr>
          <a:xfrm>
            <a:off x="246598" y="364044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5" name="Google Shape;155;p17"/>
          <p:cNvSpPr/>
          <p:nvPr/>
        </p:nvSpPr>
        <p:spPr>
          <a:xfrm>
            <a:off x="545864" y="36476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7"/>
          <p:cNvSpPr txBox="1"/>
          <p:nvPr/>
        </p:nvSpPr>
        <p:spPr>
          <a:xfrm>
            <a:off x="254122" y="43725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7" name="Google Shape;157;p17"/>
          <p:cNvSpPr/>
          <p:nvPr/>
        </p:nvSpPr>
        <p:spPr>
          <a:xfrm>
            <a:off x="553388" y="43797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7"/>
          <p:cNvSpPr txBox="1"/>
          <p:nvPr/>
        </p:nvSpPr>
        <p:spPr>
          <a:xfrm>
            <a:off x="246598" y="49142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9" name="Google Shape;159;p17"/>
          <p:cNvSpPr/>
          <p:nvPr/>
        </p:nvSpPr>
        <p:spPr>
          <a:xfrm>
            <a:off x="545864" y="49214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Hallucinations</a:t>
            </a:r>
            <a:endParaRPr sz="2000" b="1" i="0" u="none" strike="noStrike" cap="none">
              <a:solidFill>
                <a:schemeClr val="dk1"/>
              </a:solidFill>
              <a:latin typeface="Calibri"/>
              <a:ea typeface="Calibri"/>
              <a:cs typeface="Calibri"/>
              <a:sym typeface="Calibri"/>
            </a:endParaRPr>
          </a:p>
        </p:txBody>
      </p:sp>
      <p:sp>
        <p:nvSpPr>
          <p:cNvPr id="165" name="Google Shape;165;p18"/>
          <p:cNvSpPr txBox="1"/>
          <p:nvPr/>
        </p:nvSpPr>
        <p:spPr>
          <a:xfrm>
            <a:off x="55075" y="361350"/>
            <a:ext cx="4628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has published a detailed article exploring the origins of hallucinations in LLMs. These findings directly influenced the training and architecture of GPT-, reducing hallucination rates compared to previous versions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 incorporates new honesty-driven reward techniques and leverages architectural changes such as hybrid multi-model routing, dynamic reasoning, and RAG to reduce factual errors and confabulations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Latest techniques include improved post-training optimization and incentivizing models to respond honestly when tasks are impossible, which led GPT-5 to claim a failed task only 17% of the time versus 47% for the previous o3 model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Additional methods such as chain-of-thought prompting and RAG  help mitigate hallucinations by anchoring responses in real-world sources and explicit logic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GPT-5's hallucination rates are substantially lower than GPT-4, o3/o4. On HealthBench Hard GPT-5 reasoning models score about 1.6% hallucination rate versus GPT-4o's 15.8% and o3's 12.7%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Comparative hallucination leaderboards report OpenAI GPT-5 at 1.4% and Google's Gemini 2.0 at 1.3%, with Claude typically trailing both in this direct metric for factuality - </a:t>
            </a:r>
            <a:r>
              <a:rPr lang="en" sz="1100" u="sng">
                <a:solidFill>
                  <a:schemeClr val="hlink"/>
                </a:solidFill>
                <a:latin typeface="Calibri"/>
                <a:ea typeface="Calibri"/>
                <a:cs typeface="Calibri"/>
                <a:sym typeface="Calibri"/>
                <a:hlinkClick r:id="rId3"/>
              </a:rPr>
              <a:t>https://github.com/vectara/hallucination-leaderboard</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 and user reviews note that Gemini slightly outperformed GPT-5 on some document summary tasks, but both have sub-1.5% error rates. GPT-5 is preferred for consistent global context, while Gemini leverages refusals more frequently for safety, sometimes at the expense of directness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GPT-5 has lower hallucination rates and improved productivity in multi-turn dialogues compared to the latest versions of Anthropic Claude, particularly in coding, architecture, and health queries</a:t>
            </a:r>
            <a:endParaRPr sz="1100">
              <a:solidFill>
                <a:schemeClr val="dk1"/>
              </a:solidFill>
              <a:latin typeface="Calibri"/>
              <a:ea typeface="Calibri"/>
              <a:cs typeface="Calibri"/>
              <a:sym typeface="Calibri"/>
            </a:endParaRPr>
          </a:p>
        </p:txBody>
      </p:sp>
      <p:graphicFrame>
        <p:nvGraphicFramePr>
          <p:cNvPr id="166" name="Google Shape;166;p18"/>
          <p:cNvGraphicFramePr/>
          <p:nvPr/>
        </p:nvGraphicFramePr>
        <p:xfrm>
          <a:off x="4991075" y="317175"/>
          <a:ext cx="3000000" cy="3000000"/>
        </p:xfrm>
        <a:graphic>
          <a:graphicData uri="http://schemas.openxmlformats.org/drawingml/2006/table">
            <a:tbl>
              <a:tblPr>
                <a:noFill/>
                <a:tableStyleId>{79A6FB88-2F7B-4211-850D-2E057F1CEE69}</a:tableStyleId>
              </a:tblPr>
              <a:tblGrid>
                <a:gridCol w="1141175">
                  <a:extLst>
                    <a:ext uri="{9D8B030D-6E8A-4147-A177-3AD203B41FA5}">
                      <a16:colId xmlns:a16="http://schemas.microsoft.com/office/drawing/2014/main" val="20000"/>
                    </a:ext>
                  </a:extLst>
                </a:gridCol>
                <a:gridCol w="906100">
                  <a:extLst>
                    <a:ext uri="{9D8B030D-6E8A-4147-A177-3AD203B41FA5}">
                      <a16:colId xmlns:a16="http://schemas.microsoft.com/office/drawing/2014/main" val="20001"/>
                    </a:ext>
                  </a:extLst>
                </a:gridCol>
              </a:tblGrid>
              <a:tr h="144025">
                <a:tc>
                  <a:txBody>
                    <a:bodyPr/>
                    <a:lstStyle/>
                    <a:p>
                      <a:pPr marL="0" lvl="0" indent="0" algn="l"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Hallucination </a:t>
                      </a:r>
                      <a:br>
                        <a:rPr lang="en" sz="1000">
                          <a:latin typeface="Calibri"/>
                          <a:ea typeface="Calibri"/>
                          <a:cs typeface="Calibri"/>
                          <a:sym typeface="Calibri"/>
                        </a:rPr>
                      </a:br>
                      <a:r>
                        <a:rPr lang="en" sz="1000">
                          <a:latin typeface="Calibri"/>
                          <a:ea typeface="Calibri"/>
                          <a:cs typeface="Calibri"/>
                          <a:sym typeface="Calibri"/>
                        </a:rPr>
                        <a:t>Rate %</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GPT-5 (reasoning)</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4025">
                <a:tc>
                  <a:txBody>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GPT-4o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spcBef>
                          <a:spcPts val="0"/>
                        </a:spcBef>
                        <a:spcAft>
                          <a:spcPts val="0"/>
                        </a:spcAft>
                        <a:buNone/>
                      </a:pPr>
                      <a:r>
                        <a:rPr lang="en" sz="1000">
                          <a:latin typeface="Calibri"/>
                          <a:ea typeface="Calibri"/>
                          <a:cs typeface="Calibri"/>
                          <a:sym typeface="Calibri"/>
                        </a:rPr>
                        <a:t>1.7</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GPT-3.5</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3"/>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33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4"/>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o4-mini</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spcBef>
                          <a:spcPts val="0"/>
                        </a:spcBef>
                        <a:spcAft>
                          <a:spcPts val="0"/>
                        </a:spcAft>
                        <a:buNone/>
                      </a:pPr>
                      <a:r>
                        <a:rPr lang="en" sz="1000">
                          <a:latin typeface="Calibri"/>
                          <a:ea typeface="Calibri"/>
                          <a:cs typeface="Calibri"/>
                          <a:sym typeface="Calibri"/>
                        </a:rPr>
                        <a:t>48</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05"/>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Gemini 2.5 Pro</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 2.6</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3</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7.4</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44025">
                <a:tc>
                  <a:txBody>
                    <a:bodyPr/>
                    <a:lstStyle/>
                    <a:p>
                      <a:pPr marL="0" lvl="0" indent="0" algn="l" rtl="0">
                        <a:spcBef>
                          <a:spcPts val="0"/>
                        </a:spcBef>
                        <a:spcAft>
                          <a:spcPts val="0"/>
                        </a:spcAft>
                        <a:buNone/>
                      </a:pPr>
                      <a:r>
                        <a:rPr lang="en" sz="1000">
                          <a:latin typeface="Calibri"/>
                          <a:ea typeface="Calibri"/>
                          <a:cs typeface="Calibri"/>
                          <a:sym typeface="Calibri"/>
                        </a:rPr>
                        <a:t>Claude Opus 4.1</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pic>
        <p:nvPicPr>
          <p:cNvPr id="167" name="Google Shape;167;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75750" y="2295525"/>
            <a:ext cx="4287073" cy="27840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OpenLovable - free alternative to Lovable</a:t>
            </a:r>
            <a:endParaRPr sz="2000" b="1" i="0" u="none" strike="noStrike" cap="none">
              <a:solidFill>
                <a:schemeClr val="dk1"/>
              </a:solidFill>
              <a:latin typeface="Calibri"/>
              <a:ea typeface="Calibri"/>
              <a:cs typeface="Calibri"/>
              <a:sym typeface="Calibri"/>
            </a:endParaRPr>
          </a:p>
        </p:txBody>
      </p:sp>
      <p:sp>
        <p:nvSpPr>
          <p:cNvPr id="173" name="Google Shape;173;p19"/>
          <p:cNvSpPr txBox="1"/>
          <p:nvPr/>
        </p:nvSpPr>
        <p:spPr>
          <a:xfrm>
            <a:off x="98725" y="519230"/>
            <a:ext cx="43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OpenLovable - free alternative to Lovable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free no-code local developer tool.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use it to build full apps, clone websites into modern React + Tailwind projects, and edit or customize them - all locally and with zero coding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Firecrawl’s web scraping engine to extract site content, structure, and assets, then rebuilds projects using AI in React, TypeScript, and Tailwind CSS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with multiple LLMs (Anthropic, OpenAI, Gemini, Grok, ..., Olama, LM Studio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Allows exporting, downloading, and further changing source files as needed, ensuring full control of generated code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build projects entirely based on text prompts, such as generating a SaaS landing page without a website 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Requirements: Git, VSCode, pnpm, Firecrawl API key, AI API keys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https://www.youtube.com/watch?v=woFXNLSQvc8</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https://github.com/firecrawl/open-lovable</a:t>
            </a:r>
            <a:r>
              <a:rPr lang="en" sz="1200">
                <a:solidFill>
                  <a:schemeClr val="dk1"/>
                </a:solidFill>
                <a:latin typeface="Calibri"/>
                <a:ea typeface="Calibri"/>
                <a:cs typeface="Calibri"/>
                <a:sym typeface="Calibri"/>
              </a:rPr>
              <a:t>   (19K stars)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https://www.firecrawl.dev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https://vercel.com</a:t>
            </a:r>
            <a:r>
              <a:rPr lang="en" sz="1200">
                <a:solidFill>
                  <a:schemeClr val="dk1"/>
                </a:solidFill>
                <a:latin typeface="Calibri"/>
                <a:ea typeface="Calibri"/>
                <a:cs typeface="Calibri"/>
                <a:sym typeface="Calibri"/>
              </a:rPr>
              <a:t>  - CDN for deployment</a:t>
            </a:r>
            <a:endParaRPr sz="1200">
              <a:solidFill>
                <a:schemeClr val="dk1"/>
              </a:solidFill>
              <a:latin typeface="Calibri"/>
              <a:ea typeface="Calibri"/>
              <a:cs typeface="Calibri"/>
              <a:sym typeface="Calibri"/>
            </a:endParaRPr>
          </a:p>
        </p:txBody>
      </p:sp>
      <p:sp>
        <p:nvSpPr>
          <p:cNvPr id="174" name="Google Shape;174;p19"/>
          <p:cNvSpPr txBox="1"/>
          <p:nvPr/>
        </p:nvSpPr>
        <p:spPr>
          <a:xfrm>
            <a:off x="98725" y="4425409"/>
            <a:ext cx="4754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git clone </a:t>
            </a:r>
            <a:r>
              <a:rPr lang="en" sz="1000" b="1">
                <a:solidFill>
                  <a:srgbClr val="CC0000"/>
                </a:solidFill>
                <a:latin typeface="Roboto Mono"/>
                <a:ea typeface="Roboto Mono"/>
                <a:cs typeface="Roboto Mono"/>
                <a:sym typeface="Roboto Mono"/>
              </a:rPr>
              <a:t>https://github.com/firecrawl/open-lovable.git</a:t>
            </a:r>
            <a:endParaRPr sz="1000" b="1">
              <a:solidFill>
                <a:srgbClr val="CC0000"/>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cd open-lovable</a:t>
            </a:r>
            <a:endParaRPr sz="1000" b="1">
              <a:solidFill>
                <a:srgbClr val="3C78D8"/>
              </a:solidFill>
              <a:latin typeface="Roboto Mono"/>
              <a:ea typeface="Roboto Mono"/>
              <a:cs typeface="Roboto Mono"/>
              <a:sym typeface="Roboto Mono"/>
            </a:endParaRPr>
          </a:p>
          <a:p>
            <a:pPr marL="171450" marR="0" lvl="0" indent="-120650" algn="l" rtl="0">
              <a:lnSpc>
                <a:spcPct val="100000"/>
              </a:lnSpc>
              <a:spcBef>
                <a:spcPts val="0"/>
              </a:spcBef>
              <a:spcAft>
                <a:spcPts val="0"/>
              </a:spcAft>
              <a:buClr>
                <a:srgbClr val="3C78D8"/>
              </a:buClr>
              <a:buSzPts val="1000"/>
              <a:buFont typeface="Roboto Mono"/>
              <a:buChar char="●"/>
            </a:pPr>
            <a:r>
              <a:rPr lang="en" sz="1000" b="1">
                <a:solidFill>
                  <a:srgbClr val="3C78D8"/>
                </a:solidFill>
                <a:latin typeface="Roboto Mono"/>
                <a:ea typeface="Roboto Mono"/>
                <a:cs typeface="Roboto Mono"/>
                <a:sym typeface="Roboto Mono"/>
              </a:rPr>
              <a:t>pnpm install  </a:t>
            </a:r>
            <a:r>
              <a:rPr lang="en" sz="1000" b="1">
                <a:solidFill>
                  <a:srgbClr val="6AA84F"/>
                </a:solidFill>
                <a:latin typeface="Roboto Mono"/>
                <a:ea typeface="Roboto Mono"/>
                <a:cs typeface="Roboto Mono"/>
                <a:sym typeface="Roboto Mono"/>
              </a:rPr>
              <a:t># or npm install / yarn install</a:t>
            </a:r>
            <a:endParaRPr sz="1000" b="1">
              <a:solidFill>
                <a:srgbClr val="6AA84F"/>
              </a:solidFill>
              <a:latin typeface="Roboto Mono"/>
              <a:ea typeface="Roboto Mono"/>
              <a:cs typeface="Roboto Mono"/>
              <a:sym typeface="Roboto Mono"/>
            </a:endParaRPr>
          </a:p>
        </p:txBody>
      </p:sp>
      <p:pic>
        <p:nvPicPr>
          <p:cNvPr id="175" name="Google Shape;175;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2000" y="519225"/>
            <a:ext cx="4309325" cy="262150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55075" y="-9225"/>
            <a:ext cx="44505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Foundation Models Becoming a Commodity</a:t>
            </a:r>
            <a:endParaRPr sz="1800" b="1" i="0" u="none" strike="noStrike" cap="none">
              <a:solidFill>
                <a:schemeClr val="dk1"/>
              </a:solidFill>
              <a:latin typeface="Calibri"/>
              <a:ea typeface="Calibri"/>
              <a:cs typeface="Calibri"/>
              <a:sym typeface="Calibri"/>
            </a:endParaRPr>
          </a:p>
        </p:txBody>
      </p:sp>
      <p:sp>
        <p:nvSpPr>
          <p:cNvPr id="181" name="Google Shape;181;p20"/>
          <p:cNvSpPr txBox="1"/>
          <p:nvPr/>
        </p:nvSpPr>
        <p:spPr>
          <a:xfrm>
            <a:off x="284975" y="2009225"/>
            <a:ext cx="1683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AI Research</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(universities and major AI companies)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2" name="Google Shape;182;p20"/>
          <p:cNvSpPr txBox="1"/>
          <p:nvPr/>
        </p:nvSpPr>
        <p:spPr>
          <a:xfrm>
            <a:off x="2920700" y="1840713"/>
            <a:ext cx="2150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Training and constant improvement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Foundation Models Delivery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(commercial and open source)</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3" name="Google Shape;183;p20"/>
          <p:cNvSpPr txBox="1"/>
          <p:nvPr/>
        </p:nvSpPr>
        <p:spPr>
          <a:xfrm>
            <a:off x="6177250" y="2009225"/>
            <a:ext cx="2150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Dev Tools &amp; Frameworks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Apps as wrappers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(can use different models)</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endParaRPr sz="1200">
              <a:solidFill>
                <a:schemeClr val="dk1"/>
              </a:solidFill>
              <a:latin typeface="Calibri"/>
              <a:ea typeface="Calibri"/>
              <a:cs typeface="Calibri"/>
              <a:sym typeface="Calibri"/>
            </a:endParaRPr>
          </a:p>
        </p:txBody>
      </p:sp>
      <p:sp>
        <p:nvSpPr>
          <p:cNvPr id="184" name="Google Shape;184;p20"/>
          <p:cNvSpPr/>
          <p:nvPr/>
        </p:nvSpPr>
        <p:spPr>
          <a:xfrm>
            <a:off x="2146300"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5" name="Google Shape;185;p20"/>
          <p:cNvSpPr/>
          <p:nvPr/>
        </p:nvSpPr>
        <p:spPr>
          <a:xfrm>
            <a:off x="5318467" y="2341425"/>
            <a:ext cx="6210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6" name="Google Shape;186;p20"/>
          <p:cNvSpPr txBox="1"/>
          <p:nvPr/>
        </p:nvSpPr>
        <p:spPr>
          <a:xfrm>
            <a:off x="4696125" y="3481500"/>
            <a:ext cx="1683900" cy="572700"/>
          </a:xfrm>
          <a:prstGeom prst="rect">
            <a:avLst/>
          </a:prstGeom>
          <a:solidFill>
            <a:srgbClr val="F4CC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Competition, Price Drop,</a:t>
            </a:r>
            <a:endParaRPr sz="1200">
              <a:solidFill>
                <a:schemeClr val="dk1"/>
              </a:solidFill>
              <a:latin typeface="Calibri"/>
              <a:ea typeface="Calibri"/>
              <a:cs typeface="Calibri"/>
              <a:sym typeface="Calibri"/>
            </a:endParaRPr>
          </a:p>
          <a:p>
            <a:pPr marL="0" marR="0" lvl="0" indent="0" algn="ctr" rtl="0">
              <a:lnSpc>
                <a:spcPct val="100000"/>
              </a:lnSpc>
              <a:spcBef>
                <a:spcPts val="0"/>
              </a:spcBef>
              <a:spcAft>
                <a:spcPts val="0"/>
              </a:spcAft>
              <a:buNone/>
            </a:pPr>
            <a:r>
              <a:rPr lang="en" sz="1200">
                <a:solidFill>
                  <a:schemeClr val="dk1"/>
                </a:solidFill>
                <a:latin typeface="Calibri"/>
                <a:ea typeface="Calibri"/>
                <a:cs typeface="Calibri"/>
                <a:sym typeface="Calibri"/>
              </a:rPr>
              <a:t>Foundation Models Becoming a commodity</a:t>
            </a:r>
            <a:endParaRPr sz="1200">
              <a:solidFill>
                <a:schemeClr val="dk1"/>
              </a:solidFill>
              <a:latin typeface="Calibri"/>
              <a:ea typeface="Calibri"/>
              <a:cs typeface="Calibri"/>
              <a:sym typeface="Calibri"/>
            </a:endParaRPr>
          </a:p>
        </p:txBody>
      </p:sp>
      <p:sp>
        <p:nvSpPr>
          <p:cNvPr id="187" name="Google Shape;187;p20"/>
          <p:cNvSpPr/>
          <p:nvPr/>
        </p:nvSpPr>
        <p:spPr>
          <a:xfrm rot="-4451487">
            <a:off x="5198391" y="2983422"/>
            <a:ext cx="621091" cy="128776"/>
          </a:xfrm>
          <a:prstGeom prst="rightArrow">
            <a:avLst>
              <a:gd name="adj1" fmla="val 50000"/>
              <a:gd name="adj2" fmla="val 50000"/>
            </a:avLst>
          </a:prstGeom>
          <a:solidFill>
            <a:srgbClr val="F4CCCC"/>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93" name="Google Shape;193;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2"/>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Agent Payments Protocol (AP2)</a:t>
            </a:r>
            <a:endParaRPr sz="2000" b="1" i="0" u="none" strike="noStrike" cap="none">
              <a:solidFill>
                <a:schemeClr val="dk1"/>
              </a:solidFill>
              <a:latin typeface="Calibri"/>
              <a:ea typeface="Calibri"/>
              <a:cs typeface="Calibri"/>
              <a:sym typeface="Calibri"/>
            </a:endParaRPr>
          </a:p>
        </p:txBody>
      </p:sp>
      <p:sp>
        <p:nvSpPr>
          <p:cNvPr id="199" name="Google Shape;199;p22"/>
          <p:cNvSpPr txBox="1"/>
          <p:nvPr/>
        </p:nvSpPr>
        <p:spPr>
          <a:xfrm>
            <a:off x="55072" y="777575"/>
            <a:ext cx="3146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and payment-agnostic standard for secure and compliant payments initiated by AI agents and automated systems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In collaboration with more than 60 major payments and technology companies (Adyen, American Express, Mastercard, PayPal, Coinbase, Etsy, and many others)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Google is the main entity behind the introduction of the AP (Agent Payments/Agent Payments Protocol or AP2) protocol</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https://cloud.google.com/blog/products/ai-machine-learning/announcing-agents-to-payments-ap2-protocol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00" name="Google Shape;200;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294050" y="373575"/>
            <a:ext cx="5849948" cy="27759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206" name="Google Shape;206;p23"/>
          <p:cNvSpPr txBox="1"/>
          <p:nvPr/>
        </p:nvSpPr>
        <p:spPr>
          <a:xfrm>
            <a:off x="55075" y="1796810"/>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Perplexity AI raised $200M at $20B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Total raised over $1B</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Its meteoric rise signals a shift toward AI-native search</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Aravind Srinivas - CEO of Perplexity</a:t>
            </a:r>
            <a:endParaRPr sz="1200" b="1">
              <a:solidFill>
                <a:srgbClr val="3C78D8"/>
              </a:solidFill>
              <a:latin typeface="Calibri"/>
              <a:ea typeface="Calibri"/>
              <a:cs typeface="Calibri"/>
              <a:sym typeface="Calibri"/>
            </a:endParaRPr>
          </a:p>
        </p:txBody>
      </p:sp>
      <p:sp>
        <p:nvSpPr>
          <p:cNvPr id="207" name="Google Shape;207;p23"/>
          <p:cNvSpPr txBox="1"/>
          <p:nvPr/>
        </p:nvSpPr>
        <p:spPr>
          <a:xfrm>
            <a:off x="58040" y="519230"/>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Albania appoints a virtual AI minister of public procurement</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Her name is "Diella"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Albania has become the first country to have an AI minister</a:t>
            </a:r>
            <a:endParaRPr sz="1200">
              <a:solidFill>
                <a:schemeClr val="dk1"/>
              </a:solidFill>
              <a:latin typeface="Calibri"/>
              <a:ea typeface="Calibri"/>
              <a:cs typeface="Calibri"/>
              <a:sym typeface="Calibri"/>
            </a:endParaRPr>
          </a:p>
        </p:txBody>
      </p:sp>
      <p:pic>
        <p:nvPicPr>
          <p:cNvPr id="208" name="Google Shape;20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592975" y="72100"/>
            <a:ext cx="2410950" cy="1356150"/>
          </a:xfrm>
          <a:prstGeom prst="rect">
            <a:avLst/>
          </a:prstGeom>
          <a:noFill/>
          <a:ln w="9525" cap="flat" cmpd="sng">
            <a:solidFill>
              <a:srgbClr val="FF0000"/>
            </a:solidFill>
            <a:prstDash val="solid"/>
            <a:round/>
            <a:headEnd type="none" w="sm" len="sm"/>
            <a:tailEnd type="none" w="sm" len="sm"/>
          </a:ln>
        </p:spPr>
      </p:pic>
      <p:sp>
        <p:nvSpPr>
          <p:cNvPr id="209" name="Google Shape;209;p23"/>
          <p:cNvSpPr txBox="1"/>
          <p:nvPr/>
        </p:nvSpPr>
        <p:spPr>
          <a:xfrm>
            <a:off x="55075" y="2813026"/>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Inception Point AI</a:t>
            </a:r>
            <a:r>
              <a:rPr lang="en" sz="1200">
                <a:solidFill>
                  <a:schemeClr val="dk1"/>
                </a:solidFill>
                <a:latin typeface="Calibri"/>
                <a:ea typeface="Calibri"/>
                <a:cs typeface="Calibri"/>
                <a:sym typeface="Calibri"/>
              </a:rPr>
              <a:t> produces over 3,000 podcast episodes per week using AI hosts, costing just $1 per episode to create.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company operates </a:t>
            </a:r>
            <a:r>
              <a:rPr lang="en" sz="1200" b="1">
                <a:solidFill>
                  <a:srgbClr val="FF0000"/>
                </a:solidFill>
                <a:latin typeface="Calibri"/>
                <a:ea typeface="Calibri"/>
                <a:cs typeface="Calibri"/>
                <a:sym typeface="Calibri"/>
              </a:rPr>
              <a:t>5,000 shows</a:t>
            </a:r>
            <a:r>
              <a:rPr lang="en" sz="1200">
                <a:solidFill>
                  <a:schemeClr val="dk1"/>
                </a:solidFill>
                <a:latin typeface="Calibri"/>
                <a:ea typeface="Calibri"/>
                <a:cs typeface="Calibri"/>
                <a:sym typeface="Calibri"/>
              </a:rPr>
              <a:t> across its Quiet Please Podcast Network, generating content on everything from weather reports to niche hobbies.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Each episode takes about an hour from concept to publication, with programmatic ads attached that turn profits after just 20 listeners per episode.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Topics are chosen using search trends and SEO</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Team using 184 AI agents and models (OpenAI, Perplexity, Claude, Gemini,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https://www.inceptionpoint.ai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0" name="Google Shape;210;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592975" y="1580991"/>
            <a:ext cx="1914525" cy="1808225"/>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6">
            <a:alphaModFix/>
          </a:blip>
          <a:stretch>
            <a:fillRect/>
          </a:stretch>
        </p:blipFill>
        <p:spPr>
          <a:xfrm>
            <a:off x="4594975" y="3593465"/>
            <a:ext cx="3714750" cy="1228725"/>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110675" y="72100"/>
            <a:ext cx="1941980" cy="186041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6286</Words>
  <Application>Microsoft Macintosh PowerPoint</Application>
  <PresentationFormat>On-screen Show (16:9)</PresentationFormat>
  <Paragraphs>529</Paragraphs>
  <Slides>30</Slides>
  <Notes>30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2025-09-19T02:19:50Z</dcterms:modified>
</cp:coreProperties>
</file>