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484C46-E5F8-4C0B-B686-5241C9E4E453}">
  <a:tblStyle styleId="{D1484C46-E5F8-4C0B-B686-5241C9E4E45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690"/>
  </p:normalViewPr>
  <p:slideViewPr>
    <p:cSldViewPr>
      <p:cViewPr varScale="1">
        <p:scale>
          <a:sx n="133" d="100"/>
          <a:sy n="133" d="100"/>
        </p:scale>
        <p:origin x="20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7a96e490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7a96e4904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7a96e4904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7a96e49046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7a96e4904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7a96e49046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7a96e4904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7a96e49046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528e0c32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6528e0c32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530ac47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6530ac47b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7b055074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37b055074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7b0adbd8b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37b0adbd8b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9141746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791417461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54073801f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654073801f_4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54073801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654073801f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797715b2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797715b28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5014ad56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65014ad56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4f7dcfb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64f7dcfb8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microsoft/VibeVoice.git" TargetMode="External"/><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reddit.com/r/LocalLLaMA/comments/1n3b13b/apple_releases_fastvlm_and_mobileclip2_on_hugging/" TargetMode="External"/><Relationship Id="rId5" Type="http://schemas.openxmlformats.org/officeDocument/2006/relationships/image" Target="../media/image10.jpeg"/><Relationship Id="rId4" Type="http://schemas.openxmlformats.org/officeDocument/2006/relationships/hyperlink" Target="https://huggingface.co/microsoft/VibeVoice-1.5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eaviate.io/blog/8-bit-rotational-quantiza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hyperlink" Target="https://www.eurekalert.org/news-releases/1096148"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www.bhf.org.uk/what-we-do/news-from-the-bhf/news-archive/2025/august/ai-stethoscope-can-detect-three-heart-conditions-in-15-seconds" TargetMode="External"/><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euronews.com/health/2025/08/29/scientists-create-new-ai-tool-to-predict-genetic-risk-for-common-hereditary-diseases" TargetMode="External"/><Relationship Id="rId5" Type="http://schemas.openxmlformats.org/officeDocument/2006/relationships/hyperlink" Target="https://www.techspot.com/news/109282-ceo-marc-benioff-confirmssalesforce-cut-4000-roles-ai.html" TargetMode="Externa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nvidianews.nvidia.com/news/nvidia-opens-portals-to-world-of-robotics-with-new-omniverse-libraries-cosmos-physical-ai-models-and-ai-computing-infrastructure" TargetMode="External"/><Relationship Id="rId7" Type="http://schemas.openxmlformats.org/officeDocument/2006/relationships/hyperlink" Target="https://ossels.ai/openai-acquires-alex-ai-coding-assistan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openai.com/index/vijaye-raji-to-become-cto-of-applications-with-acquisition-of-statsig/" TargetMode="External"/><Relationship Id="rId11" Type="http://schemas.openxmlformats.org/officeDocument/2006/relationships/image" Target="../media/image20.png"/><Relationship Id="rId5" Type="http://schemas.openxmlformats.org/officeDocument/2006/relationships/hyperlink" Target="https://techcrunch.com/2025/09/01/lovables-ceo-isnt-too-worried-about-the-vibe-coding-competition/" TargetMode="External"/><Relationship Id="rId10" Type="http://schemas.openxmlformats.org/officeDocument/2006/relationships/image" Target="../media/image19.png"/><Relationship Id="rId4" Type="http://schemas.openxmlformats.org/officeDocument/2006/relationships/hyperlink" Target="https://techcrunch.com/2025/09/02/anthropic-raises-13b-series-f-at-183b-valuation/" TargetMode="External"/><Relationship Id="rId9" Type="http://schemas.openxmlformats.org/officeDocument/2006/relationships/image" Target="../media/image18.jpe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huggingface.co/meituan-longcat/LongCat-Flash-Chat" TargetMode="External"/><Relationship Id="rId7" Type="http://schemas.openxmlformats.org/officeDocument/2006/relationships/hyperlink" Target="https://the-decoder.com/swiss-ai-initiative-introduces-apertus-as-a-fully-open-language-model-focused-on-transparency-and-privacy"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huggingface.co/swiss-ai/Apertus-8B-Instruct-2509" TargetMode="External"/><Relationship Id="rId5" Type="http://schemas.openxmlformats.org/officeDocument/2006/relationships/image" Target="../media/image21.png"/><Relationship Id="rId10" Type="http://schemas.openxmlformats.org/officeDocument/2006/relationships/image" Target="../media/image23.jpeg"/><Relationship Id="rId4" Type="http://schemas.openxmlformats.org/officeDocument/2006/relationships/hyperlink" Target="https://arxiv.org/html/2509.01322v1" TargetMode="External"/><Relationship Id="rId9" Type="http://schemas.openxmlformats.org/officeDocument/2006/relationships/hyperlink" Target="https://www.youtube.com/watch?v=wnbcCSmRmE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www.ainvest.com/news/mistral-challenges-ai-giants-gifting-enterprise-power-2509/" TargetMode="External"/><Relationship Id="rId7" Type="http://schemas.openxmlformats.org/officeDocument/2006/relationships/hyperlink" Target="https://www.itpro.com/software/development/google-jules-coding-agent-code-quality-updat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jules.google/docs" TargetMode="External"/><Relationship Id="rId11" Type="http://schemas.openxmlformats.org/officeDocument/2006/relationships/hyperlink" Target="https://medium.com/data-science-in-your-pocket/gpt-5-system-prompt-leaked-7-prompt-engineering-tricks-to-learn-85532a647cdf" TargetMode="External"/><Relationship Id="rId5" Type="http://schemas.openxmlformats.org/officeDocument/2006/relationships/hyperlink" Target="https://jules.google/" TargetMode="External"/><Relationship Id="rId10" Type="http://schemas.openxmlformats.org/officeDocument/2006/relationships/hyperlink" Target="https://github.com/Alexanderdunlop/ai-architecture-prompts" TargetMode="External"/><Relationship Id="rId4" Type="http://schemas.openxmlformats.org/officeDocument/2006/relationships/image" Target="../media/image24.png"/><Relationship Id="rId9" Type="http://schemas.openxmlformats.org/officeDocument/2006/relationships/hyperlink" Target="https://arxiv.org/html/2508.11152v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codrift/i-tried-automating-my-entire-browser-with-python-now-i-barely-click-anything-3789288002c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node.j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9.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trueup.io/layoff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api-docs.deepseek.com/news/news250821"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aistudio.google.com/app/prompts/new_chat?model=gemini-2.5-flash"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moonshotai.github.io/Kimi-K2/" TargetMode="External"/><Relationship Id="rId33" Type="http://schemas.openxmlformats.org/officeDocument/2006/relationships/hyperlink" Target="https://x.ai/blog/grok-3"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528"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docs.x.ai/docs/models/grok-4-0709"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235B-A22B-Thinking-2507"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chat-latest" TargetMode="External"/><Relationship Id="rId28" Type="http://schemas.openxmlformats.org/officeDocument/2006/relationships/hyperlink" Target="https://huggingface.co/Qwen/Qwen3-235B-A22B-Instruct-2507" TargetMode="External"/><Relationship Id="rId36" Type="http://schemas.openxmlformats.org/officeDocument/2006/relationships/hyperlink" Target="https://www.alibabacloud.com/help/en/model-studio/what-is-qwen-llm"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z.ai/blog/glm-4.5"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www.anthropic.com/news/claude-4" TargetMode="External"/><Relationship Id="rId30" Type="http://schemas.openxmlformats.org/officeDocument/2006/relationships/hyperlink" Target="https://mistral.ai/news/mistral-medium-3" TargetMode="External"/><Relationship Id="rId35" Type="http://schemas.openxmlformats.org/officeDocument/2006/relationships/hyperlink" Target="https://microsoft.ai/news/two-new-in-house-models/"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508.1588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508.1588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REARu5U18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gitingest.com" TargetMode="External"/><Relationship Id="rId3" Type="http://schemas.openxmlformats.org/officeDocument/2006/relationships/hyperlink" Target="https://huggingface.co/papers/2508.18076" TargetMode="External"/><Relationship Id="rId7" Type="http://schemas.openxmlformats.org/officeDocument/2006/relationships/hyperlink" Target="https://time.com/collections/time100-ai-2025/"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oneusefulthing.org/p/mass-intelligence" TargetMode="External"/><Relationship Id="rId5" Type="http://schemas.openxmlformats.org/officeDocument/2006/relationships/hyperlink" Target="https://mlq.ai/media/quarterly_decks/v0.1_State_of_AI_in_Business_2025_Report.pdf" TargetMode="External"/><Relationship Id="rId10" Type="http://schemas.openxmlformats.org/officeDocument/2006/relationships/hyperlink" Target="https://a16z.com/100-gen-ai-apps-5/" TargetMode="External"/><Relationship Id="rId4" Type="http://schemas.openxmlformats.org/officeDocument/2006/relationships/hyperlink" Target="https://towardsdatascience.com/using-googles-langextract-and-gemma-for-structured-data-extraction/" TargetMode="Externa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8P7v1lgl-1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time.com/collections/time100-ai-202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blog.cloudflare.com/how-cloudflare-runs-more-ai-models-on-fewer-gp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04328"/>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Jet-Nemotron and Nemotron Nano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MAD (Max Adaptive Degree)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LLMs as Judges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Google’s LangExtract with Gemma via Ollama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State  of AI in Business 2025 Report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1B+ people now use AI chatbots regularly</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05</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31550"/>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Base44, Bolt.new, Lovable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398048"/>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100 Most Influential People in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GitIngest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Top 100 [Gen AI] Consumer Apps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for Podcast Process/Create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Hits Entry-Level Jobs Hardest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Cloudflare runs more AI on fewer GPUs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VibeVoice open-source text-to-speech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Apple FastVLM and MobileCLIP2 VLMs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Weaviate 8-bit Rotational Quantization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helps paralyzed patients control robots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AI-powered stethoscope</a:t>
            </a:r>
            <a:endParaRPr b="1">
              <a:solidFill>
                <a:srgbClr val="3C78D8"/>
              </a:solidFill>
              <a:latin typeface="Calibri"/>
              <a:ea typeface="Calibri"/>
              <a:cs typeface="Calibri"/>
              <a:sym typeface="Calibri"/>
            </a:endParaRPr>
          </a:p>
        </p:txBody>
      </p:sp>
      <p:sp>
        <p:nvSpPr>
          <p:cNvPr id="67" name="Google Shape;67;p15"/>
          <p:cNvSpPr txBox="1"/>
          <p:nvPr/>
        </p:nvSpPr>
        <p:spPr>
          <a:xfrm>
            <a:off x="4576975" y="818465"/>
            <a:ext cx="4502400" cy="346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Salesforce Cuts 4,000 Jobs Due to AI Agents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Tool Predicts Hereditary Disease Risk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Switzerland "Apertus" National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US Government buys 10% of Intel ($8.9B)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Omniverse and Cosmos robotics tools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raises $13B Series F at $183B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Lovable - $100M ARR in 8 months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acquires Statsig for $1.1B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acquires Alex coding assistant for Xcode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Meituan’s LongCat‑Flash‑Chat open-source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Jules 2.0 Coding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Blackrock Build AI Agents for Stock Picking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Make Claude Code a Genius with Prompts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GPT-5 Prompt Leaked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$14B valuation, makes Enterprise AI Free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Automating Browser with Selenium &amp; Playwright</a:t>
            </a:r>
            <a:endParaRPr b="1">
              <a:solidFill>
                <a:srgbClr val="3C78D8"/>
              </a:solidFill>
              <a:latin typeface="Calibri"/>
              <a:ea typeface="Calibri"/>
              <a:cs typeface="Calibri"/>
              <a:sym typeface="Calibri"/>
            </a:endParaRPr>
          </a:p>
        </p:txBody>
      </p:sp>
      <p:sp>
        <p:nvSpPr>
          <p:cNvPr id="68" name="Google Shape;68;p15"/>
          <p:cNvSpPr txBox="1"/>
          <p:nvPr/>
        </p:nvSpPr>
        <p:spPr>
          <a:xfrm>
            <a:off x="5525900" y="70624"/>
            <a:ext cx="3553500" cy="572700"/>
          </a:xfrm>
          <a:prstGeom prst="rect">
            <a:avLst/>
          </a:prstGeom>
          <a:noFill/>
          <a:ln>
            <a:noFill/>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Some learn Python. </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Others learn JavaScript or Rust. </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He learns AI — and finishes first.</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08" name="Google Shape;208;p24"/>
          <p:cNvSpPr txBox="1"/>
          <p:nvPr/>
        </p:nvSpPr>
        <p:spPr>
          <a:xfrm>
            <a:off x="86129" y="317172"/>
            <a:ext cx="44127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VibeVoice - open-source text-to-speech (TTS)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Convert text into multi-speaker audio (up to 4 voices, up to 90 min)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Ideal for podcasts, audiobooks, interviews, or multi-character narration without the need for manual audio editing or splicing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Two-part architecture: a LLM to interpret the text flow and emotions, and specialized “diffusion head” generates high-fidelity, natural-sounding speech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handle emotional nuance and subtle vocal dynamics, including limited singing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Cross-lingual ability: Primarily trained in English and Chinese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simultaneous speaking or background effects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Contains audio watermarks and disclaimers to prevent misuse and ensure ethical standards.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VibeVoice-1.5B: Lightweight, efficient model for faster inference and smaller setups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VibeVoice-Large (~9–10B) - better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Ouperformed Gemini-2.5 TTS (Google) and Eleven-V3 (ElevenLabs)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https://github.com/microsoft/VibeVoice.git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https://huggingface.co/microsoft/VibeVoice-1.5B</a:t>
            </a:r>
            <a:endParaRPr sz="1200">
              <a:solidFill>
                <a:schemeClr val="dk1"/>
              </a:solidFill>
              <a:latin typeface="Calibri"/>
              <a:ea typeface="Calibri"/>
              <a:cs typeface="Calibri"/>
              <a:sym typeface="Calibri"/>
            </a:endParaRPr>
          </a:p>
        </p:txBody>
      </p:sp>
      <p:pic>
        <p:nvPicPr>
          <p:cNvPr id="209" name="Google Shape;209;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71950" y="2126525"/>
            <a:ext cx="1646350" cy="1097550"/>
          </a:xfrm>
          <a:prstGeom prst="rect">
            <a:avLst/>
          </a:prstGeom>
          <a:noFill/>
          <a:ln w="9525" cap="flat" cmpd="sng">
            <a:solidFill>
              <a:srgbClr val="FF0000"/>
            </a:solidFill>
            <a:prstDash val="solid"/>
            <a:round/>
            <a:headEnd type="none" w="sm" len="sm"/>
            <a:tailEnd type="none" w="sm" len="sm"/>
          </a:ln>
        </p:spPr>
      </p:pic>
      <p:sp>
        <p:nvSpPr>
          <p:cNvPr id="210" name="Google Shape;210;p24"/>
          <p:cNvSpPr txBox="1"/>
          <p:nvPr/>
        </p:nvSpPr>
        <p:spPr>
          <a:xfrm>
            <a:off x="86125" y="3964775"/>
            <a:ext cx="4553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FastVLM and MobileCLIP2 VLMs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open-source Vision-Language Models (VLMs) on Hugging Face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https://www.reddit.com/r/LocalLLaMA/comments/1n3b13b/apple_releases_fastvlm_and_mobileclip2_on_hugging/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can r</a:t>
            </a:r>
            <a:r>
              <a:rPr lang="en" sz="1200" b="1">
                <a:solidFill>
                  <a:srgbClr val="3C78D8"/>
                </a:solidFill>
                <a:latin typeface="Calibri"/>
                <a:ea typeface="Calibri"/>
                <a:cs typeface="Calibri"/>
                <a:sym typeface="Calibri"/>
              </a:rPr>
              <a:t>un directly in the browser</a:t>
            </a:r>
            <a:r>
              <a:rPr lang="en" sz="1200">
                <a:solidFill>
                  <a:schemeClr val="dk1"/>
                </a:solidFill>
                <a:latin typeface="Calibri"/>
                <a:ea typeface="Calibri"/>
                <a:cs typeface="Calibri"/>
                <a:sym typeface="Calibri"/>
              </a:rPr>
              <a:t>, leveraging WebGPU for real-time applications such as live video captioning</a:t>
            </a:r>
            <a:endParaRPr sz="1200">
              <a:solidFill>
                <a:schemeClr val="dk1"/>
              </a:solidFill>
              <a:latin typeface="Calibri"/>
              <a:ea typeface="Calibri"/>
              <a:cs typeface="Calibri"/>
              <a:sym typeface="Calibri"/>
            </a:endParaRPr>
          </a:p>
        </p:txBody>
      </p:sp>
      <p:pic>
        <p:nvPicPr>
          <p:cNvPr id="211" name="Google Shape;211;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48350" y="129675"/>
            <a:ext cx="3805136" cy="1862825"/>
          </a:xfrm>
          <a:prstGeom prst="rect">
            <a:avLst/>
          </a:prstGeom>
          <a:noFill/>
          <a:ln w="9525" cap="flat" cmpd="sng">
            <a:solidFill>
              <a:srgbClr val="FF0000"/>
            </a:solidFill>
            <a:prstDash val="solid"/>
            <a:round/>
            <a:headEnd type="none" w="sm" len="sm"/>
            <a:tailEnd type="none" w="sm" len="sm"/>
          </a:ln>
        </p:spPr>
      </p:pic>
      <p:pic>
        <p:nvPicPr>
          <p:cNvPr id="212" name="Google Shape;212;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48350" y="3358100"/>
            <a:ext cx="2710550" cy="1689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18" name="Google Shape;218;p25"/>
          <p:cNvSpPr txBox="1"/>
          <p:nvPr/>
        </p:nvSpPr>
        <p:spPr>
          <a:xfrm>
            <a:off x="56074" y="436575"/>
            <a:ext cx="4979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Weaviate 8-bit Rotational Quantization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Compress Vectors by 4x, need 4x less memory, similarity search runs much faster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Loses 1-2% of recall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"Rotational" means that when setting up the system, a </a:t>
            </a:r>
            <a:r>
              <a:rPr lang="en" sz="1200" b="1">
                <a:solidFill>
                  <a:srgbClr val="FF0000"/>
                </a:solidFill>
                <a:latin typeface="Calibri"/>
                <a:ea typeface="Calibri"/>
                <a:cs typeface="Calibri"/>
                <a:sym typeface="Calibri"/>
              </a:rPr>
              <a:t>random rotation matrix</a:t>
            </a:r>
            <a:r>
              <a:rPr lang="en" sz="1200">
                <a:solidFill>
                  <a:schemeClr val="dk1"/>
                </a:solidFill>
                <a:latin typeface="Calibri"/>
                <a:ea typeface="Calibri"/>
                <a:cs typeface="Calibri"/>
                <a:sym typeface="Calibri"/>
              </a:rPr>
              <a:t> is created. This matrix will "spin" every vector in the same way, so when comparing vectors, the math always makes sense.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Random rotation randomizes the weights between vectors' elements, thus making their values more "even", thus improving the quality of compression. Authors used 3 rounds of rotations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https://weaviate.io/blog/8-bit-rotational-quantization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9" name="Google Shape;219;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40475" y="436575"/>
            <a:ext cx="3096329" cy="2050200"/>
          </a:xfrm>
          <a:prstGeom prst="rect">
            <a:avLst/>
          </a:prstGeom>
          <a:noFill/>
          <a:ln w="9525" cap="flat" cmpd="sng">
            <a:solidFill>
              <a:srgbClr val="FF0000"/>
            </a:solidFill>
            <a:prstDash val="solid"/>
            <a:round/>
            <a:headEnd type="none" w="sm" len="sm"/>
            <a:tailEnd type="none" w="sm" len="sm"/>
          </a:ln>
        </p:spPr>
      </p:pic>
      <p:sp>
        <p:nvSpPr>
          <p:cNvPr id="220" name="Google Shape;220;p25"/>
          <p:cNvSpPr txBox="1"/>
          <p:nvPr/>
        </p:nvSpPr>
        <p:spPr>
          <a:xfrm>
            <a:off x="55074" y="2542750"/>
            <a:ext cx="4979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helps paralyzed patients control robots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UCLA Wearable EEG AI Decoder interprets EEG signals and enables paralyzed users to control robotic arms using their thoughts without invasive surgery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Paired EEG decoder with a camera-based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on four users, including one paralyzed participant who completed robotic tasks in 6.5 minutes versus being unable to without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Participants moved cursors to targets and directed robotic arms to relocate blocks, completing both tasks nearly 4x faster with AI assistance.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used standard EEG caps, eliminating surgical risks while still achieving performance levels similar to the invasive alternatives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https://www.eurekalert.org/news-releases/1096148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1" name="Google Shape;22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0475" y="2711101"/>
            <a:ext cx="3096326" cy="174278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27" name="Google Shape;227;p26"/>
          <p:cNvSpPr txBox="1"/>
          <p:nvPr/>
        </p:nvSpPr>
        <p:spPr>
          <a:xfrm>
            <a:off x="56074" y="355655"/>
            <a:ext cx="49791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AI-powered stethoscope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Imperial College London published a study testing a small card-size device across 200 doctors’ offices with over 12,000 patients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analyzes heartbeat patterns and blood flow variations undetectable to human ears while simultaneously capturing ECG readings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cloud-based AI algorithms flag at-risk individuals within seconds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2x rates of heart failure detection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3.5x higher detection of atrial fibrillation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2x the diagnosis rate for valve disease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https://www.bhf.org.uk/what-we-do/news-from-the-bhf/news-archive/2025/august/ai-stethoscope-can-detect-three-heart-conditions-in-15-seconds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8" name="Google Shape;228;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59847" y="317177"/>
            <a:ext cx="2623850" cy="1680900"/>
          </a:xfrm>
          <a:prstGeom prst="rect">
            <a:avLst/>
          </a:prstGeom>
          <a:noFill/>
          <a:ln w="9525" cap="flat" cmpd="sng">
            <a:solidFill>
              <a:srgbClr val="FF0000"/>
            </a:solidFill>
            <a:prstDash val="solid"/>
            <a:round/>
            <a:headEnd type="none" w="sm" len="sm"/>
            <a:tailEnd type="none" w="sm" len="sm"/>
          </a:ln>
        </p:spPr>
      </p:pic>
      <p:sp>
        <p:nvSpPr>
          <p:cNvPr id="229" name="Google Shape;229;p26"/>
          <p:cNvSpPr txBox="1"/>
          <p:nvPr/>
        </p:nvSpPr>
        <p:spPr>
          <a:xfrm>
            <a:off x="158174" y="2621850"/>
            <a:ext cx="4979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Salesforce Cuts 4,000 Jobs Due to AI Agents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Salesforce CEO Marc Benioff says AI agents replaced nearly half of the company’s support staff, cutting 4,000 roles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Despite the cuts, customer satisfaction stayed level</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https://www.techspot.com/news/109282-ceo-marc-benioff-confirmssalesforce-cut-4000-roles-ai.html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0" name="Google Shape;230;p26"/>
          <p:cNvSpPr txBox="1"/>
          <p:nvPr/>
        </p:nvSpPr>
        <p:spPr>
          <a:xfrm>
            <a:off x="158174" y="3937162"/>
            <a:ext cx="4979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AI Tool Predicts Hereditary Disease Risk</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Mount Sinai scientists built an AI model using 1M+ health records to assess how likely rare genetic variants are to cause disease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Helping tailor care and reduce false alarms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https://www.euronews.com/health/2025/08/29/scientists-create-new-ai-tool-to-predict-genetic-risk-for-common-hereditary-diseases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59855" y="2240904"/>
            <a:ext cx="2623850" cy="16576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37" name="Google Shape;237;p27"/>
          <p:cNvSpPr txBox="1"/>
          <p:nvPr/>
        </p:nvSpPr>
        <p:spPr>
          <a:xfrm>
            <a:off x="56075" y="355650"/>
            <a:ext cx="37098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launches Omniverse and Cosmos robotics tools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Omniverse libraries and Cosmos world foundation models (WFMs) accelerate the development and deployment of robotics solutions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https://nvidianews.nvidia.com/news/nvidia-opens-portals-to-world-of-robotics-with-new-omniverse-libraries-cosmos-physical-ai-models-and-ai-computing-infrastructure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8" name="Google Shape;238;p27"/>
          <p:cNvSpPr txBox="1"/>
          <p:nvPr/>
        </p:nvSpPr>
        <p:spPr>
          <a:xfrm>
            <a:off x="6954200" y="1378350"/>
            <a:ext cx="21372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Anthropic raises $13B Series F at $183B valuation</a:t>
            </a:r>
            <a:endParaRPr sz="9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4"/>
              </a:rPr>
              <a:t>https://techcrunch.com/2025/09/02/anthropic-raises-13b-series-f-at-183b-valuation/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9" name="Google Shape;239;p27"/>
          <p:cNvSpPr txBox="1"/>
          <p:nvPr/>
        </p:nvSpPr>
        <p:spPr>
          <a:xfrm>
            <a:off x="56075" y="1575500"/>
            <a:ext cx="51390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Lovable - $100M ARR in 8 months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Swedish AI "vibe coding" app that helps non-coders build websites and apps, has rapidly grown to over 2.3 million active users and reached $100 million ARR in just eight months, with a recent $1.8 Billion valuation and investors eager for a $4 Billion Series B.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enables users—even those without coding experience—to guide AI models in creating software, making the process more accessible.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focuses on fast, secure, and user-friendly experiences, adding new AI agents that read files, debug, search the web,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Osika emphasizes building with multiple foundation models, leveraging providers like Anthropic and OpenAI, which gives Lovable flexibility and broad capabilities</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https://techcrunch.com/2025/09/01/lovables-ceo-isnt-too-worried-about-the-vibe-coding-competition/</a:t>
            </a:r>
            <a:endParaRPr sz="900">
              <a:solidFill>
                <a:schemeClr val="dk1"/>
              </a:solidFill>
              <a:latin typeface="Calibri"/>
              <a:ea typeface="Calibri"/>
              <a:cs typeface="Calibri"/>
              <a:sym typeface="Calibri"/>
            </a:endParaRPr>
          </a:p>
        </p:txBody>
      </p:sp>
      <p:sp>
        <p:nvSpPr>
          <p:cNvPr id="240" name="Google Shape;240;p27"/>
          <p:cNvSpPr txBox="1"/>
          <p:nvPr/>
        </p:nvSpPr>
        <p:spPr>
          <a:xfrm>
            <a:off x="5591650" y="4330125"/>
            <a:ext cx="3499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Weil, Chief Product Officer at OpenAI, put it bluntly: “</a:t>
            </a:r>
            <a:r>
              <a:rPr lang="en" sz="1200" b="1">
                <a:solidFill>
                  <a:srgbClr val="FF0000"/>
                </a:solidFill>
                <a:latin typeface="Calibri"/>
                <a:ea typeface="Calibri"/>
                <a:cs typeface="Calibri"/>
                <a:sym typeface="Calibri"/>
              </a:rPr>
              <a:t>Every product, every service, every device we use today was built pre-AI. They’re all going to be reinvented</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241" name="Google Shape;241;p27"/>
          <p:cNvSpPr txBox="1"/>
          <p:nvPr/>
        </p:nvSpPr>
        <p:spPr>
          <a:xfrm>
            <a:off x="5591650" y="2728100"/>
            <a:ext cx="34998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Peter Diamandis: </a:t>
            </a:r>
            <a:r>
              <a:rPr lang="en" sz="1200" b="1">
                <a:solidFill>
                  <a:srgbClr val="6AA84F"/>
                </a:solidFill>
                <a:latin typeface="Calibri"/>
                <a:ea typeface="Calibri"/>
                <a:cs typeface="Calibri"/>
                <a:sym typeface="Calibri"/>
              </a:rPr>
              <a:t>Massive Transformative Purpose (MTP)</a:t>
            </a:r>
            <a:r>
              <a:rPr lang="en" sz="1200">
                <a:solidFill>
                  <a:schemeClr val="dk1"/>
                </a:solidFill>
                <a:latin typeface="Calibri"/>
                <a:ea typeface="Calibri"/>
                <a:cs typeface="Calibri"/>
                <a:sym typeface="Calibri"/>
              </a:rPr>
              <a:t> is no longer “corporate jargon.” It’s a survival strategy.  It allows you to:</a:t>
            </a:r>
            <a:endParaRPr sz="1200">
              <a:solidFill>
                <a:schemeClr val="dk1"/>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movements and communities</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Attract top talent</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Inspire products and services</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Focus during hyper-growth</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Align people beyond politics</a:t>
            </a:r>
            <a:endParaRPr sz="1200">
              <a:solidFill>
                <a:srgbClr val="3C78D8"/>
              </a:solidFill>
              <a:latin typeface="Calibri"/>
              <a:ea typeface="Calibri"/>
              <a:cs typeface="Calibri"/>
              <a:sym typeface="Calibri"/>
            </a:endParaRPr>
          </a:p>
        </p:txBody>
      </p:sp>
      <p:sp>
        <p:nvSpPr>
          <p:cNvPr id="242" name="Google Shape;242;p27"/>
          <p:cNvSpPr txBox="1"/>
          <p:nvPr/>
        </p:nvSpPr>
        <p:spPr>
          <a:xfrm>
            <a:off x="56075" y="4077856"/>
            <a:ext cx="4770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acquires Statsig for $1.1B</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Statsig is an A/B testing platform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https://openai.com/index/vijaye-raji-to-become-cto-of-applications-with-acquisition-of-statsig/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3" name="Google Shape;243;p27"/>
          <p:cNvSpPr txBox="1"/>
          <p:nvPr/>
        </p:nvSpPr>
        <p:spPr>
          <a:xfrm>
            <a:off x="56075" y="4670531"/>
            <a:ext cx="4770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has acquired Alex, an AI coding assistant for Xcode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https://ossels.ai/openai-acquires-alex-ai-coding-assistant/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4" name="Google Shape;244;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847788" y="95913"/>
            <a:ext cx="1448436" cy="1164425"/>
          </a:xfrm>
          <a:prstGeom prst="rect">
            <a:avLst/>
          </a:prstGeom>
          <a:noFill/>
          <a:ln w="9525" cap="flat" cmpd="sng">
            <a:solidFill>
              <a:srgbClr val="FF0000"/>
            </a:solidFill>
            <a:prstDash val="solid"/>
            <a:round/>
            <a:headEnd type="none" w="sm" len="sm"/>
            <a:tailEnd type="none" w="sm" len="sm"/>
          </a:ln>
        </p:spPr>
      </p:pic>
      <p:pic>
        <p:nvPicPr>
          <p:cNvPr id="245" name="Google Shape;245;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169195" y="300558"/>
            <a:ext cx="1729875" cy="959775"/>
          </a:xfrm>
          <a:prstGeom prst="rect">
            <a:avLst/>
          </a:prstGeom>
          <a:noFill/>
          <a:ln w="9525" cap="flat" cmpd="sng">
            <a:solidFill>
              <a:srgbClr val="FF0000"/>
            </a:solidFill>
            <a:prstDash val="solid"/>
            <a:round/>
            <a:headEnd type="none" w="sm" len="sm"/>
            <a:tailEnd type="none" w="sm" len="sm"/>
          </a:ln>
        </p:spPr>
      </p:pic>
      <p:pic>
        <p:nvPicPr>
          <p:cNvPr id="246" name="Google Shape;246;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54829" y="1468775"/>
            <a:ext cx="1124175" cy="399575"/>
          </a:xfrm>
          <a:prstGeom prst="rect">
            <a:avLst/>
          </a:prstGeom>
          <a:noFill/>
          <a:ln w="9525" cap="flat" cmpd="sng">
            <a:solidFill>
              <a:srgbClr val="FF0000"/>
            </a:solidFill>
            <a:prstDash val="solid"/>
            <a:round/>
            <a:headEnd type="none" w="sm" len="sm"/>
            <a:tailEnd type="none" w="sm" len="sm"/>
          </a:ln>
        </p:spPr>
      </p:pic>
      <p:pic>
        <p:nvPicPr>
          <p:cNvPr id="247" name="Google Shape;247;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313055" y="4086873"/>
            <a:ext cx="924881" cy="293586"/>
          </a:xfrm>
          <a:prstGeom prst="rect">
            <a:avLst/>
          </a:prstGeom>
          <a:noFill/>
          <a:ln w="7825" cap="flat" cmpd="sng">
            <a:solidFill>
              <a:srgbClr val="FF0000"/>
            </a:solidFill>
            <a:prstDash val="solid"/>
            <a:round/>
            <a:headEnd type="none" w="sm" len="sm"/>
            <a:tailEnd type="none" w="sm" len="sm"/>
          </a:ln>
        </p:spPr>
      </p:pic>
      <p:pic>
        <p:nvPicPr>
          <p:cNvPr id="248" name="Google Shape;248;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313042" y="4670513"/>
            <a:ext cx="924881" cy="293586"/>
          </a:xfrm>
          <a:prstGeom prst="rect">
            <a:avLst/>
          </a:prstGeom>
          <a:noFill/>
          <a:ln w="78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54" name="Google Shape;254;p28"/>
          <p:cNvSpPr txBox="1"/>
          <p:nvPr/>
        </p:nvSpPr>
        <p:spPr>
          <a:xfrm>
            <a:off x="107435" y="364754"/>
            <a:ext cx="44748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Meituan’s LongCat‑Flash‑Chat open-source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560B params, MoE architecture, 128k context length, agentic and tool-use tasks, MIT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Meituan is a leading Chinese technology company that operates an extensive online platform for local lifestyle services, most notably excelling in food delivery, restaurant reviews, travel bookings, hotel reservations, retail, and other on-demand services. Headquartered in Beijing and founded in 2010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and Hugging Face for research and application development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https://huggingface.co/meituan-longcat/LongCat-Flash-Chat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https://arxiv.org/html/2509.01322v1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5" name="Google Shape;255;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76400" y="667025"/>
            <a:ext cx="1818000" cy="1529426"/>
          </a:xfrm>
          <a:prstGeom prst="rect">
            <a:avLst/>
          </a:prstGeom>
          <a:noFill/>
          <a:ln w="9525" cap="flat" cmpd="sng">
            <a:solidFill>
              <a:srgbClr val="FF0000"/>
            </a:solidFill>
            <a:prstDash val="solid"/>
            <a:round/>
            <a:headEnd type="none" w="sm" len="sm"/>
            <a:tailEnd type="none" w="sm" len="sm"/>
          </a:ln>
        </p:spPr>
      </p:pic>
      <p:sp>
        <p:nvSpPr>
          <p:cNvPr id="256" name="Google Shape;256;p28"/>
          <p:cNvSpPr txBox="1"/>
          <p:nvPr/>
        </p:nvSpPr>
        <p:spPr>
          <a:xfrm>
            <a:off x="107424" y="2538308"/>
            <a:ext cx="49791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Switzerland’s Apertus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Fully open, Multilingual LLM with 15 Trillion‑Token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Released on September 2,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in two sizes, with either 8 billion or 70 billion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over 1000 languages and long context </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https://huggingface.co/swiss-ai/Apertus-8B-Instruct-2509</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https://the-decoder.com/swiss-ai-initiative-introduces-apertus-as-a-fully-open-language-model-focused-on-transparency-and-privacy</a:t>
            </a:r>
            <a:endParaRPr sz="800">
              <a:solidFill>
                <a:schemeClr val="dk1"/>
              </a:solidFill>
              <a:latin typeface="Calibri"/>
              <a:ea typeface="Calibri"/>
              <a:cs typeface="Calibri"/>
              <a:sym typeface="Calibri"/>
            </a:endParaRPr>
          </a:p>
        </p:txBody>
      </p:sp>
      <p:pic>
        <p:nvPicPr>
          <p:cNvPr id="257" name="Google Shape;257;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278647" y="2696114"/>
            <a:ext cx="3004100" cy="1006025"/>
          </a:xfrm>
          <a:prstGeom prst="rect">
            <a:avLst/>
          </a:prstGeom>
          <a:noFill/>
          <a:ln w="9525" cap="flat" cmpd="sng">
            <a:solidFill>
              <a:srgbClr val="FF0000"/>
            </a:solidFill>
            <a:prstDash val="solid"/>
            <a:round/>
            <a:headEnd type="none" w="sm" len="sm"/>
            <a:tailEnd type="none" w="sm" len="sm"/>
          </a:ln>
        </p:spPr>
      </p:pic>
      <p:sp>
        <p:nvSpPr>
          <p:cNvPr id="258" name="Google Shape;258;p28"/>
          <p:cNvSpPr txBox="1"/>
          <p:nvPr/>
        </p:nvSpPr>
        <p:spPr>
          <a:xfrm>
            <a:off x="107424" y="4051551"/>
            <a:ext cx="49791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US Government buys 10% of Intel ($8.9B)</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aims to secure domestic semiconductor manufacturing and support Intel’s foundry operations, which are critical to U.S. technology and national security interests</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800" u="sng">
                <a:solidFill>
                  <a:schemeClr val="hlink"/>
                </a:solidFill>
                <a:latin typeface="Calibri"/>
                <a:ea typeface="Calibri"/>
                <a:cs typeface="Calibri"/>
                <a:sym typeface="Calibri"/>
                <a:hlinkClick r:id="rId9"/>
              </a:rPr>
              <a:t>https://www.youtube.com/watch?v=wnbcCSmRmEM</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p:txBody>
      </p:sp>
      <p:pic>
        <p:nvPicPr>
          <p:cNvPr id="259" name="Google Shape;259;p2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315299" y="4051550"/>
            <a:ext cx="1253017" cy="926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265" name="Google Shape;265;p29"/>
          <p:cNvSpPr txBox="1"/>
          <p:nvPr/>
        </p:nvSpPr>
        <p:spPr>
          <a:xfrm>
            <a:off x="62025" y="341390"/>
            <a:ext cx="49791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Makes Enterprise AI Free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AI announced its Le Chat platform now includes a “Memories” system and more than 20 enterprise app connectors on its free tier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Directly undercutting premium offerings from OpenAI, Anthropic, Microsoft, and Google</a:t>
            </a:r>
            <a:endParaRPr sz="8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https://www.ainvest.com/news/mistral-challenges-ai-giants-gifting-enterprise-power-2509/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66" name="Google Shape;26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78700" y="1730444"/>
            <a:ext cx="2048026" cy="762900"/>
          </a:xfrm>
          <a:prstGeom prst="rect">
            <a:avLst/>
          </a:prstGeom>
          <a:noFill/>
          <a:ln w="9525" cap="flat" cmpd="sng">
            <a:solidFill>
              <a:srgbClr val="FF0000"/>
            </a:solidFill>
            <a:prstDash val="solid"/>
            <a:round/>
            <a:headEnd type="none" w="sm" len="sm"/>
            <a:tailEnd type="none" w="sm" len="sm"/>
          </a:ln>
        </p:spPr>
      </p:pic>
      <p:sp>
        <p:nvSpPr>
          <p:cNvPr id="267" name="Google Shape;267;p29"/>
          <p:cNvSpPr txBox="1"/>
          <p:nvPr/>
        </p:nvSpPr>
        <p:spPr>
          <a:xfrm>
            <a:off x="62025" y="1484527"/>
            <a:ext cx="4979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Jules 2.0 Autonomous Asynchronous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Gemini 2.5 Pro (1M token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Starts with a free a 15‑tasks‑per‑day tier</a:t>
            </a:r>
            <a:endParaRPr sz="12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https://jules.google/</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https://jules.google/docs</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https://www.itpro.com/software/development/google-jules-coding-agent-code-quality-update</a:t>
            </a:r>
            <a:endParaRPr sz="900">
              <a:solidFill>
                <a:schemeClr val="dk1"/>
              </a:solidFill>
              <a:latin typeface="Calibri"/>
              <a:ea typeface="Calibri"/>
              <a:cs typeface="Calibri"/>
              <a:sym typeface="Calibri"/>
            </a:endParaRPr>
          </a:p>
        </p:txBody>
      </p:sp>
      <p:pic>
        <p:nvPicPr>
          <p:cNvPr id="268" name="Google Shape;26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12675" y="639653"/>
            <a:ext cx="2560075" cy="524700"/>
          </a:xfrm>
          <a:prstGeom prst="rect">
            <a:avLst/>
          </a:prstGeom>
          <a:noFill/>
          <a:ln w="9525" cap="flat" cmpd="sng">
            <a:solidFill>
              <a:srgbClr val="FF0000"/>
            </a:solidFill>
            <a:prstDash val="solid"/>
            <a:round/>
            <a:headEnd type="none" w="sm" len="sm"/>
            <a:tailEnd type="none" w="sm" len="sm"/>
          </a:ln>
        </p:spPr>
      </p:pic>
      <p:sp>
        <p:nvSpPr>
          <p:cNvPr id="269" name="Google Shape;269;p29"/>
          <p:cNvSpPr txBox="1"/>
          <p:nvPr/>
        </p:nvSpPr>
        <p:spPr>
          <a:xfrm>
            <a:off x="55075" y="2554750"/>
            <a:ext cx="49791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Blackrock Build AI Agents for Stock Picking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AlphaAgents introduces a modular multi-agent system, powered by large language models (LLMs), for equity research and portfolio construction, aiming to improve stock selection and mitigate cognitive biases through collaborative agent reasoning.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https://arxiv.org/html/2508.11152v1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0" name="Google Shape;270;p29"/>
          <p:cNvSpPr txBox="1"/>
          <p:nvPr/>
        </p:nvSpPr>
        <p:spPr>
          <a:xfrm>
            <a:off x="55075" y="3693206"/>
            <a:ext cx="447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Make Claude Code a Genius with Prompts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10"/>
              </a:rPr>
              <a:t>https://github.com/Alexanderdunlop/ai-architecture-prompts</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1" name="Google Shape;271;p29"/>
          <p:cNvSpPr txBox="1"/>
          <p:nvPr/>
        </p:nvSpPr>
        <p:spPr>
          <a:xfrm>
            <a:off x="55075" y="4152185"/>
            <a:ext cx="4474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GPT-5 Prompt Leaked</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1"/>
              </a:rPr>
              <a:t>https://medium.com/data-science-in-your-pocket/gpt-5-system-prompt-leaked-7-prompt-engineering-tricks-to-learn-85532a647cdf</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2" name="Google Shape;272;p29"/>
          <p:cNvSpPr txBox="1"/>
          <p:nvPr/>
        </p:nvSpPr>
        <p:spPr>
          <a:xfrm>
            <a:off x="6266300" y="3635350"/>
            <a:ext cx="2699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OpenAI Jobs Platform</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AI-powered hiring platform, to take on LinkedIn in 2026</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OpenAI is expanding into several new markets beyond ChatGPT. Including a browser and a social media app.</a:t>
            </a:r>
            <a:endParaRPr sz="1200" b="1">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p:nvPr/>
        </p:nvSpPr>
        <p:spPr>
          <a:xfrm>
            <a:off x="55075" y="-9225"/>
            <a:ext cx="5577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Automating Browser with Selenium &amp; Playwright</a:t>
            </a:r>
            <a:endParaRPr sz="2000" b="1" i="0" u="none" strike="noStrike" cap="none">
              <a:solidFill>
                <a:schemeClr val="dk1"/>
              </a:solidFill>
              <a:latin typeface="Calibri"/>
              <a:ea typeface="Calibri"/>
              <a:cs typeface="Calibri"/>
              <a:sym typeface="Calibri"/>
            </a:endParaRPr>
          </a:p>
        </p:txBody>
      </p:sp>
      <p:sp>
        <p:nvSpPr>
          <p:cNvPr id="278" name="Google Shape;278;p30"/>
          <p:cNvSpPr txBox="1"/>
          <p:nvPr/>
        </p:nvSpPr>
        <p:spPr>
          <a:xfrm>
            <a:off x="62035" y="389175"/>
            <a:ext cx="44748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Automating Browser with Selenium &amp; Playwright</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https://medium.com/codrift/i-tried-automating-my-entire-browser-with-python-now-i-barely-click-anything-3789288002ce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9" name="Google Shape;279;p30"/>
          <p:cNvSpPr txBox="1"/>
          <p:nvPr/>
        </p:nvSpPr>
        <p:spPr>
          <a:xfrm>
            <a:off x="62035" y="929068"/>
            <a:ext cx="4474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selenium</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selenium import webdriver</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selenium.webdriver.common.by import By</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 = webdriver.Chrome()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driver.get("https://example.com/login")</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driver.find_element(By.ID, "username").send_keys("myusername")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driver.find_element(By.ID, "password").send_keys("mypassword")</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driver.find_element(By.ID, "submit").click()</a:t>
            </a:r>
            <a:endParaRPr sz="1200">
              <a:solidFill>
                <a:srgbClr val="3C78D8"/>
              </a:solidFill>
              <a:latin typeface="Calibri"/>
              <a:ea typeface="Calibri"/>
              <a:cs typeface="Calibri"/>
              <a:sym typeface="Calibri"/>
            </a:endParaRPr>
          </a:p>
        </p:txBody>
      </p:sp>
      <p:sp>
        <p:nvSpPr>
          <p:cNvPr id="280" name="Google Shape;280;p30"/>
          <p:cNvSpPr txBox="1"/>
          <p:nvPr/>
        </p:nvSpPr>
        <p:spPr>
          <a:xfrm>
            <a:off x="62035" y="2669561"/>
            <a:ext cx="4474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playwright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playwright install</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playwright.sync_api import sync_playwright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with sync_playwright() as p:</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browser = p.chromium.launch(headless=True)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 = browser.new_page()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page.goto("https://example.com")</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page.fill("#username", "myusername")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page.fill("#password", "mypassword")</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page.click("#submit")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print(page.title())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browser.close()</a:t>
            </a:r>
            <a:endParaRPr sz="1200">
              <a:solidFill>
                <a:srgbClr val="3C78D8"/>
              </a:solidFill>
              <a:latin typeface="Calibri"/>
              <a:ea typeface="Calibri"/>
              <a:cs typeface="Calibri"/>
              <a:sym typeface="Calibri"/>
            </a:endParaRPr>
          </a:p>
        </p:txBody>
      </p:sp>
      <p:sp>
        <p:nvSpPr>
          <p:cNvPr id="281" name="Google Shape;281;p30"/>
          <p:cNvSpPr txBox="1"/>
          <p:nvPr/>
        </p:nvSpPr>
        <p:spPr>
          <a:xfrm>
            <a:off x="4619582" y="389168"/>
            <a:ext cx="4474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form_data = { "name": "John", "project": "myproj", "hours": "8",}</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for field, value in form_data.items():</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page.fill(f"input[name='{field}']", value)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page.click("button[type='submit']")</a:t>
            </a:r>
            <a:endParaRPr sz="1200">
              <a:solidFill>
                <a:srgbClr val="3C78D8"/>
              </a:solidFill>
              <a:latin typeface="Calibri"/>
              <a:ea typeface="Calibri"/>
              <a:cs typeface="Calibri"/>
              <a:sym typeface="Calibri"/>
            </a:endParaRPr>
          </a:p>
        </p:txBody>
      </p:sp>
      <p:sp>
        <p:nvSpPr>
          <p:cNvPr id="282" name="Google Shape;282;p30"/>
          <p:cNvSpPr txBox="1"/>
          <p:nvPr/>
        </p:nvSpPr>
        <p:spPr>
          <a:xfrm>
            <a:off x="4619582" y="1183235"/>
            <a:ext cx="4474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2captcha-python</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twocaptcha import TwoCaptcha</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solver = TwoCaptcha('YOUR_API_KEY')</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result = solver.normal('captcha.jpg')</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print(result['code'])  # Send this value to the input field</a:t>
            </a:r>
            <a:endParaRPr sz="1200">
              <a:solidFill>
                <a:srgbClr val="3C78D8"/>
              </a:solidFill>
              <a:latin typeface="Calibri"/>
              <a:ea typeface="Calibri"/>
              <a:cs typeface="Calibri"/>
              <a:sym typeface="Calibri"/>
            </a:endParaRPr>
          </a:p>
        </p:txBody>
      </p:sp>
      <p:sp>
        <p:nvSpPr>
          <p:cNvPr id="283" name="Google Shape;283;p30"/>
          <p:cNvSpPr txBox="1"/>
          <p:nvPr/>
        </p:nvSpPr>
        <p:spPr>
          <a:xfrm>
            <a:off x="4607177" y="2163394"/>
            <a:ext cx="44748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page.click("a.download-report")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page.wait_for_timeout(3000)</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browser_context = browser.new_context(accept_downloads=True)</a:t>
            </a:r>
            <a:endParaRPr sz="1200">
              <a:solidFill>
                <a:srgbClr val="3C78D8"/>
              </a:solidFill>
              <a:latin typeface="Calibri"/>
              <a:ea typeface="Calibri"/>
              <a:cs typeface="Calibri"/>
              <a:sym typeface="Calibri"/>
            </a:endParaRPr>
          </a:p>
        </p:txBody>
      </p:sp>
      <p:sp>
        <p:nvSpPr>
          <p:cNvPr id="284" name="Google Shape;284;p30"/>
          <p:cNvSpPr txBox="1"/>
          <p:nvPr/>
        </p:nvSpPr>
        <p:spPr>
          <a:xfrm>
            <a:off x="4607177" y="2774255"/>
            <a:ext cx="4474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schedule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import schedule, time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schedule.every().day.at("16:00").do(download_report)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while True: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schedule.run_pending()</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time.sleep(1)</a:t>
            </a:r>
            <a:endParaRPr sz="1200">
              <a:solidFill>
                <a:srgbClr val="3C78D8"/>
              </a:solidFill>
              <a:latin typeface="Calibri"/>
              <a:ea typeface="Calibri"/>
              <a:cs typeface="Calibri"/>
              <a:sym typeface="Calibri"/>
            </a:endParaRPr>
          </a:p>
        </p:txBody>
      </p:sp>
      <p:sp>
        <p:nvSpPr>
          <p:cNvPr id="285" name="Google Shape;285;p30"/>
          <p:cNvSpPr txBox="1"/>
          <p:nvPr/>
        </p:nvSpPr>
        <p:spPr>
          <a:xfrm>
            <a:off x="4619577" y="3939216"/>
            <a:ext cx="4474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WhatsApp</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pywhatkit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import pywhatkit as kit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kit.sendwhatmsg("+1234567890", "This message was sent with Python!", 17, 30)</a:t>
            </a:r>
            <a:endParaRPr sz="1200">
              <a:solidFill>
                <a:srgbClr val="3C78D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1"/>
          <p:cNvSpPr txBox="1"/>
          <p:nvPr/>
        </p:nvSpPr>
        <p:spPr>
          <a:xfrm>
            <a:off x="55075" y="-9225"/>
            <a:ext cx="430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 Growth: Base44, Bolt.new, Lovable</a:t>
            </a:r>
            <a:endParaRPr sz="2000" b="1" i="0" u="none" strike="noStrike" cap="none">
              <a:solidFill>
                <a:schemeClr val="dk1"/>
              </a:solidFill>
              <a:latin typeface="Calibri"/>
              <a:ea typeface="Calibri"/>
              <a:cs typeface="Calibri"/>
              <a:sym typeface="Calibri"/>
            </a:endParaRPr>
          </a:p>
        </p:txBody>
      </p:sp>
      <p:sp>
        <p:nvSpPr>
          <p:cNvPr id="291" name="Google Shape;291;p31"/>
          <p:cNvSpPr txBox="1"/>
          <p:nvPr/>
        </p:nvSpPr>
        <p:spPr>
          <a:xfrm>
            <a:off x="217784" y="389175"/>
            <a:ext cx="27264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Base44</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 7 months to $40M ARR (?); was acquired by Wix in June 2025 when it had 250K-400K users, and almost doubled after that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Base44 has use personal connections to test and improve MVP,  users were sharing their "Wow!" reactions. The platform prioritized minimizing friction, encouraging exploration and immediate results, which triggered user-driven viral expansion. Base44 focused on authentic storytelling and regular updates about product advances in public forums—</a:t>
            </a:r>
            <a:r>
              <a:rPr lang="en" sz="900" b="1">
                <a:solidFill>
                  <a:srgbClr val="3C78D8"/>
                </a:solidFill>
                <a:latin typeface="Calibri"/>
                <a:ea typeface="Calibri"/>
                <a:cs typeface="Calibri"/>
                <a:sym typeface="Calibri"/>
              </a:rPr>
              <a:t>especially LinkedIn</a:t>
            </a:r>
            <a:r>
              <a:rPr lang="en" sz="900">
                <a:solidFill>
                  <a:schemeClr val="dk1"/>
                </a:solidFill>
                <a:latin typeface="Calibri"/>
                <a:ea typeface="Calibri"/>
                <a:cs typeface="Calibri"/>
                <a:sym typeface="Calibri"/>
              </a:rPr>
              <a:t>—to cultivate a broad audience of indie hackers and non-technical creators.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The founder even built internal tools powered by Base44 to automate engaging social content, which itself served as live demos for prospects. </a:t>
            </a:r>
            <a:br>
              <a:rPr lang="en" sz="900">
                <a:solidFill>
                  <a:schemeClr val="dk1"/>
                </a:solidFill>
                <a:latin typeface="Calibri"/>
                <a:ea typeface="Calibri"/>
                <a:cs typeface="Calibri"/>
                <a:sym typeface="Calibri"/>
              </a:rPr>
            </a:br>
            <a:r>
              <a:rPr lang="en" sz="900" b="1">
                <a:solidFill>
                  <a:srgbClr val="3C78D8"/>
                </a:solidFill>
                <a:latin typeface="Calibri"/>
                <a:ea typeface="Calibri"/>
                <a:cs typeface="Calibri"/>
                <a:sym typeface="Calibri"/>
              </a:rPr>
              <a:t>The company rewarded customers with platform credits for posting about their creations</a:t>
            </a:r>
            <a:r>
              <a:rPr lang="en" sz="900">
                <a:solidFill>
                  <a:schemeClr val="dk1"/>
                </a:solidFill>
                <a:latin typeface="Calibri"/>
                <a:ea typeface="Calibri"/>
                <a:cs typeface="Calibri"/>
                <a:sym typeface="Calibri"/>
              </a:rPr>
              <a:t>, transforming each user into a marketing engine and accelerating organic, community-driven growth</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Tech stack:  Frontend - React (JavaScript/TypeScript), CSS, ...; Can be exported only on paid plans. Backend - proprietary Base44 (can not be exported)</a:t>
            </a:r>
            <a:endParaRPr sz="900">
              <a:solidFill>
                <a:schemeClr val="dk1"/>
              </a:solidFill>
              <a:latin typeface="Calibri"/>
              <a:ea typeface="Calibri"/>
              <a:cs typeface="Calibri"/>
              <a:sym typeface="Calibri"/>
            </a:endParaRPr>
          </a:p>
        </p:txBody>
      </p:sp>
      <p:sp>
        <p:nvSpPr>
          <p:cNvPr id="292" name="Google Shape;292;p31"/>
          <p:cNvSpPr txBox="1"/>
          <p:nvPr/>
        </p:nvSpPr>
        <p:spPr>
          <a:xfrm>
            <a:off x="6173700" y="389677"/>
            <a:ext cx="27264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Lovable</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~7 months to $40M ARR, $120M ARR in Aug 2025.</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Originally (2023) as an </a:t>
            </a:r>
            <a:r>
              <a:rPr lang="en" sz="900" b="1">
                <a:solidFill>
                  <a:srgbClr val="FF0000"/>
                </a:solidFill>
                <a:latin typeface="Calibri"/>
                <a:ea typeface="Calibri"/>
                <a:cs typeface="Calibri"/>
                <a:sym typeface="Calibri"/>
              </a:rPr>
              <a:t>open-source coding tool ("GPT-Engineer")</a:t>
            </a:r>
            <a:r>
              <a:rPr lang="en" sz="900">
                <a:solidFill>
                  <a:schemeClr val="dk1"/>
                </a:solidFill>
                <a:latin typeface="Calibri"/>
                <a:ea typeface="Calibri"/>
                <a:cs typeface="Calibri"/>
                <a:sym typeface="Calibri"/>
              </a:rPr>
              <a:t> that quickly garnered tens of thousands of GitHub stars and a strong early community (hundreds of thousands of of early “tinkerers”..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October 2024 received $7.5M Pre-Seed Funding </a:t>
            </a:r>
            <a:r>
              <a:rPr lang="en" sz="900">
                <a:solidFill>
                  <a:schemeClr val="dk1"/>
                </a:solidFill>
                <a:latin typeface="Calibri"/>
                <a:ea typeface="Calibri"/>
                <a:cs typeface="Calibri"/>
                <a:sym typeface="Calibri"/>
              </a:rPr>
              <a:t>- pay for development and GPU</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By February achieved $10M ARR, 30K+ paying customers, 85% 30-day user retention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February 2025 - $15M Series A </a:t>
            </a:r>
            <a:r>
              <a:rPr lang="en" sz="900">
                <a:solidFill>
                  <a:schemeClr val="dk1"/>
                </a:solidFill>
                <a:latin typeface="Calibri"/>
                <a:ea typeface="Calibri"/>
                <a:cs typeface="Calibri"/>
                <a:sym typeface="Calibri"/>
              </a:rPr>
              <a:t>- started aggressive PPC (Pay-Per-Click) advertising, 12+ growth channels simultaneously, including Linkedin, X (Twitter), Discord, Youtube, Google, partnerships, Github, Product Hunt, podcasts, events, ads, and Reddit - reportedly adding 1,500 customers per day; frequent campaigns offering free access; blogging, partnerships; 54K stars on GitHub; Using Lovable itself to build marketing campaign pages; actively collecting user feedback, rapidly iterating on product features, and maintaining open communication across channels; The emphasis on fast troubleshooting, instant undo actions, and responsive AI ensures users get the help and outcomes they want without delay</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Tech stack:  React (JavaScript/TypeScript); Vite and Tailwind CSS for styling, </a:t>
            </a:r>
            <a:r>
              <a:rPr lang="en" sz="900" u="sng">
                <a:solidFill>
                  <a:schemeClr val="hlink"/>
                </a:solidFill>
                <a:latin typeface="Calibri"/>
                <a:ea typeface="Calibri"/>
                <a:cs typeface="Calibri"/>
                <a:sym typeface="Calibri"/>
                <a:hlinkClick r:id="rId3"/>
              </a:rPr>
              <a:t>node.js</a:t>
            </a:r>
            <a:r>
              <a:rPr lang="en" sz="900">
                <a:solidFill>
                  <a:schemeClr val="dk1"/>
                </a:solidFill>
                <a:latin typeface="Calibri"/>
                <a:ea typeface="Calibri"/>
                <a:cs typeface="Calibri"/>
                <a:sym typeface="Calibri"/>
              </a:rPr>
              <a:t> based backend code, build tooling; Integrations for backend services (Supabase, Cloudflare hosting, third-party APIs). User can export code to run on his own infrastructure</a:t>
            </a:r>
            <a:endParaRPr sz="900">
              <a:solidFill>
                <a:schemeClr val="dk1"/>
              </a:solidFill>
              <a:latin typeface="Calibri"/>
              <a:ea typeface="Calibri"/>
              <a:cs typeface="Calibri"/>
              <a:sym typeface="Calibri"/>
            </a:endParaRPr>
          </a:p>
        </p:txBody>
      </p:sp>
      <p:pic>
        <p:nvPicPr>
          <p:cNvPr id="293" name="Google Shape;29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54060" y="3711971"/>
            <a:ext cx="883825" cy="399575"/>
          </a:xfrm>
          <a:prstGeom prst="rect">
            <a:avLst/>
          </a:prstGeom>
          <a:noFill/>
          <a:ln w="9525" cap="flat" cmpd="sng">
            <a:solidFill>
              <a:srgbClr val="FF0000"/>
            </a:solidFill>
            <a:prstDash val="solid"/>
            <a:round/>
            <a:headEnd type="none" w="sm" len="sm"/>
            <a:tailEnd type="none" w="sm" len="sm"/>
          </a:ln>
        </p:spPr>
      </p:pic>
      <p:pic>
        <p:nvPicPr>
          <p:cNvPr id="294" name="Google Shape;294;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33104" y="4657275"/>
            <a:ext cx="1124175" cy="399575"/>
          </a:xfrm>
          <a:prstGeom prst="rect">
            <a:avLst/>
          </a:prstGeom>
          <a:noFill/>
          <a:ln w="9525" cap="flat" cmpd="sng">
            <a:solidFill>
              <a:srgbClr val="FF0000"/>
            </a:solidFill>
            <a:prstDash val="solid"/>
            <a:round/>
            <a:headEnd type="none" w="sm" len="sm"/>
            <a:tailEnd type="none" w="sm" len="sm"/>
          </a:ln>
        </p:spPr>
      </p:pic>
      <p:pic>
        <p:nvPicPr>
          <p:cNvPr id="295" name="Google Shape;295;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011436" y="3706175"/>
            <a:ext cx="1267725" cy="709925"/>
          </a:xfrm>
          <a:prstGeom prst="rect">
            <a:avLst/>
          </a:prstGeom>
          <a:noFill/>
          <a:ln>
            <a:noFill/>
          </a:ln>
        </p:spPr>
      </p:pic>
      <p:sp>
        <p:nvSpPr>
          <p:cNvPr id="296" name="Google Shape;296;p31"/>
          <p:cNvSpPr txBox="1"/>
          <p:nvPr/>
        </p:nvSpPr>
        <p:spPr>
          <a:xfrm>
            <a:off x="3196160" y="386277"/>
            <a:ext cx="27264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Bolt.new</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~5 months to $40M ARR (in July 2025), 5Mln+ users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viral, community-centered, and influencer-led marketing, a “build-in-public” ethos, and lightning-fast product execution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referral programs where users earn free credits for bringing new users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“World’s Largest Hackathon” attracted 100K+ signups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Bolt.new strategically sponsored prominent indie developer influencers such as Pieter Levels and engaged with the tech Twitter/X and IndieHackers communities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Frequent publications about constant product improvements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Bolt.new made it easy for users to launch and share what they built, with integrations into platforms like Netlify, Supabase, and GitHub - a tactic that “piggybacks” on existing user bases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Tech stack:  JavaScript-based for both front-end and back-end development, emphasizing </a:t>
            </a:r>
            <a:r>
              <a:rPr lang="en" sz="900" u="sng">
                <a:solidFill>
                  <a:schemeClr val="hlink"/>
                </a:solidFill>
                <a:latin typeface="Calibri"/>
                <a:ea typeface="Calibri"/>
                <a:cs typeface="Calibri"/>
                <a:sym typeface="Calibri"/>
                <a:hlinkClick r:id="rId3"/>
              </a:rPr>
              <a:t>Node.js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StackBlitz’s WebContainers (Rust+WASM) run GUI in browser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Code export is supported</a:t>
            </a:r>
            <a:endParaRPr sz="9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2" name="Google Shape;302;p32"/>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3" name="Google Shape;303;p32"/>
          <p:cNvSpPr txBox="1"/>
          <p:nvPr/>
        </p:nvSpPr>
        <p:spPr>
          <a:xfrm>
            <a:off x="5345825" y="77476"/>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Tech Layoffs by year:</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83K in 2025 (as of September 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171450" marR="0" lvl="0" indent="-133350" algn="r"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pic>
        <p:nvPicPr>
          <p:cNvPr id="304" name="Google Shape;304;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61050"/>
            <a:ext cx="5058175" cy="1870451"/>
          </a:xfrm>
          <a:prstGeom prst="rect">
            <a:avLst/>
          </a:prstGeom>
          <a:noFill/>
          <a:ln w="9525" cap="flat" cmpd="sng">
            <a:solidFill>
              <a:srgbClr val="FF0000"/>
            </a:solidFill>
            <a:prstDash val="solid"/>
            <a:round/>
            <a:headEnd type="none" w="sm" len="sm"/>
            <a:tailEnd type="none" w="sm" len="sm"/>
          </a:ln>
        </p:spPr>
      </p:pic>
      <p:pic>
        <p:nvPicPr>
          <p:cNvPr id="305" name="Google Shape;305;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31157"/>
            <a:ext cx="5058173" cy="2612344"/>
          </a:xfrm>
          <a:prstGeom prst="rect">
            <a:avLst/>
          </a:prstGeom>
          <a:noFill/>
          <a:ln w="9525" cap="flat" cmpd="sng">
            <a:solidFill>
              <a:srgbClr val="FF0000"/>
            </a:solidFill>
            <a:prstDash val="solid"/>
            <a:round/>
            <a:headEnd type="none" w="sm" len="sm"/>
            <a:tailEnd type="none" w="sm" len="sm"/>
          </a:ln>
        </p:spPr>
      </p:pic>
      <p:pic>
        <p:nvPicPr>
          <p:cNvPr id="306" name="Google Shape;306;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546888" y="3124763"/>
            <a:ext cx="1331375" cy="1425125"/>
          </a:xfrm>
          <a:prstGeom prst="rect">
            <a:avLst/>
          </a:prstGeom>
          <a:noFill/>
          <a:ln w="9525" cap="flat" cmpd="sng">
            <a:solidFill>
              <a:srgbClr val="FF0000"/>
            </a:solidFill>
            <a:prstDash val="solid"/>
            <a:round/>
            <a:headEnd type="none" w="sm" len="sm"/>
            <a:tailEnd type="none" w="sm" len="sm"/>
          </a:ln>
        </p:spPr>
      </p:pic>
      <p:sp>
        <p:nvSpPr>
          <p:cNvPr id="307" name="Google Shape;307;p32"/>
          <p:cNvSpPr txBox="1"/>
          <p:nvPr/>
        </p:nvSpPr>
        <p:spPr>
          <a:xfrm>
            <a:off x="5345825" y="1361400"/>
            <a:ext cx="37335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FF0000"/>
                </a:solidFill>
              </a:rPr>
              <a:t>The Tech Layoff Tracker</a:t>
            </a:r>
            <a:endParaRPr sz="1200" b="1">
              <a:solidFill>
                <a:srgbClr val="FF0000"/>
              </a:solidFill>
            </a:endParaRPr>
          </a:p>
          <a:p>
            <a:pPr marL="0" lvl="0" indent="0" algn="l" rtl="0">
              <a:spcBef>
                <a:spcPts val="0"/>
              </a:spcBef>
              <a:spcAft>
                <a:spcPts val="0"/>
              </a:spcAft>
              <a:buNone/>
            </a:pPr>
            <a:r>
              <a:rPr lang="en" sz="1200"/>
              <a:t>So far in 2025, 141,691 people laid off (574 per day).</a:t>
            </a:r>
            <a:endParaRPr sz="1200"/>
          </a:p>
          <a:p>
            <a:pPr marL="0" lvl="0" indent="0" algn="l" rtl="0">
              <a:spcBef>
                <a:spcPts val="0"/>
              </a:spcBef>
              <a:spcAft>
                <a:spcPts val="0"/>
              </a:spcAft>
              <a:buNone/>
            </a:pPr>
            <a:r>
              <a:rPr lang="en" sz="1200"/>
              <a:t>In 2024, 238,461 people </a:t>
            </a:r>
            <a:r>
              <a:rPr lang="en" sz="1200">
                <a:solidFill>
                  <a:schemeClr val="dk1"/>
                </a:solidFill>
              </a:rPr>
              <a:t>laid off</a:t>
            </a:r>
            <a:r>
              <a:rPr lang="en" sz="1200"/>
              <a:t> (653 per day).</a:t>
            </a:r>
            <a:endParaRPr sz="1200"/>
          </a:p>
          <a:p>
            <a:pPr marL="0" lvl="0" indent="0" algn="r" rtl="0">
              <a:spcBef>
                <a:spcPts val="0"/>
              </a:spcBef>
              <a:spcAft>
                <a:spcPts val="0"/>
              </a:spcAft>
              <a:buNone/>
            </a:pPr>
            <a:r>
              <a:rPr lang="en" sz="1200" u="sng">
                <a:solidFill>
                  <a:schemeClr val="hlink"/>
                </a:solidFill>
                <a:hlinkClick r:id="rId4"/>
              </a:rPr>
              <a:t>https://trueup.io/layoffs</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13" name="Google Shape;313;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4" name="Google Shape;314;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5" name="Google Shape;315;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16" name="Google Shape;316;p33"/>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7" name="Google Shape;317;p33"/>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4725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458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29030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0813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130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8855" y="27210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8439" y="164438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09450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3373337" y="308025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73794" y="309154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252681" y="32492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551947" y="3256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549561" y="45264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670065" y="21815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flipH="1">
            <a:off x="484326" y="234616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5" name="Google Shape;95;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6" name="Google Shape;96;p16"/>
          <p:cNvSpPr/>
          <p:nvPr/>
        </p:nvSpPr>
        <p:spPr>
          <a:xfrm>
            <a:off x="544626" y="16433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324325" y="360896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98" name="Google Shape;98;p16"/>
          <p:cNvSpPr/>
          <p:nvPr/>
        </p:nvSpPr>
        <p:spPr>
          <a:xfrm>
            <a:off x="546440" y="29099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663755" y="18090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a:off x="3365968" y="25341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1" name="Google Shape;101;p16"/>
          <p:cNvSpPr/>
          <p:nvPr/>
        </p:nvSpPr>
        <p:spPr>
          <a:xfrm>
            <a:off x="3666425" y="25454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flipH="1">
            <a:off x="3604626" y="470647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3" name="Google Shape;103;p16"/>
          <p:cNvSpPr/>
          <p:nvPr/>
        </p:nvSpPr>
        <p:spPr>
          <a:xfrm>
            <a:off x="3670957" y="3991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377515" y="41568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3668384" y="41652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1975" y="14517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254767" y="253476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554033" y="25420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63755" y="19953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3665816" y="127099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377515" y="4339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668384" y="43480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2203" y="12653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247160" y="380122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546426" y="38084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9190" y="19924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44626" y="18190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44626" y="21736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250744" y="30697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550010" y="30769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42201" y="41567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546596" y="397897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3665816" y="9157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3373337" y="343356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3673794" y="344485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3669696" y="3260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3676046" y="45308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0" name="Google Shape;130;p16"/>
          <p:cNvGraphicFramePr/>
          <p:nvPr/>
        </p:nvGraphicFramePr>
        <p:xfrm>
          <a:off x="687732" y="702362"/>
          <a:ext cx="3000000" cy="3000000"/>
        </p:xfrm>
        <a:graphic>
          <a:graphicData uri="http://schemas.openxmlformats.org/drawingml/2006/table">
            <a:tbl>
              <a:tblPr>
                <a:noFill/>
                <a:tableStyleId>{D1484C46-E5F8-4C0B-B686-5241C9E4E453}</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9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graphicFrame>
        <p:nvGraphicFramePr>
          <p:cNvPr id="131" name="Google Shape;131;p16"/>
          <p:cNvGraphicFramePr/>
          <p:nvPr/>
        </p:nvGraphicFramePr>
        <p:xfrm>
          <a:off x="3809441" y="704787"/>
          <a:ext cx="3000000" cy="3000000"/>
        </p:xfrm>
        <a:graphic>
          <a:graphicData uri="http://schemas.openxmlformats.org/drawingml/2006/table">
            <a:tbl>
              <a:tblPr>
                <a:noFill/>
                <a:tableStyleId>{D1484C46-E5F8-4C0B-B686-5241C9E4E453}</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47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813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qwen-vl-max-2025-08-13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813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sp>
        <p:nvSpPr>
          <p:cNvPr id="132" name="Google Shape;132;p16"/>
          <p:cNvSpPr txBox="1"/>
          <p:nvPr/>
        </p:nvSpPr>
        <p:spPr>
          <a:xfrm>
            <a:off x="246598" y="34304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6"/>
          <p:cNvSpPr/>
          <p:nvPr/>
        </p:nvSpPr>
        <p:spPr>
          <a:xfrm>
            <a:off x="545864" y="34376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flipH="1">
            <a:off x="216252" y="4705054"/>
            <a:ext cx="456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Microsoft</a:t>
            </a:r>
            <a:endParaRPr sz="800" b="0" i="0" u="none" strike="noStrike" cap="none">
              <a:solidFill>
                <a:srgbClr val="1F2937"/>
              </a:solidFill>
              <a:latin typeface="Calibri"/>
              <a:ea typeface="Calibri"/>
              <a:cs typeface="Calibri"/>
              <a:sym typeface="Calibri"/>
            </a:endParaRPr>
          </a:p>
        </p:txBody>
      </p:sp>
      <p:sp>
        <p:nvSpPr>
          <p:cNvPr id="135" name="Google Shape;135;p16"/>
          <p:cNvSpPr txBox="1"/>
          <p:nvPr/>
        </p:nvSpPr>
        <p:spPr>
          <a:xfrm flipH="1">
            <a:off x="477122" y="433457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6" name="Google Shape;136;p16"/>
          <p:cNvSpPr txBox="1"/>
          <p:nvPr/>
        </p:nvSpPr>
        <p:spPr>
          <a:xfrm flipH="1">
            <a:off x="3448525" y="2346537"/>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7" name="Google Shape;137;p16"/>
          <p:cNvSpPr txBox="1"/>
          <p:nvPr/>
        </p:nvSpPr>
        <p:spPr>
          <a:xfrm>
            <a:off x="3374457" y="362198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3674914" y="36332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3374457" y="38031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p:nvPr/>
        </p:nvSpPr>
        <p:spPr>
          <a:xfrm>
            <a:off x="3674914" y="381448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Jet-Nemotron and Nemotron Nano</a:t>
            </a:r>
            <a:endParaRPr sz="2000" b="1" i="0" u="none" strike="noStrike" cap="none">
              <a:solidFill>
                <a:schemeClr val="dk1"/>
              </a:solidFill>
              <a:latin typeface="Calibri"/>
              <a:ea typeface="Calibri"/>
              <a:cs typeface="Calibri"/>
              <a:sym typeface="Calibri"/>
            </a:endParaRPr>
          </a:p>
        </p:txBody>
      </p:sp>
      <p:sp>
        <p:nvSpPr>
          <p:cNvPr id="146" name="Google Shape;146;p17"/>
          <p:cNvSpPr txBox="1"/>
          <p:nvPr/>
        </p:nvSpPr>
        <p:spPr>
          <a:xfrm>
            <a:off x="55075" y="394400"/>
            <a:ext cx="3672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Jet-Nemotron and Nemotron Nano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Jet-Nemotron is a newer hybrid-architecture LLM series, specifically engineered for extreme inference speed and resource efficiency by employing a combination of full-attention and novel JetBlock linear attention modules; available in very small sizes (2B and 4B params) and are 53x faster than previous models; Core innovations include the PostNAS pipeline (post-training architecture search) and JetBlock technology</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https://arxiv.org/abs/2508.15884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Nemotron Nano (notably, the Nano 2 9B model) is part of the original Nemotron family and leverages a hybrid Transformer-Mamba backbone; most full-attention layers are replaced by efficient Mamba-2 state space modules for speed and edge hardware suitability; Nemotron Nano models are generally larger than Jet-Nemotron (e.g., Nano 2 is 9B), achieving strong throughput (up to 6x faster than alternatives) but not matching the Jet-Nemotron’s headline throughput in small model regimes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Both series focus on hy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Nemotron Nano leverages </a:t>
            </a:r>
            <a:r>
              <a:rPr lang="en" sz="1100" b="1">
                <a:solidFill>
                  <a:srgbClr val="3C78D8"/>
                </a:solidFill>
                <a:latin typeface="Calibri"/>
                <a:ea typeface="Calibri"/>
                <a:cs typeface="Calibri"/>
                <a:sym typeface="Calibri"/>
              </a:rPr>
              <a:t>Mamba-2 blocks</a:t>
            </a:r>
            <a:r>
              <a:rPr lang="en" sz="1100">
                <a:solidFill>
                  <a:schemeClr val="dk1"/>
                </a:solidFill>
                <a:latin typeface="Calibri"/>
                <a:ea typeface="Calibri"/>
                <a:cs typeface="Calibri"/>
                <a:sym typeface="Calibri"/>
              </a:rPr>
              <a:t>, while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Jet-Nemotron uses </a:t>
            </a:r>
            <a:r>
              <a:rPr lang="en" sz="1100" b="1">
                <a:solidFill>
                  <a:srgbClr val="FF0000"/>
                </a:solidFill>
                <a:latin typeface="Calibri"/>
                <a:ea typeface="Calibri"/>
                <a:cs typeface="Calibri"/>
                <a:sym typeface="Calibri"/>
              </a:rPr>
              <a:t>JetBlock and a hardware-aware architecture search</a:t>
            </a:r>
            <a:r>
              <a:rPr lang="en" sz="1100">
                <a:solidFill>
                  <a:schemeClr val="dk1"/>
                </a:solidFill>
                <a:latin typeface="Calibri"/>
                <a:ea typeface="Calibri"/>
                <a:cs typeface="Calibri"/>
                <a:sym typeface="Calibri"/>
              </a:rPr>
              <a:t> for even greater efficiency in smaller models</a:t>
            </a:r>
            <a:endParaRPr sz="1100">
              <a:solidFill>
                <a:schemeClr val="dk1"/>
              </a:solidFill>
              <a:latin typeface="Calibri"/>
              <a:ea typeface="Calibri"/>
              <a:cs typeface="Calibri"/>
              <a:sym typeface="Calibri"/>
            </a:endParaRPr>
          </a:p>
        </p:txBody>
      </p:sp>
      <p:pic>
        <p:nvPicPr>
          <p:cNvPr id="147" name="Google Shape;14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835778" y="435853"/>
            <a:ext cx="3672601" cy="1856463"/>
          </a:xfrm>
          <a:prstGeom prst="rect">
            <a:avLst/>
          </a:prstGeom>
          <a:noFill/>
          <a:ln w="9525" cap="flat" cmpd="sng">
            <a:solidFill>
              <a:srgbClr val="FF0000"/>
            </a:solidFill>
            <a:prstDash val="solid"/>
            <a:round/>
            <a:headEnd type="none" w="sm" len="sm"/>
            <a:tailEnd type="none" w="sm" len="sm"/>
          </a:ln>
        </p:spPr>
      </p:pic>
      <p:sp>
        <p:nvSpPr>
          <p:cNvPr id="148" name="Google Shape;148;p17"/>
          <p:cNvSpPr txBox="1"/>
          <p:nvPr/>
        </p:nvSpPr>
        <p:spPr>
          <a:xfrm>
            <a:off x="3835775" y="2347233"/>
            <a:ext cx="510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Jet-Nemotron retrofits existing pre-trained Transformer</a:t>
            </a:r>
            <a:r>
              <a:rPr lang="en" sz="1100">
                <a:solidFill>
                  <a:schemeClr val="dk1"/>
                </a:solidFill>
                <a:latin typeface="Calibri"/>
                <a:ea typeface="Calibri"/>
                <a:cs typeface="Calibri"/>
                <a:sym typeface="Calibri"/>
              </a:rPr>
              <a:t> models </a:t>
            </a:r>
            <a:r>
              <a:rPr lang="en" sz="1100" b="1">
                <a:solidFill>
                  <a:srgbClr val="3C78D8"/>
                </a:solidFill>
                <a:latin typeface="Calibri"/>
                <a:ea typeface="Calibri"/>
                <a:cs typeface="Calibri"/>
                <a:sym typeface="Calibri"/>
              </a:rPr>
              <a:t>by freezing MLP weights</a:t>
            </a:r>
            <a:r>
              <a:rPr lang="en" sz="1100">
                <a:solidFill>
                  <a:schemeClr val="dk1"/>
                </a:solidFill>
                <a:latin typeface="Calibri"/>
                <a:ea typeface="Calibri"/>
                <a:cs typeface="Calibri"/>
                <a:sym typeface="Calibri"/>
              </a:rPr>
              <a:t> and systematically </a:t>
            </a:r>
            <a:r>
              <a:rPr lang="en" sz="1100" b="1">
                <a:solidFill>
                  <a:srgbClr val="3C78D8"/>
                </a:solidFill>
                <a:latin typeface="Calibri"/>
                <a:ea typeface="Calibri"/>
                <a:cs typeface="Calibri"/>
                <a:sym typeface="Calibri"/>
              </a:rPr>
              <a:t>replacing most full-attention layers with JetBlock linear attention blocks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Strategic retention of some full-attention layers ensures high accuracy for complex reasoning and retrieval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The majority of computation is handled by efficient linear or dynamic JetBlock designs</a:t>
            </a:r>
            <a:r>
              <a:rPr lang="en" sz="1100">
                <a:solidFill>
                  <a:schemeClr val="dk1"/>
                </a:solidFill>
                <a:latin typeface="Calibri"/>
                <a:ea typeface="Calibri"/>
                <a:cs typeface="Calibri"/>
                <a:sym typeface="Calibri"/>
              </a:rPr>
              <a:t> - this reduces memory (especially KV cache size) and compute requirements, allowing much faster inference</a:t>
            </a:r>
            <a:endParaRPr sz="1100">
              <a:solidFill>
                <a:schemeClr val="dk1"/>
              </a:solidFill>
              <a:latin typeface="Calibri"/>
              <a:ea typeface="Calibri"/>
              <a:cs typeface="Calibri"/>
              <a:sym typeface="Calibri"/>
            </a:endParaRPr>
          </a:p>
        </p:txBody>
      </p:sp>
      <p:pic>
        <p:nvPicPr>
          <p:cNvPr id="149" name="Google Shape;149;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609585" y="51123"/>
            <a:ext cx="1486400" cy="846375"/>
          </a:xfrm>
          <a:prstGeom prst="rect">
            <a:avLst/>
          </a:prstGeom>
          <a:noFill/>
          <a:ln w="9525" cap="flat" cmpd="sng">
            <a:solidFill>
              <a:srgbClr val="FF0000"/>
            </a:solidFill>
            <a:prstDash val="solid"/>
            <a:round/>
            <a:headEnd type="none" w="sm" len="sm"/>
            <a:tailEnd type="none" w="sm" len="sm"/>
          </a:ln>
        </p:spPr>
      </p:pic>
      <p:pic>
        <p:nvPicPr>
          <p:cNvPr id="150" name="Google Shape;150;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08801" y="3851477"/>
            <a:ext cx="1952824" cy="92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Jet-Nemotron and Nemotron Nano</a:t>
            </a:r>
            <a:endParaRPr sz="2000" b="1" i="0" u="none" strike="noStrike" cap="none">
              <a:solidFill>
                <a:schemeClr val="dk1"/>
              </a:solidFill>
              <a:latin typeface="Calibri"/>
              <a:ea typeface="Calibri"/>
              <a:cs typeface="Calibri"/>
              <a:sym typeface="Calibri"/>
            </a:endParaRPr>
          </a:p>
        </p:txBody>
      </p:sp>
      <p:sp>
        <p:nvSpPr>
          <p:cNvPr id="156" name="Google Shape;156;p18"/>
          <p:cNvSpPr txBox="1"/>
          <p:nvPr/>
        </p:nvSpPr>
        <p:spPr>
          <a:xfrm>
            <a:off x="55075" y="422165"/>
            <a:ext cx="3672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Jet-Nemotron and Nemotron Nano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Jet-Nemotron is a newer hybrid-architecture LLM series, specifically engineered for extreme inference speed (53x) and resource efficiency. Available in 2B &amp; 4B params sizes, but same technology can be used in bigger models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model is trained normally. Then the MLP weights are frozen, but attention is optimized using PostNAS pipeline (post-training architecture search) where most of full-attention blocked are substituted with JetBlock linear attention blocks - </a:t>
            </a:r>
            <a:r>
              <a:rPr lang="en" sz="1100" u="sng">
                <a:solidFill>
                  <a:schemeClr val="hlink"/>
                </a:solidFill>
                <a:latin typeface="Calibri"/>
                <a:ea typeface="Calibri"/>
                <a:cs typeface="Calibri"/>
                <a:sym typeface="Calibri"/>
                <a:hlinkClick r:id="rId3"/>
              </a:rPr>
              <a:t>https://arxiv.org/abs/2508.15884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Nemotron Nano (notably, the Nano 2 9B model) is part of the original Nemotron family and leverages a hybrid Transformer-Mamba backbone; most full-attention layers are replaced by efficient Mamba-2 state space modules for speed and edge hardware suitability; Nemotron Nano models are generally larger than Jet-Nemotron (e.g., Nano 2 is 9B), achieving strong throughput (up to 6x faster than alternatives) but not matching the Jet-Nemotron’s headline throughput in small model regimes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Both series focus on hy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Nemotron Nano leverages </a:t>
            </a:r>
            <a:r>
              <a:rPr lang="en" sz="1100" b="1">
                <a:solidFill>
                  <a:srgbClr val="3C78D8"/>
                </a:solidFill>
                <a:latin typeface="Calibri"/>
                <a:ea typeface="Calibri"/>
                <a:cs typeface="Calibri"/>
                <a:sym typeface="Calibri"/>
              </a:rPr>
              <a:t>Mamba-2 blocks</a:t>
            </a:r>
            <a:r>
              <a:rPr lang="en" sz="1100">
                <a:solidFill>
                  <a:schemeClr val="dk1"/>
                </a:solidFill>
                <a:latin typeface="Calibri"/>
                <a:ea typeface="Calibri"/>
                <a:cs typeface="Calibri"/>
                <a:sym typeface="Calibri"/>
              </a:rPr>
              <a:t>, while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Jet-Nemotron uses </a:t>
            </a:r>
            <a:r>
              <a:rPr lang="en" sz="1100" b="1">
                <a:solidFill>
                  <a:srgbClr val="FF0000"/>
                </a:solidFill>
                <a:latin typeface="Calibri"/>
                <a:ea typeface="Calibri"/>
                <a:cs typeface="Calibri"/>
                <a:sym typeface="Calibri"/>
              </a:rPr>
              <a:t>JetBlock and a hardware-aware architecture search</a:t>
            </a:r>
            <a:r>
              <a:rPr lang="en" sz="1100">
                <a:solidFill>
                  <a:schemeClr val="dk1"/>
                </a:solidFill>
                <a:latin typeface="Calibri"/>
                <a:ea typeface="Calibri"/>
                <a:cs typeface="Calibri"/>
                <a:sym typeface="Calibri"/>
              </a:rPr>
              <a:t> for even greater efficiency in smaller models</a:t>
            </a:r>
            <a:endParaRPr sz="1100">
              <a:solidFill>
                <a:schemeClr val="dk1"/>
              </a:solidFill>
              <a:latin typeface="Calibri"/>
              <a:ea typeface="Calibri"/>
              <a:cs typeface="Calibri"/>
              <a:sym typeface="Calibri"/>
            </a:endParaRPr>
          </a:p>
        </p:txBody>
      </p:sp>
      <p:pic>
        <p:nvPicPr>
          <p:cNvPr id="157" name="Google Shape;15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835778" y="435853"/>
            <a:ext cx="3672601" cy="1856463"/>
          </a:xfrm>
          <a:prstGeom prst="rect">
            <a:avLst/>
          </a:prstGeom>
          <a:noFill/>
          <a:ln w="9525" cap="flat" cmpd="sng">
            <a:solidFill>
              <a:srgbClr val="FF0000"/>
            </a:solidFill>
            <a:prstDash val="solid"/>
            <a:round/>
            <a:headEnd type="none" w="sm" len="sm"/>
            <a:tailEnd type="none" w="sm" len="sm"/>
          </a:ln>
        </p:spPr>
      </p:pic>
      <p:pic>
        <p:nvPicPr>
          <p:cNvPr id="158" name="Google Shape;158;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609585" y="51123"/>
            <a:ext cx="1486400" cy="846375"/>
          </a:xfrm>
          <a:prstGeom prst="rect">
            <a:avLst/>
          </a:prstGeom>
          <a:noFill/>
          <a:ln w="9525" cap="flat" cmpd="sng">
            <a:solidFill>
              <a:srgbClr val="FF0000"/>
            </a:solidFill>
            <a:prstDash val="solid"/>
            <a:round/>
            <a:headEnd type="none" w="sm" len="sm"/>
            <a:tailEnd type="none" w="sm" len="sm"/>
          </a:ln>
        </p:spPr>
      </p:pic>
      <p:pic>
        <p:nvPicPr>
          <p:cNvPr id="159" name="Google Shape;159;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835775" y="2347226"/>
            <a:ext cx="5260200" cy="249580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MAD (Max Adaptive Degree)</a:t>
            </a:r>
            <a:endParaRPr sz="2000" b="1" i="0" u="none" strike="noStrike" cap="none">
              <a:solidFill>
                <a:schemeClr val="dk1"/>
              </a:solidFill>
              <a:latin typeface="Calibri"/>
              <a:ea typeface="Calibri"/>
              <a:cs typeface="Calibri"/>
              <a:sym typeface="Calibri"/>
            </a:endParaRPr>
          </a:p>
        </p:txBody>
      </p:sp>
      <p:sp>
        <p:nvSpPr>
          <p:cNvPr id="165" name="Google Shape;165;p19"/>
          <p:cNvSpPr txBox="1"/>
          <p:nvPr/>
        </p:nvSpPr>
        <p:spPr>
          <a:xfrm>
            <a:off x="86125" y="380500"/>
            <a:ext cx="43875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Google MAD (Max Adaptive Degree)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Privacy-preserving algorithm</a:t>
            </a:r>
            <a:r>
              <a:rPr lang="en" sz="1100">
                <a:solidFill>
                  <a:schemeClr val="dk1"/>
                </a:solidFill>
                <a:latin typeface="Calibri"/>
                <a:ea typeface="Calibri"/>
                <a:cs typeface="Calibri"/>
                <a:sym typeface="Calibri"/>
              </a:rPr>
              <a:t> developed by Google and MIT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for </a:t>
            </a:r>
            <a:r>
              <a:rPr lang="en" sz="1100" b="1">
                <a:solidFill>
                  <a:srgbClr val="FF0000"/>
                </a:solidFill>
                <a:latin typeface="Calibri"/>
                <a:ea typeface="Calibri"/>
                <a:cs typeface="Calibri"/>
                <a:sym typeface="Calibri"/>
              </a:rPr>
              <a:t>detecting subtle online trends without exposing individual user data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https://www.youtube.com/watch?v=rREARu5U184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Challenge - discovering important rare phrases, niche topics, or early trends in massive datasets without accidentally revealing unique user queries or activities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Every data item starts with equal weight. When an item's score is far above the privacy threshold, MAD trims excess weight off that item and </a:t>
            </a:r>
            <a:r>
              <a:rPr lang="en" sz="1100" b="1">
                <a:solidFill>
                  <a:srgbClr val="3C78D8"/>
                </a:solidFill>
                <a:latin typeface="Calibri"/>
                <a:ea typeface="Calibri"/>
                <a:cs typeface="Calibri"/>
                <a:sym typeface="Calibri"/>
              </a:rPr>
              <a:t>rerouts to underrepresented, smaller items</a:t>
            </a:r>
            <a:r>
              <a:rPr lang="en" sz="1100">
                <a:solidFill>
                  <a:schemeClr val="dk1"/>
                </a:solidFill>
                <a:latin typeface="Calibri"/>
                <a:ea typeface="Calibri"/>
                <a:cs typeface="Calibri"/>
                <a:sym typeface="Calibri"/>
              </a:rPr>
              <a:t>—amplifying quieter signals; The system then fine-tunes the balance, adds Gaussian noise for privacy, and produces a result set of interesting items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Think of the old system as a traffic jam: popular "lanes" get clogged while less-traveled "lanes" barely move. MAD dynamically shifts "traffic" (data weight) to underutilized lanes so new, rare signals get visibility without compromising anyone's privacy.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MAD2R - advanced version</a:t>
            </a:r>
            <a:r>
              <a:rPr lang="en" sz="1100">
                <a:solidFill>
                  <a:schemeClr val="dk1"/>
                </a:solidFill>
                <a:latin typeface="Calibri"/>
                <a:ea typeface="Calibri"/>
                <a:cs typeface="Calibri"/>
                <a:sym typeface="Calibri"/>
              </a:rPr>
              <a:t>, runs the process in two rounds. First yields a rough sketch of trends using noisy data, then refines the output by focusing the algorithm on promising trends, further improving accuracy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algorithm was tested on nine massive datasets (including Reddit, IMDb, Twitter, Wikipedia, Amazon, and Common Crawl).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MAD2R outperformed previous privacy-preserving methods</a:t>
            </a:r>
            <a:r>
              <a:rPr lang="en" sz="1100">
                <a:solidFill>
                  <a:schemeClr val="dk1"/>
                </a:solidFill>
                <a:latin typeface="Calibri"/>
                <a:ea typeface="Calibri"/>
                <a:cs typeface="Calibri"/>
                <a:sym typeface="Calibri"/>
              </a:rPr>
              <a:t> on most benchmarks, surfacing significantly more unique items from large pools of data</a:t>
            </a:r>
            <a:endParaRPr sz="1100">
              <a:solidFill>
                <a:schemeClr val="dk1"/>
              </a:solidFill>
              <a:latin typeface="Calibri"/>
              <a:ea typeface="Calibri"/>
              <a:cs typeface="Calibri"/>
              <a:sym typeface="Calibri"/>
            </a:endParaRPr>
          </a:p>
        </p:txBody>
      </p:sp>
      <p:pic>
        <p:nvPicPr>
          <p:cNvPr id="166" name="Google Shape;166;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18875" y="54100"/>
            <a:ext cx="924221" cy="326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2" name="Google Shape;172;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78" name="Google Shape;178;p21"/>
          <p:cNvSpPr txBox="1"/>
          <p:nvPr/>
        </p:nvSpPr>
        <p:spPr>
          <a:xfrm>
            <a:off x="56079" y="348157"/>
            <a:ext cx="44127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as Judges</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https://huggingface.co/papers/2508.18076</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paper critiques the use of large language models as judges for evaluating natural language generation systems, questioning their reliability, capabilities, scalability, and cost-effectiveness.</a:t>
            </a:r>
            <a:endParaRPr sz="1200">
              <a:solidFill>
                <a:schemeClr val="dk1"/>
              </a:solidFill>
              <a:latin typeface="Calibri"/>
              <a:ea typeface="Calibri"/>
              <a:cs typeface="Calibri"/>
              <a:sym typeface="Calibri"/>
            </a:endParaRPr>
          </a:p>
        </p:txBody>
      </p:sp>
      <p:sp>
        <p:nvSpPr>
          <p:cNvPr id="179" name="Google Shape;179;p21"/>
          <p:cNvSpPr txBox="1"/>
          <p:nvPr/>
        </p:nvSpPr>
        <p:spPr>
          <a:xfrm>
            <a:off x="56079" y="1301102"/>
            <a:ext cx="4412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Using Google’s LangExtract with Gemma via Ollama</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https://towardsdatascience.com/using-googles-langextract-and-gemma-for-structured-data-extraction/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0" name="Google Shape;180;p21"/>
          <p:cNvSpPr txBox="1"/>
          <p:nvPr/>
        </p:nvSpPr>
        <p:spPr>
          <a:xfrm>
            <a:off x="56079" y="1854701"/>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State  of AI in Business 2025 Report</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https://mlq.ai/media/quarterly_decks/v0.1_State_of_AI_in_Business_2025_Report.pdf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1" name="Google Shape;181;p21"/>
          <p:cNvSpPr txBox="1"/>
          <p:nvPr/>
        </p:nvSpPr>
        <p:spPr>
          <a:xfrm>
            <a:off x="56079" y="2275337"/>
            <a:ext cx="44127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1B+ people now use AI chatbots regularly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 releases have given even unpaid users access to the most powerful models like GPT-5 or nano banana.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will only get cheaper and more abundant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Institutions of every size face the chaos of a billion people wielding AI that outperforms humans at intellectual tasks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https://www.oneusefulthing.org/p/mass-intelligence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2" name="Google Shape;182;p21"/>
          <p:cNvSpPr txBox="1"/>
          <p:nvPr/>
        </p:nvSpPr>
        <p:spPr>
          <a:xfrm>
            <a:off x="56079" y="3617370"/>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100 Most Influential People in AI</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https://time.com/collections/time100-ai-2025/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3" name="Google Shape;183;p21"/>
          <p:cNvSpPr txBox="1"/>
          <p:nvPr/>
        </p:nvSpPr>
        <p:spPr>
          <a:xfrm>
            <a:off x="56079" y="4036020"/>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GitIngest</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https://gitingest.com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4" name="Google Shape;184;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27404" y="1580900"/>
            <a:ext cx="4370420" cy="3510665"/>
          </a:xfrm>
          <a:prstGeom prst="rect">
            <a:avLst/>
          </a:prstGeom>
          <a:noFill/>
          <a:ln w="9525" cap="flat" cmpd="sng">
            <a:solidFill>
              <a:srgbClr val="FF0000"/>
            </a:solidFill>
            <a:prstDash val="solid"/>
            <a:round/>
            <a:headEnd type="none" w="sm" len="sm"/>
            <a:tailEnd type="none" w="sm" len="sm"/>
          </a:ln>
        </p:spPr>
      </p:pic>
      <p:sp>
        <p:nvSpPr>
          <p:cNvPr id="185" name="Google Shape;185;p21"/>
          <p:cNvSpPr txBox="1"/>
          <p:nvPr/>
        </p:nvSpPr>
        <p:spPr>
          <a:xfrm>
            <a:off x="56079" y="4509970"/>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Top 100 [Gen AI] Consumer Apps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https://a16z.com/100-gen-ai-apps-5/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p:nvPr/>
        </p:nvSpPr>
        <p:spPr>
          <a:xfrm>
            <a:off x="55075" y="-9225"/>
            <a:ext cx="441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for Podcast Process/Create</a:t>
            </a:r>
            <a:endParaRPr sz="2000" b="1">
              <a:solidFill>
                <a:schemeClr val="dk1"/>
              </a:solidFill>
              <a:latin typeface="Calibri"/>
              <a:ea typeface="Calibri"/>
              <a:cs typeface="Calibri"/>
              <a:sym typeface="Calibri"/>
            </a:endParaRPr>
          </a:p>
        </p:txBody>
      </p:sp>
      <p:sp>
        <p:nvSpPr>
          <p:cNvPr id="191" name="Google Shape;191;p22"/>
          <p:cNvSpPr txBox="1"/>
          <p:nvPr/>
        </p:nvSpPr>
        <p:spPr>
          <a:xfrm>
            <a:off x="62185" y="504897"/>
            <a:ext cx="44127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Tomasz Tunguz - AI-Powered Podcast Processing System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"Parakeet podcast processor" to stay on top of 36 podcasts/week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Daily Processing Pipeline:</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Downloads podcast files automatically each day</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Transcribes audio using Nvidia's Parakeet (previously OpenAI's Whisper)</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Cleans transcripts using Gemma 3 to remove filler words while preserving technical content</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Stores processed files in a local DuckDB database</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daily summaries containing Host and guest info and  summaries, Key quotes, Actionable investment theses for venture capital opportunities, Company mentions that might warrant further research, Twitter post suggestions, Blog post prompts in Tom's writing style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Blog Post Generation Workflow: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AI to generate blog post drafts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an "AP English teacher" grading system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rounds of self-critique until reaching an A- grade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improving hooks, transitions, and conclusions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Maintain his preferred style: 500 words or less, no section headers, flowing paragraphs with max two sentences each</a:t>
            </a:r>
            <a:endParaRPr sz="1200">
              <a:solidFill>
                <a:schemeClr val="dk1"/>
              </a:solidFill>
              <a:latin typeface="Calibri"/>
              <a:ea typeface="Calibri"/>
              <a:cs typeface="Calibri"/>
              <a:sym typeface="Calibri"/>
            </a:endParaRPr>
          </a:p>
        </p:txBody>
      </p:sp>
      <p:sp>
        <p:nvSpPr>
          <p:cNvPr id="192" name="Google Shape;192;p22"/>
          <p:cNvSpPr txBox="1"/>
          <p:nvPr/>
        </p:nvSpPr>
        <p:spPr>
          <a:xfrm>
            <a:off x="4673732" y="86447"/>
            <a:ext cx="4412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Tom operates entirely in the terminal for speed and low latency, using tools like Claude Code for rapid modifications.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Initially tried to keep everything local using Ollama and Stanford NLP libraries, but shifted to more powerful cloud models for better named entity extraction.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Despite fine-tuning models and providing 2,000 blog posts as context, Tom acknowledges that AI still struggles to perfectly capture his writing voice and linking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Individuals can now build custom tools that fit their exact workflows - something that wasn't economically feasible before generative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can be very effective as a writing assistant for feedback and iteration rather than wholesale content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exemplifies how AI can augment human capabilities while maintaining editorial control and personal voice in the final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https://www.youtube.com/watch?v=8P7v1lgl-1s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3" name="Google Shape;193;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01125" y="3179450"/>
            <a:ext cx="2517349" cy="1367576"/>
          </a:xfrm>
          <a:prstGeom prst="rect">
            <a:avLst/>
          </a:prstGeom>
          <a:noFill/>
          <a:ln w="9525" cap="flat" cmpd="sng">
            <a:solidFill>
              <a:srgbClr val="FF0000"/>
            </a:solidFill>
            <a:prstDash val="solid"/>
            <a:round/>
            <a:headEnd type="none" w="sm" len="sm"/>
            <a:tailEnd type="none" w="sm" len="sm"/>
          </a:ln>
        </p:spPr>
      </p:pic>
      <p:sp>
        <p:nvSpPr>
          <p:cNvPr id="194" name="Google Shape;194;p22"/>
          <p:cNvSpPr txBox="1"/>
          <p:nvPr/>
        </p:nvSpPr>
        <p:spPr>
          <a:xfrm>
            <a:off x="5682553" y="4666125"/>
            <a:ext cx="2554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Claire Vo             Tomasz Tunguz</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00" name="Google Shape;200;p23"/>
          <p:cNvSpPr txBox="1"/>
          <p:nvPr/>
        </p:nvSpPr>
        <p:spPr>
          <a:xfrm>
            <a:off x="56079" y="436572"/>
            <a:ext cx="44127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Hits Entry-Level Jobs Hardest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Stanford study - 13% drop in employment for early-career workers in AI-exposed fields since 2022, especially in software engineering and customer service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Younger workers are more vulnerable as their skills often overlap with what AI like ChatGPT can do. Older employees fare better due to experience-based knowledge.ple in AI</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https://time.com/collections/time100-ai-2025/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1" name="Google Shape;201;p23"/>
          <p:cNvSpPr txBox="1"/>
          <p:nvPr/>
        </p:nvSpPr>
        <p:spPr>
          <a:xfrm>
            <a:off x="56079" y="1972847"/>
            <a:ext cx="44127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How Cloudflare runs more AI models on fewer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Omni is Cloudflare’s internal platform for efficiently running and managing multiple (small) AI models on a single machine and GPU using lightweight isolation techniques.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Omni is a control plane and runtime system that allows Cloudflare to spawn, orchestrate, and manage multiple AI models on their edge network nodes.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purpose is to fully maximize GPU usage by allowing multiple small or low-volume models to share GPU resources, minimizing idle capacity and improving overall system efficiency.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Note: Cloudflare is public technology company with over 4K employees, ~ $1.7B annual revenue, ~$75B Market Cap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Cloudflare is a big CDN (Content Delivery Network) with many useful services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https://blog.cloudflare.com/how-cloudflare-runs-more-ai-models-on-fewer-gpus/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2" name="Google Shape;202;p23"/>
          <p:cNvPicPr preferRelativeResize="0"/>
          <p:nvPr/>
        </p:nvPicPr>
        <p:blipFill>
          <a:blip r:embed="rId5">
            <a:alphaModFix/>
          </a:blip>
          <a:stretch>
            <a:fillRect/>
          </a:stretch>
        </p:blipFill>
        <p:spPr>
          <a:xfrm>
            <a:off x="4763987" y="2328657"/>
            <a:ext cx="3771900"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4652</Words>
  <Application>Microsoft Macintosh PowerPoint</Application>
  <PresentationFormat>On-screen Show (16:9)</PresentationFormat>
  <Paragraphs>464</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2025-09-05T19:44:27Z</dcterms:modified>
</cp:coreProperties>
</file>