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Roboto Mono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7D43E6-EC86-40D6-BA76-0B4ECB326B35}">
  <a:tblStyle styleId="{4B7D43E6-EC86-40D6-BA76-0B4ECB326B3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5465ca9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65465ca9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53793c56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3653793c56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53793c56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3653793c56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53793c5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653793c5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53793c56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3653793c56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53793c56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3653793c56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54073801f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3654073801f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53793c562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g3653793c562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53793c56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3653793c56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53793c562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3653793c562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53793c56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3653793c56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contextual.ai" TargetMode="External"/><Relationship Id="rId13" Type="http://schemas.openxmlformats.org/officeDocument/2006/relationships/hyperlink" Target="https://medium.com/@Micheal-Lanham/gpt-5-mini-just-changed-the-rag-game-forever-e50944297799" TargetMode="External"/><Relationship Id="rId3" Type="http://schemas.openxmlformats.org/officeDocument/2006/relationships/hyperlink" Target="https://github.com/AnswerDotAI/rerankers/" TargetMode="External"/><Relationship Id="rId7" Type="http://schemas.openxmlformats.org/officeDocument/2006/relationships/hyperlink" Target="https://medium.com/@rajib76.gcp/rag-recipe-needs-a-knowledge-graph-feb263bdcb62" TargetMode="External"/><Relationship Id="rId12" Type="http://schemas.openxmlformats.org/officeDocument/2006/relationships/hyperlink" Target="https://www.rungalileo.io/blog/mastering-rag-how-to-select-a-reranking-mode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ub.towardsai.net/how-to-do-rag-without-vector-databases-45fd4f6ced06" TargetMode="External"/><Relationship Id="rId11" Type="http://schemas.openxmlformats.org/officeDocument/2006/relationships/hyperlink" Target="https://www.rungalileo.io/blog/mastering-rag-advanced-chunking-techniques-for-llm-applications" TargetMode="External"/><Relationship Id="rId5" Type="http://schemas.openxmlformats.org/officeDocument/2006/relationships/hyperlink" Target="https://towardsdatascience.com/designing-rags-dbb9a7c1d729" TargetMode="External"/><Relationship Id="rId10" Type="http://schemas.openxmlformats.org/officeDocument/2006/relationships/hyperlink" Target="https://pub.towardsai.net/rag-2-0-finally-getting-rag-right-f74d0194a720" TargetMode="External"/><Relationship Id="rId4" Type="http://schemas.openxmlformats.org/officeDocument/2006/relationships/hyperlink" Target="https://cobusgreyling.medium.com/agentic-rag-context-augmented-openai-agents-578e96212bc0" TargetMode="External"/><Relationship Id="rId9" Type="http://schemas.openxmlformats.org/officeDocument/2006/relationships/hyperlink" Target="https://contextual.ai/introducing-rag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hyperlink" Target="https://www.youtube.com/watch?v=PubPPPG6uJk" TargetMode="External"/><Relationship Id="rId4" Type="http://schemas.openxmlformats.org/officeDocument/2006/relationships/hyperlink" Target="https://arxiv.org/abs/2005.1140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relari/a-practical-guide-to-rag-evaluation-part-2-generation-c79b1bde0f5d" TargetMode="External"/><Relationship Id="rId3" Type="http://schemas.openxmlformats.org/officeDocument/2006/relationships/hyperlink" Target="https://luv-bansal.medium.com/advance-rag-improve-rag-performance-208ffad5bb6a" TargetMode="External"/><Relationship Id="rId7" Type="http://schemas.openxmlformats.org/officeDocument/2006/relationships/hyperlink" Target="https://medium.com/relari/a-practical-guide-to-rag-pipeline-evaluation-part-1-27a472b0989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edium.com/@yisz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arxiv.org/pdf/2401.05856.pdf" TargetMode="External"/><Relationship Id="rId9" Type="http://schemas.openxmlformats.org/officeDocument/2006/relationships/hyperlink" Target="https://github.com/relari-ai/continuous-ev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abold/docs-mcp-serv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upstash/context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plodinggradients/ragas" TargetMode="External"/><Relationship Id="rId7" Type="http://schemas.openxmlformats.org/officeDocument/2006/relationships/hyperlink" Target="https://dev.to/guybuildingai/-top-5-open-source-llm-evaluation-frameworks-in-2024-98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uclia.com/developers/remi-open-source-rag-evaluation-model/" TargetMode="External"/><Relationship Id="rId5" Type="http://schemas.openxmlformats.org/officeDocument/2006/relationships/hyperlink" Target="https://www.deepchecks.com/best-rag-evaluation-tools/" TargetMode="External"/><Relationship Id="rId4" Type="http://schemas.openxmlformats.org/officeDocument/2006/relationships/hyperlink" Target="https://www.vectara.com/blog/introducing-open-rag-eval-the-open-source-framework-for-comparing-rag-solution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djvzSpjBu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ocs.activeloop.ai/example-code/tutorials/vector-store/improving-search-accuracy-using-deep-memory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neptune/" TargetMode="External"/><Relationship Id="rId13" Type="http://schemas.openxmlformats.org/officeDocument/2006/relationships/image" Target="../media/image7.png"/><Relationship Id="rId18" Type="http://schemas.openxmlformats.org/officeDocument/2006/relationships/image" Target="../media/image11.png"/><Relationship Id="rId3" Type="http://schemas.openxmlformats.org/officeDocument/2006/relationships/hyperlink" Target="https://neo4j.com" TargetMode="External"/><Relationship Id="rId7" Type="http://schemas.openxmlformats.org/officeDocument/2006/relationships/hyperlink" Target="https://medium.com/singapore-gds/from-conventional-rag-to-graph-rag-a0202a1aaca7" TargetMode="External"/><Relationship Id="rId12" Type="http://schemas.openxmlformats.org/officeDocument/2006/relationships/hyperlink" Target="https://www.huaweicloud.com/intl/en-us/product/ges.html" TargetMode="Externa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DuUtzRYbpNM" TargetMode="External"/><Relationship Id="rId11" Type="http://schemas.openxmlformats.org/officeDocument/2006/relationships/hyperlink" Target="https://www.nebula-graph.io/posts/graph-RAG" TargetMode="External"/><Relationship Id="rId5" Type="http://schemas.openxmlformats.org/officeDocument/2006/relationships/hyperlink" Target="https://www.youtube.com/watch?v=jMKRUo4wVKA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ontotext.com/products/graphdb/" TargetMode="External"/><Relationship Id="rId19" Type="http://schemas.openxmlformats.org/officeDocument/2006/relationships/image" Target="../media/image12.png"/><Relationship Id="rId4" Type="http://schemas.openxmlformats.org/officeDocument/2006/relationships/hyperlink" Target="https://www.youtube.com/watch?v=ftlZ0oeXYRE" TargetMode="External"/><Relationship Id="rId9" Type="http://schemas.openxmlformats.org/officeDocument/2006/relationships/hyperlink" Target="https://www.stardog.com" TargetMode="External"/><Relationship Id="rId14" Type="http://schemas.openxmlformats.org/officeDocument/2006/relationships/hyperlink" Target="https://www.microsoft.com/en-us/research/blog/graphrag-unlocking-llm-discovery-on-narrative-private-data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ommunity.microsoft.com/t5/ai-azure-ai-services-blog/advanced-rag-with-azure-ai-search-and-llamaindex/ba-p/411500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3432750" y="1772600"/>
            <a:ext cx="2278500" cy="11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RAG</a:t>
            </a:r>
            <a:endParaRPr sz="72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/>
        </p:nvSpPr>
        <p:spPr>
          <a:xfrm>
            <a:off x="119320" y="0"/>
            <a:ext cx="3381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RAG - 2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119325" y="374750"/>
            <a:ext cx="4269600" cy="426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RAG ("context engineering"):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Core Philosophy: "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RAG is Dead, Context Engineering is King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"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from crude "dump everything into context"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 sophisticated context curation focused on "what should be in the context window" at each generation step.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5 Key Retrieval Tips: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85750" lvl="1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Don't ship "RAG." Ship retrieval - Name the primitives (dense, lexical, filters, re-rank, assembly, eval loop)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85750" lvl="1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Win the first stage with hybrid recall - 200-300 candidates is fine since LLMs can read much more than humans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85750" lvl="1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Always re-rank before you assemble context - Use LLMs as re-rankers to go from ~300 candidates down to ~20-40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85750" lvl="1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Respect context rot - Tight, structured contexts beat maximal windows (models perform worse as token count increases)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285750" lvl="1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AutoNum type="alphaLcPeriod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Invest in creating a small gold set - Buy pizza, create evaluation datasets, wire them into CI and dashboards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The Recommended Architecture: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AutoNum type="alphaLcPeriod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[Ingest] → Parse + chunk → Enrich with metadata → Embeddings + sparse signals → Write to DB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AutoNum type="alphaLcPeriod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[Query] → First-stage hybrid search → ~100-300 candidates → Re-rank to top ~20-40 → Context assembly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1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AutoNum type="alphaLcPeriod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[Outer loop] → Cache/cost guardrails → Generative benchmarking → Error analysis → Memory/compaction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912125" y="411025"/>
            <a:ext cx="41328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Key Insights: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Context rot is real: Model performance degrades significantly as context length increases, regardless of marketing claims about perfect needle-in-haystack performance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LLMs as re-rankers: Use LLMs themselves for re-ranking rather than specialized re-ranking models - this is becoming the dominant paradigm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Quality over quantity: A tight, well-curated context of 20-40 chunks beats stuffing the entire context window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Evaluation is critical: Create small golden datasets of query-chunk pairs to quantitatively measure improvements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4912125" y="3493925"/>
            <a:ext cx="41328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overarching theme is treating context engineering as a high-status engineering discipline focused on precision and measurable improvement rather than naive "throw everything at the model" approaches.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/>
        </p:nvSpPr>
        <p:spPr>
          <a:xfrm>
            <a:off x="119328" y="0"/>
            <a:ext cx="1333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Misc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5"/>
          <p:cNvSpPr txBox="1"/>
          <p:nvPr/>
        </p:nvSpPr>
        <p:spPr>
          <a:xfrm>
            <a:off x="45775" y="478575"/>
            <a:ext cx="4520400" cy="1757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rerankers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provide a simple API for all popular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rerankers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https://github.com/AnswerDotAI/rerankers/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Initial retrieval in a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RAG system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is usually done using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vector similarity.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It is fast and cheap, but not good quality.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retrieved </a:t>
            </a: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docs are scored for relevancy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and sorted based on scores. The top of the prioritized list is fed to LLM.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There are multiple ways to do the scoring.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Cross-Encoders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(specifically trained Neural Networks) are good.  You can also use feature-based ML methods. Or even an LLM.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45775" y="2305256"/>
            <a:ext cx="4520400" cy="137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Agentic RAG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https://cobusgreyling.medium.com/agentic-rag-context-augmented-openai-agents-578e96212bc0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Designing RAG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https://towardsdatascience.com/designing-rags-dbb9a7c1d729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 using Knowledge Graph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https://pub.towardsai.net/how-to-do-rag-without-vector-databases-45fd4f6ced06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 with Knowledge Graph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https://medium.com/@rajib76.gcp/rag-recipe-needs-a-knowledge-graph-feb263bdcb62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4962125" y="105875"/>
            <a:ext cx="4132800" cy="337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contextual.ai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- startup - </a:t>
            </a:r>
            <a:r>
              <a:rPr lang="en" sz="13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https://contextual.ai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building foundation models to run on your stack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customizable, trustworthy, privacy-aware AI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secure by default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 2.0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https://contextual.ai/introducing-rag2/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 typical RAG is a "</a:t>
            </a:r>
            <a:r>
              <a:rPr lang="en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Frankenstein’s monster" using: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 frozen off-the-shelf model for embeddings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 vector database for retrieval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 black-box LLM for generation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RAG 2.0 approach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pretrains, fine-tunes, and aligns all components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as a single integrated system, backpropagating through both the language model and the retriever to maximize performance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https://pub.towardsai.net/rag-2-0-finally-getting-rag-right-f74d0194a720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45775" y="3745564"/>
            <a:ext cx="45204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Advanced Chunking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https://www.rungalileo.io/blog/mastering-rag-advanced-chunking-techniques-for-llm-applications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4962125" y="3577500"/>
            <a:ext cx="4132800" cy="37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Mastering RAG: How to Select A Reranking Model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https://www.rungalileo.io/blog/mastering-rag-how-to-select-a-reranking-model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4962125" y="4175400"/>
            <a:ext cx="2823000" cy="634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GPT-5 Mini - speed, intelligence, memory (300 pages), low cost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https://medium.com/@Micheal-Lanham/gpt-5-mini-just-changed-the-rag-game-forever-e50944297799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525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1578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6"/>
          <p:cNvSpPr txBox="1"/>
          <p:nvPr/>
        </p:nvSpPr>
        <p:spPr>
          <a:xfrm>
            <a:off x="735103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6"/>
          <p:cNvSpPr txBox="1"/>
          <p:nvPr/>
        </p:nvSpPr>
        <p:spPr>
          <a:xfrm>
            <a:off x="3838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0" y="0"/>
            <a:ext cx="4026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RAG = Retrieval Augmented Generation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3600" y="201027"/>
            <a:ext cx="4314000" cy="221382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"/>
            <a:headEnd type="none" w="sm" len="sm"/>
            <a:tailEnd type="none" w="sm" len="sm"/>
          </a:ln>
        </p:spPr>
      </p:pic>
      <p:sp>
        <p:nvSpPr>
          <p:cNvPr id="70" name="Google Shape;70;p16"/>
          <p:cNvSpPr txBox="1"/>
          <p:nvPr/>
        </p:nvSpPr>
        <p:spPr>
          <a:xfrm>
            <a:off x="83850" y="383475"/>
            <a:ext cx="3134100" cy="1773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Original paper: Retrieval-Augmented Generation for Knowledge-Intensive NLP Tasks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https://arxiv.org/abs/2005.11401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Interview with Douwe Kiela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https://www.youtube.com/watch?v=PubPPPG6uJk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Douwe Kiela is the inventor of Retrieval Augmented Generation (RAG). He was a research scientist at FAIR (Facebook AI Research, now Meta AI) at the time and co-authored the original paper on the topic.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9350" y="461701"/>
            <a:ext cx="1242851" cy="124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119327" y="0"/>
            <a:ext cx="4609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 RAG - Improve RAG performance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71375" y="420000"/>
            <a:ext cx="74544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https://luv-bansal.medium.com/advance-rag-improve-rag-performance-208ffad5bb6a</a:t>
            </a: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Seven Failure Points</a:t>
            </a: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Engineering a Retrieval Augmented Generation System (January 2024)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https://arxiv.org/pdf/2401.05856.pdf</a:t>
            </a: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7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375" y="1298700"/>
            <a:ext cx="5287174" cy="24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71375" y="4288925"/>
            <a:ext cx="4326300" cy="73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228600" lvl="0" indent="-165100" algn="l" rtl="0">
              <a:spcBef>
                <a:spcPts val="0"/>
              </a:spcBef>
              <a:spcAft>
                <a:spcPts val="0"/>
              </a:spcAft>
              <a:buSzPts val="800"/>
              <a:buFont typeface="Calibri"/>
              <a:buChar char="●"/>
            </a:pPr>
            <a:r>
              <a:rPr lang="en" sz="1200" b="1">
                <a:latin typeface="Calibri"/>
                <a:ea typeface="Calibri"/>
                <a:cs typeface="Calibri"/>
                <a:sym typeface="Calibri"/>
              </a:rPr>
              <a:t>A Practical Guide to RAG Pipeline Evaluation (Part 1 &amp; 2)</a:t>
            </a:r>
            <a:endParaRPr sz="1200" b="1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65100" algn="l" rtl="0">
              <a:spcBef>
                <a:spcPts val="0"/>
              </a:spcBef>
              <a:spcAft>
                <a:spcPts val="0"/>
              </a:spcAft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https://medium.com/@yisz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65100" algn="l" rtl="0">
              <a:spcBef>
                <a:spcPts val="0"/>
              </a:spcBef>
              <a:spcAft>
                <a:spcPts val="0"/>
              </a:spcAft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https://medium.com/relari/a-practical-guide-to-rag-pipeline-evaluation-part-1-27a472b09893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65100" algn="l" rtl="0">
              <a:spcBef>
                <a:spcPts val="0"/>
              </a:spcBef>
              <a:spcAft>
                <a:spcPts val="0"/>
              </a:spcAft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https://medium.com/relari/a-practical-guide-to-rag-evaluation-part-2-generation-c79b1bde0f5d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65100" algn="l" rtl="0">
              <a:spcBef>
                <a:spcPts val="0"/>
              </a:spcBef>
              <a:spcAft>
                <a:spcPts val="0"/>
              </a:spcAft>
              <a:buSzPts val="800"/>
              <a:buFont typeface="Calibri"/>
              <a:buChar char="●"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https://github.com/relari-ai/continuous-eval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53350" y="461700"/>
            <a:ext cx="4313400" cy="301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One problem with RAG is that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questions and answers don't have to be semantically similar.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One way of solving it - search in the space of "exam" questions.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Text vector indexing: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split text into text chunks,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generate embedding vectors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those text chunks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index them as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(vector_from_text, text)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Question vector indexing: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split text into big chunks - chapters.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for each chapter generate multiple "exam" questions</a:t>
            </a:r>
            <a:endParaRPr sz="12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embedding vectors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from questions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index them as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(vector_from_question, text)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You can also use hybrid approach using both methods together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0" y="0"/>
            <a:ext cx="2237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F1419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Make RAG Better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5425" y="502428"/>
            <a:ext cx="524550" cy="64168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71324" y="139707"/>
            <a:ext cx="573350" cy="1153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123332" y="111057"/>
            <a:ext cx="987300" cy="73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 Agent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Classifier,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may ask to refine question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7425400" y="111044"/>
            <a:ext cx="717600" cy="73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 Agent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question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rewriter,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/>
          <p:nvPr/>
        </p:nvSpPr>
        <p:spPr>
          <a:xfrm>
            <a:off x="5864143" y="376694"/>
            <a:ext cx="201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7157413" y="376694"/>
            <a:ext cx="201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8209675" y="376694"/>
            <a:ext cx="201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/>
          <p:nvPr/>
        </p:nvSpPr>
        <p:spPr>
          <a:xfrm rot="10800000">
            <a:off x="8184525" y="1024707"/>
            <a:ext cx="201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7421494" y="877057"/>
            <a:ext cx="717600" cy="563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 Agent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semantic re-runking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/>
          <p:nvPr/>
        </p:nvSpPr>
        <p:spPr>
          <a:xfrm rot="10800000">
            <a:off x="7132775" y="1024707"/>
            <a:ext cx="201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6181744" y="928407"/>
            <a:ext cx="907500" cy="39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 Agent</a:t>
            </a:r>
            <a:br>
              <a:rPr lang="en" sz="1100">
                <a:latin typeface="Calibri"/>
                <a:ea typeface="Calibri"/>
                <a:cs typeface="Calibri"/>
                <a:sym typeface="Calibri"/>
              </a:rPr>
            </a:b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summarizer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 rot="10800000">
            <a:off x="5818275" y="1024707"/>
            <a:ext cx="201300" cy="2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179721" y="1013007"/>
            <a:ext cx="6450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Response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5250771" y="365007"/>
            <a:ext cx="645000" cy="2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Request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694725" y="1723025"/>
            <a:ext cx="4313400" cy="125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Semantic re-runking: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Send tuple 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(question, chunk of text)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to LLM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ask it to rank the relevancy of the text to the question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If your search found 10 text chunks - you can make 10 separate queries (in parallel) to LLM, get 10 ranks - and sort them to select the best match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3350" y="3538531"/>
            <a:ext cx="2415600" cy="125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Some good techniques to use: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step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expansion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re-ranking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prompt engineering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tool use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540275" y="3538525"/>
            <a:ext cx="30918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Multi-Agent Systems: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Multiple agents can be used for 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query understanding, retriever, ranker, reader,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orchestrator; C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mitigate single-agent RAG's relevance, scalability, and latency limitations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Multiple frameworks available (LangChain, Microsoft AutoGen, LLamaIndex, ...)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/>
        </p:nvSpPr>
        <p:spPr>
          <a:xfrm>
            <a:off x="55075" y="-9225"/>
            <a:ext cx="4466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MCP Server (RAG) for your docs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5075" y="329925"/>
            <a:ext cx="4466400" cy="337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do not need to write your own RAG system. There are many pre-built open-source systems on GitHub.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better - you can use a system which exposes data as MCP server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Docs MCP Server 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It indexes 3rd party documentation from various sources (websites, GitHub, npm, PyPI, local files) and offers powerful, version-aware search tools via the Model Context Protocol (MCP).</a:t>
            </a:r>
            <a:b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https://github.com/arabold/docs-mcp-server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VSCode or PyCharm, add to your MCP JSON config: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8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"mcpServers": {</a:t>
            </a:r>
            <a:endParaRPr sz="8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"docs-mcp-server": {</a:t>
            </a:r>
            <a:endParaRPr sz="8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"type": "http",</a:t>
            </a:r>
            <a:endParaRPr sz="8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"url": "http://localhost:6280/mcp"</a:t>
            </a:r>
            <a:endParaRPr sz="8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8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8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800" b="1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7145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Docs MCP Server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implements 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custom "semantic splitter"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generating </a:t>
            </a:r>
            <a:r>
              <a:rPr lang="en" sz="11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embeddings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storing them in an 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SQLite database with the sqlite-vec extension for vector search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Traditional </a:t>
            </a:r>
            <a:r>
              <a:rPr lang="en" sz="11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full-text search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also implemented via </a:t>
            </a:r>
            <a:r>
              <a:rPr lang="en" sz="11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SQLite FTS5</a:t>
            </a:r>
            <a:endParaRPr sz="11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server crawls and processes documentation from sources such as local files (Markdown, HTML, text), websites, GitHub, npm, PyPI, etc.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5075" y="3792750"/>
            <a:ext cx="4466400" cy="69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27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Popular Context7 MCP server implementation (distributed as @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upstash/context7-mcp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1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https://github.com/upstash/context7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), not the 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arabold/docs-mcp-server</a:t>
            </a: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itself, but the underlying design, goals, and protocol compatibility </a:t>
            </a: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are almost identical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/>
        </p:nvSpPr>
        <p:spPr>
          <a:xfrm>
            <a:off x="46727" y="37682"/>
            <a:ext cx="2861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Evaluate/Improve RAG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83001" y="461400"/>
            <a:ext cx="4410900" cy="334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There are multiple ready-to-use tools to evaluate RAG systems: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RAGAS (Retrieval-Augmented Generation Assessment Suite)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https://github.com/explodinggradients/ragas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RAG Eval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https://www.vectara.com/blog/introducing-open-rag-eval-the-open-source-framework-for-comparing-rag-solutions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RAGChecker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https://www.deepchecks.com/best-rag-evaluation-tools/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LlamaIndex evaluation modules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https://www.deepchecks.com/best-rag-evaluation-tools/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 &amp; nuclia-eval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https://nuclia.com/developers/remi-open-source-rag-evaluation-model/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DeepEval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https://dev.to/guybuildingai/-top-5-open-source-llm-evaluation-frameworks-in-2024-98m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R-Eval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https://www.deepchecks.com/best-rag-evaluation-tools/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4578801" y="243816"/>
            <a:ext cx="4410900" cy="4266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Typical problems: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Bad retrieval:</a:t>
            </a:r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precision, not relevant data, hallucination, lost in the middle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low recall, not all relevant data retrieved, so not enough data to synthesize and answer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redundant or outdated data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Bad Response Generation:</a:t>
            </a:r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Hallucination, Irrelevance, Toxicity/Bias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to improve?</a:t>
            </a:r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Store additional information, multi-model data store like Activeloop's Deep Lake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Embeddings - make them better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Retrieval - make better using Activeloop's Deep Memory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Synthesis - use LLMs for more than generation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Evaluate RAG: </a:t>
            </a:r>
            <a:endParaRPr sz="12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e2e (End-to-end) or evaluate separately retrieval and synthesis.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retrieval - precision &amp; recall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synthesis - labeled (accuracy), non-labeled ( faithfulness, relevancy, adheres to guidelines, toxicity-free)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/>
        </p:nvSpPr>
        <p:spPr>
          <a:xfrm>
            <a:off x="137103" y="53575"/>
            <a:ext cx="4404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 - Advanced - activeloop.ai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76200" y="449850"/>
            <a:ext cx="45795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https://www.youtube.com/watch?v=TdjvzSpjBuI</a:t>
            </a: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Parsers, Chunk Sizes, Hybrid Search, Metadata Filters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Deep Memory, Reranking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Recursive Retrieval, Embedded Tables, Small-to-Big Retrieval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Agents, Multi-agents, routing, query planning, multi-document agents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Embedding Fine-tuning &amp; LLM Fine-tuning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4741900" y="449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{4B7D43E6-EC86-40D6-BA76-0B4ECB326B35}</a:tableStyleId>
              </a:tblPr>
              <a:tblGrid>
                <a:gridCol w="214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Pain Point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Solutions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Retrieval is bad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Deep Memory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2860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Adjusting chunk sizes / parsers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2860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Reranking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2860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Small-to-big retrieval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2860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Fine-tuning Embeddings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Handling structured/unstructured data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Metadata Filters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2860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Augmenting SQL with semantic search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Parsing embedded tables in PDFs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Recursive Retrieval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Handling Complex Questions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22860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Routing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2860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Query Planning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228600" marR="0" lvl="0" indent="-1778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alibri"/>
                        <a:buChar char="●"/>
                      </a:pPr>
                      <a:r>
                        <a:rPr lang="en" sz="10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Multi-Document Agents</a:t>
                      </a:r>
                      <a:endParaRPr sz="1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ctr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4" name="Google Shape;124;p21"/>
          <p:cNvSpPr txBox="1"/>
          <p:nvPr/>
        </p:nvSpPr>
        <p:spPr>
          <a:xfrm>
            <a:off x="76200" y="1755342"/>
            <a:ext cx="45795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 Memory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a set of tools offered by </a:t>
            </a:r>
            <a:r>
              <a:rPr lang="en" sz="1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Activeloop.ai</a:t>
            </a:r>
            <a:endParaRPr sz="1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2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https://docs.activeloop.ai/example-code/tutorials/vector-store/improving-search-accuracy-using-deep-memory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 Memory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" sz="1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tiny neural network, it analyzes your data and computes a tailored transformation for your embeddings, placing embeddings in an optimized space, significantly improving the accuracy of vector search</a:t>
            </a:r>
            <a:r>
              <a:rPr lang="e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(up to 22% increase in accuracy).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18475" y="2792025"/>
            <a:ext cx="3165399" cy="23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/>
        </p:nvSpPr>
        <p:spPr>
          <a:xfrm>
            <a:off x="76200" y="3880975"/>
            <a:ext cx="45795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Small-to-big retrieval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- embed sentence, return with text before and after (implemented in LlamaIndex)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127925" y="0"/>
            <a:ext cx="4323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GraphRAG, Other Graph RAG Systems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24875" y="1661550"/>
            <a:ext cx="4323600" cy="3081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Neo4j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graph database - </a:t>
            </a: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https://neo4j.com</a:t>
            </a: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https://www.youtube.com/watch?v=ftlZ0oeXYRE</a:t>
            </a: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Neo4j RAG</a:t>
            </a:r>
            <a:b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https://www.youtube.com/watch?v=jMKRUo4wVKA</a:t>
            </a: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</a:t>
            </a:r>
            <a:r>
              <a:rPr lang="en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Neo4j RAG</a:t>
            </a:r>
            <a:b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https://www.youtube.com/watch?v=DuUtzRYbpNM</a:t>
            </a: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Neo4j in 10 min</a:t>
            </a:r>
            <a:b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https://medium.com/singapore-gds/from-conventional-rag-to-graph-rag-a0202a1aaca7</a:t>
            </a: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Amazon Neptune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fully managed graph database</a:t>
            </a: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https://aws.amazon.com/neptune/</a:t>
            </a: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Stardog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enterprise knowledge graph platform</a:t>
            </a: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https://www.stardog.com</a:t>
            </a: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Ontotext GraphDB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an RDF </a:t>
            </a:r>
            <a: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database, great for semantic search.</a:t>
            </a:r>
            <a:br>
              <a:rPr lang="en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RDF = Resource Description Framework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stores information as graph of tripples (subject, predicate (property or relationship), object) </a:t>
            </a: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https://www.ontotext.com/products/graphdb/</a:t>
            </a: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NebulaGraph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Graph RAG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https://www.nebula-graph.io/posts/graph-RAG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Calibri"/>
              <a:buChar char="●"/>
            </a:pPr>
            <a:r>
              <a:rPr lang="en" sz="13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Graph Engine Service (GES) on Huawei Cloud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distributed high scale graph DB</a:t>
            </a: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8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https://www.huaweicloud.com/intl/en-us/product/ges.html</a:t>
            </a:r>
            <a:r>
              <a:rPr lang="en" sz="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452200" y="552050"/>
            <a:ext cx="1313374" cy="883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4" name="Google Shape;134;p22"/>
          <p:cNvSpPr txBox="1"/>
          <p:nvPr/>
        </p:nvSpPr>
        <p:spPr>
          <a:xfrm>
            <a:off x="124875" y="430575"/>
            <a:ext cx="43236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GraphRAG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- uses LLM to create knowledge graph as a </a:t>
            </a:r>
            <a:r>
              <a:rPr lang="en" sz="13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GNN  (Graph Neural Network)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GNN is used to both embedding the knowledge into the graph (as </a:t>
            </a:r>
            <a:r>
              <a:rPr lang="en" sz="13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numeric embedding vectors</a:t>
            </a:r>
            <a:r>
              <a:rPr lang="en" sz="1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and to identify key information (ranked retrieval).</a:t>
            </a:r>
            <a:endParaRPr sz="13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https://www.microsoft.com/en-us/research/blog/graphrag-unlocking-llm-discovery-on-narrative-private-data/</a:t>
            </a:r>
            <a:r>
              <a:rPr lang="en" sz="1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875" y="477773"/>
            <a:ext cx="1942751" cy="1032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6" name="Google Shape;136;p22"/>
          <p:cNvPicPr preferRelativeResize="0"/>
          <p:nvPr/>
        </p:nvPicPr>
        <p:blipFill>
          <a:blip r:embed="rId1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875" y="1780600"/>
            <a:ext cx="1313375" cy="45844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22"/>
          <p:cNvPicPr preferRelativeResize="0"/>
          <p:nvPr/>
        </p:nvPicPr>
        <p:blipFill>
          <a:blip r:embed="rId1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880" y="2461338"/>
            <a:ext cx="1450471" cy="706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8" name="Google Shape;138;p22"/>
          <p:cNvPicPr preferRelativeResize="0"/>
          <p:nvPr/>
        </p:nvPicPr>
        <p:blipFill>
          <a:blip r:embed="rId1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875" y="4174650"/>
            <a:ext cx="2444326" cy="5790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9" name="Google Shape;139;p22"/>
          <p:cNvPicPr preferRelativeResize="0"/>
          <p:nvPr/>
        </p:nvPicPr>
        <p:blipFill>
          <a:blip r:embed="rId1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0870" y="3267075"/>
            <a:ext cx="1313376" cy="80860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/>
        </p:nvSpPr>
        <p:spPr>
          <a:xfrm>
            <a:off x="119320" y="0"/>
            <a:ext cx="3381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RAG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3"/>
          <p:cNvSpPr txBox="1"/>
          <p:nvPr/>
        </p:nvSpPr>
        <p:spPr>
          <a:xfrm>
            <a:off x="49325" y="326400"/>
            <a:ext cx="4132800" cy="137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Advanced RAG with Azure AI Search and LlamaIndex</a:t>
            </a:r>
            <a:endParaRPr sz="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https://techcommunity.microsoft.com/t5/ai-azure-ai-services-blog/advanced-rag-with-azure-ai-search-and-llamaindex/ba-p/4115007</a:t>
            </a:r>
            <a:r>
              <a:rPr lang="en" sz="8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Using LlamaIndex and Azure AI Search (OpenAI embedding and LLM models, AzureAISearchVectorStore using Lucene).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Using pre-retrieval and post-retrieval steps.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Generating multiple questions from original question, and running multiple retrievals.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365775" y="1073625"/>
            <a:ext cx="4593600" cy="27891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10 techniques to improve RAG accuracy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Hybrid search - Combining exact keyword matching with semantic vector search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tuning the internal structure of your vector index by developing denser HNSW (Hierarchical Navigable Small World) search graphs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Chunking &amp; parsing optimization - by sentence, paragraph, or semantically coherent sections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Fine-tune your embeddings using contrastive learning or domain-specific corpora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Fine-tune the LLM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Semantic caching - allows you to preload high-confidence answers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Long-term memory (multi-turn dialogue or long-running interactions)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Query transformation / reformulation / enriching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LLM as judge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Re-ranking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25" y="1820850"/>
            <a:ext cx="1479421" cy="13730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2267</Words>
  <Application>Microsoft Macintosh PowerPoint</Application>
  <PresentationFormat>On-screen Show (16:9)</PresentationFormat>
  <Paragraphs>216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Roboto Mono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2025-09-05T19:43:54Z</dcterms:modified>
</cp:coreProperties>
</file>