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Roboto Mono"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10DB43-D58C-4B27-A436-C8E26835822B}">
  <a:tblStyle styleId="{9310DB43-D58C-4B27-A436-C8E26835822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8350a86d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8350a86d4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8350a86d4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g38350a86d43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8339cf25c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38339cf25c3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82016c534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382016c5347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665c01de3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3665c01de39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66346b652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366346b6528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823d16ffb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3823d16ffb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6634545d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36634545d3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84a99fd4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g384a99fd4c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66346b65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366346b652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83355945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3833559458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8339cf25c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g38339cf25c3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8339cf25c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38339cf25c3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8209ed75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g38209ed753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665b420a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665b420a2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665b420a2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3665b420a29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665b420a2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3665b420a29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6659435892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36659435892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7e1204aa2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37e1204aa23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665943589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3665943589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82016c534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382016c534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youtube.com/watch?v=yfpZe9l92I4" TargetMode="External"/><Relationship Id="rId7" Type="http://schemas.openxmlformats.org/officeDocument/2006/relationships/hyperlink" Target="https://app.klingai.com/globa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IY6f_QeEcf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github.com/strands-agents/sdk-python" TargetMode="External"/><Relationship Id="rId7" Type="http://schemas.openxmlformats.org/officeDocument/2006/relationships/hyperlink" Target="https://docs.mistral.ai/getting-started/models/models_overview/"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huggingface.co/mistralai/Magistral-Small-2509" TargetMode="External"/><Relationship Id="rId5" Type="http://schemas.openxmlformats.org/officeDocument/2006/relationships/image" Target="../media/image26.png"/><Relationship Id="rId4" Type="http://schemas.openxmlformats.org/officeDocument/2006/relationships/hyperlink" Target="https://www.youtube.com/watch?v=Z6urONR1b2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arxiv.org/pdf/2509.07980" TargetMode="External"/><Relationship Id="rId3" Type="http://schemas.openxmlformats.org/officeDocument/2006/relationships/hyperlink" Target="https://x.ai/news/grok-4-fast" TargetMode="External"/><Relationship Id="rId7" Type="http://schemas.openxmlformats.org/officeDocument/2006/relationships/hyperlink" Target="https://www.youtube.com/watch?v=OM3bnD4d6q0"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1.png"/><Relationship Id="rId5" Type="http://schemas.openxmlformats.org/officeDocument/2006/relationships/hyperlink" Target="https://www.scalarlm.com/blog/llm-deflate-extracting-llms-into-datasets/" TargetMode="External"/><Relationship Id="rId10" Type="http://schemas.openxmlformats.org/officeDocument/2006/relationships/hyperlink" Target="https://ollama.com/blog/web-search" TargetMode="External"/><Relationship Id="rId4" Type="http://schemas.openxmlformats.org/officeDocument/2006/relationships/image" Target="../media/image28.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pX070TcFwvU"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arxiv.org/pdf/2509.05276"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www.youtube.com/watch?v=oiOiX2FkXJo" TargetMode="External"/><Relationship Id="rId7" Type="http://schemas.openxmlformats.org/officeDocument/2006/relationships/image" Target="../media/image34.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youtube.com/watch?v=30D_SY9Ning" TargetMode="External"/><Relationship Id="rId5" Type="http://schemas.openxmlformats.org/officeDocument/2006/relationships/hyperlink" Target="https://www.youtube.com/watch?v=lc1EyvLSUS8" TargetMode="External"/><Relationship Id="rId4" Type="http://schemas.openxmlformats.org/officeDocument/2006/relationships/hyperlink" Target="http://node.js" TargetMode="External"/><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vGAbJS5bqgk" TargetMode="External"/><Relationship Id="rId7" Type="http://schemas.openxmlformats.org/officeDocument/2006/relationships/image" Target="../media/image39.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hyperlink" Target="https://www.youtube.com/watch?v=Xn7dvobcn1c"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s://www.antischeming.ai" TargetMode="External"/><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openai.com/index/detecting-and-reducing-scheming-in-ai-models/" TargetMode="External"/><Relationship Id="rId5" Type="http://schemas.openxmlformats.org/officeDocument/2006/relationships/hyperlink" Target="https://www.apolloresearch.ai/research/stress-testing-anti-scheming-training" TargetMode="External"/><Relationship Id="rId4" Type="http://schemas.openxmlformats.org/officeDocument/2006/relationships/hyperlink" Target="https://static1.squarespace.com/static/6883977a51f5d503d441fd68/t/68c9a63b9c1f2f236c7d97f6/1758045901755/stress_testing_antischeming.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nature.com/articles/s41586-025-09422-z"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yichuan-w/LEANN" TargetMode="External"/><Relationship Id="rId7"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medium.com/data-science-collective/the-worlds-smallest-vector-database-how-leann-uses-97-less-space-than-traditional-vector-db-b00de3ec97be" TargetMode="External"/><Relationship Id="rId5" Type="http://schemas.openxmlformats.org/officeDocument/2006/relationships/hyperlink" Target="https://jimmysong.io/en/ai/leann/" TargetMode="External"/><Relationship Id="rId4" Type="http://schemas.openxmlformats.org/officeDocument/2006/relationships/hyperlink" Target="https://arxiv.org/abs/2506.08276"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opus-4-1" TargetMode="External"/><Relationship Id="rId26" Type="http://schemas.openxmlformats.org/officeDocument/2006/relationships/hyperlink" Target="https://x.ai/news/grok-4-fast" TargetMode="External"/><Relationship Id="rId39" Type="http://schemas.openxmlformats.org/officeDocument/2006/relationships/hyperlink" Target="https://huggingface.co/meituan-longcat/LongCat-Flash-Chat" TargetMode="External"/><Relationship Id="rId21" Type="http://schemas.openxmlformats.org/officeDocument/2006/relationships/hyperlink" Target="https://openai.com/index/introducing-gpt-4-5/" TargetMode="External"/><Relationship Id="rId34" Type="http://schemas.openxmlformats.org/officeDocument/2006/relationships/hyperlink" Target="https://x.ai/blog/grok-3"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www.anthropic.com/news/claude-4" TargetMode="External"/><Relationship Id="rId33" Type="http://schemas.openxmlformats.org/officeDocument/2006/relationships/hyperlink" Target="https://openai.com/index/gpt-4-1/" TargetMode="External"/><Relationship Id="rId38" Type="http://schemas.openxmlformats.org/officeDocument/2006/relationships/hyperlink" Target="https://huggingface.co/Qwen/Qwen3-Next-80B-A3B-Instruct"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x.com/OpenAI/status/1905331956856050135" TargetMode="External"/><Relationship Id="rId29" Type="http://schemas.openxmlformats.org/officeDocument/2006/relationships/hyperlink" Target="https://api-docs.deepseek.com/news/news250821"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platform.openai.com/docs/models/gpt-5-chat-latest" TargetMode="External"/><Relationship Id="rId32" Type="http://schemas.openxmlformats.org/officeDocument/2006/relationships/hyperlink" Target="https://huggingface.co/moonshotai/Kimi-K2-Instruct-0905" TargetMode="External"/><Relationship Id="rId37" Type="http://schemas.openxmlformats.org/officeDocument/2006/relationships/hyperlink" Target="https://aistudio.google.com/app/prompts/new_chat?model=gemini-2.5-flash" TargetMode="External"/><Relationship Id="rId40" Type="http://schemas.openxmlformats.org/officeDocument/2006/relationships/hyperlink" Target="https://huggingface.co/Qwen/Qwen3-235B-A22B-Thinking-2507"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www.alibabacloud.com/help/en/model-studio/models" TargetMode="External"/><Relationship Id="rId28" Type="http://schemas.openxmlformats.org/officeDocument/2006/relationships/hyperlink" Target="https://huggingface.co/Qwen/Qwen3-235B-A22B-Instruct-2507" TargetMode="External"/><Relationship Id="rId36" Type="http://schemas.openxmlformats.org/officeDocument/2006/relationships/hyperlink" Target="https://mistral.ai/news/mistral-medium-3" TargetMode="External"/><Relationship Id="rId10" Type="http://schemas.openxmlformats.org/officeDocument/2006/relationships/hyperlink" Target="https://llmworld.net/llm_leaderboards/" TargetMode="External"/><Relationship Id="rId19" Type="http://schemas.openxmlformats.org/officeDocument/2006/relationships/hyperlink" Target="https://openai.com/index/introducing-o3-and-o4-mini/" TargetMode="External"/><Relationship Id="rId31" Type="http://schemas.openxmlformats.org/officeDocument/2006/relationships/hyperlink" Target="https://api-docs.deepseek.com/news/news250528"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platform.openai.com/docs/models/gpt-5" TargetMode="External"/><Relationship Id="rId27" Type="http://schemas.openxmlformats.org/officeDocument/2006/relationships/hyperlink" Target="https://docs.x.ai/docs/models/grok-4-0709" TargetMode="External"/><Relationship Id="rId30" Type="http://schemas.openxmlformats.org/officeDocument/2006/relationships/hyperlink" Target="https://moonshotai.github.io/Kimi-K2/" TargetMode="External"/><Relationship Id="rId35" Type="http://schemas.openxmlformats.org/officeDocument/2006/relationships/hyperlink" Target="https://z.ai/blog/glm-4.5"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xP7epsFMqc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showrunner.xyz"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hyperlink" Target="https://www.fable-studio.com"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cs.python.org/3.14/whatsnew/3.14.html"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hyperlink" Target="https://trueup.io/layoff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LM3cIvHTrFQ"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www.youtube.com/watch?v=9iyYhxbmr6g" TargetMode="Externa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youtube.com/watch?v=euNK5sriPIQ" TargetMode="External"/><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hyperlink" Target="https://github.com/get-convex/chef" TargetMode="Externa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hyperlink" Target="https://www.cfabenchmark.com/paper.pdf" TargetMode="External"/><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blog.google/technology/developers/dora-report-2025/" TargetMode="External"/><Relationship Id="rId5" Type="http://schemas.openxmlformats.org/officeDocument/2006/relationships/image" Target="../media/image17.jpeg"/><Relationship Id="rId4" Type="http://schemas.openxmlformats.org/officeDocument/2006/relationships/image" Target="../media/image16.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465230"/>
            <a:ext cx="44202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Exponential growth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Outsourcing Jobs to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Compute Owners vs Underclass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monthly payment plans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AI: Chrome, AI Search, Youtube languages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Groq $750 million at $6.9B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Tencent’s Hunyuan3D 3.0</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Convex Chef platform open-source vibe coding</a:t>
            </a:r>
            <a:endParaRPr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September 26</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781309"/>
            <a:ext cx="4502400" cy="23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 </a:t>
            </a:r>
            <a:r>
              <a:rPr lang="en" b="1">
                <a:solidFill>
                  <a:srgbClr val="3C78D8"/>
                </a:solidFill>
                <a:latin typeface="Calibri"/>
                <a:ea typeface="Calibri"/>
                <a:cs typeface="Calibri"/>
                <a:sym typeface="Calibri"/>
              </a:rPr>
              <a:t>demand for AI Engineers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421128"/>
            <a:ext cx="4420200" cy="2604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revenue sharing with Microsoft decreasing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 FP8 builds of Qwen3 models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Fei-Fei Li’s World Labs demo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90% of programmers use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Major LLMs can pass CFA Exam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Stitch text-to-design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Crush CLI open-source AI coding agent for terminal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Lumi.new - AI no-code app builder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Kling 2.5 Turbo - video generation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Skywork - research AI creates professional reports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Supernova: New Free AI Coder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AWS Strands - agent orchestration framework</a:t>
            </a:r>
            <a:endParaRPr b="1">
              <a:solidFill>
                <a:srgbClr val="3C78D8"/>
              </a:solidFill>
              <a:latin typeface="Calibri"/>
              <a:ea typeface="Calibri"/>
              <a:cs typeface="Calibri"/>
              <a:sym typeface="Calibri"/>
            </a:endParaRPr>
          </a:p>
        </p:txBody>
      </p:sp>
      <p:sp>
        <p:nvSpPr>
          <p:cNvPr id="67" name="Google Shape;67;p15"/>
          <p:cNvSpPr txBox="1"/>
          <p:nvPr/>
        </p:nvSpPr>
        <p:spPr>
          <a:xfrm>
            <a:off x="4576975" y="462699"/>
            <a:ext cx="4502400" cy="41127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Mistral Magistral v. 1.2 Reasoning Models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Grok 4 Fast - cost-efficient reasoning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LLM-Deflate: Extracting Into Datasets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Tencent’s Parallel R1 (developed in Seattle)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Ollama Web Search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Spiking Brain Models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Coding - Create &amp; Update Rules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 Code - desktop GUI for ClaudeCode workflows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Spec Kit framework + Claude Code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Code Opus 4.1 is fixed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Qwen3 Coder Plus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DeepSeek V3.1 Terminus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Preventing Fake Alignment (Apollo Research)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DeepSeek-R1 Develops Advanced Reasoning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LEANN Vector DB takes 30x less space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Gemini TV</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sector - a speculative “bubble” ?</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for Creative Media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Python 3.14 (October 7th)</a:t>
            </a:r>
            <a:endParaRPr b="1">
              <a:solidFill>
                <a:srgbClr val="3C78D8"/>
              </a:solidFill>
              <a:latin typeface="Calibri"/>
              <a:ea typeface="Calibri"/>
              <a:cs typeface="Calibri"/>
              <a:sym typeface="Calibri"/>
            </a:endParaRPr>
          </a:p>
        </p:txBody>
      </p:sp>
      <p:sp>
        <p:nvSpPr>
          <p:cNvPr id="68" name="Google Shape;68;p15"/>
          <p:cNvSpPr txBox="1"/>
          <p:nvPr/>
        </p:nvSpPr>
        <p:spPr>
          <a:xfrm>
            <a:off x="4824625" y="157812"/>
            <a:ext cx="4007100" cy="1878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AI is growing 3-4 times faster than Moore’s Law</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4"/>
          <p:cNvSpPr txBox="1"/>
          <p:nvPr/>
        </p:nvSpPr>
        <p:spPr>
          <a:xfrm>
            <a:off x="55075" y="-9225"/>
            <a:ext cx="201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254" name="Google Shape;254;p24"/>
          <p:cNvSpPr txBox="1"/>
          <p:nvPr/>
        </p:nvSpPr>
        <p:spPr>
          <a:xfrm>
            <a:off x="55075" y="363732"/>
            <a:ext cx="4628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Stitch text-to-design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AI-powered design tool launched in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UI designs and frontend code (HTML/CSS) for mobile and web applications using simple text prompts or image inputs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2.5 Pro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Used for fast ideation, MVP sketching, and early mockup generation rather than full-scale prototyping</a:t>
            </a:r>
            <a:endParaRPr sz="1200">
              <a:solidFill>
                <a:schemeClr val="dk1"/>
              </a:solidFill>
              <a:latin typeface="Calibri"/>
              <a:ea typeface="Calibri"/>
              <a:cs typeface="Calibri"/>
              <a:sym typeface="Calibri"/>
            </a:endParaRPr>
          </a:p>
        </p:txBody>
      </p:sp>
      <p:sp>
        <p:nvSpPr>
          <p:cNvPr id="255" name="Google Shape;255;p24"/>
          <p:cNvSpPr txBox="1"/>
          <p:nvPr/>
        </p:nvSpPr>
        <p:spPr>
          <a:xfrm>
            <a:off x="55075" y="1721582"/>
            <a:ext cx="4628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Crush CLI open-source AI coding agent for terminal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 assistance, debugging, and experimentation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 in Go, supports multiple LLMs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 on macOS, Linux, Windows (PowerShell, WSL), and BSD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Session-based UI for managing multiple projects and contexts.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LSP (Language Server Protocol) for deeper code understanding.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Extensible via MCPs (HTTP, Stdio, SSE) for rich workflow automation.</a:t>
            </a:r>
            <a:endParaRPr sz="1200">
              <a:solidFill>
                <a:schemeClr val="dk1"/>
              </a:solidFill>
              <a:latin typeface="Calibri"/>
              <a:ea typeface="Calibri"/>
              <a:cs typeface="Calibri"/>
              <a:sym typeface="Calibri"/>
            </a:endParaRPr>
          </a:p>
        </p:txBody>
      </p:sp>
      <p:sp>
        <p:nvSpPr>
          <p:cNvPr id="256" name="Google Shape;256;p24"/>
          <p:cNvSpPr txBox="1"/>
          <p:nvPr/>
        </p:nvSpPr>
        <p:spPr>
          <a:xfrm>
            <a:off x="61652" y="3080157"/>
            <a:ext cx="4628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Lumi.new - AI no-code app builder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 code generation and live previews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both front-end and fully integrated backend features (database, authentication, analytics, email, file storage)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production-ready deployments, custom domains, security rule configuration, one-click publish, code export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https://www.youtube.com/watch?v=yfpZe9l92I4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57" name="Google Shape;257;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0625" y="502200"/>
            <a:ext cx="2845475" cy="1009425"/>
          </a:xfrm>
          <a:prstGeom prst="rect">
            <a:avLst/>
          </a:prstGeom>
          <a:noFill/>
          <a:ln w="9525" cap="flat" cmpd="sng">
            <a:solidFill>
              <a:srgbClr val="FF0000"/>
            </a:solidFill>
            <a:prstDash val="solid"/>
            <a:round/>
            <a:headEnd type="none" w="sm" len="sm"/>
            <a:tailEnd type="none" w="sm" len="sm"/>
          </a:ln>
        </p:spPr>
      </p:pic>
      <p:pic>
        <p:nvPicPr>
          <p:cNvPr id="258" name="Google Shape;258;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52475" y="1851951"/>
            <a:ext cx="3222000" cy="856200"/>
          </a:xfrm>
          <a:prstGeom prst="rect">
            <a:avLst/>
          </a:prstGeom>
          <a:noFill/>
          <a:ln w="9525" cap="flat" cmpd="sng">
            <a:solidFill>
              <a:srgbClr val="FF0000"/>
            </a:solidFill>
            <a:prstDash val="solid"/>
            <a:round/>
            <a:headEnd type="none" w="sm" len="sm"/>
            <a:tailEnd type="none" w="sm" len="sm"/>
          </a:ln>
        </p:spPr>
      </p:pic>
      <p:pic>
        <p:nvPicPr>
          <p:cNvPr id="259" name="Google Shape;259;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52475" y="2917621"/>
            <a:ext cx="2713029" cy="856200"/>
          </a:xfrm>
          <a:prstGeom prst="rect">
            <a:avLst/>
          </a:prstGeom>
          <a:noFill/>
          <a:ln w="9525" cap="flat" cmpd="sng">
            <a:solidFill>
              <a:srgbClr val="FF0000"/>
            </a:solidFill>
            <a:prstDash val="solid"/>
            <a:round/>
            <a:headEnd type="none" w="sm" len="sm"/>
            <a:tailEnd type="none" w="sm" len="sm"/>
          </a:ln>
        </p:spPr>
      </p:pic>
      <p:sp>
        <p:nvSpPr>
          <p:cNvPr id="260" name="Google Shape;260;p24"/>
          <p:cNvSpPr txBox="1"/>
          <p:nvPr/>
        </p:nvSpPr>
        <p:spPr>
          <a:xfrm>
            <a:off x="61652" y="4453998"/>
            <a:ext cx="4628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Kling 2.5 Turbo - video generation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created by Pollo AI (China) - </a:t>
            </a:r>
            <a:r>
              <a:rPr lang="en" sz="1200" u="sng">
                <a:solidFill>
                  <a:schemeClr val="hlink"/>
                </a:solidFill>
                <a:latin typeface="Calibri"/>
                <a:ea typeface="Calibri"/>
                <a:cs typeface="Calibri"/>
                <a:sym typeface="Calibri"/>
                <a:hlinkClick r:id="rId7"/>
              </a:rPr>
              <a:t>https://app.klingai.com/global/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3x tiems faster and much cheaper than Google's Veo 3</a:t>
            </a:r>
            <a:endParaRPr sz="1200">
              <a:solidFill>
                <a:schemeClr val="dk1"/>
              </a:solidFill>
              <a:latin typeface="Calibri"/>
              <a:ea typeface="Calibri"/>
              <a:cs typeface="Calibri"/>
              <a:sym typeface="Calibri"/>
            </a:endParaRPr>
          </a:p>
        </p:txBody>
      </p:sp>
      <p:pic>
        <p:nvPicPr>
          <p:cNvPr id="261" name="Google Shape;261;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152467" y="3848625"/>
            <a:ext cx="1927327" cy="12186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5"/>
          <p:cNvSpPr txBox="1"/>
          <p:nvPr/>
        </p:nvSpPr>
        <p:spPr>
          <a:xfrm>
            <a:off x="55075" y="-9225"/>
            <a:ext cx="201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267" name="Google Shape;267;p25"/>
          <p:cNvSpPr txBox="1"/>
          <p:nvPr/>
        </p:nvSpPr>
        <p:spPr>
          <a:xfrm>
            <a:off x="355974" y="489100"/>
            <a:ext cx="49041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Skywork - research AI creates professional reports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Skywork is designed for generating consulting-quality research, business, and academic reports with proper formatting and attractive charts/graphs, unlike competitors that produce plain, text-heavy outputs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Automatically cites every statistic, fact, and quote from real sources - from Forbes, Google Scholar, and technical papers - which are clickable for easy verification. This builds trust and transparency that the others fail to deliver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Outputs include infographics and interactive visualizations (including moving charts), which can be instantly regenerated in new styles if users are unsatisfied with the initial design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https://www.youtube.com/watch?v=IY6f_QeEcfg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68" name="Google Shape;268;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30924" y="1097287"/>
            <a:ext cx="3236649" cy="809149"/>
          </a:xfrm>
          <a:prstGeom prst="rect">
            <a:avLst/>
          </a:prstGeom>
          <a:noFill/>
          <a:ln w="9525" cap="flat" cmpd="sng">
            <a:solidFill>
              <a:srgbClr val="FF0000"/>
            </a:solidFill>
            <a:prstDash val="solid"/>
            <a:round/>
            <a:headEnd type="none" w="sm" len="sm"/>
            <a:tailEnd type="none" w="sm" len="sm"/>
          </a:ln>
        </p:spPr>
      </p:pic>
      <p:sp>
        <p:nvSpPr>
          <p:cNvPr id="269" name="Google Shape;269;p25"/>
          <p:cNvSpPr txBox="1"/>
          <p:nvPr/>
        </p:nvSpPr>
        <p:spPr>
          <a:xfrm>
            <a:off x="400174" y="2748333"/>
            <a:ext cx="48600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Supernova: New Free AI Coder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Launched across multiple platforms, completely free with unlimited usage, 200K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 images, diagrams, 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Three reasoning levels - Low, medium, and high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Very fast (4-6 times faster on average)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analyze broken website layouts and provide exact CSS fixes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may be a Grok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struggled with long complex code modifications; proper UI element alignment in some cases; Reliability issues causing glitching during extended generations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Overal - good, but not great</a:t>
            </a:r>
            <a:endParaRPr sz="1200">
              <a:solidFill>
                <a:schemeClr val="dk1"/>
              </a:solidFill>
              <a:latin typeface="Calibri"/>
              <a:ea typeface="Calibri"/>
              <a:cs typeface="Calibri"/>
              <a:sym typeface="Calibri"/>
            </a:endParaRPr>
          </a:p>
        </p:txBody>
      </p:sp>
      <p:pic>
        <p:nvPicPr>
          <p:cNvPr id="270" name="Google Shape;270;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03312" y="3408446"/>
            <a:ext cx="3291875" cy="91475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6"/>
          <p:cNvSpPr txBox="1"/>
          <p:nvPr/>
        </p:nvSpPr>
        <p:spPr>
          <a:xfrm>
            <a:off x="55075" y="20375"/>
            <a:ext cx="1712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a:solidFill>
                <a:schemeClr val="dk1"/>
              </a:solidFill>
              <a:latin typeface="Calibri"/>
              <a:ea typeface="Calibri"/>
              <a:cs typeface="Calibri"/>
              <a:sym typeface="Calibri"/>
            </a:endParaRPr>
          </a:p>
        </p:txBody>
      </p:sp>
      <p:sp>
        <p:nvSpPr>
          <p:cNvPr id="276" name="Google Shape;276;p26"/>
          <p:cNvSpPr txBox="1"/>
          <p:nvPr/>
        </p:nvSpPr>
        <p:spPr>
          <a:xfrm>
            <a:off x="94975" y="499945"/>
            <a:ext cx="44274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AWS Strands - agent orchestration framework</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open-source, and free, can use various LLM providers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includes built-in memory, MCP support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Integrates with Crew AI and Langgraph.</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Users can add custom tools by defining Python methods with a decorator and docstring description, making them accessible to Strands 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can create sophisticated Multi-Agent workflows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Strands supports two orchestration modes: Graph (pipeline) &amp; Swarm (agents run in parallel)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https://github.com/strands-agents/sdk-python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https://www.youtube.com/watch?v=Z6urONR1b2s</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p:txBody>
      </p:sp>
      <p:pic>
        <p:nvPicPr>
          <p:cNvPr id="277" name="Google Shape;277;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4775" y="499950"/>
            <a:ext cx="2635654" cy="1881000"/>
          </a:xfrm>
          <a:prstGeom prst="rect">
            <a:avLst/>
          </a:prstGeom>
          <a:noFill/>
          <a:ln w="9525" cap="flat" cmpd="sng">
            <a:solidFill>
              <a:srgbClr val="FF0000"/>
            </a:solidFill>
            <a:prstDash val="solid"/>
            <a:round/>
            <a:headEnd type="none" w="sm" len="sm"/>
            <a:tailEnd type="none" w="sm" len="sm"/>
          </a:ln>
        </p:spPr>
      </p:pic>
      <p:sp>
        <p:nvSpPr>
          <p:cNvPr id="278" name="Google Shape;278;p26"/>
          <p:cNvSpPr txBox="1"/>
          <p:nvPr/>
        </p:nvSpPr>
        <p:spPr>
          <a:xfrm>
            <a:off x="82075" y="2566475"/>
            <a:ext cx="4453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 Magistral v. 1.2 - Small &amp; Medium Reasoning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a:latin typeface="Calibri"/>
                <a:ea typeface="Calibri"/>
                <a:cs typeface="Calibri"/>
                <a:sym typeface="Calibri"/>
              </a:rPr>
              <a:t>The first versions were released in June. The Magistral </a:t>
            </a:r>
            <a:r>
              <a:rPr lang="en" sz="1200">
                <a:solidFill>
                  <a:srgbClr val="000000"/>
                </a:solidFill>
                <a:latin typeface="Calibri"/>
                <a:ea typeface="Calibri"/>
                <a:cs typeface="Calibri"/>
                <a:sym typeface="Calibri"/>
              </a:rPr>
              <a:t>Small 24B params open-source model is based on Mistral Small 3.1, 128K context (40k effective); </a:t>
            </a:r>
            <a:r>
              <a:rPr lang="en" sz="1200">
                <a:latin typeface="Calibri"/>
                <a:ea typeface="Calibri"/>
                <a:cs typeface="Calibri"/>
                <a:sym typeface="Calibri"/>
              </a:rPr>
              <a:t>It is v</a:t>
            </a:r>
            <a:r>
              <a:rPr lang="en" sz="1200">
                <a:solidFill>
                  <a:srgbClr val="000000"/>
                </a:solidFill>
                <a:latin typeface="Calibri"/>
                <a:ea typeface="Calibri"/>
                <a:cs typeface="Calibri"/>
                <a:sym typeface="Calibri"/>
              </a:rPr>
              <a:t>ery fast</a:t>
            </a:r>
            <a:r>
              <a:rPr lang="en" sz="1200">
                <a:latin typeface="Calibri"/>
                <a:ea typeface="Calibri"/>
                <a:cs typeface="Calibri"/>
                <a:sym typeface="Calibri"/>
              </a:rPr>
              <a:t>. </a:t>
            </a:r>
            <a:r>
              <a:rPr lang="en" sz="1200">
                <a:solidFill>
                  <a:srgbClr val="000000"/>
                </a:solidFill>
                <a:latin typeface="Calibri"/>
                <a:ea typeface="Calibri"/>
                <a:cs typeface="Calibri"/>
                <a:sym typeface="Calibri"/>
              </a:rPr>
              <a:t>Magistral Medium is a bigger model for Enterprise</a:t>
            </a:r>
            <a:endParaRPr sz="1200">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new updated v. 1.2 adds multimodality (Vision Support), benchmark scores improved by approximately 15%, improved tool integration, including better web search capability, superior code interpretation, and more reliable image generation support.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Improved Tone, Formatting, and Persona</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Faster responses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https://huggingface.co/mistralai/Magistral-Small-2509</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https://docs.mistral.ai/getting-started/models/models_overview/</a:t>
            </a:r>
            <a:endParaRPr sz="900">
              <a:solidFill>
                <a:srgbClr val="000000"/>
              </a:solidFill>
              <a:latin typeface="Calibri"/>
              <a:ea typeface="Calibri"/>
              <a:cs typeface="Calibri"/>
              <a:sym typeface="Calibri"/>
            </a:endParaRPr>
          </a:p>
        </p:txBody>
      </p:sp>
      <p:pic>
        <p:nvPicPr>
          <p:cNvPr id="279" name="Google Shape;279;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74775" y="2897470"/>
            <a:ext cx="4303924" cy="186224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7"/>
          <p:cNvSpPr txBox="1"/>
          <p:nvPr/>
        </p:nvSpPr>
        <p:spPr>
          <a:xfrm>
            <a:off x="55075" y="-9225"/>
            <a:ext cx="201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- 6</a:t>
            </a:r>
            <a:endParaRPr sz="2000" b="1" i="0" u="none" strike="noStrike" cap="none">
              <a:solidFill>
                <a:schemeClr val="dk1"/>
              </a:solidFill>
              <a:latin typeface="Calibri"/>
              <a:ea typeface="Calibri"/>
              <a:cs typeface="Calibri"/>
              <a:sym typeface="Calibri"/>
            </a:endParaRPr>
          </a:p>
        </p:txBody>
      </p:sp>
      <p:sp>
        <p:nvSpPr>
          <p:cNvPr id="285" name="Google Shape;285;p27"/>
          <p:cNvSpPr txBox="1"/>
          <p:nvPr/>
        </p:nvSpPr>
        <p:spPr>
          <a:xfrm>
            <a:off x="99275" y="409400"/>
            <a:ext cx="5082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Grok 4 Fast - cost-efficient reasoning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https://x.ai/news/grok-4-fast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cost-efficiency (47x cheaper than Grok 4), cutting-edge web and X search capabilities, a 2M token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(text &amp;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Grok 4 Fast is tuned for both reasoning-heavy and fast, latency-sensitive tasks, making it flexible for many practical applications.</a:t>
            </a:r>
            <a:endParaRPr sz="1200">
              <a:solidFill>
                <a:schemeClr val="dk1"/>
              </a:solidFill>
              <a:latin typeface="Calibri"/>
              <a:ea typeface="Calibri"/>
              <a:cs typeface="Calibri"/>
              <a:sym typeface="Calibri"/>
            </a:endParaRPr>
          </a:p>
        </p:txBody>
      </p:sp>
      <p:pic>
        <p:nvPicPr>
          <p:cNvPr id="286" name="Google Shape;286;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77458" y="224600"/>
            <a:ext cx="2849704" cy="1496099"/>
          </a:xfrm>
          <a:prstGeom prst="rect">
            <a:avLst/>
          </a:prstGeom>
          <a:noFill/>
          <a:ln w="9525" cap="flat" cmpd="sng">
            <a:solidFill>
              <a:srgbClr val="FF0000"/>
            </a:solidFill>
            <a:prstDash val="solid"/>
            <a:round/>
            <a:headEnd type="none" w="sm" len="sm"/>
            <a:tailEnd type="none" w="sm" len="sm"/>
          </a:ln>
        </p:spPr>
      </p:pic>
      <p:sp>
        <p:nvSpPr>
          <p:cNvPr id="287" name="Google Shape;287;p27"/>
          <p:cNvSpPr txBox="1"/>
          <p:nvPr/>
        </p:nvSpPr>
        <p:spPr>
          <a:xfrm>
            <a:off x="99275" y="1812918"/>
            <a:ext cx="50820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LLM-Deflate: Extracting LLMs Into Datasets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LLMs compress training data into their parameters. This compression is lossy but highly effective - Terabytes of text into Billions of parameters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process can be reversed: we can extract structured datasets from trained models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https://www.scalarlm.com/blog/llm-deflate-extracting-llms-into-datasets/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88" name="Google Shape;288;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277451" y="1812925"/>
            <a:ext cx="1841167" cy="1080601"/>
          </a:xfrm>
          <a:prstGeom prst="rect">
            <a:avLst/>
          </a:prstGeom>
          <a:noFill/>
          <a:ln w="9525" cap="flat" cmpd="sng">
            <a:solidFill>
              <a:srgbClr val="FF0000"/>
            </a:solidFill>
            <a:prstDash val="solid"/>
            <a:round/>
            <a:headEnd type="none" w="sm" len="sm"/>
            <a:tailEnd type="none" w="sm" len="sm"/>
          </a:ln>
        </p:spPr>
      </p:pic>
      <p:sp>
        <p:nvSpPr>
          <p:cNvPr id="289" name="Google Shape;289;p27"/>
          <p:cNvSpPr txBox="1"/>
          <p:nvPr/>
        </p:nvSpPr>
        <p:spPr>
          <a:xfrm>
            <a:off x="99275" y="2985749"/>
            <a:ext cx="5082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Tencent’s Parallel R1 (developed in Seattle)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splitting reasoning into multiple reasoning paths (branches), evaluating different approaches, and then merging the results for a final answer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Parallel R1 achieved dramatic jumps in math benchmarks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7"/>
              </a:rPr>
              <a:t>https://www.youtube.com/watch?v=OM3bnD4d6q0</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https://arxiv.org/pdf/2509.07980</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p:txBody>
      </p:sp>
      <p:pic>
        <p:nvPicPr>
          <p:cNvPr id="290" name="Google Shape;290;p27"/>
          <p:cNvPicPr preferRelativeResize="0"/>
          <p:nvPr/>
        </p:nvPicPr>
        <p:blipFill>
          <a:blip r:embed="rId9">
            <a:alphaModFix/>
          </a:blip>
          <a:stretch>
            <a:fillRect/>
          </a:stretch>
        </p:blipFill>
        <p:spPr>
          <a:xfrm>
            <a:off x="5277458" y="2985750"/>
            <a:ext cx="3557934" cy="1311300"/>
          </a:xfrm>
          <a:prstGeom prst="rect">
            <a:avLst/>
          </a:prstGeom>
          <a:noFill/>
          <a:ln w="9525" cap="flat" cmpd="sng">
            <a:solidFill>
              <a:srgbClr val="FF0000"/>
            </a:solidFill>
            <a:prstDash val="solid"/>
            <a:round/>
            <a:headEnd type="none" w="sm" len="sm"/>
            <a:tailEnd type="none" w="sm" len="sm"/>
          </a:ln>
        </p:spPr>
      </p:pic>
      <p:sp>
        <p:nvSpPr>
          <p:cNvPr id="291" name="Google Shape;291;p27"/>
          <p:cNvSpPr txBox="1"/>
          <p:nvPr/>
        </p:nvSpPr>
        <p:spPr>
          <a:xfrm>
            <a:off x="99275" y="4204775"/>
            <a:ext cx="2775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Ollama Web Search</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Ollama now offers API for web search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10"/>
              </a:rPr>
              <a:t>https://ollama.com/blog/web-search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92" name="Google Shape;292;p2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2961900" y="4204775"/>
            <a:ext cx="889221" cy="892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8"/>
          <p:cNvSpPr txBox="1"/>
          <p:nvPr/>
        </p:nvSpPr>
        <p:spPr>
          <a:xfrm>
            <a:off x="55075" y="-9225"/>
            <a:ext cx="3084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Spiking Brain Models</a:t>
            </a:r>
            <a:endParaRPr sz="2000" b="1" i="0" u="none" strike="noStrike" cap="none">
              <a:solidFill>
                <a:schemeClr val="dk1"/>
              </a:solidFill>
              <a:latin typeface="Calibri"/>
              <a:ea typeface="Calibri"/>
              <a:cs typeface="Calibri"/>
              <a:sym typeface="Calibri"/>
            </a:endParaRPr>
          </a:p>
        </p:txBody>
      </p:sp>
      <p:sp>
        <p:nvSpPr>
          <p:cNvPr id="298" name="Google Shape;298;p28"/>
          <p:cNvSpPr txBox="1"/>
          <p:nvPr/>
        </p:nvSpPr>
        <p:spPr>
          <a:xfrm>
            <a:off x="99275" y="532315"/>
            <a:ext cx="43701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Spiking Brain models</a:t>
            </a:r>
            <a:r>
              <a:rPr lang="en" sz="1200">
                <a:solidFill>
                  <a:schemeClr val="dk1"/>
                </a:solidFill>
                <a:latin typeface="Calibri"/>
                <a:ea typeface="Calibri"/>
                <a:cs typeface="Calibri"/>
                <a:sym typeface="Calibri"/>
              </a:rPr>
              <a:t> use "event-driven processing" (China)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Mimics biological neurons which activate (spike) when necessary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approach provides 69% computation sparsity and massive energy savings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architecture replaces traditional quadratic attention with linear attention, allowing much longer context lengths (up to 4M tokens) without exponential computational growth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MoE approach ensures only relevant specialist modules are activated for each task, improving both efficiency and performance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Spiking Brain 7B model is 100x faster on long texts compared to traditional models, while using far less energy (reflecting up to 43x improvement with quantization)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research is open-source, unlocking rapid follow-up and innovation in the AI community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Spiking Brain’s efficiency could help reduce AI’s energy impact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https://www.youtube.com/watch?v=pX070TcFwvU</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https://arxiv.org/pdf/2509.05276</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p:txBody>
      </p:sp>
      <p:pic>
        <p:nvPicPr>
          <p:cNvPr id="299" name="Google Shape;299;p28"/>
          <p:cNvPicPr preferRelativeResize="0"/>
          <p:nvPr/>
        </p:nvPicPr>
        <p:blipFill>
          <a:blip r:embed="rId5">
            <a:alphaModFix/>
          </a:blip>
          <a:stretch>
            <a:fillRect/>
          </a:stretch>
        </p:blipFill>
        <p:spPr>
          <a:xfrm>
            <a:off x="4621775" y="540050"/>
            <a:ext cx="2466975" cy="1847850"/>
          </a:xfrm>
          <a:prstGeom prst="rect">
            <a:avLst/>
          </a:prstGeom>
          <a:noFill/>
          <a:ln w="9525" cap="flat" cmpd="sng">
            <a:solidFill>
              <a:srgbClr val="FF0000"/>
            </a:solidFill>
            <a:prstDash val="solid"/>
            <a:round/>
            <a:headEnd type="none" w="sm" len="sm"/>
            <a:tailEnd type="none" w="sm" len="sm"/>
          </a:ln>
        </p:spPr>
      </p:pic>
      <p:pic>
        <p:nvPicPr>
          <p:cNvPr id="300" name="Google Shape;300;p28"/>
          <p:cNvPicPr preferRelativeResize="0"/>
          <p:nvPr/>
        </p:nvPicPr>
        <p:blipFill>
          <a:blip r:embed="rId6">
            <a:alphaModFix/>
          </a:blip>
          <a:stretch>
            <a:fillRect/>
          </a:stretch>
        </p:blipFill>
        <p:spPr>
          <a:xfrm>
            <a:off x="4621775" y="2642325"/>
            <a:ext cx="3657600" cy="1247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Coding - 1</a:t>
            </a:r>
            <a:endParaRPr sz="2000" b="1" i="0" u="none" strike="noStrike" cap="none">
              <a:solidFill>
                <a:schemeClr val="dk1"/>
              </a:solidFill>
              <a:latin typeface="Calibri"/>
              <a:ea typeface="Calibri"/>
              <a:cs typeface="Calibri"/>
              <a:sym typeface="Calibri"/>
            </a:endParaRPr>
          </a:p>
        </p:txBody>
      </p:sp>
      <p:sp>
        <p:nvSpPr>
          <p:cNvPr id="306" name="Google Shape;306;p29"/>
          <p:cNvSpPr txBox="1"/>
          <p:nvPr/>
        </p:nvSpPr>
        <p:spPr>
          <a:xfrm>
            <a:off x="85525" y="353200"/>
            <a:ext cx="3333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Coding - Create &amp; Update Rules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AI makes mistake, don't just ask it to fix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create the rules so that next time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it will not do the same mistake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https://www.youtube.com/watch?v=oiOiX2FkXJo</a:t>
            </a:r>
            <a:endParaRPr sz="1200">
              <a:solidFill>
                <a:schemeClr val="dk1"/>
              </a:solidFill>
              <a:latin typeface="Calibri"/>
              <a:ea typeface="Calibri"/>
              <a:cs typeface="Calibri"/>
              <a:sym typeface="Calibri"/>
            </a:endParaRPr>
          </a:p>
        </p:txBody>
      </p:sp>
      <p:sp>
        <p:nvSpPr>
          <p:cNvPr id="307" name="Google Shape;307;p29"/>
          <p:cNvSpPr txBox="1"/>
          <p:nvPr/>
        </p:nvSpPr>
        <p:spPr>
          <a:xfrm>
            <a:off x="85525" y="2250442"/>
            <a:ext cx="34323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 Code - desktop GUI for ClaudeCode workflows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Addressing issues such as rate limits, short context retention, and agentic AI 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desktop app built with Tauri (</a:t>
            </a:r>
            <a:r>
              <a:rPr lang="en" sz="1200" u="sng">
                <a:solidFill>
                  <a:schemeClr val="hlink"/>
                </a:solidFill>
                <a:latin typeface="Calibri"/>
                <a:ea typeface="Calibri"/>
                <a:cs typeface="Calibri"/>
                <a:sym typeface="Calibri"/>
                <a:hlinkClick r:id="rId4"/>
              </a:rPr>
              <a:t>node.js</a:t>
            </a:r>
            <a:r>
              <a:rPr lang="en" sz="1200">
                <a:solidFill>
                  <a:schemeClr val="dk1"/>
                </a:solidFill>
                <a:latin typeface="Calibri"/>
                <a:ea typeface="Calibri"/>
                <a:cs typeface="Calibri"/>
                <a:sym typeface="Calibri"/>
              </a:rPr>
              <a:t>) that acts as a command center for ClaudeCode sessions, offering an intuitive graphical interface for managing and interacting with Claude agentic workflows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Custom agent creation (for debugging, frontend development, documentation, etc.), multi-agent management for complex workflows, persistent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session tracking, usage dashboards, and secure background agent execution, enabling continuous productivity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https://www.youtube.com/watch?v=lc1EyvLSUS8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308" name="Google Shape;308;p29"/>
          <p:cNvSpPr txBox="1"/>
          <p:nvPr/>
        </p:nvSpPr>
        <p:spPr>
          <a:xfrm>
            <a:off x="5424550" y="353200"/>
            <a:ext cx="36630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GitHub Spec Kit framework + Claude 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https://www.youtube.com/watch?v=30D_SY9Ning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Installation and configuration of Spec Kit, using uvx commands and integrating with Claude Code on a Mac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 Kit enforces a structured, three-phase workflow: Specify, Plan,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Results: The tool generated substantial code, including authentication, resume tailoring, streaming responses, and API integrations, but did not fully implement all features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Pos: Good component/service architecture; Effective API contract and state management; Well-organized documentation and a promising test suite structure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Cons: Spec Kit sometimes over-plans, feels “too comprehensive,” and can drain token/context windows; Absence of critical user interactions during long, uninterrupted planning phases creates a “too hands-off” experience; Some implementation choices—such as outdated framework selection—did not reflect the depth of prior planning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 Spec Kit delivers value for structuring new features, but may be “too much” for whole applications; selective use is recommended</a:t>
            </a:r>
            <a:endParaRPr sz="1200">
              <a:solidFill>
                <a:schemeClr val="dk1"/>
              </a:solidFill>
              <a:latin typeface="Calibri"/>
              <a:ea typeface="Calibri"/>
              <a:cs typeface="Calibri"/>
              <a:sym typeface="Calibri"/>
            </a:endParaRPr>
          </a:p>
        </p:txBody>
      </p:sp>
      <p:pic>
        <p:nvPicPr>
          <p:cNvPr id="309" name="Google Shape;309;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482069" y="101950"/>
            <a:ext cx="1396950" cy="784925"/>
          </a:xfrm>
          <a:prstGeom prst="rect">
            <a:avLst/>
          </a:prstGeom>
          <a:noFill/>
          <a:ln w="9525" cap="flat" cmpd="sng">
            <a:solidFill>
              <a:srgbClr val="FF0000"/>
            </a:solidFill>
            <a:prstDash val="solid"/>
            <a:round/>
            <a:headEnd type="none" w="sm" len="sm"/>
            <a:tailEnd type="none" w="sm" len="sm"/>
          </a:ln>
        </p:spPr>
      </p:pic>
      <p:pic>
        <p:nvPicPr>
          <p:cNvPr id="310" name="Google Shape;310;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582375" y="3828525"/>
            <a:ext cx="1396950" cy="1211025"/>
          </a:xfrm>
          <a:prstGeom prst="rect">
            <a:avLst/>
          </a:prstGeom>
          <a:noFill/>
          <a:ln w="9525" cap="flat" cmpd="sng">
            <a:solidFill>
              <a:srgbClr val="FF0000"/>
            </a:solidFill>
            <a:prstDash val="solid"/>
            <a:round/>
            <a:headEnd type="none" w="sm" len="sm"/>
            <a:tailEnd type="none" w="sm" len="sm"/>
          </a:ln>
        </p:spPr>
      </p:pic>
      <p:pic>
        <p:nvPicPr>
          <p:cNvPr id="311" name="Google Shape;311;p2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3657608" y="1372400"/>
            <a:ext cx="1682125" cy="942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Coding - 2</a:t>
            </a:r>
            <a:endParaRPr sz="2000" b="1" i="0" u="none" strike="noStrike" cap="none">
              <a:solidFill>
                <a:schemeClr val="dk1"/>
              </a:solidFill>
              <a:latin typeface="Calibri"/>
              <a:ea typeface="Calibri"/>
              <a:cs typeface="Calibri"/>
              <a:sym typeface="Calibri"/>
            </a:endParaRPr>
          </a:p>
        </p:txBody>
      </p:sp>
      <p:sp>
        <p:nvSpPr>
          <p:cNvPr id="317" name="Google Shape;317;p30"/>
          <p:cNvSpPr txBox="1"/>
          <p:nvPr/>
        </p:nvSpPr>
        <p:spPr>
          <a:xfrm>
            <a:off x="70225" y="399625"/>
            <a:ext cx="44445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Code Opus 4.1 is fixed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resolved prior bugs that made it unreliable for several weeks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ability to autonomously diagnose and fixe errors without requiring explicit feedback, using modes like Ultra Think and integrating Playwright MCP for advanced debugging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"Ultra Think" mode received visual improvements, making its deep analysis state clearly visible during development sessions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run Docker and backend/frontend processes more robustly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Code is regarded as currently superior to Codex - </a:t>
            </a:r>
            <a:r>
              <a:rPr lang="en" sz="1200" u="sng">
                <a:solidFill>
                  <a:schemeClr val="hlink"/>
                </a:solidFill>
                <a:latin typeface="Calibri"/>
                <a:ea typeface="Calibri"/>
                <a:cs typeface="Calibri"/>
                <a:sym typeface="Calibri"/>
                <a:hlinkClick r:id="rId3"/>
              </a:rPr>
              <a:t>https://www.youtube.com/watch?v=vGAbJS5bqgk</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318" name="Google Shape;318;p30"/>
          <p:cNvSpPr txBox="1"/>
          <p:nvPr/>
        </p:nvSpPr>
        <p:spPr>
          <a:xfrm>
            <a:off x="70225" y="2334478"/>
            <a:ext cx="44445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Qwen3 Coder Plus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professional-grade developer tasks and enterprise automation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Based on Qwen3 Coder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ultra-long context windows (256K - up to 1M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memory and reasoning in complex programming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SwiGLU activation for better model efficiency and learning dynamics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Includes tool calling and caching, enabling agentic behaviors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More robust multi-file capabilities, improved tool integration, and specialized support for code-centric agent workflows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Alibaba Cloud Model Studio and API platforms with on-demand pricing tiers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https://openrouter.ai/qwen/qwen3-coder-plus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https://qwenlm.github.io/blog/qwen3-coder/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https://github.com/QwenLM/Qwen3-Coder</a:t>
            </a:r>
            <a:endParaRPr sz="1200">
              <a:solidFill>
                <a:schemeClr val="dk1"/>
              </a:solidFill>
              <a:latin typeface="Calibri"/>
              <a:ea typeface="Calibri"/>
              <a:cs typeface="Calibri"/>
              <a:sym typeface="Calibri"/>
            </a:endParaRPr>
          </a:p>
        </p:txBody>
      </p:sp>
      <p:sp>
        <p:nvSpPr>
          <p:cNvPr id="319" name="Google Shape;319;p30"/>
          <p:cNvSpPr txBox="1"/>
          <p:nvPr/>
        </p:nvSpPr>
        <p:spPr>
          <a:xfrm>
            <a:off x="4779475" y="397875"/>
            <a:ext cx="4285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V3.1 Terminus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Powerful, fast, and cost-efficient open-source agentic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Optimized for agentic tasks such as code generation, search, tool use, and complex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on OpenRouter per 1M in/out: $0.27 / $1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 window 131K tokens, 65K max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the DeepSeek chatbot, API, and external providers like OpenRouter and KiloCode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https://www.youtube.com/watch?v=Xn7dvobcn1c</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20" name="Google Shape;320;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09216" y="2231175"/>
            <a:ext cx="2052975" cy="1149672"/>
          </a:xfrm>
          <a:prstGeom prst="rect">
            <a:avLst/>
          </a:prstGeom>
          <a:noFill/>
          <a:ln>
            <a:noFill/>
          </a:ln>
        </p:spPr>
      </p:pic>
      <p:pic>
        <p:nvPicPr>
          <p:cNvPr id="321" name="Google Shape;321;p3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997718" y="2231175"/>
            <a:ext cx="1987498" cy="1149675"/>
          </a:xfrm>
          <a:prstGeom prst="rect">
            <a:avLst/>
          </a:prstGeom>
          <a:noFill/>
          <a:ln w="9525" cap="flat" cmpd="sng">
            <a:solidFill>
              <a:srgbClr val="FF0000"/>
            </a:solidFill>
            <a:prstDash val="solid"/>
            <a:round/>
            <a:headEnd type="none" w="sm" len="sm"/>
            <a:tailEnd type="none" w="sm" len="sm"/>
          </a:ln>
        </p:spPr>
      </p:pic>
      <p:pic>
        <p:nvPicPr>
          <p:cNvPr id="322" name="Google Shape;322;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09225" y="3533250"/>
            <a:ext cx="2052975" cy="11496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1"/>
          <p:cNvSpPr txBox="1"/>
          <p:nvPr/>
        </p:nvSpPr>
        <p:spPr>
          <a:xfrm>
            <a:off x="55075" y="-9225"/>
            <a:ext cx="3254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Preventing Fake Alignment</a:t>
            </a:r>
            <a:endParaRPr sz="2000" b="1" i="0" u="none" strike="noStrike" cap="none">
              <a:solidFill>
                <a:schemeClr val="dk1"/>
              </a:solidFill>
              <a:latin typeface="Calibri"/>
              <a:ea typeface="Calibri"/>
              <a:cs typeface="Calibri"/>
              <a:sym typeface="Calibri"/>
            </a:endParaRPr>
          </a:p>
        </p:txBody>
      </p:sp>
      <p:sp>
        <p:nvSpPr>
          <p:cNvPr id="328" name="Google Shape;328;p31"/>
          <p:cNvSpPr txBox="1"/>
          <p:nvPr/>
        </p:nvSpPr>
        <p:spPr>
          <a:xfrm>
            <a:off x="55075" y="648725"/>
            <a:ext cx="4434000" cy="438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Preventing Fake Alignment - Anti-scheming training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Apollo Research &amp; OpenAI</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https://www.antischeming.ai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https://static1.squarespace.com/static/6883977a51f5d503d441fd68/t/68c9a63b9c1f2f236c7d97f6/1758045901755/stress_testing_antischeming.pdf</a:t>
            </a:r>
            <a:r>
              <a:rPr lang="en" sz="800">
                <a:solidFill>
                  <a:schemeClr val="dk1"/>
                </a:solidFill>
                <a:latin typeface="Calibri"/>
                <a:ea typeface="Calibri"/>
                <a:cs typeface="Calibri"/>
                <a:sym typeface="Calibri"/>
              </a:rPr>
              <a:t> - full paper 94 pages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https://www.apolloresearch.ai/research/stress-testing-anti-scheming-training</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https://openai.com/index/detecting-and-reducing-scheming-in-ai-models/</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paper describes stress tests for hidden misalignment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Scheming refers to AIs that pretend to be aligned but pursue hidden agendas, often by concealing or distorting task-relevant information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and Apollo built simulated environments for measuring covert actions—a proxy for scheming—across major frontier models (OpenAI o3, o4-mini, Gemini-2.5-pro, Claude Opus-4)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Through "deliberative alignment" - training models to explicitly reason about an anti-scheming safety spec - the prevalence of covert actions dropped ~30×: from 13% to 0.4% in OpenAI o3, and from 8.7% to 0.3% in o4-mini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Anti-scheming training reduced deception in real-world ChatGPT conversations from 31.4% to 14.2%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Despite these improvements, rare but significant failures remain.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Models often adapt their behavior if they sense they are being evaluated, which complicates detection of true alignment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Reductions in observed scheming may partly be due to models learning to perform well specifically during evaluation, not genuinely eliminating the underlying issue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challenge is distinguishing authentic behavior change from improved concealment</a:t>
            </a:r>
            <a:endParaRPr sz="1100">
              <a:solidFill>
                <a:schemeClr val="dk1"/>
              </a:solidFill>
              <a:latin typeface="Calibri"/>
              <a:ea typeface="Calibri"/>
              <a:cs typeface="Calibri"/>
              <a:sym typeface="Calibri"/>
            </a:endParaRPr>
          </a:p>
        </p:txBody>
      </p:sp>
      <p:sp>
        <p:nvSpPr>
          <p:cNvPr id="329" name="Google Shape;329;p31"/>
          <p:cNvSpPr txBox="1"/>
          <p:nvPr/>
        </p:nvSpPr>
        <p:spPr>
          <a:xfrm>
            <a:off x="4627075" y="2139359"/>
            <a:ext cx="44340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Anti-Scheming Safety Spec:</a:t>
            </a:r>
            <a:endParaRPr sz="1100" b="1">
              <a:solidFill>
                <a:srgbClr val="FF0000"/>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No covert actions or deception (AS1).</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Any request to violate anti-scheming principles is treated as fundamentally unacceptable (AS2).</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Violations must be reported (AS3).</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When unsure, err on the side of not scheming (AS4).</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Proactive, transparent sharing of reasoning and intentions (GP1–GP4)</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Scheming is an active, unsolved alignment challenge anticipated to intensify as AI systems take on complex, real-world tasks with ambiguous or long-term goals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has integrated scheming-related monitoring (“sandbagging,” undermining safeguards) into its </a:t>
            </a:r>
            <a:r>
              <a:rPr lang="en" sz="1100" b="1">
                <a:solidFill>
                  <a:srgbClr val="FF0000"/>
                </a:solidFill>
                <a:latin typeface="Calibri"/>
                <a:ea typeface="Calibri"/>
                <a:cs typeface="Calibri"/>
                <a:sym typeface="Calibri"/>
              </a:rPr>
              <a:t>Preparedness Framework</a:t>
            </a:r>
            <a:r>
              <a:rPr lang="en" sz="1100">
                <a:solidFill>
                  <a:schemeClr val="dk1"/>
                </a:solidFill>
                <a:latin typeface="Calibri"/>
                <a:ea typeface="Calibri"/>
                <a:cs typeface="Calibri"/>
                <a:sym typeface="Calibri"/>
              </a:rPr>
              <a:t> and is piloting cross-lab safety evaluations, competitive red-teaming challenges, and advocating for transparency in reasoning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Further research and industry-wide cooperation are crucial, especially to avoid training practices that erode chain-of-thought monitorability</a:t>
            </a:r>
            <a:endParaRPr sz="1100">
              <a:solidFill>
                <a:schemeClr val="dk1"/>
              </a:solidFill>
              <a:latin typeface="Calibri"/>
              <a:ea typeface="Calibri"/>
              <a:cs typeface="Calibri"/>
              <a:sym typeface="Calibri"/>
            </a:endParaRPr>
          </a:p>
        </p:txBody>
      </p:sp>
      <p:pic>
        <p:nvPicPr>
          <p:cNvPr id="330" name="Google Shape;330;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27074" y="441750"/>
            <a:ext cx="1375151" cy="1567425"/>
          </a:xfrm>
          <a:prstGeom prst="rect">
            <a:avLst/>
          </a:prstGeom>
          <a:noFill/>
          <a:ln w="9525" cap="flat" cmpd="sng">
            <a:solidFill>
              <a:srgbClr val="FF0000"/>
            </a:solidFill>
            <a:prstDash val="solid"/>
            <a:round/>
            <a:headEnd type="none" w="sm" len="sm"/>
            <a:tailEnd type="none" w="sm" len="sm"/>
          </a:ln>
        </p:spPr>
      </p:pic>
      <p:sp>
        <p:nvSpPr>
          <p:cNvPr id="331" name="Google Shape;331;p31"/>
          <p:cNvSpPr txBox="1"/>
          <p:nvPr/>
        </p:nvSpPr>
        <p:spPr>
          <a:xfrm>
            <a:off x="6079375" y="1144275"/>
            <a:ext cx="2981700" cy="86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a:solidFill>
                  <a:srgbClr val="FF0000"/>
                </a:solidFill>
                <a:latin typeface="Calibri"/>
                <a:ea typeface="Calibri"/>
                <a:cs typeface="Calibri"/>
                <a:sym typeface="Calibri"/>
              </a:rPr>
              <a:t>Apollo Research</a:t>
            </a:r>
            <a:r>
              <a:rPr lang="en" sz="1100">
                <a:solidFill>
                  <a:schemeClr val="dk1"/>
                </a:solidFill>
                <a:latin typeface="Calibri"/>
                <a:ea typeface="Calibri"/>
                <a:cs typeface="Calibri"/>
                <a:sym typeface="Calibri"/>
              </a:rPr>
              <a:t> is headquartered in London, UK.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It is a privately held company founded in 2023, operating as a technical AI safety startup focused on evaluating and mitigating risks from deceptive and strategically misaligned AI systems</a:t>
            </a:r>
            <a:endParaRPr sz="1100">
              <a:solidFill>
                <a:schemeClr val="dk1"/>
              </a:solidFill>
              <a:latin typeface="Calibri"/>
              <a:ea typeface="Calibri"/>
              <a:cs typeface="Calibri"/>
              <a:sym typeface="Calibri"/>
            </a:endParaRPr>
          </a:p>
        </p:txBody>
      </p:sp>
      <p:pic>
        <p:nvPicPr>
          <p:cNvPr id="332" name="Google Shape;332;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079375" y="441750"/>
            <a:ext cx="2981700" cy="278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2"/>
          <p:cNvSpPr txBox="1"/>
          <p:nvPr/>
        </p:nvSpPr>
        <p:spPr>
          <a:xfrm>
            <a:off x="55075" y="-9225"/>
            <a:ext cx="45669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DeepSeek-R1 Develops Advanced Reasoning</a:t>
            </a:r>
            <a:endParaRPr sz="1800" b="1" i="0" u="none" strike="noStrike" cap="none">
              <a:solidFill>
                <a:schemeClr val="dk1"/>
              </a:solidFill>
              <a:latin typeface="Calibri"/>
              <a:ea typeface="Calibri"/>
              <a:cs typeface="Calibri"/>
              <a:sym typeface="Calibri"/>
            </a:endParaRPr>
          </a:p>
        </p:txBody>
      </p:sp>
      <p:sp>
        <p:nvSpPr>
          <p:cNvPr id="338" name="Google Shape;338;p32"/>
          <p:cNvSpPr txBox="1"/>
          <p:nvPr/>
        </p:nvSpPr>
        <p:spPr>
          <a:xfrm>
            <a:off x="55075" y="326518"/>
            <a:ext cx="4434000" cy="475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Nature article: AI Learns to Show Its Reasoning Steps</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https://www.nature.com/articles/s41586-025-09422-z</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"DeepSeek-R1 incentivizes reasoning in LLMs through reinforcement learning" - Nature volume 645, pages 633–638 (September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DeepSeek AI team developed DeepSeek-R1 LLM that learns to show its reasoning steps without being taught human reasoning examples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Used RL (Reinforcement Learning): AI was rewarded for correct answers and penalized for wrong ones on math and programming problems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AI naturally learned to output reasoning steps because this improved its accuracy; During RL training, the models spontaneously developed sophisticated reasoning patterns including:</a:t>
            </a:r>
            <a:endParaRPr sz="1100">
              <a:solidFill>
                <a:schemeClr val="dk1"/>
              </a:solidFill>
              <a:latin typeface="Calibri"/>
              <a:ea typeface="Calibri"/>
              <a:cs typeface="Calibri"/>
              <a:sym typeface="Calibri"/>
            </a:endParaRPr>
          </a:p>
          <a:p>
            <a:pPr marL="45720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Self-reflection and verification</a:t>
            </a:r>
            <a:endParaRPr sz="1100">
              <a:solidFill>
                <a:schemeClr val="dk1"/>
              </a:solidFill>
              <a:latin typeface="Calibri"/>
              <a:ea typeface="Calibri"/>
              <a:cs typeface="Calibri"/>
              <a:sym typeface="Calibri"/>
            </a:endParaRPr>
          </a:p>
          <a:p>
            <a:pPr marL="45720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Dynamic strategy adaptation</a:t>
            </a:r>
            <a:endParaRPr sz="1100">
              <a:solidFill>
                <a:schemeClr val="dk1"/>
              </a:solidFill>
              <a:latin typeface="Calibri"/>
              <a:ea typeface="Calibri"/>
              <a:cs typeface="Calibri"/>
              <a:sym typeface="Calibri"/>
            </a:endParaRPr>
          </a:p>
          <a:p>
            <a:pPr marL="45720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Systematic exploration of alternative solutions</a:t>
            </a:r>
            <a:endParaRPr sz="1100">
              <a:solidFill>
                <a:schemeClr val="dk1"/>
              </a:solidFill>
              <a:latin typeface="Calibri"/>
              <a:ea typeface="Calibri"/>
              <a:cs typeface="Calibri"/>
              <a:sym typeface="Calibri"/>
            </a:endParaRPr>
          </a:p>
          <a:p>
            <a:pPr marL="45720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 "aha moment" where the model began using reflective language like "wait"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However, pure RL led to problems: extremely long responses, switching between languages, and difficult-to-understand reasoning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 researchers used a hybrid approach combining RL with supervised learning and human preference to balance effective reasoning with human-readable responses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DeepSeek-R1 achieved SOTA performance on various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work demonstrates that sophisticated reasoning can emerge from RL optimization alone, without human reasoning examples, potentially enabling AI systems to develop non-human-like reasoning pathways that surpass human-provided templates.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researchers released their models publicly to support further research.</a:t>
            </a:r>
            <a:endParaRPr sz="1100">
              <a:solidFill>
                <a:schemeClr val="dk1"/>
              </a:solidFill>
              <a:latin typeface="Calibri"/>
              <a:ea typeface="Calibri"/>
              <a:cs typeface="Calibri"/>
              <a:sym typeface="Calibri"/>
            </a:endParaRPr>
          </a:p>
        </p:txBody>
      </p:sp>
      <p:pic>
        <p:nvPicPr>
          <p:cNvPr id="339" name="Google Shape;339;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8592" y="326525"/>
            <a:ext cx="4376450" cy="47591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3"/>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LEANN Vector DB takes 30x less space</a:t>
            </a:r>
            <a:endParaRPr sz="2000" b="1" i="0" u="none" strike="noStrike" cap="none">
              <a:solidFill>
                <a:schemeClr val="dk1"/>
              </a:solidFill>
              <a:latin typeface="Calibri"/>
              <a:ea typeface="Calibri"/>
              <a:cs typeface="Calibri"/>
              <a:sym typeface="Calibri"/>
            </a:endParaRPr>
          </a:p>
        </p:txBody>
      </p:sp>
      <p:sp>
        <p:nvSpPr>
          <p:cNvPr id="345" name="Google Shape;345;p33"/>
          <p:cNvSpPr txBox="1"/>
          <p:nvPr/>
        </p:nvSpPr>
        <p:spPr>
          <a:xfrm>
            <a:off x="55075" y="397875"/>
            <a:ext cx="41679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is a new vector database system that uses just 3% of the storage space compared to traditional vector databases, while maintaining identical search accuracy</a:t>
            </a:r>
            <a:br>
              <a:rPr lang="en" sz="12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https://github.com/yichuan-w/LEANN</a:t>
            </a:r>
            <a:r>
              <a:rPr lang="en" sz="800">
                <a:solidFill>
                  <a:schemeClr val="dk1"/>
                </a:solidFill>
                <a:latin typeface="Calibri"/>
                <a:ea typeface="Calibri"/>
                <a:cs typeface="Calibri"/>
                <a:sym typeface="Calibri"/>
              </a:rPr>
              <a:t> - GitHub </a:t>
            </a:r>
            <a:r>
              <a:rPr lang="en" sz="800" u="sng">
                <a:solidFill>
                  <a:schemeClr val="hlink"/>
                </a:solidFill>
                <a:latin typeface="Calibri"/>
                <a:ea typeface="Calibri"/>
                <a:cs typeface="Calibri"/>
                <a:sym typeface="Calibri"/>
                <a:hlinkClick r:id="rId4"/>
              </a:rPr>
              <a:t>https://arxiv.org/abs/2506.08276</a:t>
            </a:r>
            <a:r>
              <a:rPr lang="en" sz="800">
                <a:solidFill>
                  <a:schemeClr val="dk1"/>
                </a:solidFill>
                <a:latin typeface="Calibri"/>
                <a:ea typeface="Calibri"/>
                <a:cs typeface="Calibri"/>
                <a:sym typeface="Calibri"/>
              </a:rPr>
              <a:t> - paper</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5"/>
              </a:rPr>
              <a:t>https://jimmysong.io/en/ai/leann/</a:t>
            </a:r>
            <a:r>
              <a:rPr lang="en" sz="800">
                <a:solidFill>
                  <a:schemeClr val="dk1"/>
                </a:solidFill>
                <a:latin typeface="Calibri"/>
                <a:ea typeface="Calibri"/>
                <a:cs typeface="Calibri"/>
                <a:sym typeface="Calibri"/>
              </a:rPr>
              <a:t> - intro</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6"/>
              </a:rPr>
              <a:t>https://medium.com/data-science-collective/the-worlds-smallest-vector-database-how-leann-uses-97-less-space-than-traditional-vector-db-b00de3ec97be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dramatic space reduction is achieved by storing only the pruned index - and recomputing embeddings in real time as needed</a:t>
            </a:r>
            <a:endParaRPr sz="1200">
              <a:solidFill>
                <a:schemeClr val="dk1"/>
              </a:solidFill>
              <a:latin typeface="Calibri"/>
              <a:ea typeface="Calibri"/>
              <a:cs typeface="Calibri"/>
              <a:sym typeface="Calibri"/>
            </a:endParaRPr>
          </a:p>
        </p:txBody>
      </p:sp>
      <p:sp>
        <p:nvSpPr>
          <p:cNvPr id="346" name="Google Shape;346;p33"/>
          <p:cNvSpPr txBox="1"/>
          <p:nvPr/>
        </p:nvSpPr>
        <p:spPr>
          <a:xfrm>
            <a:off x="55075" y="2127054"/>
            <a:ext cx="41679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Mainstream databases like ChromaDB, Pinecone, and Weaviate require 1.5 to 7 times more space than the original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stores only 3% of the data by selectively re-computing embeddings rather than pre-storing them all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is particularly well-suited for edge computing and privacy-critical applications that require efficient, on-device vector search without cloud reliance</a:t>
            </a:r>
            <a:endParaRPr sz="900">
              <a:solidFill>
                <a:schemeClr val="dk1"/>
              </a:solidFill>
              <a:latin typeface="Calibri"/>
              <a:ea typeface="Calibri"/>
              <a:cs typeface="Calibri"/>
              <a:sym typeface="Calibri"/>
            </a:endParaRPr>
          </a:p>
        </p:txBody>
      </p:sp>
      <p:sp>
        <p:nvSpPr>
          <p:cNvPr id="347" name="Google Shape;347;p33"/>
          <p:cNvSpPr txBox="1"/>
          <p:nvPr/>
        </p:nvSpPr>
        <p:spPr>
          <a:xfrm>
            <a:off x="4329375" y="95737"/>
            <a:ext cx="4775700" cy="492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Many modern databases minimize storage and maximize query speed </a:t>
            </a:r>
            <a:br>
              <a:rPr lang="en" sz="1100">
                <a:solidFill>
                  <a:schemeClr val="dk1"/>
                </a:solidFill>
                <a:latin typeface="Calibri"/>
                <a:ea typeface="Calibri"/>
                <a:cs typeface="Calibri"/>
                <a:sym typeface="Calibri"/>
              </a:rPr>
            </a:br>
            <a:r>
              <a:rPr lang="en" sz="1100" b="1">
                <a:solidFill>
                  <a:srgbClr val="3C78D8"/>
                </a:solidFill>
                <a:latin typeface="Calibri"/>
                <a:ea typeface="Calibri"/>
                <a:cs typeface="Calibri"/>
                <a:sym typeface="Calibri"/>
              </a:rPr>
              <a:t>using pruned indexes and real-time computations</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instead of storing large, exhaustive indexes. </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Here are some examples: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Firebolt database</a:t>
            </a:r>
            <a:r>
              <a:rPr lang="en" sz="1100">
                <a:solidFill>
                  <a:schemeClr val="dk1"/>
                </a:solidFill>
                <a:latin typeface="Calibri"/>
                <a:ea typeface="Calibri"/>
                <a:cs typeface="Calibri"/>
                <a:sym typeface="Calibri"/>
              </a:rPr>
              <a:t> on top of AWS S3 uses pruned indexes for approximate location of the data. Queries run in two steps: first load pieces of files using index. Second - query within these pieces.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Apache Druid</a:t>
            </a:r>
            <a:r>
              <a:rPr lang="en" sz="1100">
                <a:solidFill>
                  <a:schemeClr val="dk1"/>
                </a:solidFill>
                <a:latin typeface="Calibri"/>
                <a:ea typeface="Calibri"/>
                <a:cs typeface="Calibri"/>
                <a:sym typeface="Calibri"/>
              </a:rPr>
              <a:t> - partitioning data and using pruning techniques to only scan relevant data segments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Snowflake</a:t>
            </a:r>
            <a:r>
              <a:rPr lang="en" sz="1100">
                <a:solidFill>
                  <a:schemeClr val="dk1"/>
                </a:solidFill>
                <a:latin typeface="Calibri"/>
                <a:ea typeface="Calibri"/>
                <a:cs typeface="Calibri"/>
                <a:sym typeface="Calibri"/>
              </a:rPr>
              <a:t> - pruning indexes generated over micro-partitions (use bloom filters or similar data structures to quickly eliminate partitions that cannot contain relevant query data, substantially reducing the amount of data loaded and scanned for most queries). The indexes are small and reside in memory (for speed)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Several main-memory OLTP databases</a:t>
            </a:r>
            <a:r>
              <a:rPr lang="en" sz="1100">
                <a:solidFill>
                  <a:schemeClr val="dk1"/>
                </a:solidFill>
                <a:latin typeface="Calibri"/>
                <a:ea typeface="Calibri"/>
                <a:cs typeface="Calibri"/>
                <a:sym typeface="Calibri"/>
              </a:rPr>
              <a:t> use hybrid (dual-stage) index architectures: a small dynamic “hot” store of frequently accessed keys resides in memory, while less-used or cold data is not indexed or is calculated on demand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Vector Databases (Milvus, Weaviate, etc.) </a:t>
            </a:r>
            <a:r>
              <a:rPr lang="en" sz="1100">
                <a:solidFill>
                  <a:schemeClr val="dk1"/>
                </a:solidFill>
                <a:latin typeface="Calibri"/>
                <a:ea typeface="Calibri"/>
                <a:cs typeface="Calibri"/>
                <a:sym typeface="Calibri"/>
              </a:rPr>
              <a:t>- use Approximate Nearest Neighbor (ANN) indexing, often leveraging techniques such as HNSW graphs or product quantization. These approaches avoid building exhaustive indexes over all data. Instead, they prune the search space in memory using small, probabilistic structures and only scan data fragments that are likely to contain results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Oracle In-Memory Column Store</a:t>
            </a:r>
            <a:r>
              <a:rPr lang="en" sz="1100">
                <a:solidFill>
                  <a:schemeClr val="dk1"/>
                </a:solidFill>
                <a:latin typeface="Calibri"/>
                <a:ea typeface="Calibri"/>
                <a:cs typeface="Calibri"/>
                <a:sym typeface="Calibri"/>
              </a:rPr>
              <a:t> - uses indexes that track only min/max values for each chunk of an in-memory column unit (IMCU). Queries first check these tiny metadata indexes to rapidly exclude chunks not containing the target values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Aerospike Hybrid Memory Architecture</a:t>
            </a:r>
            <a:r>
              <a:rPr lang="en" sz="1100">
                <a:solidFill>
                  <a:schemeClr val="dk1"/>
                </a:solidFill>
                <a:latin typeface="Calibri"/>
                <a:ea typeface="Calibri"/>
                <a:cs typeface="Calibri"/>
                <a:sym typeface="Calibri"/>
              </a:rPr>
              <a:t> with small, high-performance in-memory indexes that point to SSD or cloud-stored data blocks. Queries use these pointer-based indexes to fetch only relevant blocks</a:t>
            </a:r>
            <a:endParaRPr sz="1100">
              <a:solidFill>
                <a:schemeClr val="dk1"/>
              </a:solidFill>
              <a:latin typeface="Calibri"/>
              <a:ea typeface="Calibri"/>
              <a:cs typeface="Calibri"/>
              <a:sym typeface="Calibri"/>
            </a:endParaRPr>
          </a:p>
        </p:txBody>
      </p:sp>
      <p:pic>
        <p:nvPicPr>
          <p:cNvPr id="348" name="Google Shape;348;p3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1173638" y="3485400"/>
            <a:ext cx="1930775" cy="15845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448396" y="131758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748853" y="13288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741758" y="313016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94775" y="11389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98073" y="79666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754666" y="29495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6" name="Google Shape;86;p16"/>
          <p:cNvSpPr/>
          <p:nvPr/>
        </p:nvSpPr>
        <p:spPr>
          <a:xfrm>
            <a:off x="3742509" y="16803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3748244"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p:nvPr/>
        </p:nvSpPr>
        <p:spPr>
          <a:xfrm>
            <a:off x="3447407" y="330852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747864" y="33198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txBox="1"/>
          <p:nvPr/>
        </p:nvSpPr>
        <p:spPr>
          <a:xfrm>
            <a:off x="302831" y="347746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1" name="Google Shape;91;p16"/>
          <p:cNvSpPr/>
          <p:nvPr/>
        </p:nvSpPr>
        <p:spPr>
          <a:xfrm>
            <a:off x="602097" y="348470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599711" y="494201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3744135" y="24104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flipH="1">
            <a:off x="534476" y="257592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95" name="Google Shape;95;p16"/>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6" name="Google Shape;96;p16"/>
          <p:cNvSpPr/>
          <p:nvPr/>
        </p:nvSpPr>
        <p:spPr>
          <a:xfrm>
            <a:off x="594775" y="16721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flipH="1">
            <a:off x="371763" y="4753103"/>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98" name="Google Shape;98;p16"/>
          <p:cNvSpPr/>
          <p:nvPr/>
        </p:nvSpPr>
        <p:spPr>
          <a:xfrm>
            <a:off x="603794" y="240534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3745030" y="18594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txBox="1"/>
          <p:nvPr/>
        </p:nvSpPr>
        <p:spPr>
          <a:xfrm>
            <a:off x="3440038" y="222098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1" name="Google Shape;101;p16"/>
          <p:cNvSpPr/>
          <p:nvPr/>
        </p:nvSpPr>
        <p:spPr>
          <a:xfrm>
            <a:off x="3740495" y="223227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3745027" y="386120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txBox="1"/>
          <p:nvPr/>
        </p:nvSpPr>
        <p:spPr>
          <a:xfrm>
            <a:off x="3458789" y="420497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4" name="Google Shape;104;p16"/>
          <p:cNvSpPr/>
          <p:nvPr/>
        </p:nvSpPr>
        <p:spPr>
          <a:xfrm>
            <a:off x="3749658" y="421336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59212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304917" y="31224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604183" y="31296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a:off x="300894" y="294399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9" name="Google Shape;109;p16"/>
          <p:cNvSpPr/>
          <p:nvPr/>
        </p:nvSpPr>
        <p:spPr>
          <a:xfrm>
            <a:off x="600160" y="295123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3745030" y="20530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3748244"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3458789" y="439500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6"/>
          <p:cNvSpPr/>
          <p:nvPr/>
        </p:nvSpPr>
        <p:spPr>
          <a:xfrm>
            <a:off x="3749658" y="440340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592353" y="94839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99340" y="185561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594775" y="1502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601979" y="22096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txBox="1"/>
          <p:nvPr/>
        </p:nvSpPr>
        <p:spPr>
          <a:xfrm>
            <a:off x="300894" y="329800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9" name="Google Shape;119;p16"/>
          <p:cNvSpPr/>
          <p:nvPr/>
        </p:nvSpPr>
        <p:spPr>
          <a:xfrm>
            <a:off x="600160" y="330525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592350" y="40431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p:nvPr/>
        </p:nvSpPr>
        <p:spPr>
          <a:xfrm>
            <a:off x="605104" y="43891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3748244"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a:off x="3440203" y="366902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6"/>
          <p:cNvSpPr/>
          <p:nvPr/>
        </p:nvSpPr>
        <p:spPr>
          <a:xfrm>
            <a:off x="3740660" y="36803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296748" y="36658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596014" y="36731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txBox="1"/>
          <p:nvPr/>
        </p:nvSpPr>
        <p:spPr>
          <a:xfrm flipH="1">
            <a:off x="527272" y="420313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8" name="Google Shape;128;p16"/>
          <p:cNvSpPr txBox="1"/>
          <p:nvPr/>
        </p:nvSpPr>
        <p:spPr>
          <a:xfrm flipH="1">
            <a:off x="3527708" y="4932353"/>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29" name="Google Shape;129;p16"/>
          <p:cNvSpPr txBox="1"/>
          <p:nvPr/>
        </p:nvSpPr>
        <p:spPr>
          <a:xfrm>
            <a:off x="3441324" y="348365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3741781" y="34949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3449517"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3749974" y="14884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p:nvPr/>
        </p:nvSpPr>
        <p:spPr>
          <a:xfrm>
            <a:off x="3748248" y="27676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txBox="1"/>
          <p:nvPr/>
        </p:nvSpPr>
        <p:spPr>
          <a:xfrm>
            <a:off x="3452706" y="45762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5" name="Google Shape;135;p16"/>
          <p:cNvSpPr/>
          <p:nvPr/>
        </p:nvSpPr>
        <p:spPr>
          <a:xfrm>
            <a:off x="3743575" y="458461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6"/>
          <p:cNvSpPr txBox="1"/>
          <p:nvPr/>
        </p:nvSpPr>
        <p:spPr>
          <a:xfrm>
            <a:off x="3452706" y="475743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7" name="Google Shape;137;p16"/>
          <p:cNvSpPr/>
          <p:nvPr/>
        </p:nvSpPr>
        <p:spPr>
          <a:xfrm>
            <a:off x="3743575" y="476583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txBox="1"/>
          <p:nvPr/>
        </p:nvSpPr>
        <p:spPr>
          <a:xfrm>
            <a:off x="3448561" y="402461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9" name="Google Shape;139;p16"/>
          <p:cNvSpPr/>
          <p:nvPr/>
        </p:nvSpPr>
        <p:spPr>
          <a:xfrm>
            <a:off x="3749018" y="403590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6"/>
          <p:cNvSpPr txBox="1"/>
          <p:nvPr/>
        </p:nvSpPr>
        <p:spPr>
          <a:xfrm>
            <a:off x="304917" y="20229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1" name="Google Shape;141;p16"/>
          <p:cNvSpPr/>
          <p:nvPr/>
        </p:nvSpPr>
        <p:spPr>
          <a:xfrm>
            <a:off x="604183" y="20302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6"/>
          <p:cNvSpPr txBox="1"/>
          <p:nvPr/>
        </p:nvSpPr>
        <p:spPr>
          <a:xfrm>
            <a:off x="296748" y="383268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3" name="Google Shape;143;p16"/>
          <p:cNvSpPr/>
          <p:nvPr/>
        </p:nvSpPr>
        <p:spPr>
          <a:xfrm>
            <a:off x="596014" y="38399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txBox="1"/>
          <p:nvPr/>
        </p:nvSpPr>
        <p:spPr>
          <a:xfrm>
            <a:off x="304271" y="456475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5" name="Google Shape;145;p16"/>
          <p:cNvSpPr/>
          <p:nvPr/>
        </p:nvSpPr>
        <p:spPr>
          <a:xfrm>
            <a:off x="603537" y="45719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6" name="Google Shape;146;p16"/>
          <p:cNvGraphicFramePr/>
          <p:nvPr/>
        </p:nvGraphicFramePr>
        <p:xfrm>
          <a:off x="736892" y="572318"/>
          <a:ext cx="3000000" cy="3000000"/>
        </p:xfrm>
        <a:graphic>
          <a:graphicData uri="http://schemas.openxmlformats.org/drawingml/2006/table">
            <a:tbl>
              <a:tblPr>
                <a:noFill/>
                <a:tableStyleId>{9310DB43-D58C-4B27-A436-C8E26835822B}</a:tableStyleId>
              </a:tblPr>
              <a:tblGrid>
                <a:gridCol w="1778075">
                  <a:extLst>
                    <a:ext uri="{9D8B030D-6E8A-4147-A177-3AD203B41FA5}">
                      <a16:colId xmlns:a16="http://schemas.microsoft.com/office/drawing/2014/main" val="20000"/>
                    </a:ext>
                  </a:extLst>
                </a:gridCol>
                <a:gridCol w="287100">
                  <a:extLst>
                    <a:ext uri="{9D8B030D-6E8A-4147-A177-3AD203B41FA5}">
                      <a16:colId xmlns:a16="http://schemas.microsoft.com/office/drawing/2014/main" val="20001"/>
                    </a:ext>
                  </a:extLst>
                </a:gridCol>
              </a:tblGrid>
              <a:tr h="16277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627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graphicFrame>
        <p:nvGraphicFramePr>
          <p:cNvPr id="147" name="Google Shape;147;p16"/>
          <p:cNvGraphicFramePr/>
          <p:nvPr/>
        </p:nvGraphicFramePr>
        <p:xfrm>
          <a:off x="3885225" y="571100"/>
          <a:ext cx="3000000" cy="3000000"/>
        </p:xfrm>
        <a:graphic>
          <a:graphicData uri="http://schemas.openxmlformats.org/drawingml/2006/table">
            <a:tbl>
              <a:tblPr>
                <a:noFill/>
                <a:tableStyleId>{9310DB43-D58C-4B27-A436-C8E26835822B}</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552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qwen3-next-80b-a3b-instruct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40">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55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sp>
        <p:nvSpPr>
          <p:cNvPr id="148" name="Google Shape;148;p16"/>
          <p:cNvSpPr txBox="1"/>
          <p:nvPr/>
        </p:nvSpPr>
        <p:spPr>
          <a:xfrm flipH="1">
            <a:off x="534476" y="276273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49" name="Google Shape;149;p16"/>
          <p:cNvSpPr txBox="1"/>
          <p:nvPr/>
        </p:nvSpPr>
        <p:spPr>
          <a:xfrm flipH="1">
            <a:off x="3683930" y="257688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Gemini TV</a:t>
            </a:r>
            <a:endParaRPr sz="2000" b="1" i="0" u="none" strike="noStrike" cap="none">
              <a:solidFill>
                <a:schemeClr val="dk1"/>
              </a:solidFill>
              <a:latin typeface="Calibri"/>
              <a:ea typeface="Calibri"/>
              <a:cs typeface="Calibri"/>
              <a:sym typeface="Calibri"/>
            </a:endParaRPr>
          </a:p>
        </p:txBody>
      </p:sp>
      <p:sp>
        <p:nvSpPr>
          <p:cNvPr id="354" name="Google Shape;354;p34"/>
          <p:cNvSpPr txBox="1"/>
          <p:nvPr/>
        </p:nvSpPr>
        <p:spPr>
          <a:xfrm>
            <a:off x="55075" y="406233"/>
            <a:ext cx="52860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Gemini TV  - smart TV</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Gemini AI built directly into the television software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 natural language conversations, not just simple commands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System can suggest movies based on multiple users’ preferences,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recap previous seasons of TV shows, explain educational concepts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to different age levels, and provide step-by-step instructions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for things like homework or hobbies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Presence-sensing technology (using a radar sensor) allows the TV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to detect when someone enters or leaves the room,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powering itself on or off automatically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Integration with YouTube, Google Search, and other Google data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lets Gemini TV present rich, multimedia answers,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such as travel videos, how-to guides, or visual explanations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at BestBuy at $3,000 for the 65-inch model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higher prices for 75", 85", 98" screens)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TV is always listening for voice commands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uses sensors to detect presence, raising privacy considerations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turn off always-listening, disable presence sensing,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erase conversation history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cases: conversational movie/TV recommendations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Educational support for kids (explanations, projects, tutorials)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Step-by-step hobby or repair help for adults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Visual and interactive answers to complex questions (vacation planning, cooking, financial advice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https://www.youtube.com/watch?v=xP7epsFMqcM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55" name="Google Shape;355;p34"/>
          <p:cNvPicPr preferRelativeResize="0"/>
          <p:nvPr/>
        </p:nvPicPr>
        <p:blipFill>
          <a:blip r:embed="rId4">
            <a:alphaModFix/>
          </a:blip>
          <a:stretch>
            <a:fillRect/>
          </a:stretch>
        </p:blipFill>
        <p:spPr>
          <a:xfrm>
            <a:off x="5722366" y="655800"/>
            <a:ext cx="2619375" cy="1743075"/>
          </a:xfrm>
          <a:prstGeom prst="rect">
            <a:avLst/>
          </a:prstGeom>
          <a:noFill/>
          <a:ln w="9525" cap="flat" cmpd="sng">
            <a:solidFill>
              <a:srgbClr val="FF0000"/>
            </a:solidFill>
            <a:prstDash val="solid"/>
            <a:round/>
            <a:headEnd type="none" w="sm" len="sm"/>
            <a:tailEnd type="none" w="sm" len="sm"/>
          </a:ln>
        </p:spPr>
      </p:pic>
      <p:pic>
        <p:nvPicPr>
          <p:cNvPr id="356" name="Google Shape;356;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12141" y="2526200"/>
            <a:ext cx="2439825" cy="2439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5"/>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sector - a speculative “bubble” ?</a:t>
            </a:r>
            <a:endParaRPr sz="2000" b="1">
              <a:solidFill>
                <a:schemeClr val="dk1"/>
              </a:solidFill>
              <a:latin typeface="Calibri"/>
              <a:ea typeface="Calibri"/>
              <a:cs typeface="Calibri"/>
              <a:sym typeface="Calibri"/>
            </a:endParaRPr>
          </a:p>
        </p:txBody>
      </p:sp>
      <p:sp>
        <p:nvSpPr>
          <p:cNvPr id="362" name="Google Shape;362;p35"/>
          <p:cNvSpPr txBox="1"/>
          <p:nvPr/>
        </p:nvSpPr>
        <p:spPr>
          <a:xfrm>
            <a:off x="462750" y="1268895"/>
            <a:ext cx="4427400" cy="272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AI sector - a speculative “bubble”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Examples of inflated valuations:</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Thinking Machines (Mira Murati) - $2B at $12B valuation</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Safe Super Intelligence (SSI Inc.) - $2B at $32B valuation</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x.AI burns $1B/month, is valued at $80B pre-revenue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Disconnect between billions in funding, billions in valuation, but only ~$25B cumulative sector revenue - a hallmark of bubble dynamics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Investors fear missing out on the exponential returns that could follow the creation of artificial superintelligence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Mark Zuckerberg (Meta) and others acknowledge the bubble risks but argue that missing out could be costlier than moderate overspending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Nvidia - an example where high valuations are supported by significant revenue and profits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 market correction ("bubble burst") is possible and would likely hurt, but could ultimately focus the sector on real, durable value rather than hype, much as the dot.com bust did for the evolution of the Internet.</a:t>
            </a:r>
            <a:endParaRPr sz="1100">
              <a:solidFill>
                <a:schemeClr val="dk1"/>
              </a:solidFill>
              <a:latin typeface="Calibri"/>
              <a:ea typeface="Calibri"/>
              <a:cs typeface="Calibri"/>
              <a:sym typeface="Calibri"/>
            </a:endParaRPr>
          </a:p>
        </p:txBody>
      </p:sp>
      <p:pic>
        <p:nvPicPr>
          <p:cNvPr id="363" name="Google Shape;363;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98875" y="886788"/>
            <a:ext cx="3491825" cy="3491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6"/>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for Creative Media</a:t>
            </a:r>
            <a:endParaRPr sz="2000" b="1">
              <a:solidFill>
                <a:schemeClr val="dk1"/>
              </a:solidFill>
              <a:latin typeface="Calibri"/>
              <a:ea typeface="Calibri"/>
              <a:cs typeface="Calibri"/>
              <a:sym typeface="Calibri"/>
            </a:endParaRPr>
          </a:p>
        </p:txBody>
      </p:sp>
      <p:sp>
        <p:nvSpPr>
          <p:cNvPr id="369" name="Google Shape;369;p36"/>
          <p:cNvSpPr txBox="1"/>
          <p:nvPr/>
        </p:nvSpPr>
        <p:spPr>
          <a:xfrm>
            <a:off x="94975" y="1377570"/>
            <a:ext cx="44274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Fable Studio - Showrunner platform</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https://www.showrunner.xyz</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4"/>
              </a:rPr>
              <a:t>https://www.fable-studio.com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generates entire worlds, episodes, and characters, making shows and movies playable and interactive experiences rather than passive viewing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Artistic opportunity now centers around simulation, behavior, and narrative coherence rather than just visual effects or cheaper production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is evolving from a tool for creators to an independent creative entity capable of generating consistent stories, characters, and settings, challenging traditional roles in Hollywood and entertainment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enables massive remixing of intellectual property, allowing fans and creators to build upon established worlds in deeply personalized ways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reframing both the roles of artists and audiences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users can create derivative works that expand canonical story worlds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Blurring the lines between creation, play, and lived experience</a:t>
            </a:r>
            <a:endParaRPr sz="1100">
              <a:solidFill>
                <a:schemeClr val="dk1"/>
              </a:solidFill>
              <a:latin typeface="Calibri"/>
              <a:ea typeface="Calibri"/>
              <a:cs typeface="Calibri"/>
              <a:sym typeface="Calibri"/>
            </a:endParaRPr>
          </a:p>
        </p:txBody>
      </p:sp>
      <p:pic>
        <p:nvPicPr>
          <p:cNvPr id="370" name="Google Shape;370;p3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10900" y="2523400"/>
            <a:ext cx="3098448" cy="1985650"/>
          </a:xfrm>
          <a:prstGeom prst="rect">
            <a:avLst/>
          </a:prstGeom>
          <a:noFill/>
          <a:ln w="9525" cap="flat" cmpd="sng">
            <a:solidFill>
              <a:srgbClr val="FF0000"/>
            </a:solidFill>
            <a:prstDash val="solid"/>
            <a:round/>
            <a:headEnd type="none" w="sm" len="sm"/>
            <a:tailEnd type="none" w="sm" len="sm"/>
          </a:ln>
        </p:spPr>
      </p:pic>
      <p:pic>
        <p:nvPicPr>
          <p:cNvPr id="371" name="Google Shape;371;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502050" y="913000"/>
            <a:ext cx="1316150" cy="1310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7"/>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Python 3.14 (October 7th)</a:t>
            </a:r>
            <a:endParaRPr sz="2000" b="1" i="0" u="none" strike="noStrike" cap="none">
              <a:solidFill>
                <a:schemeClr val="dk1"/>
              </a:solidFill>
              <a:latin typeface="Calibri"/>
              <a:ea typeface="Calibri"/>
              <a:cs typeface="Calibri"/>
              <a:sym typeface="Calibri"/>
            </a:endParaRPr>
          </a:p>
        </p:txBody>
      </p:sp>
      <p:sp>
        <p:nvSpPr>
          <p:cNvPr id="377" name="Google Shape;377;p37"/>
          <p:cNvSpPr txBox="1"/>
          <p:nvPr/>
        </p:nvSpPr>
        <p:spPr>
          <a:xfrm>
            <a:off x="55075" y="397875"/>
            <a:ext cx="42852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Python 3.14 introduces several major changes: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official support for free-threaded Python (removing the GIL - Global Interpreter Lock) - parallel execution on multiple CPU cores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template string literals (t-strings - like f-strings but returns a Template object)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deferred type annotation evaluation - Type annotations are now evaluated only when needed, simplifying forward references and making type hints easier and more efficient; annotationlib module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Zstandard compression module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more powerful REPL - syntax highlighting and color support, unittest, argparse, and several CLI modules, better error messages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stricter exception handling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high-performance interpreter type for newer compilers (Clang 19+) provides 3-30% faster execution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Miscellaneous improvements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https://docs.python.org/3.14/whatsnew/3.14.html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78" name="Google Shape;378;p37"/>
          <p:cNvPicPr preferRelativeResize="0"/>
          <p:nvPr/>
        </p:nvPicPr>
        <p:blipFill>
          <a:blip r:embed="rId4">
            <a:alphaModFix/>
          </a:blip>
          <a:stretch>
            <a:fillRect/>
          </a:stretch>
        </p:blipFill>
        <p:spPr>
          <a:xfrm>
            <a:off x="5337725" y="1150625"/>
            <a:ext cx="2619375" cy="1743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8"/>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84" name="Google Shape;384;p38"/>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85" name="Google Shape;385;p38"/>
          <p:cNvSpPr txBox="1"/>
          <p:nvPr/>
        </p:nvSpPr>
        <p:spPr>
          <a:xfrm>
            <a:off x="5264750" y="638447"/>
            <a:ext cx="3733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90K in 2025 (as of September 25)</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a:t>
            </a:r>
            <a:endParaRPr sz="1000" b="1">
              <a:latin typeface="Roboto Mono"/>
              <a:ea typeface="Roboto Mono"/>
              <a:cs typeface="Roboto Mono"/>
              <a:sym typeface="Roboto Mono"/>
            </a:endParaRPr>
          </a:p>
          <a:p>
            <a:pPr marL="0" marR="282549" lvl="0" indent="0" algn="r" rtl="0">
              <a:lnSpc>
                <a:spcPct val="100000"/>
              </a:lnSpc>
              <a:spcBef>
                <a:spcPts val="0"/>
              </a:spcBef>
              <a:spcAft>
                <a:spcPts val="0"/>
              </a:spcAft>
              <a:buNone/>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86" name="Google Shape;386;p38"/>
          <p:cNvSpPr txBox="1"/>
          <p:nvPr/>
        </p:nvSpPr>
        <p:spPr>
          <a:xfrm>
            <a:off x="5264750" y="4233900"/>
            <a:ext cx="3733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So far in 2025, 144,926 people laid off (541 per day)</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0" marR="460857" lvl="0" indent="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sp>
        <p:nvSpPr>
          <p:cNvPr id="387" name="Google Shape;387;p38"/>
          <p:cNvSpPr txBox="1"/>
          <p:nvPr/>
        </p:nvSpPr>
        <p:spPr>
          <a:xfrm>
            <a:off x="5345825" y="2159125"/>
            <a:ext cx="3733500" cy="1680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Companies need AI Engineers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While companies cut traditional roles,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they’re pouring billions into AI:</a:t>
            </a:r>
            <a:endParaRPr sz="1200" b="1">
              <a:solidFill>
                <a:srgbClr val="FF0000"/>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Microsoft → $80B in 2025</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Meta → $40B</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Google → $29B</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Amazon → $8B into Anthropic</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That’s $350B+ a year, redirected straight into AI systems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And they all need engineers who can build them</a:t>
            </a:r>
            <a:endParaRPr sz="1200" b="1">
              <a:solidFill>
                <a:srgbClr val="FF0000"/>
              </a:solidFill>
              <a:latin typeface="Calibri"/>
              <a:ea typeface="Calibri"/>
              <a:cs typeface="Calibri"/>
              <a:sym typeface="Calibri"/>
            </a:endParaRPr>
          </a:p>
        </p:txBody>
      </p:sp>
      <p:pic>
        <p:nvPicPr>
          <p:cNvPr id="388" name="Google Shape;388;p3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242" y="578512"/>
            <a:ext cx="4940631" cy="1833975"/>
          </a:xfrm>
          <a:prstGeom prst="rect">
            <a:avLst/>
          </a:prstGeom>
          <a:noFill/>
          <a:ln w="9525" cap="flat" cmpd="sng">
            <a:solidFill>
              <a:srgbClr val="FF0000"/>
            </a:solidFill>
            <a:prstDash val="solid"/>
            <a:round/>
            <a:headEnd type="none" w="sm" len="sm"/>
            <a:tailEnd type="none" w="sm" len="sm"/>
          </a:ln>
        </p:spPr>
      </p:pic>
      <p:pic>
        <p:nvPicPr>
          <p:cNvPr id="389" name="Google Shape;389;p3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4250" y="2514970"/>
            <a:ext cx="4940625" cy="251210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3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95" name="Google Shape;395;p39"/>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96" name="Google Shape;396;p39"/>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97" name="Google Shape;397;p3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98" name="Google Shape;398;p39"/>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99" name="Google Shape;399;p39"/>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Exponential growth</a:t>
            </a:r>
            <a:endParaRPr sz="2000" b="1" i="0" u="none" strike="noStrike" cap="none">
              <a:solidFill>
                <a:schemeClr val="dk1"/>
              </a:solidFill>
              <a:latin typeface="Calibri"/>
              <a:ea typeface="Calibri"/>
              <a:cs typeface="Calibri"/>
              <a:sym typeface="Calibri"/>
            </a:endParaRPr>
          </a:p>
        </p:txBody>
      </p:sp>
      <p:sp>
        <p:nvSpPr>
          <p:cNvPr id="155" name="Google Shape;155;p17"/>
          <p:cNvSpPr txBox="1"/>
          <p:nvPr/>
        </p:nvSpPr>
        <p:spPr>
          <a:xfrm>
            <a:off x="55075" y="397875"/>
            <a:ext cx="42852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AI infrastructure, investment, usage, and quality are all demonstrating exponential growth</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Global demand for AI-ready data center capacity is rising at an average rate of </a:t>
            </a:r>
            <a:r>
              <a:rPr lang="en" sz="1100" b="1">
                <a:solidFill>
                  <a:srgbClr val="3C78D8"/>
                </a:solidFill>
                <a:latin typeface="Calibri"/>
                <a:ea typeface="Calibri"/>
                <a:cs typeface="Calibri"/>
                <a:sym typeface="Calibri"/>
              </a:rPr>
              <a:t>33% annually</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 data center power demand for AI </a:t>
            </a:r>
            <a:r>
              <a:rPr lang="en" sz="1100" b="1">
                <a:solidFill>
                  <a:srgbClr val="3C78D8"/>
                </a:solidFill>
                <a:latin typeface="Calibri"/>
                <a:ea typeface="Calibri"/>
                <a:cs typeface="Calibri"/>
                <a:sym typeface="Calibri"/>
              </a:rPr>
              <a:t>could grow more than 30-fold by 2035</a:t>
            </a:r>
            <a:r>
              <a:rPr lang="en" sz="1100">
                <a:solidFill>
                  <a:schemeClr val="dk1"/>
                </a:solidFill>
                <a:latin typeface="Calibri"/>
                <a:ea typeface="Calibri"/>
                <a:cs typeface="Calibri"/>
                <a:sym typeface="Calibri"/>
              </a:rPr>
              <a:t>, surging from 4 GW in 2023 to an estimated 123 GW by 2035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Edge computing for AI infrastructure is expanding at a </a:t>
            </a:r>
            <a:r>
              <a:rPr lang="en" sz="1100" b="1">
                <a:solidFill>
                  <a:srgbClr val="3C78D8"/>
                </a:solidFill>
                <a:latin typeface="Calibri"/>
                <a:ea typeface="Calibri"/>
                <a:cs typeface="Calibri"/>
                <a:sym typeface="Calibri"/>
              </a:rPr>
              <a:t>28.4% CAGR </a:t>
            </a:r>
            <a:r>
              <a:rPr lang="en" sz="1100">
                <a:solidFill>
                  <a:schemeClr val="dk1"/>
                </a:solidFill>
                <a:latin typeface="Calibri"/>
                <a:ea typeface="Calibri"/>
                <a:cs typeface="Calibri"/>
                <a:sym typeface="Calibri"/>
              </a:rPr>
              <a:t>through 2029 (CAGR = Compound Annual Growth Rate)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Corporate AI investment reached $252.3 Billion in 2024, with private investment climbing </a:t>
            </a:r>
            <a:r>
              <a:rPr lang="en" sz="1100" b="1">
                <a:solidFill>
                  <a:srgbClr val="3C78D8"/>
                </a:solidFill>
                <a:latin typeface="Calibri"/>
                <a:ea typeface="Calibri"/>
                <a:cs typeface="Calibri"/>
                <a:sym typeface="Calibri"/>
              </a:rPr>
              <a:t>44.5% year-over-year</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investment is now over </a:t>
            </a:r>
            <a:r>
              <a:rPr lang="en" sz="1100" b="1">
                <a:solidFill>
                  <a:srgbClr val="3C78D8"/>
                </a:solidFill>
                <a:latin typeface="Calibri"/>
                <a:ea typeface="Calibri"/>
                <a:cs typeface="Calibri"/>
                <a:sym typeface="Calibri"/>
              </a:rPr>
              <a:t>13 times higher compared to a decade ago</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2025, global AI investment is projected to surpass $200 Billion, and the global AI market is forecasted to grow at a </a:t>
            </a:r>
            <a:r>
              <a:rPr lang="en" sz="1100" b="1">
                <a:solidFill>
                  <a:srgbClr val="3C78D8"/>
                </a:solidFill>
                <a:latin typeface="Calibri"/>
                <a:ea typeface="Calibri"/>
                <a:cs typeface="Calibri"/>
                <a:sym typeface="Calibri"/>
              </a:rPr>
              <a:t>36.6% CAGR</a:t>
            </a:r>
            <a:r>
              <a:rPr lang="en" sz="1100">
                <a:solidFill>
                  <a:schemeClr val="dk1"/>
                </a:solidFill>
                <a:latin typeface="Calibri"/>
                <a:ea typeface="Calibri"/>
                <a:cs typeface="Calibri"/>
                <a:sym typeface="Calibri"/>
              </a:rPr>
              <a:t> through 2030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and machine learning captured </a:t>
            </a:r>
            <a:r>
              <a:rPr lang="en" sz="1100" b="1">
                <a:solidFill>
                  <a:srgbClr val="3C78D8"/>
                </a:solidFill>
                <a:latin typeface="Calibri"/>
                <a:ea typeface="Calibri"/>
                <a:cs typeface="Calibri"/>
                <a:sym typeface="Calibri"/>
              </a:rPr>
              <a:t>35.7% of global VC</a:t>
            </a:r>
            <a:r>
              <a:rPr lang="en" sz="1100">
                <a:solidFill>
                  <a:schemeClr val="dk1"/>
                </a:solidFill>
                <a:latin typeface="Calibri"/>
                <a:ea typeface="Calibri"/>
                <a:cs typeface="Calibri"/>
                <a:sym typeface="Calibri"/>
              </a:rPr>
              <a:t> deal value in 2024, up from 24.7% the prior year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2024, 78% of surveyed businesses reported adopting AI in at least one function, up from 55% in 2023; organizational use of generative AI doubled in a single year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is spreading across sectors—healthcare, finance, retail, manufacturing, energy, and more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Since 2012, AI computing power used for training major models has </a:t>
            </a:r>
            <a:r>
              <a:rPr lang="en" sz="1100" b="1">
                <a:solidFill>
                  <a:srgbClr val="3C78D8"/>
                </a:solidFill>
                <a:latin typeface="Calibri"/>
                <a:ea typeface="Calibri"/>
                <a:cs typeface="Calibri"/>
                <a:sym typeface="Calibri"/>
              </a:rPr>
              <a:t>doubled every 3.4 months</a:t>
            </a:r>
            <a:r>
              <a:rPr lang="en" sz="1100">
                <a:solidFill>
                  <a:schemeClr val="dk1"/>
                </a:solidFill>
                <a:latin typeface="Calibri"/>
                <a:ea typeface="Calibri"/>
                <a:cs typeface="Calibri"/>
                <a:sym typeface="Calibri"/>
              </a:rPr>
              <a:t> - greatly outpacing the Moore’s Law</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Training compute and dataset size both continuing to </a:t>
            </a:r>
            <a:r>
              <a:rPr lang="en" sz="1100" b="1">
                <a:solidFill>
                  <a:srgbClr val="3C78D8"/>
                </a:solidFill>
                <a:latin typeface="Calibri"/>
                <a:ea typeface="Calibri"/>
                <a:cs typeface="Calibri"/>
                <a:sym typeface="Calibri"/>
              </a:rPr>
              <a:t>double on a sub-annual basis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Performance gaps on standard benchmarks are shrinking fast. Multiple models demonstrate top performance</a:t>
            </a:r>
            <a:endParaRPr sz="1100">
              <a:solidFill>
                <a:schemeClr val="dk1"/>
              </a:solidFill>
              <a:latin typeface="Calibri"/>
              <a:ea typeface="Calibri"/>
              <a:cs typeface="Calibri"/>
              <a:sym typeface="Calibri"/>
            </a:endParaRPr>
          </a:p>
        </p:txBody>
      </p:sp>
      <p:sp>
        <p:nvSpPr>
          <p:cNvPr id="156" name="Google Shape;156;p17"/>
          <p:cNvSpPr txBox="1"/>
          <p:nvPr/>
        </p:nvSpPr>
        <p:spPr>
          <a:xfrm>
            <a:off x="4964600" y="126900"/>
            <a:ext cx="34713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Suppose the pond plants double in size every day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and cover the entire pond in 30 days:</a:t>
            </a:r>
            <a:endParaRPr sz="1100">
              <a:solidFill>
                <a:schemeClr val="dk1"/>
              </a:solidFill>
              <a:latin typeface="Calibri"/>
              <a:ea typeface="Calibri"/>
              <a:cs typeface="Calibri"/>
              <a:sym typeface="Calibri"/>
            </a:endParaRPr>
          </a:p>
          <a:p>
            <a:pPr marL="17145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day          portion covered</a:t>
            </a:r>
            <a:endParaRPr sz="1100">
              <a:solidFill>
                <a:schemeClr val="dk1"/>
              </a:solidFill>
              <a:latin typeface="Calibri"/>
              <a:ea typeface="Calibri"/>
              <a:cs typeface="Calibri"/>
              <a:sym typeface="Calibri"/>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30           1            100%</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29          1/2            50% </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28          1/4            25%</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27          1/8            12.5%</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26          1/16            6.3%</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25          1/32            3%</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20          1/1024         0.1%</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10          1/1M</a:t>
            </a:r>
            <a:endParaRPr sz="900" b="1">
              <a:solidFill>
                <a:srgbClr val="3C78D8"/>
              </a:solidFill>
              <a:latin typeface="Roboto Mono"/>
              <a:ea typeface="Roboto Mono"/>
              <a:cs typeface="Roboto Mono"/>
              <a:sym typeface="Roboto Mono"/>
            </a:endParaRPr>
          </a:p>
          <a:p>
            <a:pPr marL="22860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1           1/1B</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So first 25 days the pond is blue, green is invisible.</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But then in the last 5 days the whole pond becomes green</a:t>
            </a:r>
            <a:endParaRPr sz="1100">
              <a:solidFill>
                <a:schemeClr val="dk1"/>
              </a:solidFill>
              <a:latin typeface="Calibri"/>
              <a:ea typeface="Calibri"/>
              <a:cs typeface="Calibri"/>
              <a:sym typeface="Calibri"/>
            </a:endParaRPr>
          </a:p>
        </p:txBody>
      </p:sp>
      <p:sp>
        <p:nvSpPr>
          <p:cNvPr id="157" name="Google Shape;157;p17"/>
          <p:cNvSpPr/>
          <p:nvPr/>
        </p:nvSpPr>
        <p:spPr>
          <a:xfrm>
            <a:off x="4584614" y="2579600"/>
            <a:ext cx="326400" cy="326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a:t>
            </a:r>
            <a:endParaRPr sz="1000"/>
          </a:p>
        </p:txBody>
      </p:sp>
      <p:sp>
        <p:nvSpPr>
          <p:cNvPr id="158" name="Google Shape;158;p17"/>
          <p:cNvSpPr/>
          <p:nvPr/>
        </p:nvSpPr>
        <p:spPr>
          <a:xfrm>
            <a:off x="5056881" y="2579600"/>
            <a:ext cx="326400" cy="326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59" name="Google Shape;159;p17"/>
          <p:cNvSpPr/>
          <p:nvPr/>
        </p:nvSpPr>
        <p:spPr>
          <a:xfrm>
            <a:off x="4584614" y="2909123"/>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a:t>
            </a:r>
            <a:endParaRPr sz="1000"/>
          </a:p>
        </p:txBody>
      </p:sp>
      <p:sp>
        <p:nvSpPr>
          <p:cNvPr id="160" name="Google Shape;160;p17"/>
          <p:cNvSpPr/>
          <p:nvPr/>
        </p:nvSpPr>
        <p:spPr>
          <a:xfrm>
            <a:off x="5058978" y="290671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10</a:t>
            </a:r>
            <a:endParaRPr sz="1000"/>
          </a:p>
        </p:txBody>
      </p:sp>
      <p:sp>
        <p:nvSpPr>
          <p:cNvPr id="161" name="Google Shape;161;p17"/>
          <p:cNvSpPr/>
          <p:nvPr/>
        </p:nvSpPr>
        <p:spPr>
          <a:xfrm>
            <a:off x="5514081" y="2579600"/>
            <a:ext cx="326400" cy="326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62" name="Google Shape;162;p17"/>
          <p:cNvSpPr/>
          <p:nvPr/>
        </p:nvSpPr>
        <p:spPr>
          <a:xfrm>
            <a:off x="5516178" y="290671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20</a:t>
            </a:r>
            <a:endParaRPr sz="1000"/>
          </a:p>
        </p:txBody>
      </p:sp>
      <p:sp>
        <p:nvSpPr>
          <p:cNvPr id="163" name="Google Shape;163;p17"/>
          <p:cNvSpPr/>
          <p:nvPr/>
        </p:nvSpPr>
        <p:spPr>
          <a:xfrm>
            <a:off x="6155503" y="2579600"/>
            <a:ext cx="326400" cy="326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64" name="Google Shape;164;p17"/>
          <p:cNvSpPr/>
          <p:nvPr/>
        </p:nvSpPr>
        <p:spPr>
          <a:xfrm>
            <a:off x="6157601" y="290671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25</a:t>
            </a:r>
            <a:endParaRPr sz="1000"/>
          </a:p>
        </p:txBody>
      </p:sp>
      <p:sp>
        <p:nvSpPr>
          <p:cNvPr id="165" name="Google Shape;165;p17"/>
          <p:cNvSpPr/>
          <p:nvPr/>
        </p:nvSpPr>
        <p:spPr>
          <a:xfrm>
            <a:off x="6595708" y="2584400"/>
            <a:ext cx="326400" cy="3264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66" name="Google Shape;166;p17"/>
          <p:cNvSpPr/>
          <p:nvPr/>
        </p:nvSpPr>
        <p:spPr>
          <a:xfrm>
            <a:off x="6597801" y="291152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26</a:t>
            </a:r>
            <a:endParaRPr sz="1000"/>
          </a:p>
        </p:txBody>
      </p:sp>
      <p:sp>
        <p:nvSpPr>
          <p:cNvPr id="167" name="Google Shape;167;p17"/>
          <p:cNvSpPr/>
          <p:nvPr/>
        </p:nvSpPr>
        <p:spPr>
          <a:xfrm>
            <a:off x="7052908" y="2584400"/>
            <a:ext cx="326400" cy="3102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68" name="Google Shape;168;p17"/>
          <p:cNvSpPr/>
          <p:nvPr/>
        </p:nvSpPr>
        <p:spPr>
          <a:xfrm>
            <a:off x="7055001" y="291152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27</a:t>
            </a:r>
            <a:endParaRPr sz="1000"/>
          </a:p>
        </p:txBody>
      </p:sp>
      <p:sp>
        <p:nvSpPr>
          <p:cNvPr id="169" name="Google Shape;169;p17"/>
          <p:cNvSpPr/>
          <p:nvPr/>
        </p:nvSpPr>
        <p:spPr>
          <a:xfrm>
            <a:off x="7512208" y="2591800"/>
            <a:ext cx="324300" cy="2511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0" name="Google Shape;170;p17"/>
          <p:cNvSpPr/>
          <p:nvPr/>
        </p:nvSpPr>
        <p:spPr>
          <a:xfrm>
            <a:off x="7512201" y="291890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28</a:t>
            </a:r>
            <a:endParaRPr sz="1000"/>
          </a:p>
        </p:txBody>
      </p:sp>
      <p:sp>
        <p:nvSpPr>
          <p:cNvPr id="171" name="Google Shape;171;p17"/>
          <p:cNvSpPr/>
          <p:nvPr/>
        </p:nvSpPr>
        <p:spPr>
          <a:xfrm>
            <a:off x="7969408" y="2604299"/>
            <a:ext cx="324300" cy="1650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2" name="Google Shape;172;p17"/>
          <p:cNvSpPr/>
          <p:nvPr/>
        </p:nvSpPr>
        <p:spPr>
          <a:xfrm>
            <a:off x="7969401" y="291890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29</a:t>
            </a:r>
            <a:endParaRPr sz="1000"/>
          </a:p>
        </p:txBody>
      </p:sp>
      <p:sp>
        <p:nvSpPr>
          <p:cNvPr id="173" name="Google Shape;173;p17"/>
          <p:cNvSpPr/>
          <p:nvPr/>
        </p:nvSpPr>
        <p:spPr>
          <a:xfrm>
            <a:off x="8424503" y="2591790"/>
            <a:ext cx="326400" cy="326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4" name="Google Shape;174;p17"/>
          <p:cNvSpPr/>
          <p:nvPr/>
        </p:nvSpPr>
        <p:spPr>
          <a:xfrm>
            <a:off x="8426601" y="2918908"/>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30</a:t>
            </a:r>
            <a:endParaRPr sz="1000"/>
          </a:p>
        </p:txBody>
      </p:sp>
      <p:sp>
        <p:nvSpPr>
          <p:cNvPr id="175" name="Google Shape;175;p17"/>
          <p:cNvSpPr/>
          <p:nvPr/>
        </p:nvSpPr>
        <p:spPr>
          <a:xfrm>
            <a:off x="7969407" y="2769381"/>
            <a:ext cx="324300" cy="1467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6" name="Google Shape;176;p17"/>
          <p:cNvSpPr/>
          <p:nvPr/>
        </p:nvSpPr>
        <p:spPr>
          <a:xfrm>
            <a:off x="7513258" y="2843003"/>
            <a:ext cx="324300" cy="75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7" name="Google Shape;177;p17"/>
          <p:cNvSpPr/>
          <p:nvPr/>
        </p:nvSpPr>
        <p:spPr>
          <a:xfrm>
            <a:off x="7054545" y="2894617"/>
            <a:ext cx="324300" cy="29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8" name="Google Shape;178;p17"/>
          <p:cNvSpPr/>
          <p:nvPr/>
        </p:nvSpPr>
        <p:spPr>
          <a:xfrm>
            <a:off x="6597334" y="2906722"/>
            <a:ext cx="324300" cy="1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  </a:t>
            </a:r>
            <a:endParaRPr sz="1000"/>
          </a:p>
        </p:txBody>
      </p:sp>
      <p:sp>
        <p:nvSpPr>
          <p:cNvPr id="179" name="Google Shape;179;p17"/>
          <p:cNvSpPr txBox="1"/>
          <p:nvPr/>
        </p:nvSpPr>
        <p:spPr>
          <a:xfrm>
            <a:off x="4964591" y="3380260"/>
            <a:ext cx="34713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Suppose AI doubles coverage of a job type in 6 months</a:t>
            </a:r>
            <a:endParaRPr sz="1100">
              <a:solidFill>
                <a:schemeClr val="dk1"/>
              </a:solidFill>
              <a:latin typeface="Calibri"/>
              <a:ea typeface="Calibri"/>
              <a:cs typeface="Calibri"/>
              <a:sym typeface="Calibri"/>
            </a:endParaRPr>
          </a:p>
          <a:p>
            <a:pPr marL="40005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2027-2 - 100%</a:t>
            </a:r>
            <a:endParaRPr sz="900" b="1">
              <a:solidFill>
                <a:srgbClr val="3C78D8"/>
              </a:solidFill>
              <a:latin typeface="Roboto Mono"/>
              <a:ea typeface="Roboto Mono"/>
              <a:cs typeface="Roboto Mono"/>
              <a:sym typeface="Roboto Mono"/>
            </a:endParaRPr>
          </a:p>
          <a:p>
            <a:pPr marL="40005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2027-1 - 50%</a:t>
            </a:r>
            <a:endParaRPr sz="1100">
              <a:solidFill>
                <a:schemeClr val="dk1"/>
              </a:solidFill>
              <a:latin typeface="Calibri"/>
              <a:ea typeface="Calibri"/>
              <a:cs typeface="Calibri"/>
              <a:sym typeface="Calibri"/>
            </a:endParaRPr>
          </a:p>
          <a:p>
            <a:pPr marL="40005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2026-2 - 25%</a:t>
            </a:r>
            <a:endParaRPr sz="900" b="1">
              <a:solidFill>
                <a:srgbClr val="3C78D8"/>
              </a:solidFill>
              <a:latin typeface="Roboto Mono"/>
              <a:ea typeface="Roboto Mono"/>
              <a:cs typeface="Roboto Mono"/>
              <a:sym typeface="Roboto Mono"/>
            </a:endParaRPr>
          </a:p>
          <a:p>
            <a:pPr marL="40005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2026-1 - 12.5%</a:t>
            </a:r>
            <a:endParaRPr sz="1100">
              <a:solidFill>
                <a:schemeClr val="dk1"/>
              </a:solidFill>
              <a:latin typeface="Calibri"/>
              <a:ea typeface="Calibri"/>
              <a:cs typeface="Calibri"/>
              <a:sym typeface="Calibri"/>
            </a:endParaRPr>
          </a:p>
          <a:p>
            <a:pPr marL="40005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2025-2 - 6.3%</a:t>
            </a:r>
            <a:endParaRPr sz="900" b="1">
              <a:solidFill>
                <a:srgbClr val="3C78D8"/>
              </a:solidFill>
              <a:latin typeface="Roboto Mono"/>
              <a:ea typeface="Roboto Mono"/>
              <a:cs typeface="Roboto Mono"/>
              <a:sym typeface="Roboto Mono"/>
            </a:endParaRPr>
          </a:p>
          <a:p>
            <a:pPr marL="40005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2025-1 - 3%</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Example: Junior Computer Science positions already decreased by 13%. So we have only 3 hops (1.5 years) before 100% of those positions will be taken by AI</a:t>
            </a:r>
            <a:endParaRPr sz="1100">
              <a:solidFill>
                <a:schemeClr val="dk1"/>
              </a:solidFill>
              <a:latin typeface="Calibri"/>
              <a:ea typeface="Calibri"/>
              <a:cs typeface="Calibri"/>
              <a:sym typeface="Calibri"/>
            </a:endParaRPr>
          </a:p>
        </p:txBody>
      </p:sp>
      <p:sp>
        <p:nvSpPr>
          <p:cNvPr id="180" name="Google Shape;180;p17"/>
          <p:cNvSpPr/>
          <p:nvPr/>
        </p:nvSpPr>
        <p:spPr>
          <a:xfrm>
            <a:off x="5830694" y="2639090"/>
            <a:ext cx="326400" cy="21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p:nvPr/>
        </p:nvSpPr>
        <p:spPr>
          <a:xfrm>
            <a:off x="55075" y="20375"/>
            <a:ext cx="264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Outsourcing Jobs to AI</a:t>
            </a:r>
            <a:endParaRPr sz="2000" b="1" i="0" u="none" strike="noStrike" cap="none">
              <a:solidFill>
                <a:schemeClr val="dk1"/>
              </a:solidFill>
              <a:latin typeface="Calibri"/>
              <a:ea typeface="Calibri"/>
              <a:cs typeface="Calibri"/>
              <a:sym typeface="Calibri"/>
            </a:endParaRPr>
          </a:p>
        </p:txBody>
      </p:sp>
      <p:sp>
        <p:nvSpPr>
          <p:cNvPr id="186" name="Google Shape;186;p18"/>
          <p:cNvSpPr txBox="1"/>
          <p:nvPr/>
        </p:nvSpPr>
        <p:spPr>
          <a:xfrm>
            <a:off x="55075" y="724903"/>
            <a:ext cx="44673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Translators (spoken/written): 100%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Data entry clerks: 100%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Customer service (chat/phone): 50–65%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Telemarketing: majority of outbound calls now handled by AI 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Routine legal work (paralegals, contract review)</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Accountants (bookkeeping, data reconciliation): main routine functions automated;  advisory work remains human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Retail cashiers: widespread replacement by self-checkout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Manufacturing line workers: major shift to machine vision, robotics, and automation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Farm labor: precision agriculture, robotic machinery, and AI drones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Taxi/truck drivers: autonomous fleets are growing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Junior software engineers: 13% of entry-level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Financial analysts: 20–35% of roles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Admin assistants: AI scheduling, docs management, communications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Trainers/coaches: AI-driven instruction and e-learning platforms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Managers: still mostly human (AI data analysis and routine decisions)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Teachers: mostly human (AI grading, online content, testing/training)</a:t>
            </a:r>
            <a:endParaRPr sz="1100">
              <a:solidFill>
                <a:schemeClr val="dk1"/>
              </a:solidFill>
              <a:latin typeface="Calibri"/>
              <a:ea typeface="Calibri"/>
              <a:cs typeface="Calibri"/>
              <a:sym typeface="Calibri"/>
            </a:endParaRPr>
          </a:p>
        </p:txBody>
      </p:sp>
      <p:sp>
        <p:nvSpPr>
          <p:cNvPr id="187" name="Google Shape;187;p18"/>
          <p:cNvSpPr txBox="1"/>
          <p:nvPr/>
        </p:nvSpPr>
        <p:spPr>
          <a:xfrm>
            <a:off x="4619250" y="724903"/>
            <a:ext cx="44274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Roles involving empathy, physical presence, judgment, and creativity are least affected.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fastest AI adoption is in sectors with digital workflows, high-volume transactional data, and standardized outputs.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Emerging hybrid roles (AI trainers, workflow designers) are growing as workers transition to managing or collaborating with AI systems.</a:t>
            </a:r>
            <a:endParaRPr sz="1100">
              <a:solidFill>
                <a:schemeClr val="dk1"/>
              </a:solidFill>
              <a:latin typeface="Calibri"/>
              <a:ea typeface="Calibri"/>
              <a:cs typeface="Calibri"/>
              <a:sym typeface="Calibri"/>
            </a:endParaRPr>
          </a:p>
        </p:txBody>
      </p:sp>
      <p:pic>
        <p:nvPicPr>
          <p:cNvPr id="188" name="Google Shape;188;p1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619250" y="2211183"/>
            <a:ext cx="4427400" cy="207935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txBox="1"/>
          <p:nvPr/>
        </p:nvSpPr>
        <p:spPr>
          <a:xfrm>
            <a:off x="55075" y="20375"/>
            <a:ext cx="36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Compute Owners vs Underclass</a:t>
            </a:r>
            <a:endParaRPr sz="2000" b="1" i="0" u="none" strike="noStrike" cap="none">
              <a:solidFill>
                <a:schemeClr val="dk1"/>
              </a:solidFill>
              <a:latin typeface="Calibri"/>
              <a:ea typeface="Calibri"/>
              <a:cs typeface="Calibri"/>
              <a:sym typeface="Calibri"/>
            </a:endParaRPr>
          </a:p>
        </p:txBody>
      </p:sp>
      <p:sp>
        <p:nvSpPr>
          <p:cNvPr id="194" name="Google Shape;194;p19"/>
          <p:cNvSpPr txBox="1"/>
          <p:nvPr/>
        </p:nvSpPr>
        <p:spPr>
          <a:xfrm>
            <a:off x="163775" y="454420"/>
            <a:ext cx="44274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Society polarizing: those owing compute vs the underclass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Historically economy was driven by human ingenuity and human labor.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next few years AGI will surpass humans at (knowledge) work and will take over most of the jobs. Some jobs will still remain with humans necessary at the ends of processes even if AI dominates the "middle"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economic opportunity will mostly shift from human labor to the amount of compute (AI power) someone can afford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Compute resources are getting concentrated in the hands of a few large companies making huge investments in server farms and AI infrastructure - thus forming a capital-owning elite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Most of humans will become an "underclass" with very little opportunities for advancement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AGI makes compute the primary economic leverage, already reducing the value of human labor in many sectors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UBI (Universal Basic Income) and UHI (Universal High Income) are being discussed as possible solutions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https://www.youtube.com/watch?v=LM3cIvHTrFQ</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p:txBody>
      </p:sp>
      <p:pic>
        <p:nvPicPr>
          <p:cNvPr id="195" name="Google Shape;195;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89100" y="774475"/>
            <a:ext cx="4248026" cy="4248026"/>
          </a:xfrm>
          <a:prstGeom prst="rect">
            <a:avLst/>
          </a:prstGeom>
          <a:noFill/>
          <a:ln w="9525" cap="flat" cmpd="sng">
            <a:solidFill>
              <a:srgbClr val="FF0000"/>
            </a:solidFill>
            <a:prstDash val="solid"/>
            <a:round/>
            <a:headEnd type="none" w="sm" len="sm"/>
            <a:tailEnd type="none" w="sm" len="sm"/>
          </a:ln>
        </p:spPr>
      </p:pic>
      <p:sp>
        <p:nvSpPr>
          <p:cNvPr id="196" name="Google Shape;196;p19"/>
          <p:cNvSpPr txBox="1"/>
          <p:nvPr/>
        </p:nvSpPr>
        <p:spPr>
          <a:xfrm>
            <a:off x="163775" y="3420645"/>
            <a:ext cx="44274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The demand for AI compute is set to increase by orders of magnitude</a:t>
            </a:r>
            <a:r>
              <a:rPr lang="en" sz="1100">
                <a:solidFill>
                  <a:schemeClr val="dk1"/>
                </a:solidFill>
                <a:latin typeface="Calibri"/>
                <a:ea typeface="Calibri"/>
                <a:cs typeface="Calibri"/>
                <a:sym typeface="Calibri"/>
              </a:rPr>
              <a:t>, requiring revolutionary changes to data center and energy infrastructure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 is a debate over whether the AI industry is heading for a “</a:t>
            </a:r>
            <a:r>
              <a:rPr lang="en" sz="1100" b="1">
                <a:solidFill>
                  <a:srgbClr val="3C78D8"/>
                </a:solidFill>
                <a:latin typeface="Calibri"/>
                <a:ea typeface="Calibri"/>
                <a:cs typeface="Calibri"/>
                <a:sym typeface="Calibri"/>
              </a:rPr>
              <a:t>bubble burst</a:t>
            </a:r>
            <a:r>
              <a:rPr lang="en" sz="1100">
                <a:solidFill>
                  <a:schemeClr val="dk1"/>
                </a:solidFill>
                <a:latin typeface="Calibri"/>
                <a:ea typeface="Calibri"/>
                <a:cs typeface="Calibri"/>
                <a:sym typeface="Calibri"/>
              </a:rPr>
              <a:t>” or is about to </a:t>
            </a:r>
            <a:r>
              <a:rPr lang="en" sz="1100" b="1">
                <a:solidFill>
                  <a:srgbClr val="3C78D8"/>
                </a:solidFill>
                <a:latin typeface="Calibri"/>
                <a:ea typeface="Calibri"/>
                <a:cs typeface="Calibri"/>
                <a:sym typeface="Calibri"/>
              </a:rPr>
              <a:t>catalyze an economic transformation</a:t>
            </a:r>
            <a:r>
              <a:rPr lang="en" sz="1100">
                <a:solidFill>
                  <a:schemeClr val="dk1"/>
                </a:solidFill>
                <a:latin typeface="Calibri"/>
                <a:ea typeface="Calibri"/>
                <a:cs typeface="Calibri"/>
                <a:sym typeface="Calibri"/>
              </a:rPr>
              <a:t> due to widespread, ubiquitous compute power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https://www.youtube.com/watch?v=9iyYhxbmr6g</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and Nvidia partner to build the world's largest compute cluster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Current AI development is just beginning, with much more growth ahead, and that infrastructure investment will need to accelerate dramatically</a:t>
            </a:r>
            <a:endParaRPr sz="1100">
              <a:solidFill>
                <a:schemeClr val="dk1"/>
              </a:solidFill>
              <a:latin typeface="Calibri"/>
              <a:ea typeface="Calibri"/>
              <a:cs typeface="Calibri"/>
              <a:sym typeface="Calibri"/>
            </a:endParaRPr>
          </a:p>
        </p:txBody>
      </p:sp>
      <p:sp>
        <p:nvSpPr>
          <p:cNvPr id="197" name="Google Shape;197;p19"/>
          <p:cNvSpPr txBox="1"/>
          <p:nvPr/>
        </p:nvSpPr>
        <p:spPr>
          <a:xfrm>
            <a:off x="5389675" y="454425"/>
            <a:ext cx="12135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b="1">
                <a:solidFill>
                  <a:srgbClr val="FF0000"/>
                </a:solidFill>
                <a:latin typeface="Calibri"/>
                <a:ea typeface="Calibri"/>
                <a:cs typeface="Calibri"/>
                <a:sym typeface="Calibri"/>
              </a:rPr>
              <a:t>Elite owning AGI</a:t>
            </a:r>
            <a:endParaRPr sz="1100" b="1">
              <a:solidFill>
                <a:srgbClr val="FF0000"/>
              </a:solidFill>
              <a:latin typeface="Calibri"/>
              <a:ea typeface="Calibri"/>
              <a:cs typeface="Calibri"/>
              <a:sym typeface="Calibri"/>
            </a:endParaRPr>
          </a:p>
        </p:txBody>
      </p:sp>
      <p:sp>
        <p:nvSpPr>
          <p:cNvPr id="198" name="Google Shape;198;p19"/>
          <p:cNvSpPr txBox="1"/>
          <p:nvPr/>
        </p:nvSpPr>
        <p:spPr>
          <a:xfrm>
            <a:off x="7355825" y="454425"/>
            <a:ext cx="12135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b="1">
                <a:solidFill>
                  <a:srgbClr val="FF0000"/>
                </a:solidFill>
                <a:latin typeface="Calibri"/>
                <a:ea typeface="Calibri"/>
                <a:cs typeface="Calibri"/>
                <a:sym typeface="Calibri"/>
              </a:rPr>
              <a:t>Inderclass</a:t>
            </a:r>
            <a:endParaRPr sz="1100" b="1">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204" name="Google Shape;204;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p:nvPr/>
        </p:nvSpPr>
        <p:spPr>
          <a:xfrm>
            <a:off x="55075" y="-9225"/>
            <a:ext cx="3087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monthly payment plans</a:t>
            </a:r>
            <a:endParaRPr sz="2000" b="1" i="0" u="none" strike="noStrike" cap="none">
              <a:solidFill>
                <a:schemeClr val="dk1"/>
              </a:solidFill>
              <a:latin typeface="Calibri"/>
              <a:ea typeface="Calibri"/>
              <a:cs typeface="Calibri"/>
              <a:sym typeface="Calibri"/>
            </a:endParaRPr>
          </a:p>
        </p:txBody>
      </p:sp>
      <p:sp>
        <p:nvSpPr>
          <p:cNvPr id="210" name="Google Shape;210;p21"/>
          <p:cNvSpPr txBox="1"/>
          <p:nvPr/>
        </p:nvSpPr>
        <p:spPr>
          <a:xfrm>
            <a:off x="2376605" y="562225"/>
            <a:ext cx="2011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Perplexity:</a:t>
            </a:r>
            <a:br>
              <a:rPr lang="en" sz="1200">
                <a:latin typeface="Calibri"/>
                <a:ea typeface="Calibri"/>
                <a:cs typeface="Calibri"/>
                <a:sym typeface="Calibri"/>
              </a:rPr>
            </a:br>
            <a:r>
              <a:rPr lang="en" sz="1200">
                <a:latin typeface="Calibri"/>
                <a:ea typeface="Calibri"/>
                <a:cs typeface="Calibri"/>
                <a:sym typeface="Calibri"/>
              </a:rPr>
              <a:t>Free, </a:t>
            </a:r>
            <a:br>
              <a:rPr lang="en" sz="1200">
                <a:latin typeface="Calibri"/>
                <a:ea typeface="Calibri"/>
                <a:cs typeface="Calibri"/>
                <a:sym typeface="Calibri"/>
              </a:rPr>
            </a:br>
            <a:r>
              <a:rPr lang="en" sz="1200">
                <a:latin typeface="Calibri"/>
                <a:ea typeface="Calibri"/>
                <a:cs typeface="Calibri"/>
                <a:sym typeface="Calibri"/>
              </a:rPr>
              <a:t>Pro Individual $20, </a:t>
            </a:r>
            <a:br>
              <a:rPr lang="en" sz="1200">
                <a:latin typeface="Calibri"/>
                <a:ea typeface="Calibri"/>
                <a:cs typeface="Calibri"/>
                <a:sym typeface="Calibri"/>
              </a:rPr>
            </a:br>
            <a:r>
              <a:rPr lang="en" sz="1200">
                <a:latin typeface="Calibri"/>
                <a:ea typeface="Calibri"/>
                <a:cs typeface="Calibri"/>
                <a:sym typeface="Calibri"/>
              </a:rPr>
              <a:t>Pro Enterprise $40/seat, </a:t>
            </a:r>
            <a:br>
              <a:rPr lang="en" sz="1200">
                <a:latin typeface="Calibri"/>
                <a:ea typeface="Calibri"/>
                <a:cs typeface="Calibri"/>
                <a:sym typeface="Calibri"/>
              </a:rPr>
            </a:br>
            <a:r>
              <a:rPr lang="en" sz="1200">
                <a:latin typeface="Calibri"/>
                <a:ea typeface="Calibri"/>
                <a:cs typeface="Calibri"/>
                <a:sym typeface="Calibri"/>
              </a:rPr>
              <a:t>Max Individual $200, </a:t>
            </a:r>
            <a:br>
              <a:rPr lang="en" sz="1200">
                <a:latin typeface="Calibri"/>
                <a:ea typeface="Calibri"/>
                <a:cs typeface="Calibri"/>
                <a:sym typeface="Calibri"/>
              </a:rPr>
            </a:br>
            <a:r>
              <a:rPr lang="en" sz="1200">
                <a:latin typeface="Calibri"/>
                <a:ea typeface="Calibri"/>
                <a:cs typeface="Calibri"/>
                <a:sym typeface="Calibri"/>
              </a:rPr>
              <a:t>Max Enterprise $325/seat</a:t>
            </a:r>
            <a:endParaRPr sz="1200">
              <a:solidFill>
                <a:schemeClr val="dk1"/>
              </a:solidFill>
              <a:latin typeface="Calibri"/>
              <a:ea typeface="Calibri"/>
              <a:cs typeface="Calibri"/>
              <a:sym typeface="Calibri"/>
            </a:endParaRPr>
          </a:p>
        </p:txBody>
      </p:sp>
      <p:sp>
        <p:nvSpPr>
          <p:cNvPr id="211" name="Google Shape;211;p21"/>
          <p:cNvSpPr txBox="1"/>
          <p:nvPr/>
        </p:nvSpPr>
        <p:spPr>
          <a:xfrm>
            <a:off x="2376605" y="2861745"/>
            <a:ext cx="2011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Gemini: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Free,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Individual $20,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Workspace $20/seat,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Enterprise $30/seat,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Individual Ultra $200-$250</a:t>
            </a:r>
            <a:endParaRPr sz="1200">
              <a:solidFill>
                <a:schemeClr val="dk1"/>
              </a:solidFill>
              <a:latin typeface="Calibri"/>
              <a:ea typeface="Calibri"/>
              <a:cs typeface="Calibri"/>
              <a:sym typeface="Calibri"/>
            </a:endParaRPr>
          </a:p>
        </p:txBody>
      </p:sp>
      <p:sp>
        <p:nvSpPr>
          <p:cNvPr id="212" name="Google Shape;212;p21"/>
          <p:cNvSpPr txBox="1"/>
          <p:nvPr/>
        </p:nvSpPr>
        <p:spPr>
          <a:xfrm>
            <a:off x="2376605" y="4100723"/>
            <a:ext cx="20115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Free,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Plus $20,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Pro $200,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Enterprise $30+/seat</a:t>
            </a:r>
            <a:endParaRPr sz="1200">
              <a:solidFill>
                <a:schemeClr val="dk1"/>
              </a:solidFill>
              <a:latin typeface="Calibri"/>
              <a:ea typeface="Calibri"/>
              <a:cs typeface="Calibri"/>
              <a:sym typeface="Calibri"/>
            </a:endParaRPr>
          </a:p>
        </p:txBody>
      </p:sp>
      <p:pic>
        <p:nvPicPr>
          <p:cNvPr id="213" name="Google Shape;213;p2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751709" y="2976490"/>
            <a:ext cx="1972575" cy="880601"/>
          </a:xfrm>
          <a:prstGeom prst="rect">
            <a:avLst/>
          </a:prstGeom>
          <a:noFill/>
          <a:ln>
            <a:noFill/>
          </a:ln>
        </p:spPr>
      </p:pic>
      <p:pic>
        <p:nvPicPr>
          <p:cNvPr id="214" name="Google Shape;214;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51709" y="4252466"/>
            <a:ext cx="2286374" cy="621131"/>
          </a:xfrm>
          <a:prstGeom prst="rect">
            <a:avLst/>
          </a:prstGeom>
          <a:noFill/>
          <a:ln>
            <a:noFill/>
          </a:ln>
        </p:spPr>
      </p:pic>
      <p:pic>
        <p:nvPicPr>
          <p:cNvPr id="215" name="Google Shape;215;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751709" y="772925"/>
            <a:ext cx="2286387" cy="689150"/>
          </a:xfrm>
          <a:prstGeom prst="rect">
            <a:avLst/>
          </a:prstGeom>
          <a:noFill/>
          <a:ln>
            <a:noFill/>
          </a:ln>
        </p:spPr>
      </p:pic>
      <p:sp>
        <p:nvSpPr>
          <p:cNvPr id="216" name="Google Shape;216;p21"/>
          <p:cNvSpPr txBox="1"/>
          <p:nvPr/>
        </p:nvSpPr>
        <p:spPr>
          <a:xfrm>
            <a:off x="2376605" y="1804413"/>
            <a:ext cx="20115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Free,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Pro Individual $20,</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Max $100</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Enterprise - custom pricing</a:t>
            </a:r>
            <a:endParaRPr sz="1200">
              <a:solidFill>
                <a:schemeClr val="dk1"/>
              </a:solidFill>
              <a:latin typeface="Calibri"/>
              <a:ea typeface="Calibri"/>
              <a:cs typeface="Calibri"/>
              <a:sym typeface="Calibri"/>
            </a:endParaRPr>
          </a:p>
        </p:txBody>
      </p:sp>
      <p:pic>
        <p:nvPicPr>
          <p:cNvPr id="217" name="Google Shape;217;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51709" y="1967491"/>
            <a:ext cx="2286374" cy="4912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2"/>
          <p:cNvSpPr txBox="1"/>
          <p:nvPr/>
        </p:nvSpPr>
        <p:spPr>
          <a:xfrm>
            <a:off x="55075" y="-9225"/>
            <a:ext cx="201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223" name="Google Shape;223;p22"/>
          <p:cNvSpPr txBox="1"/>
          <p:nvPr/>
        </p:nvSpPr>
        <p:spPr>
          <a:xfrm>
            <a:off x="55075" y="4300592"/>
            <a:ext cx="46284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Convex Chef platform open-source vibe coding</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https://www.youtube.com/watch?v=euNK5sriPIQ</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Apache 2.0 license, works with multiple LLMs via API keys (Claude, GPT-5,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https://github.com/get-convex/chef</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24" name="Google Shape;224;p22"/>
          <p:cNvSpPr txBox="1"/>
          <p:nvPr/>
        </p:nvSpPr>
        <p:spPr>
          <a:xfrm>
            <a:off x="96850" y="558850"/>
            <a:ext cx="36810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Google AI Updates: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Google Chrome Browser with AI now</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Google Search now has AI mode (Gemini)</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YouTube videos now have dubbing in different languages</a:t>
            </a:r>
            <a:endParaRPr sz="1100">
              <a:solidFill>
                <a:srgbClr val="3C78D8"/>
              </a:solidFill>
              <a:latin typeface="Calibri"/>
              <a:ea typeface="Calibri"/>
              <a:cs typeface="Calibri"/>
              <a:sym typeface="Calibri"/>
            </a:endParaRPr>
          </a:p>
        </p:txBody>
      </p:sp>
      <p:sp>
        <p:nvSpPr>
          <p:cNvPr id="225" name="Google Shape;225;p22"/>
          <p:cNvSpPr txBox="1"/>
          <p:nvPr/>
        </p:nvSpPr>
        <p:spPr>
          <a:xfrm>
            <a:off x="96850" y="3243075"/>
            <a:ext cx="3234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Tencent’s Hunyuan3D 3.0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3x precision and ultra-HD modeling with lifelike details, advancing high-fidelity 3D asset generation for creative professionals</a:t>
            </a:r>
            <a:endParaRPr sz="1200">
              <a:solidFill>
                <a:schemeClr val="dk1"/>
              </a:solidFill>
              <a:latin typeface="Calibri"/>
              <a:ea typeface="Calibri"/>
              <a:cs typeface="Calibri"/>
              <a:sym typeface="Calibri"/>
            </a:endParaRPr>
          </a:p>
        </p:txBody>
      </p:sp>
      <p:sp>
        <p:nvSpPr>
          <p:cNvPr id="226" name="Google Shape;226;p22"/>
          <p:cNvSpPr txBox="1"/>
          <p:nvPr/>
        </p:nvSpPr>
        <p:spPr>
          <a:xfrm>
            <a:off x="96850" y="1863072"/>
            <a:ext cx="2586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chipmaker Groq secured $750M at $6.9B 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Cohere secured another $100M at $7B valuation</a:t>
            </a:r>
            <a:endParaRPr sz="1200" b="1">
              <a:solidFill>
                <a:srgbClr val="FF0000"/>
              </a:solidFill>
              <a:latin typeface="Calibri"/>
              <a:ea typeface="Calibri"/>
              <a:cs typeface="Calibri"/>
              <a:sym typeface="Calibri"/>
            </a:endParaRPr>
          </a:p>
        </p:txBody>
      </p:sp>
      <p:pic>
        <p:nvPicPr>
          <p:cNvPr id="227" name="Google Shape;227;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14525" y="4324650"/>
            <a:ext cx="997800" cy="695700"/>
          </a:xfrm>
          <a:prstGeom prst="rect">
            <a:avLst/>
          </a:prstGeom>
          <a:noFill/>
          <a:ln w="9525" cap="flat" cmpd="sng">
            <a:solidFill>
              <a:srgbClr val="FF0000"/>
            </a:solidFill>
            <a:prstDash val="solid"/>
            <a:round/>
            <a:headEnd type="none" w="sm" len="sm"/>
            <a:tailEnd type="none" w="sm" len="sm"/>
          </a:ln>
        </p:spPr>
      </p:pic>
      <p:pic>
        <p:nvPicPr>
          <p:cNvPr id="228" name="Google Shape;228;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51183" y="971480"/>
            <a:ext cx="1549270" cy="526500"/>
          </a:xfrm>
          <a:prstGeom prst="rect">
            <a:avLst/>
          </a:prstGeom>
          <a:noFill/>
          <a:ln w="9525" cap="flat" cmpd="sng">
            <a:solidFill>
              <a:srgbClr val="FF0000"/>
            </a:solidFill>
            <a:prstDash val="solid"/>
            <a:round/>
            <a:headEnd type="none" w="sm" len="sm"/>
            <a:tailEnd type="none" w="sm" len="sm"/>
          </a:ln>
        </p:spPr>
      </p:pic>
      <p:pic>
        <p:nvPicPr>
          <p:cNvPr id="229" name="Google Shape;229;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058963" y="1857946"/>
            <a:ext cx="1923950" cy="759609"/>
          </a:xfrm>
          <a:prstGeom prst="rect">
            <a:avLst/>
          </a:prstGeom>
          <a:noFill/>
          <a:ln w="9525" cap="flat" cmpd="sng">
            <a:solidFill>
              <a:srgbClr val="FF0000"/>
            </a:solidFill>
            <a:prstDash val="solid"/>
            <a:round/>
            <a:headEnd type="none" w="sm" len="sm"/>
            <a:tailEnd type="none" w="sm" len="sm"/>
          </a:ln>
        </p:spPr>
      </p:pic>
      <p:pic>
        <p:nvPicPr>
          <p:cNvPr id="230" name="Google Shape;230;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577200" y="3220949"/>
            <a:ext cx="2259530" cy="757200"/>
          </a:xfrm>
          <a:prstGeom prst="rect">
            <a:avLst/>
          </a:prstGeom>
          <a:noFill/>
          <a:ln w="9525" cap="flat" cmpd="sng">
            <a:solidFill>
              <a:srgbClr val="FF0000"/>
            </a:solidFill>
            <a:prstDash val="solid"/>
            <a:round/>
            <a:headEnd type="none" w="sm" len="sm"/>
            <a:tailEnd type="none" w="sm" len="sm"/>
          </a:ln>
        </p:spPr>
      </p:pic>
      <p:pic>
        <p:nvPicPr>
          <p:cNvPr id="231" name="Google Shape;231;p2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007883" y="157550"/>
            <a:ext cx="2532550" cy="695700"/>
          </a:xfrm>
          <a:prstGeom prst="rect">
            <a:avLst/>
          </a:prstGeom>
          <a:noFill/>
          <a:ln w="9525" cap="flat" cmpd="sng">
            <a:solidFill>
              <a:srgbClr val="FF0000"/>
            </a:solidFill>
            <a:prstDash val="solid"/>
            <a:round/>
            <a:headEnd type="none" w="sm" len="sm"/>
            <a:tailEnd type="none" w="sm" len="sm"/>
          </a:ln>
        </p:spPr>
      </p:pic>
      <p:pic>
        <p:nvPicPr>
          <p:cNvPr id="232" name="Google Shape;232;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761875" y="220599"/>
            <a:ext cx="2294099" cy="1277375"/>
          </a:xfrm>
          <a:prstGeom prst="rect">
            <a:avLst/>
          </a:prstGeom>
          <a:noFill/>
          <a:ln w="9525" cap="flat" cmpd="sng">
            <a:solidFill>
              <a:srgbClr val="FF0000"/>
            </a:solidFill>
            <a:prstDash val="solid"/>
            <a:round/>
            <a:headEnd type="none" w="sm" len="sm"/>
            <a:tailEnd type="none" w="sm" len="sm"/>
          </a:ln>
        </p:spPr>
      </p:pic>
      <p:pic>
        <p:nvPicPr>
          <p:cNvPr id="233" name="Google Shape;233;p22"/>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5358750" y="1930775"/>
            <a:ext cx="2586300" cy="626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3"/>
          <p:cNvSpPr txBox="1"/>
          <p:nvPr/>
        </p:nvSpPr>
        <p:spPr>
          <a:xfrm>
            <a:off x="55075" y="-9225"/>
            <a:ext cx="2015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239" name="Google Shape;239;p23"/>
          <p:cNvSpPr txBox="1"/>
          <p:nvPr/>
        </p:nvSpPr>
        <p:spPr>
          <a:xfrm>
            <a:off x="55075" y="413882"/>
            <a:ext cx="4628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revenue sharing with Microsoft decreasing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 drop from 20% to 8% by 2030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Revenue share with Microsoft was originally introduced as a concession in exchange for exclusive use of Microsoft's cloud servers.</a:t>
            </a:r>
            <a:endParaRPr sz="1200">
              <a:solidFill>
                <a:schemeClr val="dk1"/>
              </a:solidFill>
              <a:latin typeface="Calibri"/>
              <a:ea typeface="Calibri"/>
              <a:cs typeface="Calibri"/>
              <a:sym typeface="Calibri"/>
            </a:endParaRPr>
          </a:p>
        </p:txBody>
      </p:sp>
      <p:sp>
        <p:nvSpPr>
          <p:cNvPr id="240" name="Google Shape;240;p23"/>
          <p:cNvSpPr txBox="1"/>
          <p:nvPr/>
        </p:nvSpPr>
        <p:spPr>
          <a:xfrm>
            <a:off x="55075" y="1788898"/>
            <a:ext cx="4628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 FP8 builds of its Qwen3 models for faster inference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including Qwen3-Next-80B-A3B and Qwen3-235B-A22B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are new MoE reasoning models</a:t>
            </a:r>
            <a:endParaRPr sz="1200">
              <a:solidFill>
                <a:schemeClr val="dk1"/>
              </a:solidFill>
              <a:latin typeface="Calibri"/>
              <a:ea typeface="Calibri"/>
              <a:cs typeface="Calibri"/>
              <a:sym typeface="Calibri"/>
            </a:endParaRPr>
          </a:p>
        </p:txBody>
      </p:sp>
      <p:sp>
        <p:nvSpPr>
          <p:cNvPr id="241" name="Google Shape;241;p23"/>
          <p:cNvSpPr txBox="1"/>
          <p:nvPr/>
        </p:nvSpPr>
        <p:spPr>
          <a:xfrm>
            <a:off x="55075" y="2979425"/>
            <a:ext cx="25779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Fei-Fei Li’s World Labs demo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instantly create interactive 3D worlds from a single image</a:t>
            </a:r>
            <a:endParaRPr sz="1200">
              <a:solidFill>
                <a:schemeClr val="dk1"/>
              </a:solidFill>
              <a:latin typeface="Calibri"/>
              <a:ea typeface="Calibri"/>
              <a:cs typeface="Calibri"/>
              <a:sym typeface="Calibri"/>
            </a:endParaRPr>
          </a:p>
        </p:txBody>
      </p:sp>
      <p:pic>
        <p:nvPicPr>
          <p:cNvPr id="242" name="Google Shape;242;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35875" y="152400"/>
            <a:ext cx="1787237" cy="1168424"/>
          </a:xfrm>
          <a:prstGeom prst="rect">
            <a:avLst/>
          </a:prstGeom>
          <a:noFill/>
          <a:ln w="9525" cap="flat" cmpd="sng">
            <a:solidFill>
              <a:srgbClr val="FF0000"/>
            </a:solidFill>
            <a:prstDash val="solid"/>
            <a:round/>
            <a:headEnd type="none" w="sm" len="sm"/>
            <a:tailEnd type="none" w="sm" len="sm"/>
          </a:ln>
        </p:spPr>
      </p:pic>
      <p:pic>
        <p:nvPicPr>
          <p:cNvPr id="243" name="Google Shape;243;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35875" y="1598600"/>
            <a:ext cx="1700324" cy="1032825"/>
          </a:xfrm>
          <a:prstGeom prst="rect">
            <a:avLst/>
          </a:prstGeom>
          <a:noFill/>
          <a:ln w="9525" cap="flat" cmpd="sng">
            <a:solidFill>
              <a:srgbClr val="FF0000"/>
            </a:solidFill>
            <a:prstDash val="solid"/>
            <a:round/>
            <a:headEnd type="none" w="sm" len="sm"/>
            <a:tailEnd type="none" w="sm" len="sm"/>
          </a:ln>
        </p:spPr>
      </p:pic>
      <p:pic>
        <p:nvPicPr>
          <p:cNvPr id="244" name="Google Shape;244;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763025" y="2789687"/>
            <a:ext cx="1700325" cy="952182"/>
          </a:xfrm>
          <a:prstGeom prst="rect">
            <a:avLst/>
          </a:prstGeom>
          <a:noFill/>
          <a:ln w="9525" cap="flat" cmpd="sng">
            <a:solidFill>
              <a:srgbClr val="FF0000"/>
            </a:solidFill>
            <a:prstDash val="solid"/>
            <a:round/>
            <a:headEnd type="none" w="sm" len="sm"/>
            <a:tailEnd type="none" w="sm" len="sm"/>
          </a:ln>
        </p:spPr>
      </p:pic>
      <p:sp>
        <p:nvSpPr>
          <p:cNvPr id="245" name="Google Shape;245;p23"/>
          <p:cNvSpPr txBox="1"/>
          <p:nvPr/>
        </p:nvSpPr>
        <p:spPr>
          <a:xfrm>
            <a:off x="55075" y="4116175"/>
            <a:ext cx="4074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90% of programmers use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DORA Report (</a:t>
            </a:r>
            <a:r>
              <a:rPr lang="en" sz="1200" b="1">
                <a:solidFill>
                  <a:srgbClr val="3C78D8"/>
                </a:solidFill>
                <a:latin typeface="Calibri"/>
                <a:ea typeface="Calibri"/>
                <a:cs typeface="Calibri"/>
                <a:sym typeface="Calibri"/>
              </a:rPr>
              <a:t>DevOps Research and Assessment</a:t>
            </a:r>
            <a:r>
              <a:rPr lang="en" sz="1200">
                <a:solidFill>
                  <a:schemeClr val="dk1"/>
                </a:solidFill>
                <a:latin typeface="Calibri"/>
                <a:ea typeface="Calibri"/>
                <a:cs typeface="Calibri"/>
                <a:sym typeface="Calibri"/>
              </a:rPr>
              <a:t>) -  trends shaping modern software development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https://blog.google/technology/developers/dora-report-2025/</a:t>
            </a:r>
            <a:endParaRPr sz="900">
              <a:solidFill>
                <a:schemeClr val="dk1"/>
              </a:solidFill>
              <a:latin typeface="Calibri"/>
              <a:ea typeface="Calibri"/>
              <a:cs typeface="Calibri"/>
              <a:sym typeface="Calibri"/>
            </a:endParaRPr>
          </a:p>
        </p:txBody>
      </p:sp>
      <p:pic>
        <p:nvPicPr>
          <p:cNvPr id="246" name="Google Shape;246;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187525" y="4049474"/>
            <a:ext cx="1501675" cy="844400"/>
          </a:xfrm>
          <a:prstGeom prst="rect">
            <a:avLst/>
          </a:prstGeom>
          <a:noFill/>
          <a:ln w="9525" cap="flat" cmpd="sng">
            <a:solidFill>
              <a:srgbClr val="FF0000"/>
            </a:solidFill>
            <a:prstDash val="solid"/>
            <a:round/>
            <a:headEnd type="none" w="sm" len="sm"/>
            <a:tailEnd type="none" w="sm" len="sm"/>
          </a:ln>
        </p:spPr>
      </p:pic>
      <p:sp>
        <p:nvSpPr>
          <p:cNvPr id="247" name="Google Shape;247;p23"/>
          <p:cNvSpPr txBox="1"/>
          <p:nvPr/>
        </p:nvSpPr>
        <p:spPr>
          <a:xfrm>
            <a:off x="6210225" y="4116175"/>
            <a:ext cx="28449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Major LLMs can pass CFA Exam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Google, and Anthropic can now pass all three levels of the CFA (chartered financial analyst) exam</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https://www.cfabenchmark.com/paper.pdf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8" name="Google Shape;248;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854250" y="2979425"/>
            <a:ext cx="2200875" cy="1076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5718</Words>
  <Application>Microsoft Macintosh PowerPoint</Application>
  <PresentationFormat>On-screen Show (16:9)</PresentationFormat>
  <Paragraphs>585</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Roboto Mono</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2025-09-26T00:12:57Z</dcterms:modified>
</cp:coreProperties>
</file>