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Roboto Mono" pitchFamily="49"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FEABE2-0445-4D1D-A4A1-9F3830C8790A}">
  <a:tblStyle styleId="{81FEABE2-0445-4D1D-A4A1-9F3830C8790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64962a5e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364962a5eb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648c297c07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3648c297c07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647f65838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3647f65838d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6489e1355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36489e13559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6489e1355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g36489e13559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6495c40d2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g36495c40d2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76aa3e39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g376aa3e397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647e37c5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3647e37c5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74353ff4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374353ff49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647f65838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3647f65838d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647f65838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3647f65838d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648af106a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3648af106af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648af106a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3648af106af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i.meta.com/blog/dinov3-self-supervised-vision-model/" TargetMode="External"/><Relationship Id="rId7" Type="http://schemas.openxmlformats.org/officeDocument/2006/relationships/hyperlink" Target="https://wan.video"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https://developers.googleblog.com/en/announcing-imagen-4-fast-and-imagen-4-family-generally-available-in-the-gemini-api/" TargetMode="Externa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thyme-vl.github.io"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arxiv.org/pdf/2508.11630v1" TargetMode="External"/><Relationship Id="rId4" Type="http://schemas.openxmlformats.org/officeDocument/2006/relationships/hyperlink" Target="https://huggingface.co/Kwai-Keye/Thyme-R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aitmpl.com" TargetMode="External"/><Relationship Id="rId7" Type="http://schemas.openxmlformats.org/officeDocument/2006/relationships/hyperlink" Target="https://medium.com/realworld-ai-use-cases/the-claude-code-workflow-you-can-copy-6265009df76d"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medium.com/@datasciencedisciple/take-your-claude-code-workflow-to-another-level-with-superclaude-7ff2832ae607" TargetMode="External"/><Relationship Id="rId5" Type="http://schemas.openxmlformats.org/officeDocument/2006/relationships/image" Target="../media/image10.png"/><Relationship Id="rId4" Type="http://schemas.openxmlformats.org/officeDocument/2006/relationships/hyperlink" Target="https://medium.com/the-context-layer/stop-writing-claude-code-configurations-from-scratch-this-template-library-changes-everything-aaa49e7e767b"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www.windmill.dev" TargetMode="External"/><Relationship Id="rId7"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www.youtube.com/watch?v=IOvzHJ2BHl8" TargetMode="External"/><Relationship Id="rId5" Type="http://schemas.openxmlformats.org/officeDocument/2006/relationships/hyperlink" Target="https://www.linkedin.com/in/rubenfiszel/" TargetMode="External"/><Relationship Id="rId4" Type="http://schemas.openxmlformats.org/officeDocument/2006/relationships/hyperlink" Target="https://www.windmill.dev/docs/core_concepts/data_pipelines" TargetMode="External"/><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EfOjGyctDcQ"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hyperlink" Target="https://cdn.openai.com/API/docs/gpt-5-for-coding-cheatsheet.pdf" TargetMode="External"/><Relationship Id="rId4" Type="http://schemas.openxmlformats.org/officeDocument/2006/relationships/hyperlink" Target="https://cookbook.openai.com/examples/gpt-5/gpt-5_prompting_guid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bvp.com/atlas/the-state-of-ai-2025"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data-science-in-your-pocket/microsoft-poml-programming-language-for-prompting-adfc846387a4"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trueup.io/layoff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aistudio.google.com/app/prompts/new_chat?model=gemini-2.5-pro" TargetMode="External"/><Relationship Id="rId26" Type="http://schemas.openxmlformats.org/officeDocument/2006/relationships/hyperlink" Target="https://www.anthropic.com/news/claude-4" TargetMode="External"/><Relationship Id="rId21" Type="http://schemas.openxmlformats.org/officeDocument/2006/relationships/hyperlink" Target="https://x.com/OpenAI/status/1905331956856050135" TargetMode="External"/><Relationship Id="rId34" Type="http://schemas.openxmlformats.org/officeDocument/2006/relationships/hyperlink" Target="https://qwenlm.github.io/blog/qwen3/"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s://platform.openai.com/docs/models/gpt-5" TargetMode="External"/><Relationship Id="rId25" Type="http://schemas.openxmlformats.org/officeDocument/2006/relationships/hyperlink" Target="https://moonshotai.github.io/Kimi-K2/" TargetMode="External"/><Relationship Id="rId33" Type="http://schemas.openxmlformats.org/officeDocument/2006/relationships/hyperlink" Target="https://openai.com/index/o1-and-new-tools-for-developers/" TargetMode="External"/><Relationship Id="rId2" Type="http://schemas.openxmlformats.org/officeDocument/2006/relationships/notesSlide" Target="../notesSlides/notesSlide2.xml"/><Relationship Id="rId16" Type="http://schemas.openxmlformats.org/officeDocument/2006/relationships/hyperlink" Target="https://artificialanalysis.ai/models/grok-4" TargetMode="External"/><Relationship Id="rId20" Type="http://schemas.openxmlformats.org/officeDocument/2006/relationships/hyperlink" Target="https://www.anthropic.com/news/claude-opus-4-1" TargetMode="External"/><Relationship Id="rId29" Type="http://schemas.openxmlformats.org/officeDocument/2006/relationships/hyperlink" Target="https://x.ai/blog/grok-3"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huggingface.co/Qwen/Qwen3-235B-A22B-Instruct-2507" TargetMode="External"/><Relationship Id="rId32" Type="http://schemas.openxmlformats.org/officeDocument/2006/relationships/hyperlink" Target="https://huggingface.co/Qwen/Qwen3-235B-A22B-Thinking-2507" TargetMode="External"/><Relationship Id="rId37" Type="http://schemas.openxmlformats.org/officeDocument/2006/relationships/hyperlink" Target="https://qwenlm.github.io/blog/qwen3-coder/"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docs.x.ai/docs/models/grok-4-0709" TargetMode="External"/><Relationship Id="rId28" Type="http://schemas.openxmlformats.org/officeDocument/2006/relationships/hyperlink" Target="https://z.ai/blog/glm-4.5" TargetMode="External"/><Relationship Id="rId36" Type="http://schemas.openxmlformats.org/officeDocument/2006/relationships/hyperlink" Target="https://huggingface.co/Qwen/Qwen3-30B-A3B-Instruct-2507" TargetMode="External"/><Relationship Id="rId10" Type="http://schemas.openxmlformats.org/officeDocument/2006/relationships/hyperlink" Target="https://llmworld.net/llm_leaderboards/" TargetMode="External"/><Relationship Id="rId19" Type="http://schemas.openxmlformats.org/officeDocument/2006/relationships/hyperlink" Target="https://openai.com/index/introducing-o3-and-o4-mini/" TargetMode="External"/><Relationship Id="rId31" Type="http://schemas.openxmlformats.org/officeDocument/2006/relationships/hyperlink" Target="https://openai.com/index/gpt-4-1/"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openai.com/index/introducing-gpt-4-5/" TargetMode="External"/><Relationship Id="rId27" Type="http://schemas.openxmlformats.org/officeDocument/2006/relationships/hyperlink" Target="https://api-docs.deepseek.com/news/news250528" TargetMode="External"/><Relationship Id="rId30" Type="http://schemas.openxmlformats.org/officeDocument/2006/relationships/hyperlink" Target="https://aistudio.google.com/app/prompts/new_chat?model=gemini-2.5-flash" TargetMode="External"/><Relationship Id="rId35" Type="http://schemas.openxmlformats.org/officeDocument/2006/relationships/hyperlink" Target="https://api-docs.deepseek.com/news/news250120" TargetMode="External"/><Relationship Id="rId8" Type="http://schemas.openxmlformats.org/officeDocument/2006/relationships/hyperlink" Target="https://openlm.ai/chatbot-arena/" TargetMode="External"/><Relationship Id="rId3" Type="http://schemas.openxmlformats.org/officeDocument/2006/relationships/hyperlink" Target="https://en.wikipedia.org/wiki/Elo_rating_syste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2JA5xGteito"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google/langextract"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oleam00/Archon"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simonwillison.net/2025/Aug/18/google-gemini-url-context/" TargetMode="External"/><Relationship Id="rId5" Type="http://schemas.openxmlformats.org/officeDocument/2006/relationships/hyperlink" Target="https://python.plainenglish.io/how-i-built-6-micro-tools-in-python-that-earn-me-passive-income-daily-b9f4f83e9c95" TargetMode="External"/><Relationship Id="rId4" Type="http://schemas.openxmlformats.org/officeDocument/2006/relationships/hyperlink" Target="https://www.youtube.com/watch?v=EgXOaH-ZqfU"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blog.wilsonl.in"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news.microsoft.com/source/features/ai/openai-gpt-5/" TargetMode="External"/><Relationship Id="rId4" Type="http://schemas.openxmlformats.org/officeDocument/2006/relationships/hyperlink" Target="https://arxiv.org/pdf/2508.08224"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github.com/QwenLM/Qwen-Image" TargetMode="External"/><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www.googlecloudpresscorner.com/2025-08-18-90-of-Games-Developers-Already-Using-AI-in-Workflows,-According-to-New-Google-Cloud-Research" TargetMode="External"/><Relationship Id="rId5" Type="http://schemas.openxmlformats.org/officeDocument/2006/relationships/hyperlink" Target="https://cloud.google.com/resources/games-report" TargetMode="External"/><Relationship Id="rId4" Type="http://schemas.openxmlformats.org/officeDocument/2006/relationships/hyperlink" Target="https://qwenlm.github.io/blog/qwen-image-edit/" TargetMode="External"/><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finance.yahoo.com/news/mit-report-95-generative-ai-105412686.html"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493985"/>
            <a:ext cx="4420200" cy="198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Crowd-sourced "LM Arena" Leaderboard</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A2A vs MCP</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World Humanoid Robot games in Beijing</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LangExtract</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NVIDIA Audio Canary-1b &amp; Parakeet-tdt-0.6b</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Archon - MCP - shared memory, project context</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Six Micro-Tools Generating Passive Income</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Gemini URL Context tool in Gemini API</a:t>
            </a:r>
            <a:endParaRPr sz="1600" b="1">
              <a:solidFill>
                <a:srgbClr val="3C78D8"/>
              </a:solidFill>
              <a:latin typeface="Calibri"/>
              <a:ea typeface="Calibri"/>
              <a:cs typeface="Calibri"/>
              <a:sym typeface="Calibri"/>
            </a:endParaRPr>
          </a:p>
        </p:txBody>
      </p:sp>
      <p:sp>
        <p:nvSpPr>
          <p:cNvPr id="64" name="Google Shape;64;p15"/>
          <p:cNvSpPr txBox="1"/>
          <p:nvPr/>
        </p:nvSpPr>
        <p:spPr>
          <a:xfrm>
            <a:off x="254400" y="-389"/>
            <a:ext cx="4420200" cy="4803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 - </a:t>
            </a:r>
            <a:r>
              <a:rPr lang="en" sz="2200" b="1">
                <a:solidFill>
                  <a:srgbClr val="3C78D8"/>
                </a:solidFill>
                <a:latin typeface="Calibri"/>
                <a:ea typeface="Calibri"/>
                <a:cs typeface="Calibri"/>
                <a:sym typeface="Calibri"/>
              </a:rPr>
              <a:t>August 22</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3976651"/>
            <a:ext cx="4502400" cy="51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xx</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i="0" u="none" strike="noStrike" cap="none">
                <a:solidFill>
                  <a:srgbClr val="3C78D8"/>
                </a:solidFill>
                <a:latin typeface="Calibri"/>
                <a:ea typeface="Calibri"/>
                <a:cs typeface="Calibri"/>
                <a:sym typeface="Calibri"/>
              </a:rPr>
              <a:t>Jobs, Layoffs</a:t>
            </a:r>
            <a:endParaRPr sz="16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529068"/>
            <a:ext cx="4420200" cy="24813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 solo programmer built web search engine</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GPT-5 - 95.84% accuracy on MedQA</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 ads GPT-5 into all products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Qwen-Image-Edit 20B open-source model</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90%+ of game developers use AI</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95% of genAI pilots at companies are failing</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DuckDB vs SQLite vs Pandas vs Polars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DeepSeek v3.1 - better at Coding</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Pixel 10 rollout Aug 20 - AI</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Meta DINOv3 - Self-supervised learning for vision</a:t>
            </a:r>
            <a:endParaRPr sz="1600" b="1">
              <a:solidFill>
                <a:srgbClr val="3C78D8"/>
              </a:solidFill>
              <a:latin typeface="Calibri"/>
              <a:ea typeface="Calibri"/>
              <a:cs typeface="Calibri"/>
              <a:sym typeface="Calibri"/>
            </a:endParaRPr>
          </a:p>
        </p:txBody>
      </p:sp>
      <p:sp>
        <p:nvSpPr>
          <p:cNvPr id="67" name="Google Shape;67;p15"/>
          <p:cNvSpPr txBox="1"/>
          <p:nvPr/>
        </p:nvSpPr>
        <p:spPr>
          <a:xfrm>
            <a:off x="4576975" y="500918"/>
            <a:ext cx="4502400" cy="2235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Gemini API - Imagen 4 Fast and Imagen 4 family</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FastAPI-MCP</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Alibaba wan.video - Wan 2.2 - open-sourced</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Thyme: Think Beyond Images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Claude Code - output Styles, Templates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Using Windmill.dev for AI Pipelines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GPT-5 Prompt Optimization Guide</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The State of AI 2025 - BVP Report</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 POML</a:t>
            </a:r>
            <a:endParaRPr sz="1600" b="1">
              <a:solidFill>
                <a:srgbClr val="3C78D8"/>
              </a:solidFill>
              <a:latin typeface="Calibri"/>
              <a:ea typeface="Calibri"/>
              <a:cs typeface="Calibri"/>
              <a:sym typeface="Calibri"/>
            </a:endParaRPr>
          </a:p>
        </p:txBody>
      </p:sp>
      <p:sp>
        <p:nvSpPr>
          <p:cNvPr id="68" name="Google Shape;68;p15"/>
          <p:cNvSpPr txBox="1"/>
          <p:nvPr/>
        </p:nvSpPr>
        <p:spPr>
          <a:xfrm>
            <a:off x="6306200" y="87845"/>
            <a:ext cx="2773200" cy="2031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i="1">
                <a:solidFill>
                  <a:srgbClr val="FF0000"/>
                </a:solidFill>
                <a:latin typeface="Roboto Mono"/>
                <a:ea typeface="Roboto Mono"/>
                <a:cs typeface="Roboto Mono"/>
                <a:sym typeface="Roboto Mono"/>
              </a:rPr>
              <a:t>xxx</a:t>
            </a:r>
            <a:endParaRPr sz="1200" b="1" i="1">
              <a:solidFill>
                <a:srgbClr val="FF0000"/>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- 7</a:t>
            </a:r>
            <a:endParaRPr sz="2000" b="1" i="0" u="none" strike="noStrike" cap="none">
              <a:solidFill>
                <a:schemeClr val="dk1"/>
              </a:solidFill>
              <a:latin typeface="Calibri"/>
              <a:ea typeface="Calibri"/>
              <a:cs typeface="Calibri"/>
              <a:sym typeface="Calibri"/>
            </a:endParaRPr>
          </a:p>
        </p:txBody>
      </p:sp>
      <p:sp>
        <p:nvSpPr>
          <p:cNvPr id="206" name="Google Shape;206;p24"/>
          <p:cNvSpPr txBox="1"/>
          <p:nvPr/>
        </p:nvSpPr>
        <p:spPr>
          <a:xfrm>
            <a:off x="86125" y="459700"/>
            <a:ext cx="44127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Meta DINOv3 - Self-supervised learning for vision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SOTA computer vision model trained with SSL that produces superior high-resolution visual features at unprecedented scale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https://ai.meta.com/blog/dinov3-self-supervised-vision-model/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07" name="Google Shape;207;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75675" y="151488"/>
            <a:ext cx="2121375" cy="1189124"/>
          </a:xfrm>
          <a:prstGeom prst="rect">
            <a:avLst/>
          </a:prstGeom>
          <a:noFill/>
          <a:ln w="9525" cap="flat" cmpd="sng">
            <a:solidFill>
              <a:srgbClr val="FF0000"/>
            </a:solidFill>
            <a:prstDash val="solid"/>
            <a:round/>
            <a:headEnd type="none" w="sm" len="sm"/>
            <a:tailEnd type="none" w="sm" len="sm"/>
          </a:ln>
        </p:spPr>
      </p:pic>
      <p:sp>
        <p:nvSpPr>
          <p:cNvPr id="208" name="Google Shape;208;p24"/>
          <p:cNvSpPr txBox="1"/>
          <p:nvPr/>
        </p:nvSpPr>
        <p:spPr>
          <a:xfrm>
            <a:off x="86125" y="1368240"/>
            <a:ext cx="4412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Gemini API - Imagen 4 Fast and Imagen 4 family </a:t>
            </a:r>
            <a:r>
              <a:rPr lang="en" sz="1200" u="sng">
                <a:solidFill>
                  <a:schemeClr val="hlink"/>
                </a:solidFill>
                <a:latin typeface="Calibri"/>
                <a:ea typeface="Calibri"/>
                <a:cs typeface="Calibri"/>
                <a:sym typeface="Calibri"/>
                <a:hlinkClick r:id="rId5"/>
              </a:rPr>
              <a:t>https://developers.googleblog.com/en/announcing-imagen-4-fast-and-imagen-4-family-generally-available-in-the-gemini-api/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09" name="Google Shape;209;p24"/>
          <p:cNvSpPr txBox="1"/>
          <p:nvPr/>
        </p:nvSpPr>
        <p:spPr>
          <a:xfrm>
            <a:off x="86125" y="1991033"/>
            <a:ext cx="4412700" cy="1249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FastAPI-MCP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makes FastAPI endpoints callable as MCP tools for agents</a:t>
            </a:r>
            <a:endParaRPr sz="120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uv add fastapi-mcp</a:t>
            </a:r>
            <a:br>
              <a:rPr lang="en" sz="800">
                <a:solidFill>
                  <a:srgbClr val="3C78D8"/>
                </a:solidFill>
                <a:latin typeface="Roboto Mono"/>
                <a:ea typeface="Roboto Mono"/>
                <a:cs typeface="Roboto Mono"/>
                <a:sym typeface="Roboto Mono"/>
              </a:rPr>
            </a:br>
            <a:r>
              <a:rPr lang="en" sz="800">
                <a:solidFill>
                  <a:srgbClr val="3C78D8"/>
                </a:solidFill>
                <a:latin typeface="Roboto Mono"/>
                <a:ea typeface="Roboto Mono"/>
                <a:cs typeface="Roboto Mono"/>
                <a:sym typeface="Roboto Mono"/>
              </a:rPr>
              <a:t>from fastapi import FastAPI</a:t>
            </a:r>
            <a:endParaRPr sz="8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from fastapi_mcp import FastApiMCP</a:t>
            </a:r>
            <a:endParaRPr sz="8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app = FastAPI()</a:t>
            </a:r>
            <a:endParaRPr sz="8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mcp = FastApiMCP(app)</a:t>
            </a:r>
            <a:endParaRPr sz="8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mcp.mount() </a:t>
            </a:r>
            <a:r>
              <a:rPr lang="en" sz="800">
                <a:solidFill>
                  <a:srgbClr val="6AA84F"/>
                </a:solidFill>
                <a:latin typeface="Roboto Mono"/>
                <a:ea typeface="Roboto Mono"/>
                <a:cs typeface="Roboto Mono"/>
                <a:sym typeface="Roboto Mono"/>
              </a:rPr>
              <a:t># Mount the MCP server directly to your FastAPI app</a:t>
            </a:r>
            <a:endParaRPr sz="800">
              <a:solidFill>
                <a:srgbClr val="6AA84F"/>
              </a:solidFill>
              <a:latin typeface="Roboto Mono"/>
              <a:ea typeface="Roboto Mono"/>
              <a:cs typeface="Roboto Mono"/>
              <a:sym typeface="Roboto Mono"/>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rPr>
              <a:t>https://github.com/tadata-org/fastapi_mcp</a:t>
            </a:r>
            <a:endParaRPr sz="800">
              <a:solidFill>
                <a:schemeClr val="dk1"/>
              </a:solidFill>
              <a:latin typeface="Calibri"/>
              <a:ea typeface="Calibri"/>
              <a:cs typeface="Calibri"/>
              <a:sym typeface="Calibri"/>
            </a:endParaRPr>
          </a:p>
        </p:txBody>
      </p:sp>
      <p:pic>
        <p:nvPicPr>
          <p:cNvPr id="210" name="Google Shape;210;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75675" y="2181383"/>
            <a:ext cx="1620624" cy="810325"/>
          </a:xfrm>
          <a:prstGeom prst="rect">
            <a:avLst/>
          </a:prstGeom>
          <a:noFill/>
          <a:ln>
            <a:noFill/>
          </a:ln>
        </p:spPr>
      </p:pic>
      <p:sp>
        <p:nvSpPr>
          <p:cNvPr id="211" name="Google Shape;211;p24"/>
          <p:cNvSpPr txBox="1"/>
          <p:nvPr/>
        </p:nvSpPr>
        <p:spPr>
          <a:xfrm>
            <a:off x="86125" y="3383158"/>
            <a:ext cx="44127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Alibaba wan.video - Wan 2.2 - open-sourced</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HD Text-to-Video Generation (T2V)</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better performance, and superior visual quality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https://wan.video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Thyme: Think Beyond Images</a:t>
            </a:r>
            <a:endParaRPr sz="2000" b="1" i="0" u="none" strike="noStrike" cap="none">
              <a:solidFill>
                <a:schemeClr val="dk1"/>
              </a:solidFill>
              <a:latin typeface="Calibri"/>
              <a:ea typeface="Calibri"/>
              <a:cs typeface="Calibri"/>
              <a:sym typeface="Calibri"/>
            </a:endParaRPr>
          </a:p>
        </p:txBody>
      </p:sp>
      <p:sp>
        <p:nvSpPr>
          <p:cNvPr id="217" name="Google Shape;217;p25"/>
          <p:cNvSpPr txBox="1"/>
          <p:nvPr/>
        </p:nvSpPr>
        <p:spPr>
          <a:xfrm>
            <a:off x="86125" y="391350"/>
            <a:ext cx="44127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Thyme: Think Beyond Images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https://thyme-vl.github.io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https://huggingface.co/Kwai-Keye/Thyme-RL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https://arxiv.org/pdf/2508.11630v1</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Thyme is an advanced framework designed for large multimodal language models (MLLMs) to autonomously process images and execute complex computational tasks through code generation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Thyme can independently decide which image manipulations (cropping, scaling, rotation, contrast enhancement) to perform and then executes them by dynamically generating executable 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both basic image operations and advanced mathematical computations; Complex logical reasoning tasks combining visual understanding with computation; Uses a two-stage process combining supervised fine-tuning (SFT) and reinforcement learning (RL), enabling the model to rapidly develop diverse capabilities with minimal computational cost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uniquely determines when and how to use tools for image and reasoning tasks, reducing dependency on manual prompts or external step-by-step guidance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GRPO-ATS Algorithm: Thyme introduces GRPO with Adaptive Temperature Sampling, which applies different temperatures for text and code generation. This technique preserves code correctness (minimizing runtime errors from invalid code) while allowing exploration in text generation, leading to more successful executions versus systems using plain PPO or similar methods.</a:t>
            </a:r>
            <a:endParaRPr sz="1200">
              <a:solidFill>
                <a:schemeClr val="dk1"/>
              </a:solidFill>
              <a:latin typeface="Calibri"/>
              <a:ea typeface="Calibri"/>
              <a:cs typeface="Calibri"/>
              <a:sym typeface="Calibri"/>
            </a:endParaRPr>
          </a:p>
        </p:txBody>
      </p:sp>
      <p:sp>
        <p:nvSpPr>
          <p:cNvPr id="218" name="Google Shape;218;p25"/>
          <p:cNvSpPr txBox="1"/>
          <p:nvPr/>
        </p:nvSpPr>
        <p:spPr>
          <a:xfrm>
            <a:off x="4654950" y="391350"/>
            <a:ext cx="44127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Stable Performance Gains: Thyme outperforms competitors on nearly 20 multimodal benchmarks, delivering consistent and significant improvements for high-resolution perception, complex reasoning, and computation tasks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Efficient Training: The model is computationally efficient, activating broad tool capabilities with just 200 GPU hours—a fraction of the cost/time required for many state-of-the-art proprietary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&amp; Community Support - open access to its full dataset, sandbox environment, and training code</a:t>
            </a:r>
            <a:endParaRPr sz="1200">
              <a:solidFill>
                <a:schemeClr val="dk1"/>
              </a:solidFill>
              <a:latin typeface="Calibri"/>
              <a:ea typeface="Calibri"/>
              <a:cs typeface="Calibri"/>
              <a:sym typeface="Calibri"/>
            </a:endParaRPr>
          </a:p>
        </p:txBody>
      </p:sp>
      <p:sp>
        <p:nvSpPr>
          <p:cNvPr id="219" name="Google Shape;219;p25"/>
          <p:cNvSpPr txBox="1"/>
          <p:nvPr/>
        </p:nvSpPr>
        <p:spPr>
          <a:xfrm>
            <a:off x="4654950" y="2796427"/>
            <a:ext cx="44127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import os, random</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from PIL import Image</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image_path = "hr_bench_4k/179.jpg"</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image = Image.open(image_path)</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x1, y1, x2, y2 = 1550, 2650, 1850, 2750  # cropping coordinates</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cropped_image = image.crop((x1, y1, x2, y2))</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zoom_factor = 2</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zoomed_image = cropped_image.resize(</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(cropped_image.width * zoom_factor, </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cropped_image.height * zoom_factor))</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random_suffix = random.randint(1000, 9999)</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processed_filename = f"179_{random_suffix}.jpg"</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processed_path = "/mnt/data/temp_processed_images/" + processed_filename</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zoomed_image.save(processed_path)</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print(processed_path)</a:t>
            </a:r>
            <a:endParaRPr sz="800">
              <a:solidFill>
                <a:srgbClr val="3C78D8"/>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6"/>
          <p:cNvSpPr txBox="1"/>
          <p:nvPr/>
        </p:nvSpPr>
        <p:spPr>
          <a:xfrm>
            <a:off x="55075" y="-9225"/>
            <a:ext cx="3171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Claude Code - output Styles</a:t>
            </a:r>
            <a:endParaRPr sz="2000" b="1" i="0" u="none" strike="noStrike" cap="none">
              <a:solidFill>
                <a:schemeClr val="dk1"/>
              </a:solidFill>
              <a:latin typeface="Calibri"/>
              <a:ea typeface="Calibri"/>
              <a:cs typeface="Calibri"/>
              <a:sym typeface="Calibri"/>
            </a:endParaRPr>
          </a:p>
        </p:txBody>
      </p:sp>
      <p:sp>
        <p:nvSpPr>
          <p:cNvPr id="225" name="Google Shape;225;p26"/>
          <p:cNvSpPr txBox="1"/>
          <p:nvPr/>
        </p:nvSpPr>
        <p:spPr>
          <a:xfrm>
            <a:off x="86113" y="397950"/>
            <a:ext cx="4412700" cy="237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900" b="1">
                <a:solidFill>
                  <a:srgbClr val="FF0000"/>
                </a:solidFill>
                <a:latin typeface="Roboto Mono"/>
                <a:ea typeface="Roboto Mono"/>
                <a:cs typeface="Roboto Mono"/>
                <a:sym typeface="Roboto Mono"/>
              </a:rPr>
              <a:t>&gt; /output styles</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Here are the available output styles in Claude Code: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 default - Standard output format</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 compact - Condensed output with minimal whitespace</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 verbose - Detailed output with additional information</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 json - Machine-readable JSON format</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 markdown - Formatted markdown output</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 plain - Plain text without formatting</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You can set the output style using:</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claude --output-style &lt;style&gt;</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Or configure it in your settings file.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FF0000"/>
                </a:solidFill>
                <a:latin typeface="Roboto Mono"/>
                <a:ea typeface="Roboto Mono"/>
                <a:cs typeface="Roboto Mono"/>
                <a:sym typeface="Roboto Mono"/>
              </a:rPr>
              <a:t>&gt; /output style json</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Output style set to JSON.</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FF0000"/>
                </a:solidFill>
                <a:latin typeface="Roboto Mono"/>
                <a:ea typeface="Roboto Mono"/>
                <a:cs typeface="Roboto Mono"/>
                <a:sym typeface="Roboto Mono"/>
              </a:rPr>
              <a:t>&gt; what is the capital of France?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"answer": "Paris"</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a:t>
            </a:r>
            <a:endParaRPr sz="900" b="1">
              <a:solidFill>
                <a:srgbClr val="3C78D8"/>
              </a:solidFill>
              <a:latin typeface="Roboto Mono"/>
              <a:ea typeface="Roboto Mono"/>
              <a:cs typeface="Roboto Mono"/>
              <a:sym typeface="Roboto Mono"/>
            </a:endParaRPr>
          </a:p>
        </p:txBody>
      </p:sp>
      <p:sp>
        <p:nvSpPr>
          <p:cNvPr id="226" name="Google Shape;226;p26"/>
          <p:cNvSpPr txBox="1"/>
          <p:nvPr/>
        </p:nvSpPr>
        <p:spPr>
          <a:xfrm>
            <a:off x="4653263" y="397950"/>
            <a:ext cx="4412700" cy="98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900" b="1">
                <a:solidFill>
                  <a:srgbClr val="FF0000"/>
                </a:solidFill>
                <a:latin typeface="Roboto Mono"/>
                <a:ea typeface="Roboto Mono"/>
                <a:cs typeface="Roboto Mono"/>
                <a:sym typeface="Roboto Mono"/>
              </a:rPr>
              <a:t>Claude Code Templates</a:t>
            </a:r>
            <a:endParaRPr sz="900" b="1">
              <a:solidFill>
                <a:srgbClr val="FF0000"/>
              </a:solidFill>
              <a:latin typeface="Roboto Mono"/>
              <a:ea typeface="Roboto Mono"/>
              <a:cs typeface="Roboto Mono"/>
              <a:sym typeface="Roboto Mono"/>
            </a:endParaRPr>
          </a:p>
          <a:p>
            <a:pPr marL="171450" marR="0" lvl="0" indent="-114300" algn="l" rtl="0">
              <a:lnSpc>
                <a:spcPct val="100000"/>
              </a:lnSpc>
              <a:spcBef>
                <a:spcPts val="0"/>
              </a:spcBef>
              <a:spcAft>
                <a:spcPts val="0"/>
              </a:spcAft>
              <a:buClr>
                <a:schemeClr val="dk1"/>
              </a:buClr>
              <a:buSzPts val="900"/>
              <a:buFont typeface="Roboto Mono"/>
              <a:buChar char="●"/>
            </a:pPr>
            <a:r>
              <a:rPr lang="en" sz="900">
                <a:solidFill>
                  <a:schemeClr val="dk1"/>
                </a:solidFill>
                <a:latin typeface="Roboto Mono"/>
                <a:ea typeface="Roboto Mono"/>
                <a:cs typeface="Roboto Mono"/>
                <a:sym typeface="Roboto Mono"/>
              </a:rPr>
              <a:t>AITMPL.com, - a library of ready-to-use configuration templates for Claude Code</a:t>
            </a:r>
            <a:endParaRPr sz="900">
              <a:solidFill>
                <a:schemeClr val="dk1"/>
              </a:solidFill>
              <a:latin typeface="Roboto Mono"/>
              <a:ea typeface="Roboto Mono"/>
              <a:cs typeface="Roboto Mono"/>
              <a:sym typeface="Roboto Mono"/>
            </a:endParaRPr>
          </a:p>
          <a:p>
            <a:pPr marL="171450" marR="0" lvl="0" indent="-114300" algn="l" rtl="0">
              <a:lnSpc>
                <a:spcPct val="100000"/>
              </a:lnSpc>
              <a:spcBef>
                <a:spcPts val="0"/>
              </a:spcBef>
              <a:spcAft>
                <a:spcPts val="0"/>
              </a:spcAft>
              <a:buClr>
                <a:schemeClr val="dk1"/>
              </a:buClr>
              <a:buSzPts val="900"/>
              <a:buFont typeface="Roboto Mono"/>
              <a:buChar char="●"/>
            </a:pPr>
            <a:r>
              <a:rPr lang="en" sz="900" u="sng">
                <a:solidFill>
                  <a:schemeClr val="hlink"/>
                </a:solidFill>
                <a:latin typeface="Roboto Mono"/>
                <a:ea typeface="Roboto Mono"/>
                <a:cs typeface="Roboto Mono"/>
                <a:sym typeface="Roboto Mono"/>
                <a:hlinkClick r:id="rId3"/>
              </a:rPr>
              <a:t>https://www.aitmpl.com</a:t>
            </a:r>
            <a:r>
              <a:rPr lang="en" sz="900">
                <a:solidFill>
                  <a:schemeClr val="dk1"/>
                </a:solidFill>
                <a:latin typeface="Roboto Mono"/>
                <a:ea typeface="Roboto Mono"/>
                <a:cs typeface="Roboto Mono"/>
                <a:sym typeface="Roboto Mono"/>
              </a:rPr>
              <a:t> </a:t>
            </a:r>
            <a:endParaRPr sz="900">
              <a:solidFill>
                <a:schemeClr val="dk1"/>
              </a:solidFill>
              <a:latin typeface="Roboto Mono"/>
              <a:ea typeface="Roboto Mono"/>
              <a:cs typeface="Roboto Mono"/>
              <a:sym typeface="Roboto Mono"/>
            </a:endParaRPr>
          </a:p>
          <a:p>
            <a:pPr marL="171450" marR="0" lvl="0" indent="-114300" algn="l" rtl="0">
              <a:lnSpc>
                <a:spcPct val="100000"/>
              </a:lnSpc>
              <a:spcBef>
                <a:spcPts val="0"/>
              </a:spcBef>
              <a:spcAft>
                <a:spcPts val="0"/>
              </a:spcAft>
              <a:buSzPts val="900"/>
              <a:buFont typeface="Roboto Mono"/>
              <a:buChar char="●"/>
            </a:pPr>
            <a:r>
              <a:rPr lang="en" sz="900" u="sng">
                <a:solidFill>
                  <a:schemeClr val="hlink"/>
                </a:solidFill>
                <a:latin typeface="Roboto Mono"/>
                <a:ea typeface="Roboto Mono"/>
                <a:cs typeface="Roboto Mono"/>
                <a:sym typeface="Roboto Mono"/>
                <a:hlinkClick r:id="rId4"/>
              </a:rPr>
              <a:t>https://medium.com/the-context-layer/stop-writing-claude-code-configurations-from-scratch-this-template-library-changes-everything-aaa49e7e767b</a:t>
            </a:r>
            <a:r>
              <a:rPr lang="en" sz="900">
                <a:solidFill>
                  <a:schemeClr val="dk1"/>
                </a:solidFill>
                <a:latin typeface="Roboto Mono"/>
                <a:ea typeface="Roboto Mono"/>
                <a:cs typeface="Roboto Mono"/>
                <a:sym typeface="Roboto Mono"/>
              </a:rPr>
              <a:t> </a:t>
            </a:r>
            <a:endParaRPr sz="900">
              <a:solidFill>
                <a:schemeClr val="dk1"/>
              </a:solidFill>
              <a:latin typeface="Roboto Mono"/>
              <a:ea typeface="Roboto Mono"/>
              <a:cs typeface="Roboto Mono"/>
              <a:sym typeface="Roboto Mono"/>
            </a:endParaRPr>
          </a:p>
        </p:txBody>
      </p:sp>
      <p:pic>
        <p:nvPicPr>
          <p:cNvPr id="227" name="Google Shape;227;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787038" y="1505200"/>
            <a:ext cx="2150846" cy="3452551"/>
          </a:xfrm>
          <a:prstGeom prst="rect">
            <a:avLst/>
          </a:prstGeom>
          <a:noFill/>
          <a:ln>
            <a:noFill/>
          </a:ln>
        </p:spPr>
      </p:pic>
      <p:sp>
        <p:nvSpPr>
          <p:cNvPr id="228" name="Google Shape;228;p26"/>
          <p:cNvSpPr txBox="1"/>
          <p:nvPr/>
        </p:nvSpPr>
        <p:spPr>
          <a:xfrm>
            <a:off x="86113" y="2811650"/>
            <a:ext cx="44127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SuperClaude - provides 16 pre-built professional templates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Reduces repetitive prompt writing for routine actions; Simplifies workflows such as architecture reviews and debugging; Simplifies codebase understanding, code explanation, routine task automation, and git command workflows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6"/>
              </a:rPr>
              <a:t>https://medium.com/@datasciencedisciple/take-your-claude-code-workflow-to-another-level-with-superclaude-7ff2832ae607</a:t>
            </a:r>
            <a:endParaRPr sz="1200">
              <a:solidFill>
                <a:schemeClr val="dk1"/>
              </a:solidFill>
              <a:latin typeface="Calibri"/>
              <a:ea typeface="Calibri"/>
              <a:cs typeface="Calibri"/>
              <a:sym typeface="Calibri"/>
            </a:endParaRPr>
          </a:p>
        </p:txBody>
      </p:sp>
      <p:sp>
        <p:nvSpPr>
          <p:cNvPr id="229" name="Google Shape;229;p26"/>
          <p:cNvSpPr txBox="1"/>
          <p:nvPr/>
        </p:nvSpPr>
        <p:spPr>
          <a:xfrm>
            <a:off x="86113" y="4187640"/>
            <a:ext cx="4412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The Claude Code Workflow You Can Copy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7"/>
              </a:rPr>
              <a:t>https://medium.com/realworld-ai-use-cases/the-claude-code-workflow-you-can-copy-6265009df76d</a:t>
            </a:r>
            <a:endParaRPr sz="1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7"/>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Using Windmill.dev for AI Pipelines</a:t>
            </a:r>
            <a:endParaRPr sz="2000" b="1" i="0" u="none" strike="noStrike" cap="none">
              <a:solidFill>
                <a:schemeClr val="dk1"/>
              </a:solidFill>
              <a:latin typeface="Calibri"/>
              <a:ea typeface="Calibri"/>
              <a:cs typeface="Calibri"/>
              <a:sym typeface="Calibri"/>
            </a:endParaRPr>
          </a:p>
        </p:txBody>
      </p:sp>
      <p:sp>
        <p:nvSpPr>
          <p:cNvPr id="235" name="Google Shape;235;p27"/>
          <p:cNvSpPr txBox="1"/>
          <p:nvPr/>
        </p:nvSpPr>
        <p:spPr>
          <a:xfrm>
            <a:off x="55075" y="482325"/>
            <a:ext cx="44127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You can use Windmill to create AI pipelines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Windmill is an open-source workflow engine and developer platform that allows you to build and orchestrate complex data pipelines and automation flows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Windmill supports scripting in various languages and lets you compose these scripts into directed acyclic graphs (DAGs)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Windmill offers features for integrating with modern machine learning and OLAP libraries, such as Polars and DuckDB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Windmill has step-by-step flow composition, error handling, concurrency management, and integrations like S3, databases, etc.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Windmill is used by data engineers to build pipelines faster by leveraging </a:t>
            </a:r>
            <a:r>
              <a:rPr lang="en" sz="1200" b="1">
                <a:solidFill>
                  <a:srgbClr val="FF0000"/>
                </a:solidFill>
                <a:latin typeface="Calibri"/>
                <a:ea typeface="Calibri"/>
                <a:cs typeface="Calibri"/>
                <a:sym typeface="Calibri"/>
              </a:rPr>
              <a:t>AI-assisted code generation and workflow automation</a:t>
            </a:r>
            <a:r>
              <a:rPr lang="en" sz="1200">
                <a:solidFill>
                  <a:schemeClr val="dk1"/>
                </a:solidFill>
                <a:latin typeface="Calibri"/>
                <a:ea typeface="Calibri"/>
                <a:cs typeface="Calibri"/>
                <a:sym typeface="Calibri"/>
              </a:rPr>
              <a:t>, helping to reduce boilerplate coding and speed up development for production-ready AI and data solutions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platform also allows integrating approval steps and human interactions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Windmill.dev was founded by Ruben Fiszel in Paris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https://www.windmill.dev</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https://www.windmill.dev/docs/core_concepts/data_pipelines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https://www.linkedin.com/in/rubenfiszel/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https://www.youtube.com/watch?v=IOvzHJ2BHl8</a:t>
            </a:r>
            <a:r>
              <a:rPr lang="en" sz="900">
                <a:solidFill>
                  <a:schemeClr val="dk1"/>
                </a:solidFill>
                <a:latin typeface="Calibri"/>
                <a:ea typeface="Calibri"/>
                <a:cs typeface="Calibri"/>
                <a:sym typeface="Calibri"/>
              </a:rPr>
              <a:t> - 20 min demo</a:t>
            </a:r>
            <a:endParaRPr sz="900">
              <a:solidFill>
                <a:schemeClr val="dk1"/>
              </a:solidFill>
              <a:latin typeface="Calibri"/>
              <a:ea typeface="Calibri"/>
              <a:cs typeface="Calibri"/>
              <a:sym typeface="Calibri"/>
            </a:endParaRPr>
          </a:p>
        </p:txBody>
      </p:sp>
      <p:pic>
        <p:nvPicPr>
          <p:cNvPr id="236" name="Google Shape;236;p2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631800" y="3319975"/>
            <a:ext cx="949926" cy="949926"/>
          </a:xfrm>
          <a:prstGeom prst="rect">
            <a:avLst/>
          </a:prstGeom>
          <a:noFill/>
          <a:ln w="9525" cap="flat" cmpd="sng">
            <a:solidFill>
              <a:srgbClr val="FF0000"/>
            </a:solidFill>
            <a:prstDash val="solid"/>
            <a:round/>
            <a:headEnd type="none" w="sm" len="sm"/>
            <a:tailEnd type="none" w="sm" len="sm"/>
          </a:ln>
        </p:spPr>
      </p:pic>
      <p:sp>
        <p:nvSpPr>
          <p:cNvPr id="237" name="Google Shape;237;p27"/>
          <p:cNvSpPr txBox="1"/>
          <p:nvPr/>
        </p:nvSpPr>
        <p:spPr>
          <a:xfrm>
            <a:off x="5283675" y="100875"/>
            <a:ext cx="37440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You can configure a pipeline by clicking and filling out forms in the UI or you can deploy it as code.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Windmill supports "workflows as code," which means you can specify your entire pipeline as code (using Python, TypeScript, etc.) and organize scripts, flows, and steps locally. Then sync and deploy them into Windmill via CLI, Git integration, or their VS Code extension.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You can define your pipeline with code in a local dev environment, version it in Git, and edit the flow specification (including steps and dependencies) in YAML or JSON.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flow editor in Windmill allows you to edit flows directly in YAML within the app, or you can export/import flows as YAML/JSON, making it easy to move between code and the visual editor.</a:t>
            </a:r>
            <a:endParaRPr sz="1200">
              <a:solidFill>
                <a:schemeClr val="dk1"/>
              </a:solidFill>
              <a:latin typeface="Calibri"/>
              <a:ea typeface="Calibri"/>
              <a:cs typeface="Calibri"/>
              <a:sym typeface="Calibri"/>
            </a:endParaRPr>
          </a:p>
        </p:txBody>
      </p:sp>
      <p:pic>
        <p:nvPicPr>
          <p:cNvPr id="238" name="Google Shape;238;p2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199825" y="100875"/>
            <a:ext cx="896425" cy="896425"/>
          </a:xfrm>
          <a:prstGeom prst="rect">
            <a:avLst/>
          </a:prstGeom>
          <a:noFill/>
          <a:ln w="9525" cap="flat" cmpd="sng">
            <a:solidFill>
              <a:srgbClr val="FF0000"/>
            </a:solidFill>
            <a:prstDash val="solid"/>
            <a:round/>
            <a:headEnd type="none" w="sm" len="sm"/>
            <a:tailEnd type="none" w="sm" len="sm"/>
          </a:ln>
        </p:spPr>
      </p:pic>
      <p:pic>
        <p:nvPicPr>
          <p:cNvPr id="239" name="Google Shape;239;p2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283675" y="3053175"/>
            <a:ext cx="2711270" cy="19487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p:nvPr/>
        </p:nvSpPr>
        <p:spPr>
          <a:xfrm>
            <a:off x="55075" y="-37960"/>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GPT-5 Prompt Optimization Guide</a:t>
            </a:r>
            <a:endParaRPr sz="2000" b="1" i="0" u="none" strike="noStrike" cap="none">
              <a:solidFill>
                <a:schemeClr val="dk1"/>
              </a:solidFill>
              <a:latin typeface="Calibri"/>
              <a:ea typeface="Calibri"/>
              <a:cs typeface="Calibri"/>
              <a:sym typeface="Calibri"/>
            </a:endParaRPr>
          </a:p>
        </p:txBody>
      </p:sp>
      <p:sp>
        <p:nvSpPr>
          <p:cNvPr id="245" name="Google Shape;245;p28"/>
          <p:cNvSpPr txBox="1"/>
          <p:nvPr/>
        </p:nvSpPr>
        <p:spPr>
          <a:xfrm>
            <a:off x="55075" y="269850"/>
            <a:ext cx="4474800" cy="340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OpenAI's official prompting guide for GPT-5</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https://www.youtube.com/watch?v=EfOjGyctDcQ</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GPT-5 allows you to  adjust the "</a:t>
            </a:r>
            <a:r>
              <a:rPr lang="en" sz="1100" b="1">
                <a:solidFill>
                  <a:srgbClr val="FF0000"/>
                </a:solidFill>
                <a:latin typeface="Calibri"/>
                <a:ea typeface="Calibri"/>
                <a:cs typeface="Calibri"/>
                <a:sym typeface="Calibri"/>
              </a:rPr>
              <a:t>reasoning effort</a:t>
            </a:r>
            <a:r>
              <a:rPr lang="en" sz="1100">
                <a:solidFill>
                  <a:schemeClr val="dk1"/>
                </a:solidFill>
                <a:latin typeface="Calibri"/>
                <a:ea typeface="Calibri"/>
                <a:cs typeface="Calibri"/>
                <a:sym typeface="Calibri"/>
              </a:rPr>
              <a:t>" parameter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Your prompt: </a:t>
            </a:r>
            <a:br>
              <a:rPr lang="en" sz="1100">
                <a:solidFill>
                  <a:schemeClr val="dk1"/>
                </a:solidFill>
                <a:latin typeface="Calibri"/>
                <a:ea typeface="Calibri"/>
                <a:cs typeface="Calibri"/>
                <a:sym typeface="Calibri"/>
              </a:rPr>
            </a:br>
            <a:r>
              <a:rPr lang="en" sz="1100">
                <a:solidFill>
                  <a:srgbClr val="3C78D8"/>
                </a:solidFill>
                <a:latin typeface="Calibri"/>
                <a:ea typeface="Calibri"/>
                <a:cs typeface="Calibri"/>
                <a:sym typeface="Calibri"/>
              </a:rPr>
              <a:t>- Define context gathering criteria with clear goals; </a:t>
            </a:r>
            <a:br>
              <a:rPr lang="en" sz="1100">
                <a:solidFill>
                  <a:srgbClr val="3C78D8"/>
                </a:solidFill>
                <a:latin typeface="Calibri"/>
                <a:ea typeface="Calibri"/>
                <a:cs typeface="Calibri"/>
                <a:sym typeface="Calibri"/>
              </a:rPr>
            </a:br>
            <a:r>
              <a:rPr lang="en" sz="1100">
                <a:solidFill>
                  <a:srgbClr val="3C78D8"/>
                </a:solidFill>
                <a:latin typeface="Calibri"/>
                <a:ea typeface="Calibri"/>
                <a:cs typeface="Calibri"/>
                <a:sym typeface="Calibri"/>
              </a:rPr>
              <a:t>- Set tool call budgets (e.g., maximum of two tool calls); </a:t>
            </a:r>
            <a:br>
              <a:rPr lang="en" sz="1100">
                <a:solidFill>
                  <a:srgbClr val="3C78D8"/>
                </a:solidFill>
                <a:latin typeface="Calibri"/>
                <a:ea typeface="Calibri"/>
                <a:cs typeface="Calibri"/>
                <a:sym typeface="Calibri"/>
              </a:rPr>
            </a:br>
            <a:r>
              <a:rPr lang="en" sz="1100">
                <a:solidFill>
                  <a:srgbClr val="3C78D8"/>
                </a:solidFill>
                <a:latin typeface="Calibri"/>
                <a:ea typeface="Calibri"/>
                <a:cs typeface="Calibri"/>
                <a:sym typeface="Calibri"/>
              </a:rPr>
              <a:t>- Create early stop conditions and escalation procedures; </a:t>
            </a:r>
            <a:br>
              <a:rPr lang="en" sz="1100">
                <a:solidFill>
                  <a:srgbClr val="3C78D8"/>
                </a:solidFill>
                <a:latin typeface="Calibri"/>
                <a:ea typeface="Calibri"/>
                <a:cs typeface="Calibri"/>
                <a:sym typeface="Calibri"/>
              </a:rPr>
            </a:br>
            <a:r>
              <a:rPr lang="en" sz="1100">
                <a:solidFill>
                  <a:srgbClr val="3C78D8"/>
                </a:solidFill>
                <a:latin typeface="Calibri"/>
                <a:ea typeface="Calibri"/>
                <a:cs typeface="Calibri"/>
                <a:sym typeface="Calibri"/>
              </a:rPr>
              <a:t>- Establish safety boundaries for when to return control to users</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Customize the frequency and detail level of GPT-5 real-time updates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 recommends using "</a:t>
            </a:r>
            <a:r>
              <a:rPr lang="en" sz="1100" b="1">
                <a:solidFill>
                  <a:srgbClr val="FF0000"/>
                </a:solidFill>
                <a:latin typeface="Calibri"/>
                <a:ea typeface="Calibri"/>
                <a:cs typeface="Calibri"/>
                <a:sym typeface="Calibri"/>
              </a:rPr>
              <a:t>responses endpoint</a:t>
            </a:r>
            <a:r>
              <a:rPr lang="en" sz="1100">
                <a:solidFill>
                  <a:schemeClr val="dk1"/>
                </a:solidFill>
                <a:latin typeface="Calibri"/>
                <a:ea typeface="Calibri"/>
                <a:cs typeface="Calibri"/>
                <a:sym typeface="Calibri"/>
              </a:rPr>
              <a:t>" over the traditional </a:t>
            </a:r>
            <a:r>
              <a:rPr lang="en" sz="1100" b="1">
                <a:solidFill>
                  <a:srgbClr val="3C78D8"/>
                </a:solidFill>
                <a:latin typeface="Calibri"/>
                <a:ea typeface="Calibri"/>
                <a:cs typeface="Calibri"/>
                <a:sym typeface="Calibri"/>
              </a:rPr>
              <a:t>chat completions API</a:t>
            </a:r>
            <a:r>
              <a:rPr lang="en" sz="1100">
                <a:solidFill>
                  <a:schemeClr val="dk1"/>
                </a:solidFill>
                <a:latin typeface="Calibri"/>
                <a:ea typeface="Calibri"/>
                <a:cs typeface="Calibri"/>
                <a:sym typeface="Calibri"/>
              </a:rPr>
              <a:t> - better context reuse and more efficient token usage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guide recommends specific frameworks where GPT-5 performs best: </a:t>
            </a:r>
            <a:r>
              <a:rPr lang="en" sz="1100" b="1">
                <a:solidFill>
                  <a:srgbClr val="3C78D8"/>
                </a:solidFill>
                <a:latin typeface="Calibri"/>
                <a:ea typeface="Calibri"/>
                <a:cs typeface="Calibri"/>
                <a:sym typeface="Calibri"/>
              </a:rPr>
              <a:t>Next.js, TypeScript, React, Tailwind CSS, ...</a:t>
            </a:r>
            <a:r>
              <a:rPr lang="en" sz="1100">
                <a:solidFill>
                  <a:schemeClr val="dk1"/>
                </a:solidFill>
                <a:latin typeface="Calibri"/>
                <a:ea typeface="Calibri"/>
                <a:cs typeface="Calibri"/>
                <a:sym typeface="Calibri"/>
              </a:rPr>
              <a:t>. For one-shot web applications, create its own quality rubric to measure against.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Set verbosity to "low" for text, but verbose for coding</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Verbosity</a:t>
            </a:r>
            <a:r>
              <a:rPr lang="en" sz="1100">
                <a:solidFill>
                  <a:schemeClr val="dk1"/>
                </a:solidFill>
                <a:latin typeface="Calibri"/>
                <a:ea typeface="Calibri"/>
                <a:cs typeface="Calibri"/>
                <a:sym typeface="Calibri"/>
              </a:rPr>
              <a:t> - Controls final answer length (separate from reasoning)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Minimal Reasoning</a:t>
            </a:r>
            <a:r>
              <a:rPr lang="en" sz="1100">
                <a:solidFill>
                  <a:schemeClr val="dk1"/>
                </a:solidFill>
                <a:latin typeface="Calibri"/>
                <a:ea typeface="Calibri"/>
                <a:cs typeface="Calibri"/>
                <a:sym typeface="Calibri"/>
              </a:rPr>
              <a:t> - Fastest option for latency-sensitive use cases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Instruction Following</a:t>
            </a:r>
            <a:r>
              <a:rPr lang="en" sz="1100">
                <a:solidFill>
                  <a:schemeClr val="dk1"/>
                </a:solidFill>
                <a:latin typeface="Calibri"/>
                <a:ea typeface="Calibri"/>
                <a:cs typeface="Calibri"/>
                <a:sym typeface="Calibri"/>
              </a:rPr>
              <a:t> - GPT-5 follows prompts with "surgical precision," making conflicting instructions problematic</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Use AI to improve your prompts</a:t>
            </a:r>
            <a:endParaRPr sz="1100" b="1">
              <a:solidFill>
                <a:srgbClr val="FF0000"/>
              </a:solidFill>
              <a:latin typeface="Calibri"/>
              <a:ea typeface="Calibri"/>
              <a:cs typeface="Calibri"/>
              <a:sym typeface="Calibri"/>
            </a:endParaRPr>
          </a:p>
        </p:txBody>
      </p:sp>
      <p:sp>
        <p:nvSpPr>
          <p:cNvPr id="246" name="Google Shape;246;p28"/>
          <p:cNvSpPr txBox="1"/>
          <p:nvPr/>
        </p:nvSpPr>
        <p:spPr>
          <a:xfrm>
            <a:off x="55075" y="3703425"/>
            <a:ext cx="4474800" cy="83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100" b="1">
                <a:solidFill>
                  <a:srgbClr val="FF0000"/>
                </a:solidFill>
                <a:latin typeface="Calibri"/>
                <a:ea typeface="Calibri"/>
                <a:cs typeface="Calibri"/>
                <a:sym typeface="Calibri"/>
              </a:rPr>
              <a:t>GPT-5 prompting guide - Aug 7</a:t>
            </a:r>
            <a:br>
              <a:rPr lang="en" sz="11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4"/>
              </a:rPr>
              <a:t>https://cookbook.openai.com/examples/gpt-5/gpt-5_prompting_guide</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100">
                <a:solidFill>
                  <a:schemeClr val="dk1"/>
                </a:solidFill>
                <a:latin typeface="Calibri"/>
                <a:ea typeface="Calibri"/>
                <a:cs typeface="Calibri"/>
                <a:sym typeface="Calibri"/>
              </a:rPr>
              <a:t>GPT-5 Prompt Improvement Using the </a:t>
            </a:r>
            <a:r>
              <a:rPr lang="en" sz="1100" b="1">
                <a:solidFill>
                  <a:srgbClr val="FF0000"/>
                </a:solidFill>
                <a:latin typeface="Calibri"/>
                <a:ea typeface="Calibri"/>
                <a:cs typeface="Calibri"/>
                <a:sym typeface="Calibri"/>
              </a:rPr>
              <a:t>New Optimizer</a:t>
            </a:r>
            <a:r>
              <a:rPr lang="en" sz="1100">
                <a:solidFill>
                  <a:schemeClr val="dk1"/>
                </a:solidFill>
                <a:latin typeface="Calibri"/>
                <a:ea typeface="Calibri"/>
                <a:cs typeface="Calibri"/>
                <a:sym typeface="Calibri"/>
              </a:rPr>
              <a:t> </a:t>
            </a:r>
            <a:r>
              <a:rPr lang="en" sz="900">
                <a:solidFill>
                  <a:schemeClr val="dk1"/>
                </a:solidFill>
                <a:latin typeface="Calibri"/>
                <a:ea typeface="Calibri"/>
                <a:cs typeface="Calibri"/>
                <a:sym typeface="Calibri"/>
              </a:rPr>
              <a:t>- </a:t>
            </a:r>
            <a:r>
              <a:rPr lang="en" sz="9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https://cookbook.openai.com/examples/gpt-5/gpt-5_prompting_guide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GPT-5 for Coding</a:t>
            </a:r>
            <a:r>
              <a:rPr lang="en" sz="11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5"/>
              </a:rPr>
              <a:t>https://cdn.openai.com/API/docs/gpt-5-for-coding-cheatsheet.pdf</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47" name="Google Shape;247;p28"/>
          <p:cNvSpPr txBox="1"/>
          <p:nvPr/>
        </p:nvSpPr>
        <p:spPr>
          <a:xfrm>
            <a:off x="55075" y="4566593"/>
            <a:ext cx="44748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latin typeface="Calibri"/>
                <a:ea typeface="Calibri"/>
                <a:cs typeface="Calibri"/>
                <a:sym typeface="Calibri"/>
              </a:rPr>
              <a:t>After applying the recommended prompt, GPT-5 begins to respond in a structured and useful way: first a direct answer, then a step-by-step explanation, and finally a brief action plan</a:t>
            </a:r>
            <a:endParaRPr sz="900">
              <a:solidFill>
                <a:schemeClr val="dk1"/>
              </a:solidFill>
              <a:latin typeface="Calibri"/>
              <a:ea typeface="Calibri"/>
              <a:cs typeface="Calibri"/>
              <a:sym typeface="Calibri"/>
            </a:endParaRPr>
          </a:p>
        </p:txBody>
      </p:sp>
      <p:pic>
        <p:nvPicPr>
          <p:cNvPr id="248" name="Google Shape;248;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65050" y="42900"/>
            <a:ext cx="3904924" cy="505020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9"/>
          <p:cNvSpPr txBox="1"/>
          <p:nvPr/>
        </p:nvSpPr>
        <p:spPr>
          <a:xfrm>
            <a:off x="55075" y="-37960"/>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The State of AI 2025 - BVP Report</a:t>
            </a:r>
            <a:endParaRPr sz="2000" b="1" i="0" u="none" strike="noStrike" cap="none">
              <a:solidFill>
                <a:schemeClr val="dk1"/>
              </a:solidFill>
              <a:latin typeface="Calibri"/>
              <a:ea typeface="Calibri"/>
              <a:cs typeface="Calibri"/>
              <a:sym typeface="Calibri"/>
            </a:endParaRPr>
          </a:p>
        </p:txBody>
      </p:sp>
      <p:sp>
        <p:nvSpPr>
          <p:cNvPr id="254" name="Google Shape;254;p29"/>
          <p:cNvSpPr txBox="1"/>
          <p:nvPr/>
        </p:nvSpPr>
        <p:spPr>
          <a:xfrm>
            <a:off x="55075" y="269850"/>
            <a:ext cx="4474800" cy="475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State of AI 2025" - report by Bessemer Venture Partners</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https://www.bvp.com/atlas/the-state-of-ai-2025</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BVP deployed over $1B into AI since 2023</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"Big Bang" Era: The mass release of ChatGPT marked a transformative shift, pushing AI into mainstream consciousness. The field is now defined by rapidly evolving "galaxies"—infrastructure, developer tools, horizontal and vertical AI, and consumer applications.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Supernova Startups: Reach ~$40M ARR in their first year and ~$125M in the second year; Shooting Star Startups: Achieve ~$3M ARR in year one, quadruple annually, and scale to ~$100M ARR in year four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Infrastructure Shift (OpenAI, Anthropic, etc.) - moving towards compound systems, reinforcement learning environments, sophisticated feedback loops, and persistent memory as competitive moats.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Developer Platforms &amp; Tools - use natural language as the new programming interface. Orchestration and context management (via MCP) are becoming vital, alongside frameworks for system memory.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Horizontal and Enterprise AI: AI is disrupting incumbent systems of record (SoRs) such as Salesforce, SAP, and Oracle, enabling faster, cheaper switching and next-generation systems of action. While CRM and HR are being rapidly transformed, true enterprise-scale ERP disruption remains a longer-term challenge.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Rapid uptake in industries like healthcare, legal, education, real estate, and home services. Successful startups solve vertical-specific, often language heavy pain points, using domain expertise, workflow integration, and immediate ROI as key differentiators.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Consumer AI (ChatGPT, Gemini, ... ) serve hundreds of millions of weekly users (writing, search, planning, voice, AI assistants, creative tasks). Browsers with Agentic AI navigation</a:t>
            </a:r>
            <a:endParaRPr sz="1100">
              <a:solidFill>
                <a:schemeClr val="dk1"/>
              </a:solidFill>
              <a:latin typeface="Calibri"/>
              <a:ea typeface="Calibri"/>
              <a:cs typeface="Calibri"/>
              <a:sym typeface="Calibri"/>
            </a:endParaRPr>
          </a:p>
        </p:txBody>
      </p:sp>
      <p:pic>
        <p:nvPicPr>
          <p:cNvPr id="255" name="Google Shape;255;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84850" y="275485"/>
            <a:ext cx="4309325" cy="2642828"/>
          </a:xfrm>
          <a:prstGeom prst="rect">
            <a:avLst/>
          </a:prstGeom>
          <a:noFill/>
          <a:ln w="9525" cap="flat" cmpd="sng">
            <a:solidFill>
              <a:srgbClr val="FF0000"/>
            </a:solidFill>
            <a:prstDash val="solid"/>
            <a:round/>
            <a:headEnd type="none" w="sm" len="sm"/>
            <a:tailEnd type="none" w="sm" len="sm"/>
          </a:ln>
        </p:spPr>
      </p:pic>
      <p:sp>
        <p:nvSpPr>
          <p:cNvPr id="256" name="Google Shape;256;p29"/>
          <p:cNvSpPr txBox="1"/>
          <p:nvPr/>
        </p:nvSpPr>
        <p:spPr>
          <a:xfrm>
            <a:off x="4619375" y="3074600"/>
            <a:ext cx="4474800" cy="188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Some predictions:</a:t>
            </a:r>
            <a:endParaRPr sz="1100">
              <a:solidFill>
                <a:schemeClr val="dk1"/>
              </a:solidFill>
              <a:latin typeface="Calibri"/>
              <a:ea typeface="Calibri"/>
              <a:cs typeface="Calibri"/>
              <a:sym typeface="Calibri"/>
            </a:endParaRPr>
          </a:p>
          <a:p>
            <a:pPr marL="28575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browser will serve as a programmable interface for agentic AI</a:t>
            </a:r>
            <a:endParaRPr sz="1100">
              <a:solidFill>
                <a:srgbClr val="3C78D8"/>
              </a:solidFill>
              <a:latin typeface="Calibri"/>
              <a:ea typeface="Calibri"/>
              <a:cs typeface="Calibri"/>
              <a:sym typeface="Calibri"/>
            </a:endParaRPr>
          </a:p>
          <a:p>
            <a:pPr marL="28575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more generative video</a:t>
            </a:r>
            <a:endParaRPr sz="1100">
              <a:solidFill>
                <a:srgbClr val="3C78D8"/>
              </a:solidFill>
              <a:latin typeface="Calibri"/>
              <a:ea typeface="Calibri"/>
              <a:cs typeface="Calibri"/>
              <a:sym typeface="Calibri"/>
            </a:endParaRPr>
          </a:p>
          <a:p>
            <a:pPr marL="28575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AI evaluation and data lineage infra become central for enterprise AI </a:t>
            </a:r>
            <a:endParaRPr sz="1100">
              <a:solidFill>
                <a:srgbClr val="3C78D8"/>
              </a:solidFill>
              <a:latin typeface="Calibri"/>
              <a:ea typeface="Calibri"/>
              <a:cs typeface="Calibri"/>
              <a:sym typeface="Calibri"/>
            </a:endParaRPr>
          </a:p>
          <a:p>
            <a:pPr marL="28575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A new AI-native social media giant may emerge</a:t>
            </a:r>
            <a:endParaRPr sz="1100">
              <a:solidFill>
                <a:srgbClr val="3C78D8"/>
              </a:solidFill>
              <a:latin typeface="Calibri"/>
              <a:ea typeface="Calibri"/>
              <a:cs typeface="Calibri"/>
              <a:sym typeface="Calibri"/>
            </a:endParaRPr>
          </a:p>
          <a:p>
            <a:pPr marL="28575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Large SaaS/tech companies will be acquiring AI capabilities</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Advice for AI Founders: Focus on technical/data moats, speed of implementation, starting with narrow high-value “wedges,” and embedding memory/context as core features. Continuous, private, business-grounded model evaluation is key; incumbents (big companies) will seek strategic acquisitions, but </a:t>
            </a:r>
            <a:r>
              <a:rPr lang="en" sz="1100" b="1">
                <a:solidFill>
                  <a:srgbClr val="FF0000"/>
                </a:solidFill>
                <a:latin typeface="Calibri"/>
                <a:ea typeface="Calibri"/>
                <a:cs typeface="Calibri"/>
                <a:sym typeface="Calibri"/>
              </a:rPr>
              <a:t>operating like you’ll own the category is critical</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0"/>
          <p:cNvSpPr txBox="1"/>
          <p:nvPr/>
        </p:nvSpPr>
        <p:spPr>
          <a:xfrm>
            <a:off x="55075" y="-37950"/>
            <a:ext cx="2121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Microsoft POML</a:t>
            </a:r>
            <a:endParaRPr sz="2000" b="1" i="0" u="none" strike="noStrike" cap="none">
              <a:solidFill>
                <a:schemeClr val="dk1"/>
              </a:solidFill>
              <a:latin typeface="Calibri"/>
              <a:ea typeface="Calibri"/>
              <a:cs typeface="Calibri"/>
              <a:sym typeface="Calibri"/>
            </a:endParaRPr>
          </a:p>
        </p:txBody>
      </p:sp>
      <p:sp>
        <p:nvSpPr>
          <p:cNvPr id="262" name="Google Shape;262;p30"/>
          <p:cNvSpPr txBox="1"/>
          <p:nvPr/>
        </p:nvSpPr>
        <p:spPr>
          <a:xfrm>
            <a:off x="4612412" y="335775"/>
            <a:ext cx="4474800" cy="154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OpenAI’s APIs do not have a formal, externally documented markup or tag system like POML.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OpenAI’s Chat API uses roles (system, user, assistant). It is a simple JSON structure to guide conversation history. There aren’t custom tags you can insert into the prompt’s actual text for interpretation by the model.</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Many people use markdown and section headers in their prompts. But these are interpretive patterns for humans, not language that the model is explicitly trained to understand. The model will treat these as regular text unless you fine-tune it to respond to such conventions.</a:t>
            </a:r>
            <a:endParaRPr sz="1100">
              <a:solidFill>
                <a:schemeClr val="dk1"/>
              </a:solidFill>
              <a:latin typeface="Calibri"/>
              <a:ea typeface="Calibri"/>
              <a:cs typeface="Calibri"/>
              <a:sym typeface="Calibri"/>
            </a:endParaRPr>
          </a:p>
        </p:txBody>
      </p:sp>
      <p:sp>
        <p:nvSpPr>
          <p:cNvPr id="263" name="Google Shape;263;p30"/>
          <p:cNvSpPr txBox="1"/>
          <p:nvPr/>
        </p:nvSpPr>
        <p:spPr>
          <a:xfrm>
            <a:off x="55075" y="343100"/>
            <a:ext cx="4474800" cy="380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POML (Prompt Orchestration Markup Language)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markup language for prompts. Similar to HTML. Focused on instructions and context for AI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 for Diverse File Types (text, images, PDFs, Word docs, CSVs, audio files, and even folders)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VS Code extension for POML with live preview, in-editor testing, and prompt management tools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Component Categories: logical/formatting (paragraphs, lists, ...), intention (e.g., `&lt;role&gt;`, `&lt;task&gt;`, `&lt;example&gt;`),  Data (e.g., `&lt;image&gt;`, `&lt;document&gt;`, `&lt;table&gt;`)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Few-Shot and Multimodal Prompts (&lt;example&gt;, &lt;input&gt;, &lt;output&gt;)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Prompt Logic and Control Flow (variables, loops, and conditionals) for dynamic prompt generation; Programming-Like Templating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QA-Specific and Other Tags like `&lt;hint&gt;`, `&lt;cp&gt;` for captioned paragraphs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Prompt Styling - to control prompt tone and appearance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POML helps to structure messy, lengthy, and duplicated prompts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Note: if the target LLM is not aware about POML, it may ignore or misinterpret POML tags. So you need to convert POML to plain text</a:t>
            </a:r>
            <a:endParaRPr sz="10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https://medium.com/data-science-in-your-pocket/microsoft-poml-programming-language-for-prompting-adfc846387a4</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1"/>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69" name="Google Shape;269;p31"/>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270" name="Google Shape;270;p31"/>
          <p:cNvSpPr txBox="1"/>
          <p:nvPr/>
        </p:nvSpPr>
        <p:spPr>
          <a:xfrm>
            <a:off x="6084400" y="110675"/>
            <a:ext cx="2994900" cy="7572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600" b="1" i="1">
                <a:solidFill>
                  <a:srgbClr val="FF0000"/>
                </a:solidFill>
                <a:latin typeface="Calibri"/>
                <a:ea typeface="Calibri"/>
                <a:cs typeface="Calibri"/>
                <a:sym typeface="Calibri"/>
              </a:rPr>
              <a:t>"Don't fear AI replacement, embrace AI augmentation"     </a:t>
            </a:r>
            <a:endParaRPr sz="1600" b="1" i="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600" b="1" i="1">
                <a:solidFill>
                  <a:srgbClr val="FF0000"/>
                </a:solidFill>
                <a:latin typeface="Calibri"/>
                <a:ea typeface="Calibri"/>
                <a:cs typeface="Calibri"/>
                <a:sym typeface="Calibri"/>
              </a:rPr>
              <a:t>      -- Eric Schmidt</a:t>
            </a:r>
            <a:endParaRPr sz="1600" b="1" i="1">
              <a:solidFill>
                <a:srgbClr val="FF0000"/>
              </a:solidFill>
              <a:latin typeface="Calibri"/>
              <a:ea typeface="Calibri"/>
              <a:cs typeface="Calibri"/>
              <a:sym typeface="Calibri"/>
            </a:endParaRPr>
          </a:p>
        </p:txBody>
      </p:sp>
      <p:sp>
        <p:nvSpPr>
          <p:cNvPr id="271" name="Google Shape;271;p31"/>
          <p:cNvSpPr txBox="1"/>
          <p:nvPr/>
        </p:nvSpPr>
        <p:spPr>
          <a:xfrm>
            <a:off x="5743175" y="3789263"/>
            <a:ext cx="2607300" cy="114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Tech Layoffs in 2025: </a:t>
            </a:r>
            <a:r>
              <a:rPr lang="en" sz="1300" b="1">
                <a:latin typeface="Calibri"/>
                <a:ea typeface="Calibri"/>
                <a:cs typeface="Calibri"/>
                <a:sym typeface="Calibri"/>
              </a:rPr>
              <a:t>80,945</a:t>
            </a:r>
            <a:r>
              <a:rPr lang="en" sz="1200">
                <a:latin typeface="Calibri"/>
                <a:ea typeface="Calibri"/>
                <a:cs typeface="Calibri"/>
                <a:sym typeface="Calibri"/>
              </a:rPr>
              <a:t> people</a:t>
            </a: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a:latin typeface="Calibri"/>
                <a:ea typeface="Calibri"/>
                <a:cs typeface="Calibri"/>
                <a:sym typeface="Calibri"/>
              </a:rPr>
              <a:t>     (as of August 14, 2025)</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Compared to 152,922 people in </a:t>
            </a:r>
            <a:r>
              <a:rPr lang="en" sz="1200">
                <a:solidFill>
                  <a:srgbClr val="000000"/>
                </a:solidFill>
                <a:latin typeface="Calibri"/>
                <a:ea typeface="Calibri"/>
                <a:cs typeface="Calibri"/>
                <a:sym typeface="Calibri"/>
              </a:rPr>
              <a:t>2024, </a:t>
            </a: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a:latin typeface="Calibri"/>
                <a:ea typeface="Calibri"/>
                <a:cs typeface="Calibri"/>
                <a:sym typeface="Calibri"/>
              </a:rPr>
              <a:t>      264,220 people in 2023, and</a:t>
            </a: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a:latin typeface="Calibri"/>
                <a:ea typeface="Calibri"/>
                <a:cs typeface="Calibri"/>
                <a:sym typeface="Calibri"/>
              </a:rPr>
              <a:t>      165,269 people in 2022</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a:t>
            </a:r>
            <a:endParaRPr sz="1200" i="0" u="none" strike="noStrike" cap="none">
              <a:solidFill>
                <a:srgbClr val="000000"/>
              </a:solidFill>
              <a:latin typeface="Calibri"/>
              <a:ea typeface="Calibri"/>
              <a:cs typeface="Calibri"/>
              <a:sym typeface="Calibri"/>
            </a:endParaRPr>
          </a:p>
        </p:txBody>
      </p:sp>
      <p:pic>
        <p:nvPicPr>
          <p:cNvPr id="272" name="Google Shape;272;p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588637"/>
            <a:ext cx="5088956" cy="1894763"/>
          </a:xfrm>
          <a:prstGeom prst="rect">
            <a:avLst/>
          </a:prstGeom>
          <a:noFill/>
          <a:ln w="9525" cap="flat" cmpd="sng">
            <a:solidFill>
              <a:srgbClr val="FF0000"/>
            </a:solidFill>
            <a:prstDash val="solid"/>
            <a:round/>
            <a:headEnd type="none" w="sm" len="sm"/>
            <a:tailEnd type="none" w="sm" len="sm"/>
          </a:ln>
        </p:spPr>
      </p:pic>
      <p:pic>
        <p:nvPicPr>
          <p:cNvPr id="273" name="Google Shape;273;p3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2635800"/>
            <a:ext cx="4892949" cy="244097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3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5525" y="1203525"/>
            <a:ext cx="1570556" cy="1570556"/>
          </a:xfrm>
          <a:prstGeom prst="rect">
            <a:avLst/>
          </a:prstGeom>
          <a:noFill/>
          <a:ln>
            <a:noFill/>
          </a:ln>
        </p:spPr>
      </p:pic>
      <p:sp>
        <p:nvSpPr>
          <p:cNvPr id="279" name="Google Shape;279;p32"/>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80" name="Google Shape;280;p32"/>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81" name="Google Shape;281;p3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01578" y="3664175"/>
            <a:ext cx="858450" cy="311906"/>
          </a:xfrm>
          <a:prstGeom prst="rect">
            <a:avLst/>
          </a:prstGeom>
          <a:noFill/>
          <a:ln>
            <a:noFill/>
          </a:ln>
        </p:spPr>
      </p:pic>
      <p:sp>
        <p:nvSpPr>
          <p:cNvPr id="282" name="Google Shape;282;p32"/>
          <p:cNvSpPr txBox="1"/>
          <p:nvPr/>
        </p:nvSpPr>
        <p:spPr>
          <a:xfrm>
            <a:off x="735103"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83" name="Google Shape;283;p32"/>
          <p:cNvSpPr txBox="1"/>
          <p:nvPr/>
        </p:nvSpPr>
        <p:spPr>
          <a:xfrm>
            <a:off x="3838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3"/>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46375" y="121650"/>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469100" y="419250"/>
            <a:ext cx="25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 - </a:t>
            </a: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77" name="Google Shape;77;p16"/>
          <p:cNvSpPr txBox="1"/>
          <p:nvPr/>
        </p:nvSpPr>
        <p:spPr>
          <a:xfrm>
            <a:off x="3536012" y="408438"/>
            <a:ext cx="2839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 - </a:t>
            </a: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8" name="Google Shape;78;p16"/>
          <p:cNvSpPr txBox="1"/>
          <p:nvPr/>
        </p:nvSpPr>
        <p:spPr>
          <a:xfrm>
            <a:off x="3365968" y="239035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79" name="Google Shape;79;p16"/>
          <p:cNvSpPr/>
          <p:nvPr/>
        </p:nvSpPr>
        <p:spPr>
          <a:xfrm>
            <a:off x="3666425" y="240164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3676046" y="366532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544626" y="130055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547923" y="111782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3663758" y="221593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txBox="1"/>
          <p:nvPr/>
        </p:nvSpPr>
        <p:spPr>
          <a:xfrm>
            <a:off x="6486600" y="2195387"/>
            <a:ext cx="26058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5" name="Google Shape;85;p16"/>
          <p:cNvSpPr txBox="1"/>
          <p:nvPr/>
        </p:nvSpPr>
        <p:spPr>
          <a:xfrm>
            <a:off x="3377711" y="383275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6" name="Google Shape;86;p16"/>
          <p:cNvSpPr/>
          <p:nvPr/>
        </p:nvSpPr>
        <p:spPr>
          <a:xfrm>
            <a:off x="3668580" y="384114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88" name="Google Shape;88;p16"/>
          <p:cNvSpPr/>
          <p:nvPr/>
        </p:nvSpPr>
        <p:spPr>
          <a:xfrm>
            <a:off x="3668439" y="184923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p:nvPr/>
        </p:nvSpPr>
        <p:spPr>
          <a:xfrm>
            <a:off x="3665816" y="111854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p:nvPr/>
        </p:nvSpPr>
        <p:spPr>
          <a:xfrm>
            <a:off x="546596" y="402027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p:nvPr/>
        </p:nvSpPr>
        <p:spPr>
          <a:xfrm>
            <a:off x="3663921" y="474478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txBox="1"/>
          <p:nvPr/>
        </p:nvSpPr>
        <p:spPr>
          <a:xfrm>
            <a:off x="3373337" y="310694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3" name="Google Shape;93;p16"/>
          <p:cNvSpPr/>
          <p:nvPr/>
        </p:nvSpPr>
        <p:spPr>
          <a:xfrm>
            <a:off x="3673794" y="311822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txBox="1"/>
          <p:nvPr/>
        </p:nvSpPr>
        <p:spPr>
          <a:xfrm>
            <a:off x="252681" y="382542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5" name="Google Shape;95;p16"/>
          <p:cNvSpPr/>
          <p:nvPr/>
        </p:nvSpPr>
        <p:spPr>
          <a:xfrm>
            <a:off x="551947" y="383266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549561" y="348017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p:nvPr/>
        </p:nvSpPr>
        <p:spPr>
          <a:xfrm>
            <a:off x="3670065" y="25730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6"/>
          <p:cNvSpPr/>
          <p:nvPr/>
        </p:nvSpPr>
        <p:spPr>
          <a:xfrm>
            <a:off x="547933" y="419985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txBox="1"/>
          <p:nvPr/>
        </p:nvSpPr>
        <p:spPr>
          <a:xfrm flipH="1">
            <a:off x="484326" y="202101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00" name="Google Shape;100;p16"/>
          <p:cNvSpPr/>
          <p:nvPr/>
        </p:nvSpPr>
        <p:spPr>
          <a:xfrm>
            <a:off x="544788" y="365207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txBox="1"/>
          <p:nvPr/>
        </p:nvSpPr>
        <p:spPr>
          <a:xfrm>
            <a:off x="247160" y="473177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2" name="Google Shape;102;p16"/>
          <p:cNvSpPr/>
          <p:nvPr/>
        </p:nvSpPr>
        <p:spPr>
          <a:xfrm>
            <a:off x="546426" y="473902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p:nvPr/>
        </p:nvSpPr>
        <p:spPr>
          <a:xfrm>
            <a:off x="544626" y="165892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txBox="1"/>
          <p:nvPr/>
        </p:nvSpPr>
        <p:spPr>
          <a:xfrm>
            <a:off x="247160" y="220507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5" name="Google Shape;105;p16"/>
          <p:cNvSpPr/>
          <p:nvPr/>
        </p:nvSpPr>
        <p:spPr>
          <a:xfrm>
            <a:off x="546426" y="221232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txBox="1"/>
          <p:nvPr/>
        </p:nvSpPr>
        <p:spPr>
          <a:xfrm>
            <a:off x="6486600" y="1792225"/>
            <a:ext cx="2605800" cy="326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a:latin typeface="Calibri"/>
                <a:ea typeface="Calibri"/>
                <a:cs typeface="Calibri"/>
                <a:sym typeface="Calibri"/>
              </a:rPr>
              <a:t>Grok 4 Benchmarks</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6"/>
              </a:rPr>
              <a:t>https://artificialanalysis.ai/models/grok-4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07" name="Google Shape;107;p16"/>
          <p:cNvSpPr/>
          <p:nvPr/>
        </p:nvSpPr>
        <p:spPr>
          <a:xfrm>
            <a:off x="551810" y="256989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txBox="1"/>
          <p:nvPr/>
        </p:nvSpPr>
        <p:spPr>
          <a:xfrm>
            <a:off x="3373337" y="293585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9" name="Google Shape;109;p16"/>
          <p:cNvSpPr/>
          <p:nvPr/>
        </p:nvSpPr>
        <p:spPr>
          <a:xfrm>
            <a:off x="3673794" y="294714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txBox="1"/>
          <p:nvPr/>
        </p:nvSpPr>
        <p:spPr>
          <a:xfrm>
            <a:off x="3377515" y="400782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1" name="Google Shape;111;p16"/>
          <p:cNvSpPr/>
          <p:nvPr/>
        </p:nvSpPr>
        <p:spPr>
          <a:xfrm>
            <a:off x="3668384" y="401622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p:nvPr/>
        </p:nvSpPr>
        <p:spPr>
          <a:xfrm>
            <a:off x="544626" y="183785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txBox="1"/>
          <p:nvPr/>
        </p:nvSpPr>
        <p:spPr>
          <a:xfrm flipH="1">
            <a:off x="484226" y="327825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14" name="Google Shape;114;p16"/>
          <p:cNvSpPr/>
          <p:nvPr/>
        </p:nvSpPr>
        <p:spPr>
          <a:xfrm>
            <a:off x="546440" y="311577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547933" y="437661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p:nvPr/>
        </p:nvSpPr>
        <p:spPr>
          <a:xfrm>
            <a:off x="3663755" y="166207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6"/>
          <p:cNvSpPr txBox="1"/>
          <p:nvPr/>
        </p:nvSpPr>
        <p:spPr>
          <a:xfrm>
            <a:off x="3365968" y="275899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8" name="Google Shape;118;p16"/>
          <p:cNvSpPr/>
          <p:nvPr/>
        </p:nvSpPr>
        <p:spPr>
          <a:xfrm>
            <a:off x="3666425" y="277028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txBox="1"/>
          <p:nvPr/>
        </p:nvSpPr>
        <p:spPr>
          <a:xfrm flipH="1">
            <a:off x="3605848" y="347680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20" name="Google Shape;120;p16"/>
          <p:cNvSpPr/>
          <p:nvPr/>
        </p:nvSpPr>
        <p:spPr>
          <a:xfrm>
            <a:off x="3671528" y="329612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6"/>
          <p:cNvSpPr txBox="1"/>
          <p:nvPr/>
        </p:nvSpPr>
        <p:spPr>
          <a:xfrm>
            <a:off x="3377515" y="419282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2" name="Google Shape;122;p16"/>
          <p:cNvSpPr/>
          <p:nvPr/>
        </p:nvSpPr>
        <p:spPr>
          <a:xfrm>
            <a:off x="3668384" y="420122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p:nvPr/>
        </p:nvSpPr>
        <p:spPr>
          <a:xfrm>
            <a:off x="544626" y="93245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6"/>
          <p:cNvSpPr/>
          <p:nvPr/>
        </p:nvSpPr>
        <p:spPr>
          <a:xfrm>
            <a:off x="3663755" y="95578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6"/>
          <p:cNvSpPr txBox="1"/>
          <p:nvPr/>
        </p:nvSpPr>
        <p:spPr>
          <a:xfrm>
            <a:off x="3363752" y="129209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6" name="Google Shape;126;p16"/>
          <p:cNvSpPr/>
          <p:nvPr/>
        </p:nvSpPr>
        <p:spPr>
          <a:xfrm>
            <a:off x="3663018" y="129933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6"/>
          <p:cNvSpPr txBox="1"/>
          <p:nvPr/>
        </p:nvSpPr>
        <p:spPr>
          <a:xfrm>
            <a:off x="247160" y="238503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8" name="Google Shape;128;p16"/>
          <p:cNvSpPr/>
          <p:nvPr/>
        </p:nvSpPr>
        <p:spPr>
          <a:xfrm>
            <a:off x="546426" y="239227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6"/>
          <p:cNvSpPr txBox="1"/>
          <p:nvPr/>
        </p:nvSpPr>
        <p:spPr>
          <a:xfrm>
            <a:off x="254767" y="273847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0" name="Google Shape;130;p16"/>
          <p:cNvSpPr/>
          <p:nvPr/>
        </p:nvSpPr>
        <p:spPr>
          <a:xfrm>
            <a:off x="554033" y="274572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6"/>
          <p:cNvSpPr txBox="1"/>
          <p:nvPr/>
        </p:nvSpPr>
        <p:spPr>
          <a:xfrm>
            <a:off x="246075" y="292767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2" name="Google Shape;132;p16"/>
          <p:cNvSpPr/>
          <p:nvPr/>
        </p:nvSpPr>
        <p:spPr>
          <a:xfrm>
            <a:off x="545341" y="293491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6"/>
          <p:cNvSpPr/>
          <p:nvPr/>
        </p:nvSpPr>
        <p:spPr>
          <a:xfrm>
            <a:off x="3663755" y="203859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6"/>
          <p:cNvSpPr txBox="1"/>
          <p:nvPr/>
        </p:nvSpPr>
        <p:spPr>
          <a:xfrm flipH="1">
            <a:off x="3605848" y="4554464"/>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graphicFrame>
        <p:nvGraphicFramePr>
          <p:cNvPr id="135" name="Google Shape;135;p16"/>
          <p:cNvGraphicFramePr/>
          <p:nvPr/>
        </p:nvGraphicFramePr>
        <p:xfrm>
          <a:off x="683373" y="734800"/>
          <a:ext cx="3000000" cy="3000000"/>
        </p:xfrm>
        <a:graphic>
          <a:graphicData uri="http://schemas.openxmlformats.org/drawingml/2006/table">
            <a:tbl>
              <a:tblPr>
                <a:noFill/>
                <a:tableStyleId>{81FEABE2-0445-4D1D-A4A1-9F3830C8790A}</a:tableStyleId>
              </a:tblPr>
              <a:tblGrid>
                <a:gridCol w="180975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tblGrid>
              <a:tr h="111200">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grok-3-preview-02-24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gemini-2.5-flash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qwen3-235b-a22b-thinking-2507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588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1399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o1-2024-12-17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1398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o4-mini-2025-04-16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1398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qwen3-235b-a22b-no-thinking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1397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1"/>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deepseek-r1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1394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2"/>
                  </a:ext>
                </a:extLst>
              </a:tr>
            </a:tbl>
          </a:graphicData>
        </a:graphic>
      </p:graphicFrame>
      <p:graphicFrame>
        <p:nvGraphicFramePr>
          <p:cNvPr id="136" name="Google Shape;136;p16"/>
          <p:cNvGraphicFramePr/>
          <p:nvPr/>
        </p:nvGraphicFramePr>
        <p:xfrm>
          <a:off x="3803025" y="738850"/>
          <a:ext cx="3000000" cy="3000000"/>
        </p:xfrm>
        <a:graphic>
          <a:graphicData uri="http://schemas.openxmlformats.org/drawingml/2006/table">
            <a:tbl>
              <a:tblPr>
                <a:noFill/>
                <a:tableStyleId>{81FEABE2-0445-4D1D-A4A1-9F3830C8790A}</a:tableStyleId>
              </a:tblPr>
              <a:tblGrid>
                <a:gridCol w="180975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tblGrid>
              <a:tr h="12642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1509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1499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180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qwen3-235b-a22b-thinking-2507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qwen3-30b-a3b-instruct-2507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qwen3-235b-a22b-no-thinking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qwen3-coder-480b-a35b-instruct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glm-4.5-air</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grok-3-preview-02-24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1"/>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claude-sonnet-4-20250514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2"/>
                  </a:ext>
                </a:extLst>
              </a:tr>
            </a:tbl>
          </a:graphicData>
        </a:graphic>
      </p:graphicFrame>
      <p:sp>
        <p:nvSpPr>
          <p:cNvPr id="137" name="Google Shape;137;p16"/>
          <p:cNvSpPr/>
          <p:nvPr/>
        </p:nvSpPr>
        <p:spPr>
          <a:xfrm>
            <a:off x="3665816" y="148433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6"/>
          <p:cNvSpPr txBox="1"/>
          <p:nvPr/>
        </p:nvSpPr>
        <p:spPr>
          <a:xfrm>
            <a:off x="3377515" y="437565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9" name="Google Shape;139;p16"/>
          <p:cNvSpPr/>
          <p:nvPr/>
        </p:nvSpPr>
        <p:spPr>
          <a:xfrm>
            <a:off x="3668384" y="438405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6"/>
          <p:cNvSpPr/>
          <p:nvPr/>
        </p:nvSpPr>
        <p:spPr>
          <a:xfrm>
            <a:off x="542203" y="148467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6"/>
          <p:cNvSpPr txBox="1"/>
          <p:nvPr/>
        </p:nvSpPr>
        <p:spPr>
          <a:xfrm>
            <a:off x="247160" y="455655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2" name="Google Shape;142;p16"/>
          <p:cNvSpPr/>
          <p:nvPr/>
        </p:nvSpPr>
        <p:spPr>
          <a:xfrm>
            <a:off x="546426" y="456380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7"/>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i="0" u="none" strike="noStrike" cap="none">
              <a:solidFill>
                <a:schemeClr val="dk1"/>
              </a:solidFill>
              <a:latin typeface="Calibri"/>
              <a:ea typeface="Calibri"/>
              <a:cs typeface="Calibri"/>
              <a:sym typeface="Calibri"/>
            </a:endParaRPr>
          </a:p>
        </p:txBody>
      </p:sp>
      <p:sp>
        <p:nvSpPr>
          <p:cNvPr id="148" name="Google Shape;148;p17"/>
          <p:cNvSpPr txBox="1"/>
          <p:nvPr/>
        </p:nvSpPr>
        <p:spPr>
          <a:xfrm>
            <a:off x="86125" y="404575"/>
            <a:ext cx="44127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Google A2A vs MCP</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A2A (Agent-to-Agent Protocol) - open standard developed by Google. Enables communication between agents.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MCP (Model Context Protocol): - also open standard, developed by Anthropic (and backed by OpenAI and Google DeepMind). It is a standard of how AI agents and applications connect with external tools, data sources, and systems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Both protocols use JSON messages (JSON-RPC 2.0 protocol - Remote Procedure Call).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A2A is for communication between agents, so it is more "conversational" (or even multimodal)  because agents understand natural language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MCP is more strictly structured because it is intended to pass data from data sources to agents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Both protocols (MCP and A2A) can be used in the same system - they complement each other.</a:t>
            </a:r>
            <a:endParaRPr sz="1200">
              <a:solidFill>
                <a:schemeClr val="dk1"/>
              </a:solidFill>
              <a:latin typeface="Calibri"/>
              <a:ea typeface="Calibri"/>
              <a:cs typeface="Calibri"/>
              <a:sym typeface="Calibri"/>
            </a:endParaRPr>
          </a:p>
        </p:txBody>
      </p:sp>
      <p:sp>
        <p:nvSpPr>
          <p:cNvPr id="149" name="Google Shape;149;p17"/>
          <p:cNvSpPr txBox="1"/>
          <p:nvPr/>
        </p:nvSpPr>
        <p:spPr>
          <a:xfrm>
            <a:off x="86125" y="3465875"/>
            <a:ext cx="44127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World Humanoid Robot games in Beijing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Over 500 humanoid robots, 280 teams (192 from universities)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16 countries, 26 events - soccer, boxing, track, gymnastics, martial arts, basketball, gymnastics, kickboxing, table tennis, dancing, medicine sorting, hotel cleaning, and factory material handling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Robots often crashed, fell over, or froze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https://www.youtube.com/watch?v=2JA5xGteito</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p:txBody>
      </p:sp>
      <p:pic>
        <p:nvPicPr>
          <p:cNvPr id="150" name="Google Shape;150;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14275" y="3609763"/>
            <a:ext cx="1538075" cy="1023525"/>
          </a:xfrm>
          <a:prstGeom prst="rect">
            <a:avLst/>
          </a:prstGeom>
          <a:noFill/>
          <a:ln w="9525" cap="flat" cmpd="sng">
            <a:solidFill>
              <a:srgbClr val="FF0000"/>
            </a:solidFill>
            <a:prstDash val="solid"/>
            <a:round/>
            <a:headEnd type="none" w="sm" len="sm"/>
            <a:tailEnd type="none" w="sm" len="sm"/>
          </a:ln>
        </p:spPr>
      </p:pic>
      <p:pic>
        <p:nvPicPr>
          <p:cNvPr id="151" name="Google Shape;151;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267800" y="3608175"/>
            <a:ext cx="1606716" cy="10235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8"/>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i="0" u="none" strike="noStrike" cap="none">
              <a:solidFill>
                <a:schemeClr val="dk1"/>
              </a:solidFill>
              <a:latin typeface="Calibri"/>
              <a:ea typeface="Calibri"/>
              <a:cs typeface="Calibri"/>
              <a:sym typeface="Calibri"/>
            </a:endParaRPr>
          </a:p>
        </p:txBody>
      </p:sp>
      <p:sp>
        <p:nvSpPr>
          <p:cNvPr id="157" name="Google Shape;157;p18"/>
          <p:cNvSpPr txBox="1"/>
          <p:nvPr/>
        </p:nvSpPr>
        <p:spPr>
          <a:xfrm>
            <a:off x="55075" y="482325"/>
            <a:ext cx="44127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Google LangExtract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Python library that uses LLMs to extract structured information from unstructured text documents based on user-defined instructions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Maps every extraction to its exact location in the source text, enabling visual highlighting for easy traceability and verification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Enforces a consistent output schema based on your few-shot examples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Overcomes the "needle-in-a-haystack" challenge of large document extraction by using an optimized strategy of text chunking, parallel processing, and multiple passes for higher recall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Interactive Visualization as HTML file to review extracted entities in their original context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multiple LLMS (cloud or ollama local)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define extraction tasks for any domain using just a few examples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https://github.com/google/langextract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58" name="Google Shape;158;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20175" y="469575"/>
            <a:ext cx="4371426" cy="2367856"/>
          </a:xfrm>
          <a:prstGeom prst="rect">
            <a:avLst/>
          </a:prstGeom>
          <a:noFill/>
          <a:ln w="9525" cap="flat" cmpd="sng">
            <a:solidFill>
              <a:srgbClr val="FF0000"/>
            </a:solidFill>
            <a:prstDash val="solid"/>
            <a:round/>
            <a:headEnd type="none" w="sm" len="sm"/>
            <a:tailEnd type="none" w="sm" len="sm"/>
          </a:ln>
        </p:spPr>
      </p:pic>
      <p:sp>
        <p:nvSpPr>
          <p:cNvPr id="159" name="Google Shape;159;p18"/>
          <p:cNvSpPr txBox="1"/>
          <p:nvPr/>
        </p:nvSpPr>
        <p:spPr>
          <a:xfrm>
            <a:off x="55075" y="3727900"/>
            <a:ext cx="44127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Canary-1b-v2 &amp; Parakeet-tdt-0.6b-v3</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audio transcription - fast, open, multilingual</a:t>
            </a:r>
            <a:endParaRPr sz="1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i="0" u="none" strike="noStrike" cap="none">
              <a:solidFill>
                <a:schemeClr val="dk1"/>
              </a:solidFill>
              <a:latin typeface="Calibri"/>
              <a:ea typeface="Calibri"/>
              <a:cs typeface="Calibri"/>
              <a:sym typeface="Calibri"/>
            </a:endParaRPr>
          </a:p>
        </p:txBody>
      </p:sp>
      <p:sp>
        <p:nvSpPr>
          <p:cNvPr id="165" name="Google Shape;165;p19"/>
          <p:cNvSpPr txBox="1"/>
          <p:nvPr/>
        </p:nvSpPr>
        <p:spPr>
          <a:xfrm>
            <a:off x="86113" y="455844"/>
            <a:ext cx="44127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Archon - MCP - shared memory and project context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Allows various AI tools to connect and share knowledge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popular LLMs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advanced RAG techniques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https://github.com/coleam00/Archon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https://www.youtube.com/watch?v=EgXOaH-ZqfU</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p:txBody>
      </p:sp>
      <p:sp>
        <p:nvSpPr>
          <p:cNvPr id="166" name="Google Shape;166;p19"/>
          <p:cNvSpPr txBox="1"/>
          <p:nvPr/>
        </p:nvSpPr>
        <p:spPr>
          <a:xfrm>
            <a:off x="76188" y="1703544"/>
            <a:ext cx="44127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Six Micro-Tools in Python Generating Passive Income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xxx</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https://python.plainenglish.io/how-i-built-6-micro-tools-in-python-that-earn-me-passive-income-daily-b9f4f83e9c95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67" name="Google Shape;167;p19"/>
          <p:cNvSpPr txBox="1"/>
          <p:nvPr/>
        </p:nvSpPr>
        <p:spPr>
          <a:xfrm>
            <a:off x="76188" y="2623969"/>
            <a:ext cx="44127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Gemini URL Context tool in Gemini API</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Simon Willison’s Weblog</a:t>
            </a:r>
            <a:endParaRPr sz="120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llm install -U llm-gemini</a:t>
            </a:r>
            <a:endParaRPr sz="9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llm keys set gemini </a:t>
            </a:r>
            <a:endParaRPr sz="9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llm -m gemini-2.5-flash -o url_context 1 \</a:t>
            </a:r>
            <a:endParaRPr sz="9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'Latest headline on simonwillison.net'</a:t>
            </a:r>
            <a:endParaRPr sz="9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900">
                <a:solidFill>
                  <a:srgbClr val="6AA84F"/>
                </a:solidFill>
                <a:latin typeface="Roboto Mono"/>
                <a:ea typeface="Roboto Mono"/>
                <a:cs typeface="Roboto Mono"/>
                <a:sym typeface="Roboto Mono"/>
              </a:rPr>
              <a:t>## Response</a:t>
            </a:r>
            <a:endParaRPr sz="900">
              <a:solidFill>
                <a:srgbClr val="6AA84F"/>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The latest headline on simonwillison.net as of August 17, 2025, is "TIL: Running a gpt-oss eval suite against LM Studio on a Mac.".</a:t>
            </a:r>
            <a:endParaRPr sz="900">
              <a:solidFill>
                <a:srgbClr val="3C78D8"/>
              </a:solidFill>
              <a:latin typeface="Roboto Mono"/>
              <a:ea typeface="Roboto Mono"/>
              <a:cs typeface="Roboto Mono"/>
              <a:sym typeface="Roboto Mono"/>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https://simonwillison.net/2025/Aug/18/google-gemini-url-context/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p:nvPr/>
        </p:nvSpPr>
        <p:spPr>
          <a:xfrm>
            <a:off x="401892" y="609999"/>
            <a:ext cx="4337700" cy="350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Please pause the video - and answer the pinned question in comments under the video</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this channel</a:t>
            </a:r>
            <a:endParaRPr sz="22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G</a:t>
            </a:r>
            <a:r>
              <a:rPr lang="en" sz="2200" b="0" i="0" u="none" strike="noStrike" cap="none">
                <a:solidFill>
                  <a:schemeClr val="dk1"/>
                </a:solidFill>
                <a:latin typeface="Calibri"/>
                <a:ea typeface="Calibri"/>
                <a:cs typeface="Calibri"/>
                <a:sym typeface="Calibri"/>
              </a:rPr>
              <a:t>et notified about new videos - every Friday, links to slides under </a:t>
            </a:r>
            <a:r>
              <a:rPr lang="en" sz="2200">
                <a:solidFill>
                  <a:schemeClr val="dk1"/>
                </a:solidFill>
                <a:latin typeface="Calibri"/>
                <a:ea typeface="Calibri"/>
                <a:cs typeface="Calibri"/>
                <a:sym typeface="Calibri"/>
              </a:rPr>
              <a:t>the</a:t>
            </a:r>
            <a:r>
              <a:rPr lang="en" sz="2200" b="0" i="0" u="none" strike="noStrike" cap="none">
                <a:solidFill>
                  <a:schemeClr val="dk1"/>
                </a:solidFill>
                <a:latin typeface="Calibri"/>
                <a:ea typeface="Calibri"/>
                <a:cs typeface="Calibri"/>
                <a:sym typeface="Calibri"/>
              </a:rPr>
              <a:t> videos</a:t>
            </a:r>
            <a:endParaRPr sz="1800" b="1" i="0" u="none" strike="noStrike" cap="none">
              <a:solidFill>
                <a:srgbClr val="000000"/>
              </a:solidFill>
              <a:latin typeface="Calibri"/>
              <a:ea typeface="Calibri"/>
              <a:cs typeface="Calibri"/>
              <a:sym typeface="Calibri"/>
            </a:endParaRPr>
          </a:p>
        </p:txBody>
      </p:sp>
      <p:pic>
        <p:nvPicPr>
          <p:cNvPr id="173" name="Google Shape;173;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- 4</a:t>
            </a:r>
            <a:endParaRPr sz="2000" b="1" i="0" u="none" strike="noStrike" cap="none">
              <a:solidFill>
                <a:schemeClr val="dk1"/>
              </a:solidFill>
              <a:latin typeface="Calibri"/>
              <a:ea typeface="Calibri"/>
              <a:cs typeface="Calibri"/>
              <a:sym typeface="Calibri"/>
            </a:endParaRPr>
          </a:p>
        </p:txBody>
      </p:sp>
      <p:sp>
        <p:nvSpPr>
          <p:cNvPr id="179" name="Google Shape;179;p21"/>
          <p:cNvSpPr txBox="1"/>
          <p:nvPr/>
        </p:nvSpPr>
        <p:spPr>
          <a:xfrm>
            <a:off x="86113" y="388250"/>
            <a:ext cx="44127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 solo programmer built a complete web search engine in 2 months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200 GPUs to generate 3 billion neural embeddings across 280 million indexed pages; RocksDB and HNSW (Hierarchical Navigable Small World - graph algorithm) were sharded across 200 cores, 4 TB of RAM, and 82 TB of SSDs. Uses transformer-based embeddings - much better than traditional keyword matching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https://blog.wilsonl.in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80" name="Google Shape;180;p21"/>
          <p:cNvSpPr txBox="1"/>
          <p:nvPr/>
        </p:nvSpPr>
        <p:spPr>
          <a:xfrm>
            <a:off x="86113" y="1730781"/>
            <a:ext cx="44127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OpenAI's GPT-5 achieved 95.84% accuracy on MedQA</a:t>
            </a:r>
            <a:r>
              <a:rPr lang="en" sz="1200">
                <a:solidFill>
                  <a:schemeClr val="dk1"/>
                </a:solidFill>
                <a:latin typeface="Calibri"/>
                <a:ea typeface="Calibri"/>
                <a:cs typeface="Calibri"/>
                <a:sym typeface="Calibri"/>
              </a:rPr>
              <a:t>'s clinical questions, jumping 4.8% over GPT-4o's previous best.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GPT-5 scored 70% on multimodal medical reasoning tasks (combine patient histories with imaging), gaining ~30 points over GPT-4o.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system also exceeded pre-licensed medical professionals by 24% on reasoning and 29% on understanding in expert-level tests.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GPT-5 showed sophisticated diagnostic abilities on complex cases, correctly ID’ing rare conditions like Boerhaave syndrome from lab values and CT scans.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https://arxiv.org/pdf/2508.08224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81" name="Google Shape;181;p21"/>
          <p:cNvSpPr txBox="1"/>
          <p:nvPr/>
        </p:nvSpPr>
        <p:spPr>
          <a:xfrm>
            <a:off x="86113" y="3643119"/>
            <a:ext cx="44127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Microsoft ads GPT-5 into all products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Consumer, developer and enterprise offerings - Microsoft 365 Copilot and Microsoft Copilot; GitHub Copilot and Visual Studio Code; Azure AI Foundry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https://news.microsoft.com/source/features/ai/openai-gpt-5/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- 5</a:t>
            </a:r>
            <a:endParaRPr sz="2000" b="1" i="0" u="none" strike="noStrike" cap="none">
              <a:solidFill>
                <a:schemeClr val="dk1"/>
              </a:solidFill>
              <a:latin typeface="Calibri"/>
              <a:ea typeface="Calibri"/>
              <a:cs typeface="Calibri"/>
              <a:sym typeface="Calibri"/>
            </a:endParaRPr>
          </a:p>
        </p:txBody>
      </p:sp>
      <p:sp>
        <p:nvSpPr>
          <p:cNvPr id="187" name="Google Shape;187;p22"/>
          <p:cNvSpPr txBox="1"/>
          <p:nvPr/>
        </p:nvSpPr>
        <p:spPr>
          <a:xfrm>
            <a:off x="55075" y="374150"/>
            <a:ext cx="44748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Qwen-Image-Edit 20B open-source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pixel-perfect edits and style transformations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changes like rotating objects or style transfers, and edits to specific areas while keeping everything else intact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modify Chinese and English text directly in images without breaking already present fonts, sizes, or formatting choices.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Multiple edits can stack on top of each other, letting users fix complex images piece by piece rather than starting over each time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model achieves SOTA performance across a series of image and editing benchmarks, beating out rivals like Seedream, GPT Image, and FLUX</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https://github.com/QwenLM/Qwen-Image</a:t>
            </a:r>
            <a:r>
              <a:rPr lang="en" sz="900">
                <a:solidFill>
                  <a:schemeClr val="dk1"/>
                </a:solidFill>
                <a:latin typeface="Calibri"/>
                <a:ea typeface="Calibri"/>
                <a:cs typeface="Calibri"/>
                <a:sym typeface="Calibri"/>
              </a:rPr>
              <a:t> - GitHub</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https://qwenlm.github.io/blog/qwen-image-edit/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88" name="Google Shape;188;p22"/>
          <p:cNvSpPr txBox="1"/>
          <p:nvPr/>
        </p:nvSpPr>
        <p:spPr>
          <a:xfrm>
            <a:off x="55075" y="2742293"/>
            <a:ext cx="4474800" cy="2311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90%+ of game developers use AI</a:t>
            </a:r>
            <a:endParaRPr sz="12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reduces repetitive tasks, drives innovation, enhances player experiences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Survey included 615 developers across five countries and found  teams using AI for everything from playtesting (47%) to code generation (44%); AI agents are now handling content optimization, dynamic gameplay balancing, and procedural world generation, with 87% of devs actively deploying agents.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rise of AI is also impacting player expectations, with users demanding smarter experiences and NPCs that learn and adapt to the player.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Despite the adoption, 63% of surveyed devs expressed concerns about data ownership rights with AI, with 35% citing data privacy as a primary issue</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https://cloud.google.com/resources/games-report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https://www.googlecloudpresscorner.com/2025-08-18-90-of-Games-Developers-Already-Using-AI-in-Workflows,-According-to-New-Google-Cloud-Research</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89" name="Google Shape;189;p22"/>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734025" y="3362925"/>
            <a:ext cx="3484073" cy="693375"/>
          </a:xfrm>
          <a:prstGeom prst="rect">
            <a:avLst/>
          </a:prstGeom>
          <a:noFill/>
          <a:ln w="9525" cap="flat" cmpd="sng">
            <a:solidFill>
              <a:srgbClr val="FF0000"/>
            </a:solidFill>
            <a:prstDash val="solid"/>
            <a:round/>
            <a:headEnd type="none" w="sm" len="sm"/>
            <a:tailEnd type="none" w="sm" len="sm"/>
          </a:ln>
        </p:spPr>
      </p:pic>
      <p:pic>
        <p:nvPicPr>
          <p:cNvPr id="190" name="Google Shape;190;p2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10250" y="545978"/>
            <a:ext cx="3731622" cy="2143131"/>
          </a:xfrm>
          <a:prstGeom prst="rect">
            <a:avLst/>
          </a:prstGeom>
          <a:noFill/>
          <a:ln w="9525" cap="flat" cmpd="sng">
            <a:solidFill>
              <a:srgbClr val="FF0000"/>
            </a:solidFill>
            <a:prstDash val="solid"/>
            <a:round/>
            <a:headEnd type="none" w="sm" len="sm"/>
            <a:tailEnd type="none" w="sm" len="sm"/>
          </a:ln>
        </p:spPr>
      </p:pic>
      <p:pic>
        <p:nvPicPr>
          <p:cNvPr id="191" name="Google Shape;191;p22"/>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11277" y="120799"/>
            <a:ext cx="1294203" cy="3646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- 6</a:t>
            </a:r>
            <a:endParaRPr sz="2000" b="1" i="0" u="none" strike="noStrike" cap="none">
              <a:solidFill>
                <a:schemeClr val="dk1"/>
              </a:solidFill>
              <a:latin typeface="Calibri"/>
              <a:ea typeface="Calibri"/>
              <a:cs typeface="Calibri"/>
              <a:sym typeface="Calibri"/>
            </a:endParaRPr>
          </a:p>
        </p:txBody>
      </p:sp>
      <p:sp>
        <p:nvSpPr>
          <p:cNvPr id="197" name="Google Shape;197;p23"/>
          <p:cNvSpPr txBox="1"/>
          <p:nvPr/>
        </p:nvSpPr>
        <p:spPr>
          <a:xfrm>
            <a:off x="55075" y="340059"/>
            <a:ext cx="4474800" cy="169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MIT report: 95% of generative AI pilots at companies are failing</a:t>
            </a:r>
            <a:endParaRPr sz="12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problem isn't the AI itself, but how companies use it.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While many companies focus on sales and marketing, the best results come from automating back-office tasks, saving money and improving efficiency.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Companies buying AI tools from outside do much better than those building their own.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study also warns about the risks of using AI tools secretly, and points to poor planning and focusing too much on internal development as the main reasons of failures</a:t>
            </a:r>
            <a:endParaRPr sz="1100">
              <a:solidFill>
                <a:schemeClr val="dk1"/>
              </a:solidFill>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600"/>
              <a:buFont typeface="Calibri"/>
              <a:buChar char="●"/>
            </a:pPr>
            <a:r>
              <a:rPr lang="en" sz="900" u="sng">
                <a:solidFill>
                  <a:schemeClr val="hlink"/>
                </a:solidFill>
                <a:latin typeface="Calibri"/>
                <a:ea typeface="Calibri"/>
                <a:cs typeface="Calibri"/>
                <a:sym typeface="Calibri"/>
                <a:hlinkClick r:id="rId3"/>
              </a:rPr>
              <a:t>https://finance.yahoo.com/news/mit-report-95-generative-ai-105412686.html</a:t>
            </a:r>
            <a:r>
              <a:rPr lang="en" sz="900">
                <a:solidFill>
                  <a:schemeClr val="dk1"/>
                </a:solidFill>
                <a:latin typeface="Calibri"/>
                <a:ea typeface="Calibri"/>
                <a:cs typeface="Calibri"/>
                <a:sym typeface="Calibri"/>
              </a:rPr>
              <a:t> </a:t>
            </a:r>
            <a:endParaRPr sz="600">
              <a:solidFill>
                <a:schemeClr val="dk1"/>
              </a:solidFill>
              <a:latin typeface="Calibri"/>
              <a:ea typeface="Calibri"/>
              <a:cs typeface="Calibri"/>
              <a:sym typeface="Calibri"/>
            </a:endParaRPr>
          </a:p>
        </p:txBody>
      </p:sp>
      <p:sp>
        <p:nvSpPr>
          <p:cNvPr id="198" name="Google Shape;198;p23"/>
          <p:cNvSpPr txBox="1"/>
          <p:nvPr/>
        </p:nvSpPr>
        <p:spPr>
          <a:xfrm>
            <a:off x="55075" y="2082943"/>
            <a:ext cx="4474800" cy="154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DuckDB vs SQLite vs Pandas vs Polars</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SQLite - SQL DB, lightweight storage, config databases, frequent single-record updates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DuckDB - SQL DB, columnar storage, analytics, large datasets, data science workflows, SQL interface on flat files.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Pandas: common and familiar, prototyping, custom row/column manipulation, medium-size data in memory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Polars - fast, memory efficiency, large-scale data processing, lazy pipelines, DataFrame API similar to Pandas but much faster</a:t>
            </a:r>
            <a:endParaRPr sz="1100">
              <a:solidFill>
                <a:schemeClr val="dk1"/>
              </a:solidFill>
              <a:latin typeface="Calibri"/>
              <a:ea typeface="Calibri"/>
              <a:cs typeface="Calibri"/>
              <a:sym typeface="Calibri"/>
            </a:endParaRPr>
          </a:p>
        </p:txBody>
      </p:sp>
      <p:sp>
        <p:nvSpPr>
          <p:cNvPr id="199" name="Google Shape;199;p23"/>
          <p:cNvSpPr txBox="1"/>
          <p:nvPr/>
        </p:nvSpPr>
        <p:spPr>
          <a:xfrm>
            <a:off x="55075" y="4429597"/>
            <a:ext cx="44748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Pixel 10 rollout Aug 20 - AI</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xxx</a:t>
            </a:r>
            <a:endParaRPr sz="1200">
              <a:solidFill>
                <a:schemeClr val="dk1"/>
              </a:solidFill>
              <a:latin typeface="Calibri"/>
              <a:ea typeface="Calibri"/>
              <a:cs typeface="Calibri"/>
              <a:sym typeface="Calibri"/>
            </a:endParaRPr>
          </a:p>
        </p:txBody>
      </p:sp>
      <p:sp>
        <p:nvSpPr>
          <p:cNvPr id="200" name="Google Shape;200;p23"/>
          <p:cNvSpPr txBox="1"/>
          <p:nvPr/>
        </p:nvSpPr>
        <p:spPr>
          <a:xfrm>
            <a:off x="55075" y="3669774"/>
            <a:ext cx="44748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DeepSeek v3.1 - better at Coding</a:t>
            </a:r>
            <a:endParaRPr sz="12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Post‑training, Anthropic‑style hybrid “no‑think/think” system</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V3.1 reportedly beats Claude 4 Opus on the Aider Polyglot coding benchmark; MIT license</a:t>
            </a:r>
            <a:endParaRPr sz="11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4201</Words>
  <Application>Microsoft Macintosh PowerPoint</Application>
  <PresentationFormat>On-screen Show (16:9)</PresentationFormat>
  <Paragraphs>422</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2025-08-20T22:19:37Z</dcterms:modified>
</cp:coreProperties>
</file>