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3" r:id="rId16"/>
    <p:sldId id="269" r:id="rId17"/>
    <p:sldId id="270" r:id="rId18"/>
    <p:sldId id="272" r:id="rId19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슬라이드를 이동하려면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ko-KR" sz="2000" b="0" strike="noStrike" spc="-1">
                <a:latin typeface="Noto Sans CJK KR"/>
              </a:rPr>
              <a:t>메모 서식을 편집하려면 클릭하십시오</a:t>
            </a:r>
            <a:r>
              <a:rPr lang="en-US" sz="2000" b="0" strike="noStrike" spc="-1">
                <a:latin typeface="Noto Sans CJK KR"/>
              </a:rPr>
              <a:t>.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Noto Serif CJK KR"/>
              </a:rPr>
              <a:t>&lt;머리글&gt;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Noto Serif CJK KR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Noto Serif CJK KR"/>
              </a:rPr>
              <a:t>&lt;날짜/시간&gt;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Noto Serif CJK KR"/>
              </a:defRPr>
            </a:lvl1pPr>
          </a:lstStyle>
          <a:p>
            <a:r>
              <a:rPr lang="en-US" sz="1400" b="0" strike="noStrike" spc="-1">
                <a:latin typeface="Noto Serif CJK KR"/>
              </a:rPr>
              <a:t>&lt;바닥글&gt;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Noto Serif CJK KR"/>
              </a:defRPr>
            </a:lvl1pPr>
          </a:lstStyle>
          <a:p>
            <a:pPr algn="r">
              <a:buNone/>
            </a:pPr>
            <a:fld id="{06C03291-8DD2-4D4F-A333-FD2EB6903699}" type="slidenum">
              <a:rPr lang="en-US" sz="1400" b="0" strike="noStrike" spc="-1">
                <a:latin typeface="Noto Serif CJK KR"/>
              </a:rPr>
              <a:t>‹#›</a:t>
            </a:fld>
            <a:endParaRPr lang="en-US" sz="1400" b="0" strike="noStrike" spc="-1">
              <a:latin typeface="Noto Serif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  <a:ln w="0">
            <a:noFill/>
          </a:ln>
        </p:spPr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Noto Sans CJK KR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sldNum" idx="4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latin typeface="Noto Serif CJK K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D97E34-E5E1-4D9C-AB1C-9CF124794DF3}" type="slidenum">
              <a:rPr lang="en-US" sz="1400" b="0" strike="noStrike" spc="-1">
                <a:latin typeface="Noto Serif CJK KR"/>
              </a:rPr>
              <a:t>3</a:t>
            </a:fld>
            <a:endParaRPr lang="en-US" sz="1400" b="0" strike="noStrike" spc="-1">
              <a:latin typeface="Noto Serif CJK KR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ln w="0">
            <a:noFill/>
          </a:ln>
        </p:spPr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Noto Sans CJK KR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 type="sldNum" idx="13"/>
          </p:nvPr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Noto Serif CJK KR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608BFD-EDFC-4281-A629-B26C460A3959}" type="slidenum">
              <a:rPr lang="en-US" sz="1200" b="0" strike="noStrike" spc="-1">
                <a:solidFill>
                  <a:srgbClr val="000000"/>
                </a:solidFill>
                <a:latin typeface="Noto Serif CJK KR"/>
                <a:ea typeface="+mn-ea"/>
              </a:rPr>
              <a:t>12</a:t>
            </a:fld>
            <a:endParaRPr lang="en-US" sz="1200" b="0" strike="noStrike" spc="-1">
              <a:latin typeface="Noto Serif CJK KR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EE8F9-964F-58BB-C862-A87F5890C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>
            <a:extLst>
              <a:ext uri="{FF2B5EF4-FFF2-40B4-BE49-F238E27FC236}">
                <a16:creationId xmlns:a16="http://schemas.microsoft.com/office/drawing/2014/main" id="{B6495472-A69F-536F-0BA7-5531CE7F50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ln w="0">
            <a:noFill/>
          </a:ln>
        </p:spPr>
      </p:sp>
      <p:sp>
        <p:nvSpPr>
          <p:cNvPr id="507" name="PlaceHolder 2">
            <a:extLst>
              <a:ext uri="{FF2B5EF4-FFF2-40B4-BE49-F238E27FC236}">
                <a16:creationId xmlns:a16="http://schemas.microsoft.com/office/drawing/2014/main" id="{65AEF477-825A-0206-FA15-03C99876D90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Noto Sans CJK KR"/>
            </a:endParaRPr>
          </a:p>
        </p:txBody>
      </p:sp>
      <p:sp>
        <p:nvSpPr>
          <p:cNvPr id="508" name="PlaceHolder 3">
            <a:extLst>
              <a:ext uri="{FF2B5EF4-FFF2-40B4-BE49-F238E27FC236}">
                <a16:creationId xmlns:a16="http://schemas.microsoft.com/office/drawing/2014/main" id="{D1C50DE9-A9EE-F171-C266-48851DEC1C9B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Noto Serif CJK KR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608BFD-EDFC-4281-A629-B26C460A3959}" type="slidenum">
              <a:rPr lang="en-US" sz="1200" b="0" strike="noStrike" spc="-1">
                <a:solidFill>
                  <a:srgbClr val="000000"/>
                </a:solidFill>
                <a:latin typeface="Noto Serif CJK KR"/>
                <a:ea typeface="+mn-ea"/>
              </a:rPr>
              <a:t>13</a:t>
            </a:fld>
            <a:endParaRPr lang="en-US" sz="1200" b="0" strike="noStrike" spc="-1">
              <a:latin typeface="Noto Serif CJK KR"/>
            </a:endParaRPr>
          </a:p>
        </p:txBody>
      </p:sp>
    </p:spTree>
    <p:extLst>
      <p:ext uri="{BB962C8B-B14F-4D97-AF65-F5344CB8AC3E}">
        <p14:creationId xmlns:p14="http://schemas.microsoft.com/office/powerpoint/2010/main" val="3554283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Noto Sans CJK KR"/>
            </a:endParaRPr>
          </a:p>
        </p:txBody>
      </p:sp>
      <p:sp>
        <p:nvSpPr>
          <p:cNvPr id="514" name="PlaceHolder 3"/>
          <p:cNvSpPr>
            <a:spLocks noGrp="1"/>
          </p:cNvSpPr>
          <p:nvPr>
            <p:ph type="sldNum" idx="15"/>
          </p:nvPr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Noto Serif CJK KR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950274-59FC-475B-9006-1EF99C3F9462}" type="slidenum">
              <a:rPr lang="en-US" sz="1200" b="0" strike="noStrike" spc="-1">
                <a:solidFill>
                  <a:srgbClr val="000000"/>
                </a:solidFill>
                <a:latin typeface="Noto Serif CJK KR"/>
                <a:ea typeface="+mn-ea"/>
              </a:rPr>
              <a:t>14</a:t>
            </a:fld>
            <a:endParaRPr lang="en-US" sz="1200" b="0" strike="noStrike" spc="-1">
              <a:latin typeface="Noto Serif CJK KR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ln w="0">
            <a:noFill/>
          </a:ln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Noto Sans CJK KR"/>
            </a:endParaRPr>
          </a:p>
        </p:txBody>
      </p:sp>
      <p:sp>
        <p:nvSpPr>
          <p:cNvPr id="517" name="PlaceHolder 3"/>
          <p:cNvSpPr>
            <a:spLocks noGrp="1"/>
          </p:cNvSpPr>
          <p:nvPr>
            <p:ph type="sldNum" idx="16"/>
          </p:nvPr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Noto Serif CJK KR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E105E6-326F-4E80-AF2A-8165F759088F}" type="slidenum">
              <a:rPr lang="en-US" sz="1200" b="0" strike="noStrike" spc="-1">
                <a:solidFill>
                  <a:srgbClr val="000000"/>
                </a:solidFill>
                <a:latin typeface="Noto Serif CJK KR"/>
                <a:ea typeface="+mn-ea"/>
              </a:rPr>
              <a:t>15</a:t>
            </a:fld>
            <a:endParaRPr lang="en-US" sz="1200" b="0" strike="noStrike" spc="-1">
              <a:latin typeface="Noto Serif CJK KR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  <a:ln w="0">
            <a:noFill/>
          </a:ln>
        </p:spPr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Noto Sans CJK KR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sldNum" idx="18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latin typeface="Noto Serif CJK K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36637D-8E0A-408E-B6C3-8BD4C9539955}" type="slidenum">
              <a:rPr lang="en-US" sz="1400" b="0" strike="noStrike" spc="-1">
                <a:latin typeface="Noto Serif CJK KR"/>
              </a:rPr>
              <a:t>16</a:t>
            </a:fld>
            <a:endParaRPr lang="en-US" sz="1400" b="0" strike="noStrike" spc="-1">
              <a:latin typeface="Noto Serif CJK KR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ln w="0">
            <a:noFill/>
          </a:ln>
        </p:spPr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Noto Sans CJK KR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sldNum" idx="5"/>
          </p:nvPr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Noto Serif CJK KR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27391D-4355-4979-8305-242A1D9BCE1F}" type="slidenum">
              <a:rPr lang="en-US" sz="1200" b="0" strike="noStrike" spc="-1">
                <a:solidFill>
                  <a:srgbClr val="000000"/>
                </a:solidFill>
                <a:latin typeface="Noto Serif CJK KR"/>
                <a:ea typeface="+mn-ea"/>
              </a:rPr>
              <a:t>4</a:t>
            </a:fld>
            <a:endParaRPr lang="en-US" sz="1200" b="0" strike="noStrike" spc="-1">
              <a:latin typeface="Noto Serif CJK KR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ln w="0">
            <a:noFill/>
          </a:ln>
        </p:spPr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Noto Sans CJK KR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sldNum" idx="6"/>
          </p:nvPr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Noto Serif CJK KR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6492FA-238D-47C2-9E14-1EBE6AD31F4F}" type="slidenum">
              <a:rPr lang="en-US" sz="1200" b="0" strike="noStrike" spc="-1">
                <a:solidFill>
                  <a:srgbClr val="000000"/>
                </a:solidFill>
                <a:latin typeface="Noto Serif CJK KR"/>
                <a:ea typeface="+mn-ea"/>
              </a:rPr>
              <a:t>5</a:t>
            </a:fld>
            <a:endParaRPr lang="en-US" sz="1200" b="0" strike="noStrike" spc="-1">
              <a:latin typeface="Noto Serif CJK KR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  <a:ln w="0">
            <a:noFill/>
          </a:ln>
        </p:spPr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Noto Sans CJK KR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sldNum" idx="7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latin typeface="Noto Serif CJK K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FFCEFA-5A9F-438F-BE43-1B02EBD80B6C}" type="slidenum">
              <a:rPr lang="en-US" sz="1400" b="0" strike="noStrike" spc="-1">
                <a:latin typeface="Noto Serif CJK KR"/>
              </a:rPr>
              <a:t>6</a:t>
            </a:fld>
            <a:endParaRPr lang="en-US" sz="1400" b="0" strike="noStrike" spc="-1">
              <a:latin typeface="Noto Serif CJK KR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Noto Sans CJK KR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sldNum" idx="8"/>
          </p:nvPr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Noto Serif CJK KR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A51311-944A-484A-90A7-5955D2D468B8}" type="slidenum">
              <a:rPr lang="en-US" sz="1200" b="0" strike="noStrike" spc="-1">
                <a:solidFill>
                  <a:srgbClr val="000000"/>
                </a:solidFill>
                <a:latin typeface="Noto Serif CJK KR"/>
                <a:ea typeface="+mn-ea"/>
              </a:rPr>
              <a:t>7</a:t>
            </a:fld>
            <a:endParaRPr lang="en-US" sz="1200" b="0" strike="noStrike" spc="-1">
              <a:latin typeface="Noto Serif CJK KR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Noto Sans CJK KR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sldNum" idx="9"/>
          </p:nvPr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Noto Serif CJK KR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055E18-F9C0-4AF4-BFEF-AFDFD1168129}" type="slidenum">
              <a:rPr lang="en-US" sz="1200" b="0" strike="noStrike" spc="-1">
                <a:solidFill>
                  <a:srgbClr val="000000"/>
                </a:solidFill>
                <a:latin typeface="Noto Serif CJK KR"/>
                <a:ea typeface="+mn-ea"/>
              </a:rPr>
              <a:t>8</a:t>
            </a:fld>
            <a:endParaRPr lang="en-US" sz="1200" b="0" strike="noStrike" spc="-1">
              <a:latin typeface="Noto Serif CJK KR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Noto Sans CJK KR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 type="sldNum" idx="10"/>
          </p:nvPr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Noto Serif CJK KR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8A4394-8139-4EC0-9896-7484CF06F2DA}" type="slidenum">
              <a:rPr lang="en-US" sz="1200" b="0" strike="noStrike" spc="-1">
                <a:solidFill>
                  <a:srgbClr val="000000"/>
                </a:solidFill>
                <a:latin typeface="Noto Serif CJK KR"/>
                <a:ea typeface="+mn-ea"/>
              </a:rPr>
              <a:t>9</a:t>
            </a:fld>
            <a:endParaRPr lang="en-US" sz="1200" b="0" strike="noStrike" spc="-1">
              <a:latin typeface="Noto Serif CJK KR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Noto Sans CJK KR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 type="sldNum" idx="11"/>
          </p:nvPr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Noto Serif CJK KR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695C25-7B22-4460-A102-B5AC9F721CE0}" type="slidenum">
              <a:rPr lang="en-US" sz="1200" b="0" strike="noStrike" spc="-1">
                <a:solidFill>
                  <a:srgbClr val="000000"/>
                </a:solidFill>
                <a:latin typeface="Noto Serif CJK KR"/>
                <a:ea typeface="+mn-ea"/>
              </a:rPr>
              <a:t>10</a:t>
            </a:fld>
            <a:endParaRPr lang="en-US" sz="1200" b="0" strike="noStrike" spc="-1">
              <a:latin typeface="Noto Serif CJK KR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ln w="0">
            <a:noFill/>
          </a:ln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Noto Sans CJK KR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 type="sldNum" idx="12"/>
          </p:nvPr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Noto Serif CJK KR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C01213-80B7-4C48-9629-0C0D11B13DC5}" type="slidenum">
              <a:rPr lang="en-US" sz="1200" b="0" strike="noStrike" spc="-1">
                <a:solidFill>
                  <a:srgbClr val="000000"/>
                </a:solidFill>
                <a:latin typeface="Noto Serif CJK KR"/>
                <a:ea typeface="+mn-ea"/>
              </a:rPr>
              <a:t>11</a:t>
            </a:fld>
            <a:endParaRPr lang="en-US" sz="1200" b="0" strike="noStrike" spc="-1">
              <a:latin typeface="Noto Serif CJK KR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8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1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11" Type="http://schemas.openxmlformats.org/officeDocument/2006/relationships/image" Target="../media/image1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30.gif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6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그래픽 40"/>
          <p:cNvPicPr/>
          <p:nvPr/>
        </p:nvPicPr>
        <p:blipFill>
          <a:blip r:embed="rId2"/>
          <a:stretch/>
        </p:blipFill>
        <p:spPr>
          <a:xfrm>
            <a:off x="3240" y="12960"/>
            <a:ext cx="12188520" cy="6854400"/>
          </a:xfrm>
          <a:prstGeom prst="rect">
            <a:avLst/>
          </a:prstGeom>
          <a:ln w="0">
            <a:noFill/>
          </a:ln>
        </p:spPr>
      </p:pic>
      <p:pic>
        <p:nvPicPr>
          <p:cNvPr id="121" name="그래픽 88"/>
          <p:cNvPicPr/>
          <p:nvPr/>
        </p:nvPicPr>
        <p:blipFill>
          <a:blip r:embed="rId3"/>
          <a:srcRect t="37984" r="48351"/>
          <a:stretch/>
        </p:blipFill>
        <p:spPr>
          <a:xfrm>
            <a:off x="10333440" y="0"/>
            <a:ext cx="1854720" cy="2166840"/>
          </a:xfrm>
          <a:prstGeom prst="rect">
            <a:avLst/>
          </a:prstGeom>
          <a:ln w="0">
            <a:noFill/>
          </a:ln>
        </p:spPr>
      </p:pic>
      <p:sp>
        <p:nvSpPr>
          <p:cNvPr id="122" name="TextBox 3"/>
          <p:cNvSpPr/>
          <p:nvPr/>
        </p:nvSpPr>
        <p:spPr>
          <a:xfrm>
            <a:off x="4572360" y="1154520"/>
            <a:ext cx="6655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[</a:t>
            </a:r>
            <a:r>
              <a:rPr lang="ko-KR" sz="180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두산로보틱스</a:t>
            </a:r>
            <a:r>
              <a:rPr lang="en-US" sz="180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] </a:t>
            </a:r>
            <a:r>
              <a:rPr lang="ko-KR" sz="180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지능형 로보틱스 엔지니어</a:t>
            </a:r>
            <a:endParaRPr lang="en-US" sz="1800" b="0" strike="noStrike" spc="-1">
              <a:latin typeface="Noto Sans CJK KR"/>
            </a:endParaRPr>
          </a:p>
        </p:txBody>
      </p:sp>
      <p:sp>
        <p:nvSpPr>
          <p:cNvPr id="123" name="TextBox 10"/>
          <p:cNvSpPr/>
          <p:nvPr/>
        </p:nvSpPr>
        <p:spPr>
          <a:xfrm>
            <a:off x="0" y="0"/>
            <a:ext cx="12188520" cy="42732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1" strike="noStrike" spc="574">
                <a:solidFill>
                  <a:srgbClr val="3378C8"/>
                </a:solidFill>
                <a:latin typeface="맑은 고딕"/>
                <a:ea typeface="맑은 고딕"/>
              </a:rPr>
              <a:t>K-Digital Training</a:t>
            </a:r>
            <a:endParaRPr lang="en-US" sz="1600" b="0" strike="noStrike" spc="-1">
              <a:latin typeface="Noto Sans CJK KR"/>
            </a:endParaRPr>
          </a:p>
        </p:txBody>
      </p:sp>
      <p:pic>
        <p:nvPicPr>
          <p:cNvPr id="124" name="그래픽 34"/>
          <p:cNvPicPr/>
          <p:nvPr/>
        </p:nvPicPr>
        <p:blipFill>
          <a:blip r:embed="rId4"/>
          <a:srcRect l="21661" b="17379"/>
          <a:stretch/>
        </p:blipFill>
        <p:spPr>
          <a:xfrm>
            <a:off x="0" y="1229760"/>
            <a:ext cx="6612840" cy="5637600"/>
          </a:xfrm>
          <a:prstGeom prst="rect">
            <a:avLst/>
          </a:prstGeom>
          <a:ln w="0">
            <a:noFill/>
          </a:ln>
        </p:spPr>
      </p:pic>
      <p:pic>
        <p:nvPicPr>
          <p:cNvPr id="125" name="그래픽 82"/>
          <p:cNvPicPr/>
          <p:nvPr/>
        </p:nvPicPr>
        <p:blipFill>
          <a:blip r:embed="rId5"/>
          <a:stretch/>
        </p:blipFill>
        <p:spPr>
          <a:xfrm>
            <a:off x="-160200" y="3915000"/>
            <a:ext cx="7466400" cy="3679200"/>
          </a:xfrm>
          <a:prstGeom prst="rect">
            <a:avLst/>
          </a:prstGeom>
          <a:ln w="0">
            <a:noFill/>
          </a:ln>
        </p:spPr>
      </p:pic>
      <p:grpSp>
        <p:nvGrpSpPr>
          <p:cNvPr id="126" name="그룹 46"/>
          <p:cNvGrpSpPr/>
          <p:nvPr/>
        </p:nvGrpSpPr>
        <p:grpSpPr>
          <a:xfrm>
            <a:off x="396360" y="2177280"/>
            <a:ext cx="1043640" cy="1044000"/>
            <a:chOff x="396360" y="2177280"/>
            <a:chExt cx="1043640" cy="1044000"/>
          </a:xfrm>
        </p:grpSpPr>
        <p:sp>
          <p:nvSpPr>
            <p:cNvPr id="127" name="자유형: 도형 44"/>
            <p:cNvSpPr/>
            <p:nvPr/>
          </p:nvSpPr>
          <p:spPr>
            <a:xfrm>
              <a:off x="396360" y="2177280"/>
              <a:ext cx="1043640" cy="1044000"/>
            </a:xfrm>
            <a:custGeom>
              <a:avLst/>
              <a:gdLst/>
              <a:ahLst/>
              <a:cxnLst/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1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28" name="자유형: 도형 45"/>
            <p:cNvSpPr/>
            <p:nvPr/>
          </p:nvSpPr>
          <p:spPr>
            <a:xfrm>
              <a:off x="720720" y="2502000"/>
              <a:ext cx="394200" cy="394200"/>
            </a:xfrm>
            <a:custGeom>
              <a:avLst/>
              <a:gdLst/>
              <a:ahLst/>
              <a:cxnLst/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1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29" name="그래픽 80"/>
          <p:cNvPicPr/>
          <p:nvPr/>
        </p:nvPicPr>
        <p:blipFill>
          <a:blip r:embed="rId6"/>
          <a:stretch/>
        </p:blipFill>
        <p:spPr>
          <a:xfrm>
            <a:off x="4528800" y="5509080"/>
            <a:ext cx="332280" cy="332280"/>
          </a:xfrm>
          <a:prstGeom prst="rect">
            <a:avLst/>
          </a:prstGeom>
          <a:ln w="0">
            <a:noFill/>
          </a:ln>
        </p:spPr>
      </p:pic>
      <p:pic>
        <p:nvPicPr>
          <p:cNvPr id="130" name="그래픽 84"/>
          <p:cNvPicPr/>
          <p:nvPr/>
        </p:nvPicPr>
        <p:blipFill>
          <a:blip r:embed="rId7"/>
          <a:stretch/>
        </p:blipFill>
        <p:spPr>
          <a:xfrm>
            <a:off x="920160" y="5818680"/>
            <a:ext cx="317880" cy="317880"/>
          </a:xfrm>
          <a:prstGeom prst="rect">
            <a:avLst/>
          </a:prstGeom>
          <a:ln w="0">
            <a:noFill/>
          </a:ln>
        </p:spPr>
      </p:pic>
      <p:grpSp>
        <p:nvGrpSpPr>
          <p:cNvPr id="131" name="그룹 4"/>
          <p:cNvGrpSpPr/>
          <p:nvPr/>
        </p:nvGrpSpPr>
        <p:grpSpPr>
          <a:xfrm>
            <a:off x="6782400" y="4093920"/>
            <a:ext cx="5290560" cy="2058120"/>
            <a:chOff x="6782400" y="4093920"/>
            <a:chExt cx="5290560" cy="2058120"/>
          </a:xfrm>
        </p:grpSpPr>
        <p:pic>
          <p:nvPicPr>
            <p:cNvPr id="132" name="그래픽 90"/>
            <p:cNvPicPr/>
            <p:nvPr/>
          </p:nvPicPr>
          <p:blipFill>
            <a:blip r:embed="rId8"/>
            <a:stretch/>
          </p:blipFill>
          <p:spPr>
            <a:xfrm rot="10800000" flipH="1">
              <a:off x="6782400" y="4093920"/>
              <a:ext cx="1660320" cy="701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3" name="TextBox 1"/>
            <p:cNvSpPr/>
            <p:nvPr/>
          </p:nvSpPr>
          <p:spPr>
            <a:xfrm>
              <a:off x="6918120" y="4232160"/>
              <a:ext cx="5154840" cy="1919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50000"/>
                </a:lnSpc>
                <a:buNone/>
              </a:pPr>
              <a:r>
                <a:rPr lang="en-US" sz="2400" b="1" strike="noStrike" spc="-1">
                  <a:solidFill>
                    <a:srgbClr val="FFFFFF"/>
                  </a:solidFill>
                  <a:latin typeface="맑은 고딕"/>
                  <a:ea typeface="맑은 고딕"/>
                </a:rPr>
                <a:t>   B-4</a:t>
              </a:r>
              <a:r>
                <a:rPr lang="en-US" sz="24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   </a:t>
              </a:r>
              <a:endParaRPr lang="en-US" sz="2400" b="0" strike="noStrike" spc="-1">
                <a:latin typeface="Noto Sans CJK KR"/>
              </a:endParaRPr>
            </a:p>
            <a:p>
              <a:pPr>
                <a:lnSpc>
                  <a:spcPct val="150000"/>
                </a:lnSpc>
                <a:buNone/>
              </a:pPr>
              <a:r>
                <a:rPr lang="en-US" sz="20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[</a:t>
              </a:r>
              <a:r>
                <a:rPr lang="ko-KR" sz="20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팀원</a:t>
              </a:r>
              <a:r>
                <a:rPr lang="en-US" sz="20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] </a:t>
              </a:r>
              <a:r>
                <a:rPr lang="ko-KR" sz="20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이세현</a:t>
              </a:r>
              <a:r>
                <a:rPr lang="en-US" sz="20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, </a:t>
              </a:r>
              <a:r>
                <a:rPr lang="ko-KR" sz="20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강인우</a:t>
              </a:r>
              <a:r>
                <a:rPr lang="en-US" sz="20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, </a:t>
              </a:r>
              <a:r>
                <a:rPr lang="ko-KR" sz="20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이형연</a:t>
              </a:r>
              <a:endParaRPr lang="en-US" sz="2000" b="0" strike="noStrike" spc="-1">
                <a:latin typeface="Noto Sans CJK KR"/>
              </a:endParaRPr>
            </a:p>
            <a:p>
              <a:pPr>
                <a:lnSpc>
                  <a:spcPct val="150000"/>
                </a:lnSpc>
                <a:buNone/>
              </a:pPr>
              <a:r>
                <a:rPr lang="en-US" sz="20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[</a:t>
              </a:r>
              <a:r>
                <a:rPr lang="ko-KR" sz="20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멘토</a:t>
              </a:r>
              <a:r>
                <a:rPr lang="en-US" sz="20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] </a:t>
              </a:r>
              <a:r>
                <a:rPr lang="ko-KR" sz="20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김루진</a:t>
              </a:r>
              <a:endParaRPr lang="en-US" sz="2000" b="0" strike="noStrike" spc="-1">
                <a:latin typeface="Noto Sans CJK KR"/>
              </a:endParaRPr>
            </a:p>
            <a:p>
              <a:pPr>
                <a:lnSpc>
                  <a:spcPct val="150000"/>
                </a:lnSpc>
                <a:buNone/>
              </a:pPr>
              <a:endParaRPr lang="en-US" sz="2000" b="0" strike="noStrike" spc="-1">
                <a:latin typeface="Noto Sans CJK KR"/>
              </a:endParaRPr>
            </a:p>
          </p:txBody>
        </p:sp>
        <p:sp>
          <p:nvSpPr>
            <p:cNvPr id="134" name="TextBox 79"/>
            <p:cNvSpPr/>
            <p:nvPr/>
          </p:nvSpPr>
          <p:spPr>
            <a:xfrm>
              <a:off x="6860160" y="5397480"/>
              <a:ext cx="5154840" cy="413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35" name="TextBox 9"/>
          <p:cNvSpPr/>
          <p:nvPr/>
        </p:nvSpPr>
        <p:spPr>
          <a:xfrm>
            <a:off x="4317120" y="1942560"/>
            <a:ext cx="8585640" cy="146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48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터토봇</a:t>
            </a:r>
            <a:r>
              <a:rPr lang="en-US" sz="44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(</a:t>
            </a:r>
            <a:r>
              <a:rPr lang="en-US" sz="40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TUR</a:t>
            </a:r>
            <a:r>
              <a:rPr lang="en-US" sz="28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tle</a:t>
            </a:r>
            <a:r>
              <a:rPr lang="en-US" sz="40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28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au</a:t>
            </a:r>
            <a:r>
              <a:rPr lang="en-US" sz="40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TO</a:t>
            </a:r>
            <a:r>
              <a:rPr lang="en-US" sz="28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nomy</a:t>
            </a:r>
            <a:r>
              <a:rPr lang="en-US" sz="40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 </a:t>
            </a:r>
            <a:r>
              <a:rPr lang="en-US" sz="28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ro</a:t>
            </a:r>
            <a:r>
              <a:rPr lang="en-US" sz="4000" b="1" strike="noStrike" spc="-1">
                <a:solidFill>
                  <a:srgbClr val="404040"/>
                </a:solidFill>
                <a:latin typeface="맑은 고딕"/>
                <a:ea typeface="맑은 고딕"/>
              </a:rPr>
              <a:t>BOT)</a:t>
            </a:r>
            <a:br>
              <a:rPr sz="4800"/>
            </a:br>
            <a:endParaRPr lang="en-US" sz="4000" b="0" strike="noStrike" spc="-1">
              <a:latin typeface="Noto Sans CJK KR"/>
            </a:endParaRPr>
          </a:p>
        </p:txBody>
      </p:sp>
      <p:sp>
        <p:nvSpPr>
          <p:cNvPr id="136" name="TextBox 1"/>
          <p:cNvSpPr/>
          <p:nvPr/>
        </p:nvSpPr>
        <p:spPr>
          <a:xfrm>
            <a:off x="4695120" y="2998440"/>
            <a:ext cx="731988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2800" b="0" strike="noStrike" spc="-1">
                <a:solidFill>
                  <a:srgbClr val="262626"/>
                </a:solidFill>
                <a:latin typeface="Arial"/>
                <a:ea typeface="DejaVu Sans"/>
              </a:rPr>
              <a:t>모바일 매니퓰레이터 자율주행 프로젝트</a:t>
            </a:r>
            <a:endParaRPr lang="en-US" sz="28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그래픽 9"/>
          <p:cNvPicPr/>
          <p:nvPr/>
        </p:nvPicPr>
        <p:blipFill>
          <a:blip r:embed="rId3"/>
          <a:stretch/>
        </p:blipFill>
        <p:spPr>
          <a:xfrm>
            <a:off x="-12996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341" name="사각형: 둥근 한쪽 모서리 3"/>
          <p:cNvSpPr/>
          <p:nvPr/>
        </p:nvSpPr>
        <p:spPr>
          <a:xfrm flipH="1" flipV="1">
            <a:off x="166320" y="66960"/>
            <a:ext cx="12014280" cy="121752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342" name="그룹 11"/>
          <p:cNvGrpSpPr/>
          <p:nvPr/>
        </p:nvGrpSpPr>
        <p:grpSpPr>
          <a:xfrm>
            <a:off x="376200" y="333360"/>
            <a:ext cx="5944680" cy="822600"/>
            <a:chOff x="376200" y="333360"/>
            <a:chExt cx="5944680" cy="822600"/>
          </a:xfrm>
        </p:grpSpPr>
        <p:sp>
          <p:nvSpPr>
            <p:cNvPr id="343" name="TextBox 11"/>
            <p:cNvSpPr/>
            <p:nvPr/>
          </p:nvSpPr>
          <p:spPr>
            <a:xfrm>
              <a:off x="1461600" y="366120"/>
              <a:ext cx="22485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344" name="TextBox 13"/>
            <p:cNvSpPr/>
            <p:nvPr/>
          </p:nvSpPr>
          <p:spPr>
            <a:xfrm>
              <a:off x="1461600" y="585000"/>
              <a:ext cx="485928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345" name="TextBox 40"/>
            <p:cNvSpPr/>
            <p:nvPr/>
          </p:nvSpPr>
          <p:spPr>
            <a:xfrm>
              <a:off x="376200" y="333360"/>
              <a:ext cx="126324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346" name="TextBox 41"/>
          <p:cNvSpPr/>
          <p:nvPr/>
        </p:nvSpPr>
        <p:spPr>
          <a:xfrm>
            <a:off x="0" y="0"/>
            <a:ext cx="12188520" cy="11088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347" name="TextBox 42"/>
          <p:cNvSpPr/>
          <p:nvPr/>
        </p:nvSpPr>
        <p:spPr>
          <a:xfrm>
            <a:off x="0" y="0"/>
            <a:ext cx="1333080" cy="11088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348" name="그룹 12"/>
          <p:cNvGrpSpPr/>
          <p:nvPr/>
        </p:nvGrpSpPr>
        <p:grpSpPr>
          <a:xfrm>
            <a:off x="541800" y="1430280"/>
            <a:ext cx="10522800" cy="363960"/>
            <a:chOff x="541800" y="1430280"/>
            <a:chExt cx="10522800" cy="363960"/>
          </a:xfrm>
        </p:grpSpPr>
        <p:sp>
          <p:nvSpPr>
            <p:cNvPr id="349" name="TextBox 43"/>
            <p:cNvSpPr/>
            <p:nvPr/>
          </p:nvSpPr>
          <p:spPr>
            <a:xfrm>
              <a:off x="743760" y="1430280"/>
              <a:ext cx="103208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800" b="1" strike="noStrike" spc="-1">
                  <a:solidFill>
                    <a:srgbClr val="000000"/>
                  </a:solidFill>
                  <a:latin typeface="맑은 고딕"/>
                  <a:ea typeface="맑은 고딕"/>
                </a:rPr>
                <a:t>이미지 전처리</a:t>
              </a:r>
              <a:endParaRPr lang="en-US" sz="1800" b="0" strike="noStrike" spc="-1">
                <a:latin typeface="Noto Sans CJK KR"/>
              </a:endParaRPr>
            </a:p>
          </p:txBody>
        </p:sp>
        <p:sp>
          <p:nvSpPr>
            <p:cNvPr id="350" name="그래픽 10"/>
            <p:cNvSpPr/>
            <p:nvPr/>
          </p:nvSpPr>
          <p:spPr>
            <a:xfrm>
              <a:off x="541800" y="1539000"/>
              <a:ext cx="97560" cy="11016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51" name="그림 3"/>
          <p:cNvPicPr/>
          <p:nvPr/>
        </p:nvPicPr>
        <p:blipFill>
          <a:blip r:embed="rId4">
            <a:alphaModFix amt="27000"/>
          </a:blip>
          <a:stretch/>
        </p:blipFill>
        <p:spPr>
          <a:xfrm flipH="1">
            <a:off x="3600" y="1917000"/>
            <a:ext cx="12188520" cy="230040"/>
          </a:xfrm>
          <a:prstGeom prst="rect">
            <a:avLst/>
          </a:prstGeom>
          <a:ln w="0">
            <a:noFill/>
          </a:ln>
        </p:spPr>
      </p:pic>
      <p:sp>
        <p:nvSpPr>
          <p:cNvPr id="352" name="직사각형 2"/>
          <p:cNvSpPr/>
          <p:nvPr/>
        </p:nvSpPr>
        <p:spPr>
          <a:xfrm>
            <a:off x="7181280" y="3279240"/>
            <a:ext cx="5959800" cy="3443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관심 영역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(src) 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및 변환 영역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(dst) 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정의 </a:t>
            </a:r>
            <a:endParaRPr lang="en-US" sz="2000" b="0" strike="noStrike" spc="-1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>
              <a:latin typeface="Noto Sans CJK KR"/>
            </a:endParaRPr>
          </a:p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원근 변환 행렬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M 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계산</a:t>
            </a:r>
            <a:endParaRPr lang="en-US" sz="2000" b="0" strike="noStrike" spc="-1">
              <a:latin typeface="Noto Sans CJK KR"/>
            </a:endParaRPr>
          </a:p>
          <a:p>
            <a:pPr marL="743040" lvl="1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원본 이미지 </a:t>
            </a:r>
            <a:r>
              <a:rPr lang="en-US" sz="20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BEV 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이미지</a:t>
            </a:r>
            <a:endParaRPr lang="en-US" sz="2000" b="0" strike="noStrike" spc="-1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>
              <a:latin typeface="Noto Sans CJK KR"/>
            </a:endParaRPr>
          </a:p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역원근 변환 행렬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Minv 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계산</a:t>
            </a:r>
            <a:endParaRPr lang="en-US" sz="2000" b="0" strike="noStrike" spc="-1">
              <a:latin typeface="Noto Sans CJK KR"/>
            </a:endParaRPr>
          </a:p>
          <a:p>
            <a:pPr marL="743040" lvl="1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BEV 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이미지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Wingdings"/>
                <a:ea typeface="맑은 고딕"/>
              </a:rPr>
              <a:t>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원본 이미지 </a:t>
            </a:r>
            <a:endParaRPr lang="en-US" sz="2000" b="0" strike="noStrike" spc="-1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>
              <a:latin typeface="Noto Sans CJK KR"/>
            </a:endParaRPr>
          </a:p>
        </p:txBody>
      </p:sp>
      <p:pic>
        <p:nvPicPr>
          <p:cNvPr id="353" name="그림 4"/>
          <p:cNvPicPr/>
          <p:nvPr/>
        </p:nvPicPr>
        <p:blipFill>
          <a:blip r:embed="rId5"/>
          <a:stretch/>
        </p:blipFill>
        <p:spPr>
          <a:xfrm>
            <a:off x="-44640" y="2423520"/>
            <a:ext cx="5238360" cy="4105080"/>
          </a:xfrm>
          <a:prstGeom prst="rect">
            <a:avLst/>
          </a:prstGeom>
          <a:ln w="0">
            <a:noFill/>
          </a:ln>
        </p:spPr>
      </p:pic>
      <p:sp>
        <p:nvSpPr>
          <p:cNvPr id="354" name="모서리가 둥근 직사각형 3"/>
          <p:cNvSpPr/>
          <p:nvPr/>
        </p:nvSpPr>
        <p:spPr>
          <a:xfrm>
            <a:off x="7736400" y="2500920"/>
            <a:ext cx="3447000" cy="5292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 w="34925">
            <a:solidFill>
              <a:srgbClr val="423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sz="1800" b="1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이미지 </a:t>
            </a:r>
            <a:r>
              <a:rPr lang="ko-KR" sz="1800" b="1" strike="noStrike" spc="-1" dirty="0" err="1">
                <a:solidFill>
                  <a:srgbClr val="000000"/>
                </a:solidFill>
                <a:latin typeface="Noto Sans CJK KR"/>
                <a:ea typeface="DejaVu Sans"/>
              </a:rPr>
              <a:t>전처리</a:t>
            </a:r>
            <a:r>
              <a:rPr lang="ko-KR" sz="1800" b="1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 노드</a:t>
            </a:r>
            <a:endParaRPr lang="en-US" sz="1800" b="0" strike="noStrike" spc="-1" dirty="0">
              <a:latin typeface="Noto Sans CJK KR"/>
            </a:endParaRPr>
          </a:p>
        </p:txBody>
      </p:sp>
      <p:sp>
        <p:nvSpPr>
          <p:cNvPr id="355" name="직사각형 1"/>
          <p:cNvSpPr/>
          <p:nvPr/>
        </p:nvSpPr>
        <p:spPr>
          <a:xfrm>
            <a:off x="4455720" y="1798200"/>
            <a:ext cx="2605320" cy="2405880"/>
          </a:xfrm>
          <a:prstGeom prst="rect">
            <a:avLst/>
          </a:prstGeom>
          <a:solidFill>
            <a:srgbClr val="4F81BD"/>
          </a:solidFill>
          <a:ln>
            <a:solidFill>
              <a:srgbClr val="22385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Projection </a:t>
            </a:r>
            <a:r>
              <a:rPr lang="ko-K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이미지</a:t>
            </a:r>
            <a:endParaRPr lang="en-US" sz="1800" b="0" strike="noStrike" spc="-1">
              <a:latin typeface="Noto Sans CJK KR"/>
            </a:endParaRPr>
          </a:p>
        </p:txBody>
      </p:sp>
      <p:sp>
        <p:nvSpPr>
          <p:cNvPr id="356" name="설명선: 선 10"/>
          <p:cNvSpPr/>
          <p:nvPr/>
        </p:nvSpPr>
        <p:spPr>
          <a:xfrm>
            <a:off x="66960" y="6010200"/>
            <a:ext cx="3474000" cy="262440"/>
          </a:xfrm>
          <a:prstGeom prst="borderCallout1">
            <a:avLst>
              <a:gd name="adj1" fmla="val 46512"/>
              <a:gd name="adj2" fmla="val 99750"/>
              <a:gd name="adj3" fmla="val -546047"/>
              <a:gd name="adj4" fmla="val 20631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357" name="설명선: 선 11"/>
          <p:cNvSpPr/>
          <p:nvPr/>
        </p:nvSpPr>
        <p:spPr>
          <a:xfrm>
            <a:off x="66960" y="6297120"/>
            <a:ext cx="3643200" cy="262440"/>
          </a:xfrm>
          <a:prstGeom prst="borderCallout1">
            <a:avLst>
              <a:gd name="adj1" fmla="val 46512"/>
              <a:gd name="adj2" fmla="val 99750"/>
              <a:gd name="adj3" fmla="val -259044"/>
              <a:gd name="adj4" fmla="val 19834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그래픽 9"/>
          <p:cNvPicPr/>
          <p:nvPr/>
        </p:nvPicPr>
        <p:blipFill>
          <a:blip r:embed="rId3"/>
          <a:stretch/>
        </p:blipFill>
        <p:spPr>
          <a:xfrm>
            <a:off x="-12996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359" name="사각형: 둥근 한쪽 모서리 3"/>
          <p:cNvSpPr/>
          <p:nvPr/>
        </p:nvSpPr>
        <p:spPr>
          <a:xfrm flipH="1" flipV="1">
            <a:off x="166320" y="66960"/>
            <a:ext cx="12014280" cy="121752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360" name="그룹 11"/>
          <p:cNvGrpSpPr/>
          <p:nvPr/>
        </p:nvGrpSpPr>
        <p:grpSpPr>
          <a:xfrm>
            <a:off x="376200" y="333360"/>
            <a:ext cx="5944680" cy="822600"/>
            <a:chOff x="376200" y="333360"/>
            <a:chExt cx="5944680" cy="822600"/>
          </a:xfrm>
        </p:grpSpPr>
        <p:sp>
          <p:nvSpPr>
            <p:cNvPr id="361" name="TextBox 11"/>
            <p:cNvSpPr/>
            <p:nvPr/>
          </p:nvSpPr>
          <p:spPr>
            <a:xfrm>
              <a:off x="1461600" y="366120"/>
              <a:ext cx="22485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362" name="TextBox 13"/>
            <p:cNvSpPr/>
            <p:nvPr/>
          </p:nvSpPr>
          <p:spPr>
            <a:xfrm>
              <a:off x="1461600" y="585000"/>
              <a:ext cx="485928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363" name="TextBox 40"/>
            <p:cNvSpPr/>
            <p:nvPr/>
          </p:nvSpPr>
          <p:spPr>
            <a:xfrm>
              <a:off x="376200" y="333360"/>
              <a:ext cx="126324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364" name="TextBox 41"/>
          <p:cNvSpPr/>
          <p:nvPr/>
        </p:nvSpPr>
        <p:spPr>
          <a:xfrm>
            <a:off x="0" y="0"/>
            <a:ext cx="12188520" cy="11088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365" name="TextBox 42"/>
          <p:cNvSpPr/>
          <p:nvPr/>
        </p:nvSpPr>
        <p:spPr>
          <a:xfrm>
            <a:off x="0" y="0"/>
            <a:ext cx="1333080" cy="11088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366" name="그룹 12"/>
          <p:cNvGrpSpPr/>
          <p:nvPr/>
        </p:nvGrpSpPr>
        <p:grpSpPr>
          <a:xfrm>
            <a:off x="541800" y="1430280"/>
            <a:ext cx="10522800" cy="367878"/>
            <a:chOff x="541800" y="1430280"/>
            <a:chExt cx="10522800" cy="367878"/>
          </a:xfrm>
        </p:grpSpPr>
        <p:sp>
          <p:nvSpPr>
            <p:cNvPr id="367" name="TextBox 43"/>
            <p:cNvSpPr/>
            <p:nvPr/>
          </p:nvSpPr>
          <p:spPr>
            <a:xfrm>
              <a:off x="743760" y="1430280"/>
              <a:ext cx="10320840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800" b="1" strike="noStrike" spc="-1" dirty="0">
                  <a:solidFill>
                    <a:srgbClr val="000000"/>
                  </a:solidFill>
                  <a:latin typeface="맑은 고딕"/>
                  <a:ea typeface="맑은 고딕"/>
                </a:rPr>
                <a:t>라인 검출</a:t>
              </a:r>
              <a:endParaRPr lang="en-US" sz="1800" b="0" strike="noStrike" spc="-1" dirty="0">
                <a:latin typeface="Noto Sans CJK KR"/>
              </a:endParaRPr>
            </a:p>
          </p:txBody>
        </p:sp>
        <p:sp>
          <p:nvSpPr>
            <p:cNvPr id="368" name="그래픽 10"/>
            <p:cNvSpPr/>
            <p:nvPr/>
          </p:nvSpPr>
          <p:spPr>
            <a:xfrm>
              <a:off x="541800" y="1539000"/>
              <a:ext cx="97560" cy="11016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69" name="그림 3"/>
          <p:cNvPicPr/>
          <p:nvPr/>
        </p:nvPicPr>
        <p:blipFill>
          <a:blip r:embed="rId4">
            <a:alphaModFix amt="27000"/>
          </a:blip>
          <a:stretch/>
        </p:blipFill>
        <p:spPr>
          <a:xfrm flipH="1">
            <a:off x="3600" y="1917000"/>
            <a:ext cx="12188520" cy="230040"/>
          </a:xfrm>
          <a:prstGeom prst="rect">
            <a:avLst/>
          </a:prstGeom>
          <a:ln w="0">
            <a:noFill/>
          </a:ln>
        </p:spPr>
      </p:pic>
      <p:sp>
        <p:nvSpPr>
          <p:cNvPr id="370" name="직사각형 1"/>
          <p:cNvSpPr/>
          <p:nvPr/>
        </p:nvSpPr>
        <p:spPr>
          <a:xfrm>
            <a:off x="1534680" y="3060000"/>
            <a:ext cx="2605320" cy="2405880"/>
          </a:xfrm>
          <a:prstGeom prst="rect">
            <a:avLst/>
          </a:prstGeom>
          <a:solidFill>
            <a:srgbClr val="4F81BD"/>
          </a:solidFill>
          <a:ln>
            <a:solidFill>
              <a:srgbClr val="22385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라인 검출 이미지</a:t>
            </a:r>
            <a:endParaRPr lang="en-US" sz="1800" b="0" strike="noStrike" spc="-1">
              <a:latin typeface="Noto Sans CJK KR"/>
            </a:endParaRPr>
          </a:p>
        </p:txBody>
      </p:sp>
      <p:sp>
        <p:nvSpPr>
          <p:cNvPr id="371" name="직사각형 1"/>
          <p:cNvSpPr/>
          <p:nvPr/>
        </p:nvSpPr>
        <p:spPr>
          <a:xfrm>
            <a:off x="7804800" y="2582280"/>
            <a:ext cx="2605320" cy="2405880"/>
          </a:xfrm>
          <a:prstGeom prst="rect">
            <a:avLst/>
          </a:prstGeom>
          <a:solidFill>
            <a:srgbClr val="4F81BD"/>
          </a:solidFill>
          <a:ln>
            <a:solidFill>
              <a:srgbClr val="22385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플로우 차트</a:t>
            </a:r>
            <a:endParaRPr lang="en-US" sz="1800" b="0" strike="noStrike" spc="-1">
              <a:latin typeface="Noto Sans CJK KR"/>
            </a:endParaRPr>
          </a:p>
        </p:txBody>
      </p:sp>
      <p:pic>
        <p:nvPicPr>
          <p:cNvPr id="372" name="그림 371"/>
          <p:cNvPicPr/>
          <p:nvPr/>
        </p:nvPicPr>
        <p:blipFill>
          <a:blip r:embed="rId5"/>
          <a:stretch/>
        </p:blipFill>
        <p:spPr>
          <a:xfrm>
            <a:off x="7560000" y="2147040"/>
            <a:ext cx="3213720" cy="4384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그래픽 9"/>
          <p:cNvPicPr/>
          <p:nvPr/>
        </p:nvPicPr>
        <p:blipFill>
          <a:blip r:embed="rId3"/>
          <a:stretch/>
        </p:blipFill>
        <p:spPr>
          <a:xfrm>
            <a:off x="-12996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374" name="사각형: 둥근 한쪽 모서리 3"/>
          <p:cNvSpPr/>
          <p:nvPr/>
        </p:nvSpPr>
        <p:spPr>
          <a:xfrm flipH="1" flipV="1">
            <a:off x="166320" y="66960"/>
            <a:ext cx="12014280" cy="121752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375" name="그룹 11"/>
          <p:cNvGrpSpPr/>
          <p:nvPr/>
        </p:nvGrpSpPr>
        <p:grpSpPr>
          <a:xfrm>
            <a:off x="376200" y="333360"/>
            <a:ext cx="5944680" cy="822600"/>
            <a:chOff x="376200" y="333360"/>
            <a:chExt cx="5944680" cy="822600"/>
          </a:xfrm>
        </p:grpSpPr>
        <p:sp>
          <p:nvSpPr>
            <p:cNvPr id="376" name="TextBox 11"/>
            <p:cNvSpPr/>
            <p:nvPr/>
          </p:nvSpPr>
          <p:spPr>
            <a:xfrm>
              <a:off x="1461600" y="366120"/>
              <a:ext cx="22485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377" name="TextBox 13"/>
            <p:cNvSpPr/>
            <p:nvPr/>
          </p:nvSpPr>
          <p:spPr>
            <a:xfrm>
              <a:off x="1461600" y="585000"/>
              <a:ext cx="485928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378" name="TextBox 40"/>
            <p:cNvSpPr/>
            <p:nvPr/>
          </p:nvSpPr>
          <p:spPr>
            <a:xfrm>
              <a:off x="376200" y="333360"/>
              <a:ext cx="126324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379" name="TextBox 41"/>
          <p:cNvSpPr/>
          <p:nvPr/>
        </p:nvSpPr>
        <p:spPr>
          <a:xfrm>
            <a:off x="0" y="0"/>
            <a:ext cx="12188520" cy="11088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380" name="TextBox 42"/>
          <p:cNvSpPr/>
          <p:nvPr/>
        </p:nvSpPr>
        <p:spPr>
          <a:xfrm>
            <a:off x="0" y="0"/>
            <a:ext cx="1333080" cy="11088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381" name="그룹 12"/>
          <p:cNvGrpSpPr/>
          <p:nvPr/>
        </p:nvGrpSpPr>
        <p:grpSpPr>
          <a:xfrm>
            <a:off x="541800" y="1430280"/>
            <a:ext cx="10522800" cy="367878"/>
            <a:chOff x="541800" y="1430280"/>
            <a:chExt cx="10522800" cy="367878"/>
          </a:xfrm>
        </p:grpSpPr>
        <p:sp>
          <p:nvSpPr>
            <p:cNvPr id="382" name="TextBox 43"/>
            <p:cNvSpPr/>
            <p:nvPr/>
          </p:nvSpPr>
          <p:spPr>
            <a:xfrm>
              <a:off x="743760" y="1430280"/>
              <a:ext cx="10320840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800" b="1" strike="noStrike" spc="-1" dirty="0">
                  <a:solidFill>
                    <a:srgbClr val="000000"/>
                  </a:solidFill>
                  <a:latin typeface="맑은 고딕"/>
                  <a:ea typeface="맑은 고딕"/>
                </a:rPr>
                <a:t>라인 검출</a:t>
              </a:r>
              <a:r>
                <a:rPr lang="en-US" altLang="ko-KR" sz="1800" b="1" strike="noStrike" spc="-1" dirty="0">
                  <a:solidFill>
                    <a:srgbClr val="000000"/>
                  </a:solidFill>
                  <a:latin typeface="맑은 고딕"/>
                  <a:ea typeface="맑은 고딕"/>
                </a:rPr>
                <a:t> – </a:t>
              </a:r>
              <a:r>
                <a:rPr lang="ko-KR" altLang="en-US" sz="1800" b="1" strike="noStrike" spc="-1" dirty="0">
                  <a:solidFill>
                    <a:srgbClr val="000000"/>
                  </a:solidFill>
                  <a:latin typeface="맑은 고딕"/>
                  <a:ea typeface="맑은 고딕"/>
                </a:rPr>
                <a:t>차선 피팅</a:t>
              </a:r>
              <a:endParaRPr lang="en-US" sz="1800" b="0" strike="noStrike" spc="-1" dirty="0">
                <a:latin typeface="Noto Sans CJK KR"/>
              </a:endParaRPr>
            </a:p>
          </p:txBody>
        </p:sp>
        <p:sp>
          <p:nvSpPr>
            <p:cNvPr id="383" name="그래픽 10"/>
            <p:cNvSpPr/>
            <p:nvPr/>
          </p:nvSpPr>
          <p:spPr>
            <a:xfrm>
              <a:off x="541800" y="1539000"/>
              <a:ext cx="97560" cy="11016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84" name="그림 3"/>
          <p:cNvPicPr/>
          <p:nvPr/>
        </p:nvPicPr>
        <p:blipFill>
          <a:blip r:embed="rId4">
            <a:alphaModFix amt="27000"/>
          </a:blip>
          <a:stretch/>
        </p:blipFill>
        <p:spPr>
          <a:xfrm flipH="1">
            <a:off x="3600" y="1917000"/>
            <a:ext cx="12188520" cy="230040"/>
          </a:xfrm>
          <a:prstGeom prst="rect">
            <a:avLst/>
          </a:prstGeom>
          <a:ln w="0">
            <a:noFill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8CFEC8-5BA0-702D-A3C3-43CC9BB18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35" y="2762055"/>
            <a:ext cx="59055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3">
            <a:extLst>
              <a:ext uri="{FF2B5EF4-FFF2-40B4-BE49-F238E27FC236}">
                <a16:creationId xmlns:a16="http://schemas.microsoft.com/office/drawing/2014/main" id="{EA3AEDED-B546-2196-527C-955CF21613E9}"/>
              </a:ext>
            </a:extLst>
          </p:cNvPr>
          <p:cNvSpPr/>
          <p:nvPr/>
        </p:nvSpPr>
        <p:spPr>
          <a:xfrm>
            <a:off x="259838" y="2294775"/>
            <a:ext cx="1527398" cy="33957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 w="34925">
            <a:solidFill>
              <a:srgbClr val="423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600" b="1" strike="noStrike" spc="-1" dirty="0" err="1">
                <a:solidFill>
                  <a:srgbClr val="000000"/>
                </a:solidFill>
                <a:latin typeface="Noto Sans CJK KR"/>
                <a:ea typeface="DejaVu Sans"/>
              </a:rPr>
              <a:t>호출부</a:t>
            </a:r>
            <a:endParaRPr lang="en-US" sz="1600" b="0" strike="noStrike" spc="-1" dirty="0">
              <a:latin typeface="Noto Sans CJK KR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BC71767-B018-99B8-5BC0-67BD1CB70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35" y="4060388"/>
            <a:ext cx="5581620" cy="273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직사각형 3">
            <a:extLst>
              <a:ext uri="{FF2B5EF4-FFF2-40B4-BE49-F238E27FC236}">
                <a16:creationId xmlns:a16="http://schemas.microsoft.com/office/drawing/2014/main" id="{A5C7B5EB-1D60-C70F-59A2-B96A3D9A3516}"/>
              </a:ext>
            </a:extLst>
          </p:cNvPr>
          <p:cNvSpPr/>
          <p:nvPr/>
        </p:nvSpPr>
        <p:spPr>
          <a:xfrm>
            <a:off x="259838" y="3695896"/>
            <a:ext cx="1527398" cy="33957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 w="34925">
            <a:solidFill>
              <a:srgbClr val="423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600" b="1" strike="noStrike" spc="-1" dirty="0">
                <a:latin typeface="Noto Sans CJK KR"/>
              </a:rPr>
              <a:t>라인 피팅</a:t>
            </a:r>
            <a:endParaRPr lang="en-US" sz="1600" b="1" strike="noStrike" spc="-1" dirty="0">
              <a:latin typeface="Noto Sans CJK KR"/>
            </a:endParaRPr>
          </a:p>
        </p:txBody>
      </p:sp>
      <p:sp>
        <p:nvSpPr>
          <p:cNvPr id="4" name="직사각형 2">
            <a:extLst>
              <a:ext uri="{FF2B5EF4-FFF2-40B4-BE49-F238E27FC236}">
                <a16:creationId xmlns:a16="http://schemas.microsoft.com/office/drawing/2014/main" id="{6EAAAA01-A486-D0A7-AB3B-D63AA0740924}"/>
              </a:ext>
            </a:extLst>
          </p:cNvPr>
          <p:cNvSpPr/>
          <p:nvPr/>
        </p:nvSpPr>
        <p:spPr>
          <a:xfrm>
            <a:off x="6185797" y="3162105"/>
            <a:ext cx="5959800" cy="224531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Clr>
                <a:srgbClr val="595959"/>
              </a:buClr>
            </a:pPr>
            <a:r>
              <a:rPr lang="ko-KR" altLang="en-US" sz="2000" b="1" strike="noStrike" spc="-1" dirty="0">
                <a:latin typeface="Noto Sans CJK KR"/>
              </a:rPr>
              <a:t>차선 곡선 피팅 </a:t>
            </a:r>
            <a:r>
              <a:rPr lang="en-US" altLang="ko-KR" sz="2000" b="1" strike="noStrike" spc="-1" dirty="0">
                <a:latin typeface="Noto Sans CJK KR"/>
              </a:rPr>
              <a:t>(</a:t>
            </a:r>
            <a:r>
              <a:rPr lang="en-US" altLang="ko-KR" sz="2000" b="1" strike="noStrike" spc="-1" dirty="0" err="1">
                <a:latin typeface="Noto Sans CJK KR"/>
              </a:rPr>
              <a:t>fit_from_lines</a:t>
            </a:r>
            <a:r>
              <a:rPr lang="en-US" altLang="ko-KR" sz="2000" b="1" strike="noStrike" spc="-1" dirty="0">
                <a:latin typeface="Noto Sans CJK KR"/>
              </a:rPr>
              <a:t>)</a:t>
            </a:r>
          </a:p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altLang="ko-KR" sz="2000" b="0" strike="noStrike" spc="-1" dirty="0">
              <a:latin typeface="Noto Sans CJK KR"/>
            </a:endParaRPr>
          </a:p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ko-KR" altLang="en-US" sz="2000" b="0" strike="noStrike" spc="-1" dirty="0">
                <a:latin typeface="Noto Sans CJK KR"/>
              </a:rPr>
              <a:t>마스크 이미지에서 비어 있지 않은 픽셀 추출</a:t>
            </a:r>
          </a:p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ko-KR" altLang="en-US" sz="2000" b="0" strike="noStrike" spc="-1" dirty="0">
                <a:latin typeface="Noto Sans CJK KR"/>
              </a:rPr>
              <a:t>이전 차선 근처에 있는 픽셀만 선택 </a:t>
            </a:r>
            <a:r>
              <a:rPr lang="en-US" altLang="ko-KR" sz="2000" b="0" strike="noStrike" spc="-1" dirty="0">
                <a:latin typeface="Noto Sans CJK KR"/>
              </a:rPr>
              <a:t>(±margin)</a:t>
            </a:r>
          </a:p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en-US" altLang="ko-KR" sz="2000" b="0" strike="noStrike" spc="-1" dirty="0" err="1">
                <a:latin typeface="Noto Sans CJK KR"/>
              </a:rPr>
              <a:t>np.polyfit</a:t>
            </a:r>
            <a:r>
              <a:rPr lang="en-US" altLang="ko-KR" sz="2000" b="0" strike="noStrike" spc="-1" dirty="0">
                <a:latin typeface="Noto Sans CJK KR"/>
              </a:rPr>
              <a:t>()</a:t>
            </a:r>
            <a:r>
              <a:rPr lang="ko-KR" altLang="en-US" sz="2000" b="0" strike="noStrike" spc="-1" dirty="0">
                <a:latin typeface="Noto Sans CJK KR"/>
              </a:rPr>
              <a:t>으로 </a:t>
            </a:r>
            <a:r>
              <a:rPr lang="en-US" altLang="ko-KR" sz="2000" b="0" strike="noStrike" spc="-1" dirty="0">
                <a:latin typeface="Noto Sans CJK KR"/>
              </a:rPr>
              <a:t>2</a:t>
            </a:r>
            <a:r>
              <a:rPr lang="ko-KR" altLang="en-US" sz="2000" b="0" strike="noStrike" spc="-1" dirty="0">
                <a:latin typeface="Noto Sans CJK KR"/>
              </a:rPr>
              <a:t>차 곡선 피팅 수행</a:t>
            </a:r>
          </a:p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ko-KR" altLang="en-US" sz="2000" b="0" strike="noStrike" spc="-1" dirty="0">
                <a:latin typeface="Noto Sans CJK KR"/>
              </a:rPr>
              <a:t>새로운 차선 곡선의 </a:t>
            </a:r>
            <a:r>
              <a:rPr lang="en-US" altLang="ko-KR" sz="2000" b="0" strike="noStrike" spc="-1" dirty="0">
                <a:latin typeface="Noto Sans CJK KR"/>
              </a:rPr>
              <a:t>x</a:t>
            </a:r>
            <a:r>
              <a:rPr lang="ko-KR" altLang="en-US" sz="2000" b="0" strike="noStrike" spc="-1" dirty="0">
                <a:latin typeface="Noto Sans CJK KR"/>
              </a:rPr>
              <a:t>좌표 생성 → 시각화 및 중심 계산에 사용</a:t>
            </a:r>
            <a:endParaRPr lang="en-US" sz="2000" b="0" strike="noStrike" spc="-1" dirty="0">
              <a:latin typeface="Noto Sans CJK K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5480B-3AFA-9F87-3B1D-AF02E9E55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그래픽 9">
            <a:extLst>
              <a:ext uri="{FF2B5EF4-FFF2-40B4-BE49-F238E27FC236}">
                <a16:creationId xmlns:a16="http://schemas.microsoft.com/office/drawing/2014/main" id="{F4D0C1E1-2A78-3D5B-D75E-A9F5B93DEF9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-12996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374" name="사각형: 둥근 한쪽 모서리 3">
            <a:extLst>
              <a:ext uri="{FF2B5EF4-FFF2-40B4-BE49-F238E27FC236}">
                <a16:creationId xmlns:a16="http://schemas.microsoft.com/office/drawing/2014/main" id="{272FF2C6-A71F-3B4E-E7A9-33A7490B34D3}"/>
              </a:ext>
            </a:extLst>
          </p:cNvPr>
          <p:cNvSpPr/>
          <p:nvPr/>
        </p:nvSpPr>
        <p:spPr>
          <a:xfrm flipH="1" flipV="1">
            <a:off x="166320" y="66960"/>
            <a:ext cx="12014280" cy="121752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375" name="그룹 11">
            <a:extLst>
              <a:ext uri="{FF2B5EF4-FFF2-40B4-BE49-F238E27FC236}">
                <a16:creationId xmlns:a16="http://schemas.microsoft.com/office/drawing/2014/main" id="{24895B33-DA03-CE49-1071-97BCA1773CF3}"/>
              </a:ext>
            </a:extLst>
          </p:cNvPr>
          <p:cNvGrpSpPr/>
          <p:nvPr/>
        </p:nvGrpSpPr>
        <p:grpSpPr>
          <a:xfrm>
            <a:off x="376200" y="333360"/>
            <a:ext cx="5944680" cy="822600"/>
            <a:chOff x="376200" y="333360"/>
            <a:chExt cx="5944680" cy="822600"/>
          </a:xfrm>
        </p:grpSpPr>
        <p:sp>
          <p:nvSpPr>
            <p:cNvPr id="376" name="TextBox 11">
              <a:extLst>
                <a:ext uri="{FF2B5EF4-FFF2-40B4-BE49-F238E27FC236}">
                  <a16:creationId xmlns:a16="http://schemas.microsoft.com/office/drawing/2014/main" id="{8A7F11C1-04E6-0D88-87DA-8DCB149A1ACF}"/>
                </a:ext>
              </a:extLst>
            </p:cNvPr>
            <p:cNvSpPr/>
            <p:nvPr/>
          </p:nvSpPr>
          <p:spPr>
            <a:xfrm>
              <a:off x="1461600" y="366120"/>
              <a:ext cx="22485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377" name="TextBox 13">
              <a:extLst>
                <a:ext uri="{FF2B5EF4-FFF2-40B4-BE49-F238E27FC236}">
                  <a16:creationId xmlns:a16="http://schemas.microsoft.com/office/drawing/2014/main" id="{FFD43EB9-8399-0064-3FC1-644C31EC8CED}"/>
                </a:ext>
              </a:extLst>
            </p:cNvPr>
            <p:cNvSpPr/>
            <p:nvPr/>
          </p:nvSpPr>
          <p:spPr>
            <a:xfrm>
              <a:off x="1461600" y="585000"/>
              <a:ext cx="485928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378" name="TextBox 40">
              <a:extLst>
                <a:ext uri="{FF2B5EF4-FFF2-40B4-BE49-F238E27FC236}">
                  <a16:creationId xmlns:a16="http://schemas.microsoft.com/office/drawing/2014/main" id="{C40B039A-F944-11FE-D440-008367EA35D1}"/>
                </a:ext>
              </a:extLst>
            </p:cNvPr>
            <p:cNvSpPr/>
            <p:nvPr/>
          </p:nvSpPr>
          <p:spPr>
            <a:xfrm>
              <a:off x="376200" y="333360"/>
              <a:ext cx="126324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379" name="TextBox 41">
            <a:extLst>
              <a:ext uri="{FF2B5EF4-FFF2-40B4-BE49-F238E27FC236}">
                <a16:creationId xmlns:a16="http://schemas.microsoft.com/office/drawing/2014/main" id="{4BD592B9-0542-6257-BA8F-70C0BABBCCF9}"/>
              </a:ext>
            </a:extLst>
          </p:cNvPr>
          <p:cNvSpPr/>
          <p:nvPr/>
        </p:nvSpPr>
        <p:spPr>
          <a:xfrm>
            <a:off x="0" y="0"/>
            <a:ext cx="12188520" cy="11088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380" name="TextBox 42">
            <a:extLst>
              <a:ext uri="{FF2B5EF4-FFF2-40B4-BE49-F238E27FC236}">
                <a16:creationId xmlns:a16="http://schemas.microsoft.com/office/drawing/2014/main" id="{9F9A9538-DB48-A1AB-88CD-9DB025A817DA}"/>
              </a:ext>
            </a:extLst>
          </p:cNvPr>
          <p:cNvSpPr/>
          <p:nvPr/>
        </p:nvSpPr>
        <p:spPr>
          <a:xfrm>
            <a:off x="0" y="0"/>
            <a:ext cx="1333080" cy="11088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381" name="그룹 12">
            <a:extLst>
              <a:ext uri="{FF2B5EF4-FFF2-40B4-BE49-F238E27FC236}">
                <a16:creationId xmlns:a16="http://schemas.microsoft.com/office/drawing/2014/main" id="{1A858EE2-C222-E470-A082-FA18E8B04781}"/>
              </a:ext>
            </a:extLst>
          </p:cNvPr>
          <p:cNvGrpSpPr/>
          <p:nvPr/>
        </p:nvGrpSpPr>
        <p:grpSpPr>
          <a:xfrm>
            <a:off x="541800" y="1430280"/>
            <a:ext cx="10522800" cy="367878"/>
            <a:chOff x="541800" y="1430280"/>
            <a:chExt cx="10522800" cy="367878"/>
          </a:xfrm>
        </p:grpSpPr>
        <p:sp>
          <p:nvSpPr>
            <p:cNvPr id="382" name="TextBox 43">
              <a:extLst>
                <a:ext uri="{FF2B5EF4-FFF2-40B4-BE49-F238E27FC236}">
                  <a16:creationId xmlns:a16="http://schemas.microsoft.com/office/drawing/2014/main" id="{8229D33A-0C08-9478-230C-949102F87F2B}"/>
                </a:ext>
              </a:extLst>
            </p:cNvPr>
            <p:cNvSpPr/>
            <p:nvPr/>
          </p:nvSpPr>
          <p:spPr>
            <a:xfrm>
              <a:off x="743760" y="1430280"/>
              <a:ext cx="10320840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1" strike="noStrike" spc="-1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터틀봇</a:t>
              </a:r>
              <a:r>
                <a:rPr lang="ko-KR" altLang="en-US" sz="1800" b="1" strike="noStrike" spc="-1" dirty="0">
                  <a:solidFill>
                    <a:srgbClr val="000000"/>
                  </a:solidFill>
                  <a:latin typeface="맑은 고딕"/>
                  <a:ea typeface="맑은 고딕"/>
                </a:rPr>
                <a:t> 제어</a:t>
              </a:r>
              <a:endParaRPr lang="en-US" sz="1800" b="0" strike="noStrike" spc="-1" dirty="0">
                <a:latin typeface="Noto Sans CJK KR"/>
              </a:endParaRPr>
            </a:p>
          </p:txBody>
        </p:sp>
        <p:sp>
          <p:nvSpPr>
            <p:cNvPr id="383" name="그래픽 10">
              <a:extLst>
                <a:ext uri="{FF2B5EF4-FFF2-40B4-BE49-F238E27FC236}">
                  <a16:creationId xmlns:a16="http://schemas.microsoft.com/office/drawing/2014/main" id="{BF170B61-2B5D-949E-6E1E-6AFD3B50BC62}"/>
                </a:ext>
              </a:extLst>
            </p:cNvPr>
            <p:cNvSpPr/>
            <p:nvPr/>
          </p:nvSpPr>
          <p:spPr>
            <a:xfrm>
              <a:off x="541800" y="1539000"/>
              <a:ext cx="97560" cy="11016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84" name="그림 3">
            <a:extLst>
              <a:ext uri="{FF2B5EF4-FFF2-40B4-BE49-F238E27FC236}">
                <a16:creationId xmlns:a16="http://schemas.microsoft.com/office/drawing/2014/main" id="{4BBED2C8-9840-387C-7D0B-645D2FB00050}"/>
              </a:ext>
            </a:extLst>
          </p:cNvPr>
          <p:cNvPicPr/>
          <p:nvPr/>
        </p:nvPicPr>
        <p:blipFill>
          <a:blip r:embed="rId4">
            <a:alphaModFix amt="27000"/>
          </a:blip>
          <a:stretch/>
        </p:blipFill>
        <p:spPr>
          <a:xfrm flipH="1">
            <a:off x="3600" y="1917000"/>
            <a:ext cx="12188520" cy="230040"/>
          </a:xfrm>
          <a:prstGeom prst="rect">
            <a:avLst/>
          </a:prstGeom>
          <a:ln w="0">
            <a:noFill/>
          </a:ln>
        </p:spPr>
      </p:pic>
      <p:sp>
        <p:nvSpPr>
          <p:cNvPr id="5" name="모서리가 둥근 직사각형 3">
            <a:extLst>
              <a:ext uri="{FF2B5EF4-FFF2-40B4-BE49-F238E27FC236}">
                <a16:creationId xmlns:a16="http://schemas.microsoft.com/office/drawing/2014/main" id="{C7C03E71-8974-7E10-4EE1-E7916CD8B04F}"/>
              </a:ext>
            </a:extLst>
          </p:cNvPr>
          <p:cNvSpPr/>
          <p:nvPr/>
        </p:nvSpPr>
        <p:spPr>
          <a:xfrm>
            <a:off x="7188409" y="2458398"/>
            <a:ext cx="3447000" cy="5292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 w="34925">
            <a:solidFill>
              <a:srgbClr val="423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Clr>
                <a:srgbClr val="595959"/>
              </a:buClr>
            </a:pPr>
            <a:r>
              <a:rPr lang="ko-KR" altLang="en-US" b="1" spc="-1" dirty="0">
                <a:solidFill>
                  <a:srgbClr val="000000"/>
                </a:solidFill>
                <a:latin typeface="Noto Sans CJK KR"/>
              </a:rPr>
              <a:t>중심 오차 기반 </a:t>
            </a:r>
            <a:r>
              <a:rPr lang="en-US" altLang="ko-KR" b="1" spc="-1" dirty="0">
                <a:solidFill>
                  <a:srgbClr val="000000"/>
                </a:solidFill>
                <a:latin typeface="Noto Sans CJK KR"/>
              </a:rPr>
              <a:t>PD</a:t>
            </a:r>
            <a:r>
              <a:rPr lang="ko-KR" altLang="en-US" b="1" spc="-1" dirty="0">
                <a:solidFill>
                  <a:srgbClr val="000000"/>
                </a:solidFill>
                <a:latin typeface="Noto Sans CJK KR"/>
              </a:rPr>
              <a:t>제어</a:t>
            </a:r>
            <a:endParaRPr lang="en-US" altLang="ko-KR" b="1" spc="-1" dirty="0">
              <a:solidFill>
                <a:srgbClr val="000000"/>
              </a:solidFill>
              <a:latin typeface="Noto Sans CJK KR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7B9DF3-8837-199A-0661-B7E44A654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200" y="2634450"/>
            <a:ext cx="5305425" cy="3638550"/>
          </a:xfrm>
          <a:prstGeom prst="rect">
            <a:avLst/>
          </a:prstGeom>
        </p:spPr>
      </p:pic>
      <p:sp>
        <p:nvSpPr>
          <p:cNvPr id="8" name="직사각형 2">
            <a:extLst>
              <a:ext uri="{FF2B5EF4-FFF2-40B4-BE49-F238E27FC236}">
                <a16:creationId xmlns:a16="http://schemas.microsoft.com/office/drawing/2014/main" id="{B2A3B0BC-BB65-A7C9-7D7D-D2AFD6864FA0}"/>
              </a:ext>
            </a:extLst>
          </p:cNvPr>
          <p:cNvSpPr/>
          <p:nvPr/>
        </p:nvSpPr>
        <p:spPr>
          <a:xfrm>
            <a:off x="6320880" y="2987598"/>
            <a:ext cx="5959800" cy="421508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altLang="ko-KR" sz="2000" b="1" spc="-1" dirty="0">
              <a:solidFill>
                <a:srgbClr val="000000"/>
              </a:solidFill>
              <a:latin typeface="Noto Sans CJK KR"/>
              <a:ea typeface="DejaVu Sans"/>
            </a:endParaRPr>
          </a:p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en-US" altLang="ko-KR" sz="2000" b="1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/</a:t>
            </a:r>
            <a:r>
              <a:rPr lang="en-US" altLang="ko-KR" sz="2000" b="1" strike="noStrike" spc="-1" dirty="0" err="1">
                <a:solidFill>
                  <a:srgbClr val="000000"/>
                </a:solidFill>
                <a:latin typeface="Noto Sans CJK KR"/>
                <a:ea typeface="DejaVu Sans"/>
              </a:rPr>
              <a:t>lane_center</a:t>
            </a:r>
            <a:r>
              <a:rPr lang="en-US" altLang="ko-KR" sz="2000" b="1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 </a:t>
            </a:r>
            <a:r>
              <a:rPr lang="ko-KR" altLang="en-US" sz="2000" b="1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기준으로 중심 오차 계산</a:t>
            </a:r>
            <a:endParaRPr lang="en-US" altLang="ko-KR" sz="2000" b="1" strike="noStrike" spc="-1" dirty="0">
              <a:solidFill>
                <a:srgbClr val="000000"/>
              </a:solidFill>
              <a:latin typeface="Noto Sans CJK KR"/>
              <a:ea typeface="DejaVu Sans"/>
            </a:endParaRPr>
          </a:p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en-US" altLang="ko-KR" sz="2000" b="1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PD </a:t>
            </a:r>
            <a:r>
              <a:rPr lang="ko-KR" altLang="en-US" sz="2000" b="1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제어로 회전 속도</a:t>
            </a:r>
            <a:r>
              <a:rPr lang="en-US" altLang="ko-KR" sz="2000" b="1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(</a:t>
            </a:r>
            <a:r>
              <a:rPr lang="en-US" altLang="ko-KR" sz="2000" b="1" strike="noStrike" spc="-1" dirty="0" err="1">
                <a:solidFill>
                  <a:srgbClr val="000000"/>
                </a:solidFill>
                <a:latin typeface="Noto Sans CJK KR"/>
                <a:ea typeface="DejaVu Sans"/>
              </a:rPr>
              <a:t>angular.z</a:t>
            </a:r>
            <a:r>
              <a:rPr lang="en-US" altLang="ko-KR" sz="2000" b="1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) </a:t>
            </a:r>
            <a:r>
              <a:rPr lang="ko-KR" altLang="en-US" sz="2000" b="1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결정</a:t>
            </a:r>
            <a:endParaRPr lang="en-US" altLang="ko-KR" sz="2000" b="1" strike="noStrike" spc="-1" dirty="0">
              <a:solidFill>
                <a:srgbClr val="000000"/>
              </a:solidFill>
              <a:latin typeface="Noto Sans CJK KR"/>
              <a:ea typeface="DejaVu Sans"/>
            </a:endParaRPr>
          </a:p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ko-KR" altLang="en-US" sz="2000" b="1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오차 기반으로 전진 속도</a:t>
            </a:r>
            <a:r>
              <a:rPr lang="en-US" altLang="ko-KR" sz="2000" b="1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(</a:t>
            </a:r>
            <a:r>
              <a:rPr lang="en-US" altLang="ko-KR" sz="2000" b="1" strike="noStrike" spc="-1" dirty="0" err="1">
                <a:solidFill>
                  <a:srgbClr val="000000"/>
                </a:solidFill>
                <a:latin typeface="Noto Sans CJK KR"/>
                <a:ea typeface="DejaVu Sans"/>
              </a:rPr>
              <a:t>linear.x</a:t>
            </a:r>
            <a:r>
              <a:rPr lang="en-US" altLang="ko-KR" sz="2000" b="1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) </a:t>
            </a:r>
            <a:r>
              <a:rPr lang="ko-KR" altLang="en-US" sz="2000" b="1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조절</a:t>
            </a:r>
            <a:endParaRPr lang="en-US" altLang="ko-KR" sz="2000" b="1" strike="noStrike" spc="-1" dirty="0">
              <a:solidFill>
                <a:srgbClr val="000000"/>
              </a:solidFill>
              <a:latin typeface="Noto Sans CJK KR"/>
              <a:ea typeface="DejaVu Sans"/>
            </a:endParaRPr>
          </a:p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en-US" altLang="ko-KR" sz="2000" b="1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/</a:t>
            </a:r>
            <a:r>
              <a:rPr lang="en-US" altLang="ko-KR" sz="2000" b="1" strike="noStrike" spc="-1" dirty="0" err="1">
                <a:solidFill>
                  <a:srgbClr val="000000"/>
                </a:solidFill>
                <a:latin typeface="Noto Sans CJK KR"/>
                <a:ea typeface="DejaVu Sans"/>
              </a:rPr>
              <a:t>cmd_vel</a:t>
            </a:r>
            <a:r>
              <a:rPr lang="ko-KR" altLang="en-US" sz="2000" b="1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로 속도 명령 전송</a:t>
            </a:r>
            <a:endParaRPr lang="en-US" altLang="ko-KR" sz="2000" b="1" strike="noStrike" spc="-1" dirty="0">
              <a:solidFill>
                <a:srgbClr val="000000"/>
              </a:solidFill>
              <a:latin typeface="Noto Sans CJK KR"/>
              <a:ea typeface="DejaVu Sans"/>
            </a:endParaRPr>
          </a:p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altLang="ko-KR" sz="2000" b="1" spc="-1" dirty="0">
              <a:solidFill>
                <a:srgbClr val="000000"/>
              </a:solidFill>
              <a:latin typeface="Noto Sans CJK KR"/>
              <a:ea typeface="DejaVu Sans"/>
            </a:endParaRPr>
          </a:p>
          <a:p>
            <a:pPr>
              <a:lnSpc>
                <a:spcPct val="100000"/>
              </a:lnSpc>
              <a:buClr>
                <a:srgbClr val="595959"/>
              </a:buClr>
            </a:pPr>
            <a:r>
              <a:rPr lang="en-US" altLang="ko-KR" sz="2000" b="1" strike="noStrike" spc="-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※</a:t>
            </a:r>
            <a:r>
              <a:rPr lang="ko-KR" altLang="en-US" sz="2000" b="1" strike="noStrike" spc="-1" dirty="0">
                <a:solidFill>
                  <a:srgbClr val="000000"/>
                </a:solidFill>
                <a:latin typeface="Noto Sans CJK KR"/>
                <a:ea typeface="DejaVu Sans"/>
                <a:sym typeface="Wingdings" panose="05000000000000000000" pitchFamily="2" charset="2"/>
              </a:rPr>
              <a:t>오차가 커지면</a:t>
            </a:r>
            <a:r>
              <a:rPr lang="en-US" altLang="ko-KR" sz="2000" b="1" strike="noStrike" spc="-1" dirty="0">
                <a:solidFill>
                  <a:srgbClr val="000000"/>
                </a:solidFill>
                <a:latin typeface="Noto Sans CJK KR"/>
                <a:ea typeface="DejaVu Sans"/>
                <a:sym typeface="Wingdings" panose="05000000000000000000" pitchFamily="2" charset="2"/>
              </a:rPr>
              <a:t>? </a:t>
            </a:r>
            <a:br>
              <a:rPr lang="en-US" altLang="ko-KR" sz="2000" b="1" strike="noStrike" spc="-1" dirty="0">
                <a:solidFill>
                  <a:srgbClr val="000000"/>
                </a:solidFill>
                <a:latin typeface="Noto Sans CJK KR"/>
                <a:ea typeface="DejaVu Sans"/>
                <a:sym typeface="Wingdings" panose="05000000000000000000" pitchFamily="2" charset="2"/>
              </a:rPr>
            </a:br>
            <a:r>
              <a:rPr lang="en-US" altLang="ko-KR" sz="2000" b="1" strike="noStrike" spc="-1" dirty="0">
                <a:solidFill>
                  <a:srgbClr val="000000"/>
                </a:solidFill>
                <a:latin typeface="Noto Sans CJK KR"/>
                <a:ea typeface="DejaVu Sans"/>
                <a:sym typeface="Wingdings" panose="05000000000000000000" pitchFamily="2" charset="2"/>
              </a:rPr>
              <a:t>(</a:t>
            </a:r>
            <a:r>
              <a:rPr lang="ko-KR" altLang="en-US" sz="2000" b="1" strike="noStrike" spc="-1" dirty="0">
                <a:solidFill>
                  <a:srgbClr val="000000"/>
                </a:solidFill>
                <a:latin typeface="Noto Sans CJK KR"/>
                <a:ea typeface="DejaVu Sans"/>
                <a:sym typeface="Wingdings" panose="05000000000000000000" pitchFamily="2" charset="2"/>
              </a:rPr>
              <a:t>차선 중심과 화면중심 사이가 멀어지면</a:t>
            </a:r>
            <a:r>
              <a:rPr lang="en-US" altLang="ko-KR" sz="2000" b="1" strike="noStrike" spc="-1" dirty="0">
                <a:solidFill>
                  <a:srgbClr val="000000"/>
                </a:solidFill>
                <a:latin typeface="Noto Sans CJK KR"/>
                <a:ea typeface="DejaVu Sans"/>
                <a:sym typeface="Wingdings" panose="05000000000000000000" pitchFamily="2" charset="2"/>
              </a:rPr>
              <a:t>?)</a:t>
            </a:r>
          </a:p>
          <a:p>
            <a:pPr>
              <a:lnSpc>
                <a:spcPct val="100000"/>
              </a:lnSpc>
              <a:buClr>
                <a:srgbClr val="595959"/>
              </a:buClr>
            </a:pPr>
            <a:endParaRPr lang="en-US" altLang="ko-KR" sz="1600" b="1" spc="-1" dirty="0">
              <a:solidFill>
                <a:srgbClr val="000000"/>
              </a:solidFill>
              <a:latin typeface="Noto Sans CJK KR"/>
              <a:ea typeface="DejaVu Sans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Clr>
                <a:srgbClr val="595959"/>
              </a:buClr>
            </a:pPr>
            <a:r>
              <a:rPr lang="en-US" altLang="ko-KR" sz="1600" b="1" spc="-1" dirty="0">
                <a:solidFill>
                  <a:srgbClr val="FF0000"/>
                </a:solidFill>
                <a:latin typeface="Noto Sans CJK KR"/>
                <a:ea typeface="DejaVu Sans"/>
                <a:sym typeface="Wingdings" panose="05000000000000000000" pitchFamily="2" charset="2"/>
              </a:rPr>
              <a:t></a:t>
            </a:r>
            <a:r>
              <a:rPr lang="ko-KR" altLang="en-US" sz="1600" b="1" strike="noStrike" spc="-1" dirty="0">
                <a:solidFill>
                  <a:srgbClr val="FF0000"/>
                </a:solidFill>
                <a:latin typeface="Noto Sans CJK KR"/>
                <a:ea typeface="DejaVu Sans"/>
              </a:rPr>
              <a:t>회전 속도</a:t>
            </a:r>
            <a:r>
              <a:rPr lang="en-US" altLang="ko-KR" sz="1600" b="1" strike="noStrike" spc="-1" dirty="0">
                <a:solidFill>
                  <a:srgbClr val="FF0000"/>
                </a:solidFill>
                <a:latin typeface="Noto Sans CJK KR"/>
                <a:ea typeface="DejaVu Sans"/>
              </a:rPr>
              <a:t>(</a:t>
            </a:r>
            <a:r>
              <a:rPr lang="en-US" altLang="ko-KR" sz="1600" b="1" strike="noStrike" spc="-1" dirty="0" err="1">
                <a:solidFill>
                  <a:srgbClr val="FF0000"/>
                </a:solidFill>
                <a:latin typeface="Noto Sans CJK KR"/>
                <a:ea typeface="DejaVu Sans"/>
              </a:rPr>
              <a:t>angular.z</a:t>
            </a:r>
            <a:r>
              <a:rPr lang="en-US" altLang="ko-KR" sz="1600" b="1" strike="noStrike" spc="-1" dirty="0">
                <a:solidFill>
                  <a:srgbClr val="FF0000"/>
                </a:solidFill>
                <a:latin typeface="Noto Sans CJK KR"/>
                <a:ea typeface="DejaVu Sans"/>
              </a:rPr>
              <a:t>)</a:t>
            </a:r>
            <a:r>
              <a:rPr lang="ko-KR" altLang="en-US" sz="1600" b="1" strike="noStrike" spc="-1" dirty="0">
                <a:solidFill>
                  <a:srgbClr val="FF0000"/>
                </a:solidFill>
                <a:latin typeface="Noto Sans CJK KR"/>
                <a:ea typeface="DejaVu Sans"/>
              </a:rPr>
              <a:t>가 커져 방향을 더 많이 틀고</a:t>
            </a:r>
          </a:p>
          <a:p>
            <a:pPr>
              <a:lnSpc>
                <a:spcPct val="100000"/>
              </a:lnSpc>
              <a:buClr>
                <a:srgbClr val="595959"/>
              </a:buClr>
            </a:pPr>
            <a:r>
              <a:rPr lang="ko-KR" altLang="en-US" sz="1600" b="1" strike="noStrike" spc="-1" dirty="0">
                <a:solidFill>
                  <a:srgbClr val="FF0000"/>
                </a:solidFill>
                <a:latin typeface="Noto Sans CJK KR"/>
                <a:ea typeface="DejaVu Sans"/>
              </a:rPr>
              <a:t>전진 속도</a:t>
            </a:r>
            <a:r>
              <a:rPr lang="en-US" altLang="ko-KR" sz="1600" b="1" strike="noStrike" spc="-1" dirty="0">
                <a:solidFill>
                  <a:srgbClr val="FF0000"/>
                </a:solidFill>
                <a:latin typeface="Noto Sans CJK KR"/>
                <a:ea typeface="DejaVu Sans"/>
              </a:rPr>
              <a:t>(</a:t>
            </a:r>
            <a:r>
              <a:rPr lang="en-US" altLang="ko-KR" sz="1600" b="1" strike="noStrike" spc="-1" dirty="0" err="1">
                <a:solidFill>
                  <a:srgbClr val="FF0000"/>
                </a:solidFill>
                <a:latin typeface="Noto Sans CJK KR"/>
                <a:ea typeface="DejaVu Sans"/>
              </a:rPr>
              <a:t>linear.x</a:t>
            </a:r>
            <a:r>
              <a:rPr lang="en-US" altLang="ko-KR" sz="1600" b="1" strike="noStrike" spc="-1" dirty="0">
                <a:solidFill>
                  <a:srgbClr val="FF0000"/>
                </a:solidFill>
                <a:latin typeface="Noto Sans CJK KR"/>
                <a:ea typeface="DejaVu Sans"/>
              </a:rPr>
              <a:t>)</a:t>
            </a:r>
            <a:r>
              <a:rPr lang="ko-KR" altLang="en-US" sz="1600" b="1" strike="noStrike" spc="-1" dirty="0">
                <a:solidFill>
                  <a:srgbClr val="FF0000"/>
                </a:solidFill>
                <a:latin typeface="Noto Sans CJK KR"/>
                <a:ea typeface="DejaVu Sans"/>
              </a:rPr>
              <a:t>는 느려져 천천히 이동하며 </a:t>
            </a:r>
            <a:r>
              <a:rPr lang="ko-KR" altLang="en-US" sz="1600" b="1" strike="noStrike" spc="-1" dirty="0" err="1">
                <a:solidFill>
                  <a:srgbClr val="FF0000"/>
                </a:solidFill>
                <a:latin typeface="Noto Sans CJK KR"/>
                <a:ea typeface="DejaVu Sans"/>
              </a:rPr>
              <a:t>조향을</a:t>
            </a:r>
            <a:r>
              <a:rPr lang="ko-KR" altLang="en-US" sz="1600" b="1" strike="noStrike" spc="-1" dirty="0">
                <a:solidFill>
                  <a:srgbClr val="FF0000"/>
                </a:solidFill>
                <a:latin typeface="Noto Sans CJK KR"/>
                <a:ea typeface="DejaVu Sans"/>
              </a:rPr>
              <a:t> 보정함</a:t>
            </a:r>
          </a:p>
          <a:p>
            <a:pPr>
              <a:lnSpc>
                <a:spcPct val="100000"/>
              </a:lnSpc>
              <a:buClr>
                <a:srgbClr val="595959"/>
              </a:buClr>
            </a:pPr>
            <a:endParaRPr lang="en-US" altLang="ko-KR" sz="2000" b="1" strike="noStrike" spc="-1" dirty="0">
              <a:solidFill>
                <a:srgbClr val="000000"/>
              </a:solidFill>
              <a:latin typeface="Noto Sans CJK KR"/>
              <a:ea typeface="DejaVu Sans"/>
            </a:endParaRPr>
          </a:p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sz="2000" b="1" spc="-1" dirty="0">
              <a:solidFill>
                <a:srgbClr val="000000"/>
              </a:solidFill>
              <a:latin typeface="Noto Sans CJK KR"/>
            </a:endParaRPr>
          </a:p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sz="2000" b="0" strike="noStrike" spc="-1" dirty="0">
              <a:latin typeface="Noto Sans CJK KR"/>
            </a:endParaRPr>
          </a:p>
        </p:txBody>
      </p:sp>
    </p:spTree>
    <p:extLst>
      <p:ext uri="{BB962C8B-B14F-4D97-AF65-F5344CB8AC3E}">
        <p14:creationId xmlns:p14="http://schemas.microsoft.com/office/powerpoint/2010/main" val="3369673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그래픽 9"/>
          <p:cNvPicPr/>
          <p:nvPr/>
        </p:nvPicPr>
        <p:blipFill>
          <a:blip r:embed="rId3"/>
          <a:stretch/>
        </p:blipFill>
        <p:spPr>
          <a:xfrm>
            <a:off x="-12996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402" name="사각형: 둥근 한쪽 모서리 3"/>
          <p:cNvSpPr/>
          <p:nvPr/>
        </p:nvSpPr>
        <p:spPr>
          <a:xfrm flipH="1" flipV="1">
            <a:off x="166320" y="66960"/>
            <a:ext cx="12014280" cy="121752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403" name="그룹 11"/>
          <p:cNvGrpSpPr/>
          <p:nvPr/>
        </p:nvGrpSpPr>
        <p:grpSpPr>
          <a:xfrm>
            <a:off x="376200" y="333360"/>
            <a:ext cx="5944680" cy="822600"/>
            <a:chOff x="376200" y="333360"/>
            <a:chExt cx="5944680" cy="822600"/>
          </a:xfrm>
        </p:grpSpPr>
        <p:sp>
          <p:nvSpPr>
            <p:cNvPr id="404" name="TextBox 11"/>
            <p:cNvSpPr/>
            <p:nvPr/>
          </p:nvSpPr>
          <p:spPr>
            <a:xfrm>
              <a:off x="1461600" y="366120"/>
              <a:ext cx="22485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405" name="TextBox 13"/>
            <p:cNvSpPr/>
            <p:nvPr/>
          </p:nvSpPr>
          <p:spPr>
            <a:xfrm>
              <a:off x="1461600" y="585000"/>
              <a:ext cx="485928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406" name="TextBox 40"/>
            <p:cNvSpPr/>
            <p:nvPr/>
          </p:nvSpPr>
          <p:spPr>
            <a:xfrm>
              <a:off x="376200" y="333360"/>
              <a:ext cx="126324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407" name="TextBox 41"/>
          <p:cNvSpPr/>
          <p:nvPr/>
        </p:nvSpPr>
        <p:spPr>
          <a:xfrm>
            <a:off x="0" y="0"/>
            <a:ext cx="12188520" cy="11088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408" name="TextBox 42"/>
          <p:cNvSpPr/>
          <p:nvPr/>
        </p:nvSpPr>
        <p:spPr>
          <a:xfrm>
            <a:off x="0" y="0"/>
            <a:ext cx="1333080" cy="11088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409" name="그룹 12"/>
          <p:cNvGrpSpPr/>
          <p:nvPr/>
        </p:nvGrpSpPr>
        <p:grpSpPr>
          <a:xfrm>
            <a:off x="541800" y="1430280"/>
            <a:ext cx="10522800" cy="363960"/>
            <a:chOff x="541800" y="1430280"/>
            <a:chExt cx="10522800" cy="363960"/>
          </a:xfrm>
        </p:grpSpPr>
        <p:sp>
          <p:nvSpPr>
            <p:cNvPr id="410" name="TextBox 43"/>
            <p:cNvSpPr/>
            <p:nvPr/>
          </p:nvSpPr>
          <p:spPr>
            <a:xfrm>
              <a:off x="743760" y="1430280"/>
              <a:ext cx="103208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800" b="1" strike="noStrike" spc="-1">
                  <a:solidFill>
                    <a:srgbClr val="000000"/>
                  </a:solidFill>
                  <a:latin typeface="맑은 고딕"/>
                  <a:ea typeface="맑은 고딕"/>
                </a:rPr>
                <a:t>터틀봇 제어</a:t>
              </a:r>
              <a:endParaRPr lang="en-US" sz="1800" b="0" strike="noStrike" spc="-1">
                <a:latin typeface="Noto Sans CJK KR"/>
              </a:endParaRPr>
            </a:p>
          </p:txBody>
        </p:sp>
        <p:sp>
          <p:nvSpPr>
            <p:cNvPr id="411" name="그래픽 10"/>
            <p:cNvSpPr/>
            <p:nvPr/>
          </p:nvSpPr>
          <p:spPr>
            <a:xfrm>
              <a:off x="541800" y="1539000"/>
              <a:ext cx="97560" cy="11016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412" name="그림 3"/>
          <p:cNvPicPr/>
          <p:nvPr/>
        </p:nvPicPr>
        <p:blipFill>
          <a:blip r:embed="rId4">
            <a:alphaModFix amt="27000"/>
          </a:blip>
          <a:stretch/>
        </p:blipFill>
        <p:spPr>
          <a:xfrm flipH="1">
            <a:off x="3600" y="1917000"/>
            <a:ext cx="12188520" cy="230040"/>
          </a:xfrm>
          <a:prstGeom prst="rect">
            <a:avLst/>
          </a:prstGeom>
          <a:ln w="0">
            <a:noFill/>
          </a:ln>
        </p:spPr>
      </p:pic>
      <p:sp>
        <p:nvSpPr>
          <p:cNvPr id="413" name="모서리가 둥근 직사각형 3"/>
          <p:cNvSpPr/>
          <p:nvPr/>
        </p:nvSpPr>
        <p:spPr>
          <a:xfrm>
            <a:off x="7431480" y="2278440"/>
            <a:ext cx="3447000" cy="5292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 w="34925">
            <a:solidFill>
              <a:srgbClr val="423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sz="1800" b="1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횡단보도 검출</a:t>
            </a:r>
            <a:endParaRPr lang="en-US" sz="1800" b="0" strike="noStrike" spc="-1">
              <a:latin typeface="Noto Sans CJK KR"/>
            </a:endParaRPr>
          </a:p>
        </p:txBody>
      </p:sp>
      <p:sp>
        <p:nvSpPr>
          <p:cNvPr id="414" name="직사각형 2"/>
          <p:cNvSpPr/>
          <p:nvPr/>
        </p:nvSpPr>
        <p:spPr>
          <a:xfrm>
            <a:off x="6921720" y="3051360"/>
            <a:ext cx="5959800" cy="1004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조건</a:t>
            </a: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1. </a:t>
            </a: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흰색 픽셀 수 </a:t>
            </a:r>
            <a:endParaRPr lang="en-US" sz="2000" b="0" strike="noStrike" spc="-1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>
              <a:latin typeface="Noto Sans CJK KR"/>
            </a:endParaRPr>
          </a:p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조건</a:t>
            </a: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2. </a:t>
            </a: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수직 띠 개수</a:t>
            </a:r>
            <a:endParaRPr lang="en-US" sz="2000" b="0" strike="noStrike" spc="-1">
              <a:latin typeface="Noto Sans CJK KR"/>
            </a:endParaRPr>
          </a:p>
        </p:txBody>
      </p:sp>
      <p:pic>
        <p:nvPicPr>
          <p:cNvPr id="415" name="그림 3"/>
          <p:cNvPicPr/>
          <p:nvPr/>
        </p:nvPicPr>
        <p:blipFill>
          <a:blip r:embed="rId5"/>
          <a:stretch/>
        </p:blipFill>
        <p:spPr>
          <a:xfrm>
            <a:off x="64080" y="2615040"/>
            <a:ext cx="6724440" cy="3876480"/>
          </a:xfrm>
          <a:prstGeom prst="rect">
            <a:avLst/>
          </a:prstGeom>
          <a:ln w="0">
            <a:noFill/>
          </a:ln>
        </p:spPr>
      </p:pic>
      <p:pic>
        <p:nvPicPr>
          <p:cNvPr id="416" name="Picture 2"/>
          <p:cNvPicPr/>
          <p:nvPr/>
        </p:nvPicPr>
        <p:blipFill>
          <a:blip r:embed="rId6"/>
          <a:stretch/>
        </p:blipFill>
        <p:spPr>
          <a:xfrm>
            <a:off x="5981040" y="4971960"/>
            <a:ext cx="6347520" cy="2269080"/>
          </a:xfrm>
          <a:prstGeom prst="rect">
            <a:avLst/>
          </a:prstGeom>
          <a:ln w="0">
            <a:noFill/>
          </a:ln>
        </p:spPr>
      </p:pic>
      <p:sp>
        <p:nvSpPr>
          <p:cNvPr id="417" name="설명선: 선 5"/>
          <p:cNvSpPr/>
          <p:nvPr/>
        </p:nvSpPr>
        <p:spPr>
          <a:xfrm>
            <a:off x="6188760" y="6486480"/>
            <a:ext cx="5952960" cy="341280"/>
          </a:xfrm>
          <a:prstGeom prst="borderCallout1">
            <a:avLst>
              <a:gd name="adj1" fmla="val 63494"/>
              <a:gd name="adj2" fmla="val 279"/>
              <a:gd name="adj3" fmla="val -44906"/>
              <a:gd name="adj4" fmla="val -877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418" name="TextBox 6"/>
          <p:cNvSpPr/>
          <p:nvPr/>
        </p:nvSpPr>
        <p:spPr>
          <a:xfrm>
            <a:off x="4076280" y="5644800"/>
            <a:ext cx="1990440" cy="638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조건 만족 </a:t>
            </a:r>
            <a:endParaRPr lang="en-US" sz="1800" b="0" strike="noStrike" spc="-1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검출 토픽 발행</a:t>
            </a:r>
            <a:endParaRPr lang="en-US" sz="18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그래픽 9"/>
          <p:cNvPicPr/>
          <p:nvPr/>
        </p:nvPicPr>
        <p:blipFill>
          <a:blip r:embed="rId3"/>
          <a:stretch/>
        </p:blipFill>
        <p:spPr>
          <a:xfrm>
            <a:off x="-12996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420" name="사각형: 둥근 한쪽 모서리 3"/>
          <p:cNvSpPr/>
          <p:nvPr/>
        </p:nvSpPr>
        <p:spPr>
          <a:xfrm flipH="1" flipV="1">
            <a:off x="166320" y="66960"/>
            <a:ext cx="12014280" cy="121752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421" name="그룹 11"/>
          <p:cNvGrpSpPr/>
          <p:nvPr/>
        </p:nvGrpSpPr>
        <p:grpSpPr>
          <a:xfrm>
            <a:off x="376200" y="333360"/>
            <a:ext cx="5944680" cy="822600"/>
            <a:chOff x="376200" y="333360"/>
            <a:chExt cx="5944680" cy="822600"/>
          </a:xfrm>
        </p:grpSpPr>
        <p:sp>
          <p:nvSpPr>
            <p:cNvPr id="422" name="TextBox 11"/>
            <p:cNvSpPr/>
            <p:nvPr/>
          </p:nvSpPr>
          <p:spPr>
            <a:xfrm>
              <a:off x="1461600" y="366120"/>
              <a:ext cx="22485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423" name="TextBox 13"/>
            <p:cNvSpPr/>
            <p:nvPr/>
          </p:nvSpPr>
          <p:spPr>
            <a:xfrm>
              <a:off x="1461600" y="585000"/>
              <a:ext cx="485928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424" name="TextBox 40"/>
            <p:cNvSpPr/>
            <p:nvPr/>
          </p:nvSpPr>
          <p:spPr>
            <a:xfrm>
              <a:off x="376200" y="333360"/>
              <a:ext cx="126324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425" name="TextBox 41"/>
          <p:cNvSpPr/>
          <p:nvPr/>
        </p:nvSpPr>
        <p:spPr>
          <a:xfrm>
            <a:off x="0" y="0"/>
            <a:ext cx="12188520" cy="11088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426" name="TextBox 42"/>
          <p:cNvSpPr/>
          <p:nvPr/>
        </p:nvSpPr>
        <p:spPr>
          <a:xfrm>
            <a:off x="0" y="0"/>
            <a:ext cx="1333080" cy="11088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427" name="그룹 12"/>
          <p:cNvGrpSpPr/>
          <p:nvPr/>
        </p:nvGrpSpPr>
        <p:grpSpPr>
          <a:xfrm>
            <a:off x="541800" y="1430280"/>
            <a:ext cx="10522800" cy="363960"/>
            <a:chOff x="541800" y="1430280"/>
            <a:chExt cx="10522800" cy="363960"/>
          </a:xfrm>
        </p:grpSpPr>
        <p:sp>
          <p:nvSpPr>
            <p:cNvPr id="428" name="TextBox 43"/>
            <p:cNvSpPr/>
            <p:nvPr/>
          </p:nvSpPr>
          <p:spPr>
            <a:xfrm>
              <a:off x="743760" y="1430280"/>
              <a:ext cx="103208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Aruco marker </a:t>
              </a:r>
              <a:r>
                <a:rPr lang="ko-KR" sz="18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인식</a:t>
              </a:r>
              <a:endParaRPr lang="en-US" sz="1800" b="0" strike="noStrike" spc="-1">
                <a:latin typeface="Noto Sans CJK KR"/>
              </a:endParaRPr>
            </a:p>
          </p:txBody>
        </p:sp>
        <p:sp>
          <p:nvSpPr>
            <p:cNvPr id="429" name="그래픽 10"/>
            <p:cNvSpPr/>
            <p:nvPr/>
          </p:nvSpPr>
          <p:spPr>
            <a:xfrm>
              <a:off x="541800" y="1539000"/>
              <a:ext cx="97560" cy="11016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430" name="그림 3"/>
          <p:cNvPicPr/>
          <p:nvPr/>
        </p:nvPicPr>
        <p:blipFill>
          <a:blip r:embed="rId4">
            <a:alphaModFix amt="27000"/>
          </a:blip>
          <a:stretch/>
        </p:blipFill>
        <p:spPr>
          <a:xfrm flipH="1">
            <a:off x="3600" y="1917000"/>
            <a:ext cx="12188520" cy="230040"/>
          </a:xfrm>
          <a:prstGeom prst="rect">
            <a:avLst/>
          </a:prstGeom>
          <a:ln w="0">
            <a:noFill/>
          </a:ln>
        </p:spPr>
      </p:pic>
      <p:sp>
        <p:nvSpPr>
          <p:cNvPr id="431" name="모서리가 둥근 직사각형 3"/>
          <p:cNvSpPr/>
          <p:nvPr/>
        </p:nvSpPr>
        <p:spPr>
          <a:xfrm>
            <a:off x="7431480" y="2278440"/>
            <a:ext cx="3447000" cy="5292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 w="34925">
            <a:solidFill>
              <a:srgbClr val="423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800" b="1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인식</a:t>
            </a:r>
            <a:endParaRPr lang="en-US" sz="1800" b="0" strike="noStrike" spc="-1" dirty="0">
              <a:latin typeface="Noto Sans CJK KR"/>
            </a:endParaRPr>
          </a:p>
        </p:txBody>
      </p:sp>
      <p:sp>
        <p:nvSpPr>
          <p:cNvPr id="432" name="직사각형 2"/>
          <p:cNvSpPr/>
          <p:nvPr/>
        </p:nvSpPr>
        <p:spPr>
          <a:xfrm>
            <a:off x="6921720" y="3051360"/>
            <a:ext cx="59598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알고리즘 설명</a:t>
            </a:r>
            <a:endParaRPr lang="en-US" sz="2000" b="0" strike="noStrike" spc="-1">
              <a:latin typeface="Noto Sans CJK KR"/>
            </a:endParaRPr>
          </a:p>
        </p:txBody>
      </p:sp>
      <p:sp>
        <p:nvSpPr>
          <p:cNvPr id="433" name="직사각형 1"/>
          <p:cNvSpPr/>
          <p:nvPr/>
        </p:nvSpPr>
        <p:spPr>
          <a:xfrm>
            <a:off x="541800" y="2739960"/>
            <a:ext cx="4109400" cy="3751560"/>
          </a:xfrm>
          <a:prstGeom prst="rect">
            <a:avLst/>
          </a:prstGeom>
          <a:solidFill>
            <a:srgbClr val="4F81BD"/>
          </a:solidFill>
          <a:ln>
            <a:solidFill>
              <a:srgbClr val="22385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인식사진</a:t>
            </a:r>
            <a:endParaRPr lang="en-US" sz="18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그래픽 60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450" name="그래픽 55"/>
          <p:cNvPicPr/>
          <p:nvPr/>
        </p:nvPicPr>
        <p:blipFill>
          <a:blip r:embed="rId4"/>
          <a:srcRect r="2092" b="22186"/>
          <a:stretch/>
        </p:blipFill>
        <p:spPr>
          <a:xfrm rot="16200000">
            <a:off x="10645200" y="3135600"/>
            <a:ext cx="2550600" cy="541440"/>
          </a:xfrm>
          <a:prstGeom prst="rect">
            <a:avLst/>
          </a:prstGeom>
          <a:ln w="0">
            <a:noFill/>
          </a:ln>
        </p:spPr>
      </p:pic>
      <p:pic>
        <p:nvPicPr>
          <p:cNvPr id="451" name="그래픽 53"/>
          <p:cNvPicPr/>
          <p:nvPr/>
        </p:nvPicPr>
        <p:blipFill>
          <a:blip r:embed="rId5"/>
          <a:srcRect t="5757" r="51762"/>
          <a:stretch/>
        </p:blipFill>
        <p:spPr>
          <a:xfrm rot="10800000">
            <a:off x="360" y="5284440"/>
            <a:ext cx="1369080" cy="1573560"/>
          </a:xfrm>
          <a:prstGeom prst="rect">
            <a:avLst/>
          </a:prstGeom>
          <a:ln w="0">
            <a:noFill/>
          </a:ln>
        </p:spPr>
      </p:pic>
      <p:sp>
        <p:nvSpPr>
          <p:cNvPr id="452" name="사각형: 둥근 한쪽 모서리 38"/>
          <p:cNvSpPr/>
          <p:nvPr/>
        </p:nvSpPr>
        <p:spPr>
          <a:xfrm flipH="1" flipV="1">
            <a:off x="173880" y="69840"/>
            <a:ext cx="12017520" cy="1220760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453" name="그룹 2"/>
          <p:cNvGrpSpPr/>
          <p:nvPr/>
        </p:nvGrpSpPr>
        <p:grpSpPr>
          <a:xfrm>
            <a:off x="376200" y="333360"/>
            <a:ext cx="5947920" cy="823320"/>
            <a:chOff x="376200" y="333360"/>
            <a:chExt cx="5947920" cy="823320"/>
          </a:xfrm>
        </p:grpSpPr>
        <p:sp>
          <p:nvSpPr>
            <p:cNvPr id="454" name="TextBox 26"/>
            <p:cNvSpPr/>
            <p:nvPr/>
          </p:nvSpPr>
          <p:spPr>
            <a:xfrm>
              <a:off x="1461600" y="366120"/>
              <a:ext cx="22518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455" name="TextBox 10"/>
            <p:cNvSpPr/>
            <p:nvPr/>
          </p:nvSpPr>
          <p:spPr>
            <a:xfrm>
              <a:off x="1461600" y="585000"/>
              <a:ext cx="486252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자체 평가 의견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456" name="TextBox 12"/>
            <p:cNvSpPr/>
            <p:nvPr/>
          </p:nvSpPr>
          <p:spPr>
            <a:xfrm>
              <a:off x="376200" y="333360"/>
              <a:ext cx="1266480" cy="82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05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pic>
        <p:nvPicPr>
          <p:cNvPr id="457" name="그림 34"/>
          <p:cNvPicPr/>
          <p:nvPr/>
        </p:nvPicPr>
        <p:blipFill>
          <a:blip r:embed="rId6">
            <a:alphaModFix amt="27000"/>
          </a:blip>
          <a:stretch/>
        </p:blipFill>
        <p:spPr>
          <a:xfrm flipH="1">
            <a:off x="360" y="2130840"/>
            <a:ext cx="12191760" cy="233280"/>
          </a:xfrm>
          <a:prstGeom prst="rect">
            <a:avLst/>
          </a:prstGeom>
          <a:ln w="0">
            <a:noFill/>
          </a:ln>
        </p:spPr>
      </p:pic>
      <p:grpSp>
        <p:nvGrpSpPr>
          <p:cNvPr id="458" name="그룹 4"/>
          <p:cNvGrpSpPr/>
          <p:nvPr/>
        </p:nvGrpSpPr>
        <p:grpSpPr>
          <a:xfrm>
            <a:off x="541800" y="1430280"/>
            <a:ext cx="11108160" cy="363960"/>
            <a:chOff x="541800" y="1430280"/>
            <a:chExt cx="11108160" cy="363960"/>
          </a:xfrm>
        </p:grpSpPr>
        <p:sp>
          <p:nvSpPr>
            <p:cNvPr id="459" name="TextBox 23"/>
            <p:cNvSpPr/>
            <p:nvPr/>
          </p:nvSpPr>
          <p:spPr>
            <a:xfrm>
              <a:off x="743760" y="1430280"/>
              <a:ext cx="109062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800" b="0" strike="noStrike" spc="-1">
                  <a:solidFill>
                    <a:srgbClr val="404040"/>
                  </a:solidFill>
                  <a:latin typeface="DejaVu Sans"/>
                  <a:ea typeface="DejaVu Sans"/>
                </a:rPr>
                <a:t>자체 평가</a:t>
              </a:r>
              <a:endParaRPr lang="en-US" sz="1800" b="0" strike="noStrike" spc="-1">
                <a:latin typeface="Noto Sans CJK KR"/>
              </a:endParaRPr>
            </a:p>
          </p:txBody>
        </p:sp>
        <p:sp>
          <p:nvSpPr>
            <p:cNvPr id="460" name="그래픽 43"/>
            <p:cNvSpPr/>
            <p:nvPr/>
          </p:nvSpPr>
          <p:spPr>
            <a:xfrm>
              <a:off x="541800" y="1539000"/>
              <a:ext cx="100800" cy="11340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>
              <a:noFill/>
            </a:ln>
            <a:effectLst>
              <a:outerShdw blurRad="50760" dist="38160" dir="5400000" algn="t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61" name="TextBox 1"/>
          <p:cNvSpPr/>
          <p:nvPr/>
        </p:nvSpPr>
        <p:spPr>
          <a:xfrm>
            <a:off x="0" y="0"/>
            <a:ext cx="12191760" cy="11412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462" name="TextBox 3"/>
          <p:cNvSpPr/>
          <p:nvPr/>
        </p:nvSpPr>
        <p:spPr>
          <a:xfrm>
            <a:off x="0" y="0"/>
            <a:ext cx="1336320" cy="11412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463" name="사각형: 둥근 모서리 11"/>
          <p:cNvSpPr/>
          <p:nvPr/>
        </p:nvSpPr>
        <p:spPr>
          <a:xfrm>
            <a:off x="541800" y="2408040"/>
            <a:ext cx="5363640" cy="1748160"/>
          </a:xfrm>
          <a:prstGeom prst="roundRect">
            <a:avLst>
              <a:gd name="adj" fmla="val 6897"/>
            </a:avLst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63360" algn="ctr" rotWithShape="0">
              <a:srgbClr val="3378C8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464" name="직사각형 19"/>
          <p:cNvSpPr/>
          <p:nvPr/>
        </p:nvSpPr>
        <p:spPr>
          <a:xfrm rot="5400000">
            <a:off x="3177360" y="234720"/>
            <a:ext cx="93600" cy="4439520"/>
          </a:xfrm>
          <a:prstGeom prst="rect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465" name="TextBox 39"/>
          <p:cNvSpPr/>
          <p:nvPr/>
        </p:nvSpPr>
        <p:spPr>
          <a:xfrm>
            <a:off x="758160" y="3073680"/>
            <a:ext cx="5051520" cy="5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20000"/>
              </a:lnSpc>
              <a:buNone/>
            </a:pPr>
            <a:r>
              <a:rPr lang="ko-KR" sz="2400" b="1" strike="noStrike" spc="-1">
                <a:solidFill>
                  <a:srgbClr val="3378C8"/>
                </a:solidFill>
                <a:latin typeface="DejaVu Sans"/>
                <a:ea typeface="DejaVu Sans"/>
              </a:rPr>
              <a:t>사전 기획 대비 완성도 </a:t>
            </a:r>
            <a:r>
              <a:rPr lang="en-US" sz="2400" b="1" strike="noStrike" spc="-1">
                <a:solidFill>
                  <a:srgbClr val="3378C8"/>
                </a:solidFill>
                <a:latin typeface="DejaVu Sans"/>
                <a:ea typeface="DejaVu Sans"/>
              </a:rPr>
              <a:t>: 5 </a:t>
            </a:r>
            <a:endParaRPr lang="en-US" sz="2400" b="0" strike="noStrike" spc="-1">
              <a:latin typeface="Noto Sans CJK KR"/>
            </a:endParaRPr>
          </a:p>
        </p:txBody>
      </p:sp>
      <p:sp>
        <p:nvSpPr>
          <p:cNvPr id="466" name="사각형: 둥근 모서리 14"/>
          <p:cNvSpPr/>
          <p:nvPr/>
        </p:nvSpPr>
        <p:spPr>
          <a:xfrm>
            <a:off x="541800" y="4491000"/>
            <a:ext cx="5363640" cy="1748160"/>
          </a:xfrm>
          <a:prstGeom prst="roundRect">
            <a:avLst>
              <a:gd name="adj" fmla="val 6897"/>
            </a:avLst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63360" algn="ctr" rotWithShape="0">
              <a:srgbClr val="FFD85C">
                <a:alpha val="5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467" name="직사각형 43"/>
          <p:cNvSpPr/>
          <p:nvPr/>
        </p:nvSpPr>
        <p:spPr>
          <a:xfrm rot="5400000">
            <a:off x="3177360" y="2317680"/>
            <a:ext cx="93600" cy="4439520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468" name="TextBox 49"/>
          <p:cNvSpPr/>
          <p:nvPr/>
        </p:nvSpPr>
        <p:spPr>
          <a:xfrm>
            <a:off x="912240" y="4590720"/>
            <a:ext cx="4622400" cy="418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20000"/>
              </a:lnSpc>
              <a:buNone/>
            </a:pPr>
            <a:r>
              <a:rPr lang="ko-KR" sz="1800" b="1" strike="noStrike" spc="-1">
                <a:solidFill>
                  <a:srgbClr val="FFC000"/>
                </a:solidFill>
                <a:latin typeface="DejaVu Sans"/>
                <a:ea typeface="DejaVu Sans"/>
              </a:rPr>
              <a:t>개선점 및 보완할 점</a:t>
            </a:r>
            <a:endParaRPr lang="en-US" sz="1800" b="0" strike="noStrike" spc="-1">
              <a:latin typeface="Noto Sans CJK KR"/>
            </a:endParaRPr>
          </a:p>
        </p:txBody>
      </p:sp>
      <p:sp>
        <p:nvSpPr>
          <p:cNvPr id="469" name="사각형: 둥근 모서리 16"/>
          <p:cNvSpPr/>
          <p:nvPr/>
        </p:nvSpPr>
        <p:spPr>
          <a:xfrm>
            <a:off x="6396120" y="4491000"/>
            <a:ext cx="5363640" cy="1748160"/>
          </a:xfrm>
          <a:prstGeom prst="roundRect">
            <a:avLst>
              <a:gd name="adj" fmla="val 6897"/>
            </a:avLst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63360" algn="ctr" rotWithShape="0">
              <a:srgbClr val="3378C8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470" name="직사각형 45"/>
          <p:cNvSpPr/>
          <p:nvPr/>
        </p:nvSpPr>
        <p:spPr>
          <a:xfrm rot="5400000">
            <a:off x="9031680" y="2317680"/>
            <a:ext cx="93600" cy="4439520"/>
          </a:xfrm>
          <a:prstGeom prst="rect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471" name="TextBox 50"/>
          <p:cNvSpPr/>
          <p:nvPr/>
        </p:nvSpPr>
        <p:spPr>
          <a:xfrm>
            <a:off x="6747120" y="4544640"/>
            <a:ext cx="4622400" cy="418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20000"/>
              </a:lnSpc>
              <a:buNone/>
            </a:pPr>
            <a:r>
              <a:rPr lang="ko-KR" sz="1800" b="1" strike="noStrike" spc="-1">
                <a:solidFill>
                  <a:srgbClr val="3378C8"/>
                </a:solidFill>
                <a:latin typeface="DejaVu Sans"/>
                <a:ea typeface="DejaVu Sans"/>
              </a:rPr>
              <a:t>경험 및 성과</a:t>
            </a:r>
            <a:endParaRPr lang="en-US" sz="1800" b="0" strike="noStrike" spc="-1">
              <a:latin typeface="Noto Sans CJK KR"/>
            </a:endParaRPr>
          </a:p>
        </p:txBody>
      </p:sp>
      <p:sp>
        <p:nvSpPr>
          <p:cNvPr id="472" name="사각형: 둥근 모서리 13"/>
          <p:cNvSpPr/>
          <p:nvPr/>
        </p:nvSpPr>
        <p:spPr>
          <a:xfrm>
            <a:off x="6396120" y="2408040"/>
            <a:ext cx="5363640" cy="1748160"/>
          </a:xfrm>
          <a:prstGeom prst="roundRect">
            <a:avLst>
              <a:gd name="adj" fmla="val 6897"/>
            </a:avLst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63360" algn="ctr" rotWithShape="0">
              <a:srgbClr val="FFD85C">
                <a:alpha val="5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473" name="직사각형 42"/>
          <p:cNvSpPr/>
          <p:nvPr/>
        </p:nvSpPr>
        <p:spPr>
          <a:xfrm rot="5400000">
            <a:off x="9031680" y="234720"/>
            <a:ext cx="93600" cy="4439520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474" name="TextBox 46"/>
          <p:cNvSpPr/>
          <p:nvPr/>
        </p:nvSpPr>
        <p:spPr>
          <a:xfrm>
            <a:off x="6636240" y="2518200"/>
            <a:ext cx="4995360" cy="39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10000"/>
              </a:lnSpc>
              <a:buNone/>
            </a:pPr>
            <a:r>
              <a:rPr lang="ko-KR" sz="1800" b="1" strike="noStrike" spc="-1">
                <a:solidFill>
                  <a:srgbClr val="FFC000"/>
                </a:solidFill>
                <a:latin typeface="DejaVu Sans"/>
                <a:ea typeface="DejaVu Sans"/>
              </a:rPr>
              <a:t>잘한 부분과 아쉬운 점</a:t>
            </a:r>
            <a:endParaRPr lang="en-US" sz="1800" b="0" strike="noStrike" spc="-1">
              <a:latin typeface="Noto Sans CJK KR"/>
            </a:endParaRPr>
          </a:p>
        </p:txBody>
      </p:sp>
      <p:pic>
        <p:nvPicPr>
          <p:cNvPr id="475" name="그래픽 57"/>
          <p:cNvPicPr/>
          <p:nvPr/>
        </p:nvPicPr>
        <p:blipFill>
          <a:blip r:embed="rId7"/>
          <a:stretch/>
        </p:blipFill>
        <p:spPr>
          <a:xfrm rot="1800000">
            <a:off x="378000" y="4327200"/>
            <a:ext cx="137880" cy="137880"/>
          </a:xfrm>
          <a:prstGeom prst="rect">
            <a:avLst/>
          </a:prstGeom>
          <a:ln w="0">
            <a:noFill/>
          </a:ln>
        </p:spPr>
      </p:pic>
      <p:sp>
        <p:nvSpPr>
          <p:cNvPr id="476" name="TextBox 5"/>
          <p:cNvSpPr/>
          <p:nvPr/>
        </p:nvSpPr>
        <p:spPr>
          <a:xfrm>
            <a:off x="6469920" y="2928240"/>
            <a:ext cx="4937400" cy="106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ko-K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역할 분배를 통해 차선 인식 및 주행 관련 핵심 기능 구현 완료</a:t>
            </a:r>
            <a:endParaRPr lang="en-US" sz="1600" b="0" strike="noStrike" spc="-1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lang="en-US" sz="1600" b="0" strike="noStrike" spc="-1">
              <a:latin typeface="Noto Sans CJK KR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ko-K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계획 했던 분류했던 일부  태스크 미구현</a:t>
            </a:r>
            <a:endParaRPr lang="en-US" sz="1600" b="0" strike="noStrike" spc="-1">
              <a:latin typeface="Noto Sans CJK KR"/>
            </a:endParaRPr>
          </a:p>
        </p:txBody>
      </p:sp>
      <p:sp>
        <p:nvSpPr>
          <p:cNvPr id="477" name="TextBox 6"/>
          <p:cNvSpPr/>
          <p:nvPr/>
        </p:nvSpPr>
        <p:spPr>
          <a:xfrm>
            <a:off x="811080" y="5029200"/>
            <a:ext cx="4824720" cy="81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ko-K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작업 수행 안정성 및 신뢰성 향상</a:t>
            </a:r>
            <a:endParaRPr lang="en-US" sz="1600" b="0" strike="noStrike" spc="-1">
              <a:latin typeface="Noto Sans CJK KR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ko-K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사용자 인터페이스 추가</a:t>
            </a:r>
            <a:endParaRPr lang="en-US" sz="1600" b="0" strike="noStrike" spc="-1">
              <a:latin typeface="Noto Sans CJK KR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ko-K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실제 환경 시나리오 기반 테스트</a:t>
            </a:r>
            <a:endParaRPr lang="en-US" sz="1600" b="0" strike="noStrike" spc="-1">
              <a:latin typeface="Noto Sans CJK KR"/>
            </a:endParaRPr>
          </a:p>
        </p:txBody>
      </p:sp>
      <p:sp>
        <p:nvSpPr>
          <p:cNvPr id="478" name="TextBox 17"/>
          <p:cNvSpPr/>
          <p:nvPr/>
        </p:nvSpPr>
        <p:spPr>
          <a:xfrm>
            <a:off x="6582240" y="5001840"/>
            <a:ext cx="5038560" cy="130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ko-KR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실환경 대응 능력 확보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ko-K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실제 환경에서 발생하는 비전 인식 오류 및 제어 이슈들을 식별하고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ko-K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이를 해결하기 위한 여러 방법을 실험적으로 적용함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600" b="0" strike="noStrike" spc="-1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lang="en-US" sz="1600" b="0" strike="noStrike" spc="-1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lang="en-US" sz="16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그래픽 21"/>
          <p:cNvPicPr/>
          <p:nvPr/>
        </p:nvPicPr>
        <p:blipFill>
          <a:blip r:embed="rId2"/>
          <a:stretch/>
        </p:blipFill>
        <p:spPr>
          <a:xfrm>
            <a:off x="0" y="63360"/>
            <a:ext cx="12188520" cy="6854400"/>
          </a:xfrm>
          <a:prstGeom prst="rect">
            <a:avLst/>
          </a:prstGeom>
          <a:ln w="0">
            <a:noFill/>
          </a:ln>
        </p:spPr>
      </p:pic>
      <p:pic>
        <p:nvPicPr>
          <p:cNvPr id="138" name="그래픽 37"/>
          <p:cNvPicPr/>
          <p:nvPr/>
        </p:nvPicPr>
        <p:blipFill>
          <a:blip r:embed="rId3"/>
          <a:srcRect r="27518" b="23904"/>
          <a:stretch/>
        </p:blipFill>
        <p:spPr>
          <a:xfrm rot="10800000" flipH="1">
            <a:off x="7545960" y="3600"/>
            <a:ext cx="4642200" cy="3292920"/>
          </a:xfrm>
          <a:prstGeom prst="rect">
            <a:avLst/>
          </a:prstGeom>
          <a:ln w="0">
            <a:noFill/>
          </a:ln>
        </p:spPr>
      </p:pic>
      <p:grpSp>
        <p:nvGrpSpPr>
          <p:cNvPr id="139" name="그룹 1"/>
          <p:cNvGrpSpPr/>
          <p:nvPr/>
        </p:nvGrpSpPr>
        <p:grpSpPr>
          <a:xfrm>
            <a:off x="870840" y="519120"/>
            <a:ext cx="2253240" cy="1259280"/>
            <a:chOff x="870840" y="519120"/>
            <a:chExt cx="2253240" cy="1259280"/>
          </a:xfrm>
        </p:grpSpPr>
        <p:sp>
          <p:nvSpPr>
            <p:cNvPr id="140" name="TextBox 14"/>
            <p:cNvSpPr/>
            <p:nvPr/>
          </p:nvSpPr>
          <p:spPr>
            <a:xfrm>
              <a:off x="875520" y="957600"/>
              <a:ext cx="2248560" cy="820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4800" b="0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목 차</a:t>
              </a:r>
              <a:endParaRPr lang="en-US" sz="4800" b="0" strike="noStrike" spc="-1">
                <a:latin typeface="Noto Sans CJK KR"/>
              </a:endParaRPr>
            </a:p>
          </p:txBody>
        </p:sp>
        <p:sp>
          <p:nvSpPr>
            <p:cNvPr id="141" name="TextBox 26"/>
            <p:cNvSpPr/>
            <p:nvPr/>
          </p:nvSpPr>
          <p:spPr>
            <a:xfrm>
              <a:off x="870840" y="519120"/>
              <a:ext cx="22485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1" strike="noStrike" spc="-1">
                  <a:solidFill>
                    <a:srgbClr val="3378C8"/>
                  </a:solidFill>
                  <a:latin typeface="맑은 고딕"/>
                  <a:ea typeface="맑은 고딕"/>
                </a:rPr>
                <a:t>K-Digital Training</a:t>
              </a:r>
              <a:endParaRPr lang="en-US" sz="1800" b="0" strike="noStrike" spc="-1">
                <a:latin typeface="Noto Sans CJK KR"/>
              </a:endParaRPr>
            </a:p>
          </p:txBody>
        </p:sp>
      </p:grpSp>
      <p:grpSp>
        <p:nvGrpSpPr>
          <p:cNvPr id="142" name="그룹 2"/>
          <p:cNvGrpSpPr/>
          <p:nvPr/>
        </p:nvGrpSpPr>
        <p:grpSpPr>
          <a:xfrm>
            <a:off x="6242040" y="2376000"/>
            <a:ext cx="4735800" cy="577080"/>
            <a:chOff x="6242040" y="2376000"/>
            <a:chExt cx="4735800" cy="577080"/>
          </a:xfrm>
        </p:grpSpPr>
        <p:sp>
          <p:nvSpPr>
            <p:cNvPr id="143" name="TextBox 16"/>
            <p:cNvSpPr/>
            <p:nvPr/>
          </p:nvSpPr>
          <p:spPr>
            <a:xfrm>
              <a:off x="7065000" y="2514600"/>
              <a:ext cx="391284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0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개요</a:t>
              </a:r>
              <a:endParaRPr lang="en-US" sz="2000" b="0" strike="noStrike" spc="-1">
                <a:latin typeface="Noto Sans CJK KR"/>
              </a:endParaRPr>
            </a:p>
          </p:txBody>
        </p:sp>
        <p:sp>
          <p:nvSpPr>
            <p:cNvPr id="144" name="TextBox 28"/>
            <p:cNvSpPr/>
            <p:nvPr/>
          </p:nvSpPr>
          <p:spPr>
            <a:xfrm>
              <a:off x="6242040" y="2376000"/>
              <a:ext cx="793440" cy="5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3200" b="1" strike="noStrike" spc="-1">
                  <a:solidFill>
                    <a:srgbClr val="3378C8">
                      <a:alpha val="50000"/>
                    </a:srgbClr>
                  </a:solidFill>
                  <a:latin typeface="세방고딕 Bold"/>
                  <a:ea typeface="세방고딕 Bold"/>
                </a:rPr>
                <a:t>01</a:t>
              </a:r>
              <a:endParaRPr lang="en-US" sz="3200" b="0" strike="noStrike" spc="-1">
                <a:latin typeface="Noto Sans CJK KR"/>
              </a:endParaRPr>
            </a:p>
          </p:txBody>
        </p:sp>
      </p:grpSp>
      <p:grpSp>
        <p:nvGrpSpPr>
          <p:cNvPr id="145" name="그룹 3"/>
          <p:cNvGrpSpPr/>
          <p:nvPr/>
        </p:nvGrpSpPr>
        <p:grpSpPr>
          <a:xfrm>
            <a:off x="6242040" y="3175560"/>
            <a:ext cx="3973320" cy="577080"/>
            <a:chOff x="6242040" y="3175560"/>
            <a:chExt cx="3973320" cy="577080"/>
          </a:xfrm>
        </p:grpSpPr>
        <p:sp>
          <p:nvSpPr>
            <p:cNvPr id="146" name="TextBox 17"/>
            <p:cNvSpPr/>
            <p:nvPr/>
          </p:nvSpPr>
          <p:spPr>
            <a:xfrm>
              <a:off x="7013880" y="3315600"/>
              <a:ext cx="320148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0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팀 구성 및 역할</a:t>
              </a:r>
              <a:endParaRPr lang="en-US" sz="2000" b="0" strike="noStrike" spc="-1">
                <a:latin typeface="Noto Sans CJK KR"/>
              </a:endParaRPr>
            </a:p>
          </p:txBody>
        </p:sp>
        <p:sp>
          <p:nvSpPr>
            <p:cNvPr id="147" name="TextBox 29"/>
            <p:cNvSpPr/>
            <p:nvPr/>
          </p:nvSpPr>
          <p:spPr>
            <a:xfrm>
              <a:off x="6242040" y="3175560"/>
              <a:ext cx="761040" cy="5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3200" b="1" strike="noStrike" spc="-1">
                  <a:solidFill>
                    <a:srgbClr val="3378C8">
                      <a:alpha val="50000"/>
                    </a:srgbClr>
                  </a:solidFill>
                  <a:latin typeface="세방고딕 Bold"/>
                  <a:ea typeface="세방고딕 Bold"/>
                </a:rPr>
                <a:t>02</a:t>
              </a:r>
              <a:endParaRPr lang="en-US" sz="3200" b="0" strike="noStrike" spc="-1">
                <a:latin typeface="Noto Sans CJK KR"/>
              </a:endParaRPr>
            </a:p>
          </p:txBody>
        </p:sp>
      </p:grpSp>
      <p:grpSp>
        <p:nvGrpSpPr>
          <p:cNvPr id="148" name="그룹 4"/>
          <p:cNvGrpSpPr/>
          <p:nvPr/>
        </p:nvGrpSpPr>
        <p:grpSpPr>
          <a:xfrm>
            <a:off x="6242040" y="3974760"/>
            <a:ext cx="4182120" cy="577080"/>
            <a:chOff x="6242040" y="3974760"/>
            <a:chExt cx="4182120" cy="577080"/>
          </a:xfrm>
        </p:grpSpPr>
        <p:sp>
          <p:nvSpPr>
            <p:cNvPr id="149" name="TextBox 18"/>
            <p:cNvSpPr/>
            <p:nvPr/>
          </p:nvSpPr>
          <p:spPr>
            <a:xfrm>
              <a:off x="7013880" y="4116600"/>
              <a:ext cx="341028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0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절차 및 방법</a:t>
              </a:r>
              <a:endParaRPr lang="en-US" sz="2000" b="0" strike="noStrike" spc="-1">
                <a:latin typeface="Noto Sans CJK KR"/>
              </a:endParaRPr>
            </a:p>
          </p:txBody>
        </p:sp>
        <p:sp>
          <p:nvSpPr>
            <p:cNvPr id="150" name="TextBox 30"/>
            <p:cNvSpPr/>
            <p:nvPr/>
          </p:nvSpPr>
          <p:spPr>
            <a:xfrm>
              <a:off x="6242040" y="3974760"/>
              <a:ext cx="761040" cy="5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3200" b="1" strike="noStrike" spc="-1">
                  <a:solidFill>
                    <a:srgbClr val="3378C8">
                      <a:alpha val="50000"/>
                    </a:srgbClr>
                  </a:solidFill>
                  <a:latin typeface="세방고딕 Bold"/>
                  <a:ea typeface="세방고딕 Bold"/>
                </a:rPr>
                <a:t>03</a:t>
              </a:r>
              <a:endParaRPr lang="en-US" sz="3200" b="0" strike="noStrike" spc="-1">
                <a:latin typeface="Noto Sans CJK KR"/>
              </a:endParaRPr>
            </a:p>
          </p:txBody>
        </p:sp>
      </p:grpSp>
      <p:grpSp>
        <p:nvGrpSpPr>
          <p:cNvPr id="151" name="그룹 6"/>
          <p:cNvGrpSpPr/>
          <p:nvPr/>
        </p:nvGrpSpPr>
        <p:grpSpPr>
          <a:xfrm>
            <a:off x="6242040" y="4773960"/>
            <a:ext cx="3252960" cy="577080"/>
            <a:chOff x="6242040" y="4773960"/>
            <a:chExt cx="3252960" cy="577080"/>
          </a:xfrm>
        </p:grpSpPr>
        <p:sp>
          <p:nvSpPr>
            <p:cNvPr id="152" name="TextBox 19"/>
            <p:cNvSpPr/>
            <p:nvPr/>
          </p:nvSpPr>
          <p:spPr>
            <a:xfrm>
              <a:off x="7013880" y="4917960"/>
              <a:ext cx="24811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0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000" b="0" strike="noStrike" spc="-1">
                <a:latin typeface="Noto Sans CJK KR"/>
              </a:endParaRPr>
            </a:p>
          </p:txBody>
        </p:sp>
        <p:sp>
          <p:nvSpPr>
            <p:cNvPr id="153" name="TextBox 31"/>
            <p:cNvSpPr/>
            <p:nvPr/>
          </p:nvSpPr>
          <p:spPr>
            <a:xfrm>
              <a:off x="6242040" y="4773960"/>
              <a:ext cx="761040" cy="5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3200" b="1" strike="noStrike" spc="-1">
                  <a:solidFill>
                    <a:srgbClr val="3378C8">
                      <a:alpha val="50000"/>
                    </a:srgbClr>
                  </a:solidFill>
                  <a:latin typeface="세방고딕 Bold"/>
                  <a:ea typeface="세방고딕 Bold"/>
                </a:rPr>
                <a:t>04</a:t>
              </a:r>
              <a:endParaRPr lang="en-US" sz="3200" b="0" strike="noStrike" spc="-1">
                <a:latin typeface="Noto Sans CJK KR"/>
              </a:endParaRPr>
            </a:p>
          </p:txBody>
        </p:sp>
      </p:grpSp>
      <p:grpSp>
        <p:nvGrpSpPr>
          <p:cNvPr id="154" name="그룹 7"/>
          <p:cNvGrpSpPr/>
          <p:nvPr/>
        </p:nvGrpSpPr>
        <p:grpSpPr>
          <a:xfrm>
            <a:off x="6242040" y="5573160"/>
            <a:ext cx="3973320" cy="577080"/>
            <a:chOff x="6242040" y="5573160"/>
            <a:chExt cx="3973320" cy="577080"/>
          </a:xfrm>
        </p:grpSpPr>
        <p:sp>
          <p:nvSpPr>
            <p:cNvPr id="155" name="TextBox 20"/>
            <p:cNvSpPr/>
            <p:nvPr/>
          </p:nvSpPr>
          <p:spPr>
            <a:xfrm>
              <a:off x="7013880" y="5718960"/>
              <a:ext cx="320148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0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자체 평가 의견</a:t>
              </a:r>
              <a:endParaRPr lang="en-US" sz="2000" b="0" strike="noStrike" spc="-1">
                <a:latin typeface="Noto Sans CJK KR"/>
              </a:endParaRPr>
            </a:p>
          </p:txBody>
        </p:sp>
        <p:sp>
          <p:nvSpPr>
            <p:cNvPr id="156" name="TextBox 32"/>
            <p:cNvSpPr/>
            <p:nvPr/>
          </p:nvSpPr>
          <p:spPr>
            <a:xfrm>
              <a:off x="6242040" y="5573160"/>
              <a:ext cx="761040" cy="5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3200" b="1" strike="noStrike" spc="-1">
                  <a:solidFill>
                    <a:srgbClr val="3378C8">
                      <a:alpha val="50000"/>
                    </a:srgbClr>
                  </a:solidFill>
                  <a:latin typeface="세방고딕 Bold"/>
                  <a:ea typeface="세방고딕 Bold"/>
                </a:rPr>
                <a:t>05</a:t>
              </a:r>
              <a:endParaRPr lang="en-US" sz="3200" b="0" strike="noStrike" spc="-1">
                <a:latin typeface="Noto Sans CJK KR"/>
              </a:endParaRPr>
            </a:p>
          </p:txBody>
        </p:sp>
      </p:grpSp>
      <p:sp>
        <p:nvSpPr>
          <p:cNvPr id="157" name="TextBox 15"/>
          <p:cNvSpPr/>
          <p:nvPr/>
        </p:nvSpPr>
        <p:spPr>
          <a:xfrm>
            <a:off x="0" y="6743880"/>
            <a:ext cx="12188520" cy="11088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pic>
        <p:nvPicPr>
          <p:cNvPr id="158" name="그래픽 41"/>
          <p:cNvPicPr/>
          <p:nvPr/>
        </p:nvPicPr>
        <p:blipFill>
          <a:blip r:embed="rId4"/>
          <a:stretch/>
        </p:blipFill>
        <p:spPr>
          <a:xfrm>
            <a:off x="-1042560" y="4289040"/>
            <a:ext cx="139320" cy="139320"/>
          </a:xfrm>
          <a:prstGeom prst="rect">
            <a:avLst/>
          </a:prstGeom>
          <a:ln w="0">
            <a:noFill/>
          </a:ln>
        </p:spPr>
      </p:pic>
      <p:pic>
        <p:nvPicPr>
          <p:cNvPr id="159" name="그래픽 49"/>
          <p:cNvPicPr/>
          <p:nvPr/>
        </p:nvPicPr>
        <p:blipFill>
          <a:blip r:embed="rId5"/>
          <a:stretch/>
        </p:blipFill>
        <p:spPr>
          <a:xfrm>
            <a:off x="11072880" y="1555200"/>
            <a:ext cx="229680" cy="229680"/>
          </a:xfrm>
          <a:prstGeom prst="rect">
            <a:avLst/>
          </a:prstGeom>
          <a:ln w="0">
            <a:noFill/>
          </a:ln>
        </p:spPr>
      </p:pic>
      <p:pic>
        <p:nvPicPr>
          <p:cNvPr id="160" name="그래픽 51"/>
          <p:cNvPicPr/>
          <p:nvPr/>
        </p:nvPicPr>
        <p:blipFill>
          <a:blip r:embed="rId6"/>
          <a:stretch/>
        </p:blipFill>
        <p:spPr>
          <a:xfrm rot="2700000">
            <a:off x="11934720" y="299880"/>
            <a:ext cx="340200" cy="340200"/>
          </a:xfrm>
          <a:prstGeom prst="rect">
            <a:avLst/>
          </a:prstGeom>
          <a:ln w="0">
            <a:noFill/>
          </a:ln>
        </p:spPr>
      </p:pic>
      <p:grpSp>
        <p:nvGrpSpPr>
          <p:cNvPr id="161" name="그룹 8"/>
          <p:cNvGrpSpPr/>
          <p:nvPr/>
        </p:nvGrpSpPr>
        <p:grpSpPr>
          <a:xfrm>
            <a:off x="296640" y="1043280"/>
            <a:ext cx="6157440" cy="4367880"/>
            <a:chOff x="296640" y="1043280"/>
            <a:chExt cx="6157440" cy="4367880"/>
          </a:xfrm>
        </p:grpSpPr>
        <p:pic>
          <p:nvPicPr>
            <p:cNvPr id="162" name="그래픽 24"/>
            <p:cNvPicPr/>
            <p:nvPr/>
          </p:nvPicPr>
          <p:blipFill>
            <a:blip r:embed="rId7"/>
            <a:stretch/>
          </p:blipFill>
          <p:spPr>
            <a:xfrm>
              <a:off x="346320" y="1043280"/>
              <a:ext cx="6107760" cy="3430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3" name="그래픽 39"/>
            <p:cNvPicPr/>
            <p:nvPr/>
          </p:nvPicPr>
          <p:blipFill>
            <a:blip r:embed="rId8"/>
            <a:stretch/>
          </p:blipFill>
          <p:spPr>
            <a:xfrm>
              <a:off x="3709440" y="5176800"/>
              <a:ext cx="234360" cy="234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4" name="그래픽 45"/>
            <p:cNvPicPr/>
            <p:nvPr/>
          </p:nvPicPr>
          <p:blipFill>
            <a:blip r:embed="rId9"/>
            <a:stretch/>
          </p:blipFill>
          <p:spPr>
            <a:xfrm>
              <a:off x="4538160" y="4298400"/>
              <a:ext cx="103320" cy="103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5" name="그래픽 47"/>
            <p:cNvPicPr/>
            <p:nvPr/>
          </p:nvPicPr>
          <p:blipFill>
            <a:blip r:embed="rId10"/>
            <a:stretch/>
          </p:blipFill>
          <p:spPr>
            <a:xfrm>
              <a:off x="1203480" y="2752200"/>
              <a:ext cx="316800" cy="316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6" name="그래픽 53"/>
            <p:cNvPicPr/>
            <p:nvPr/>
          </p:nvPicPr>
          <p:blipFill>
            <a:blip r:embed="rId11"/>
            <a:stretch/>
          </p:blipFill>
          <p:spPr>
            <a:xfrm>
              <a:off x="296640" y="1824480"/>
              <a:ext cx="316800" cy="300600"/>
            </a:xfrm>
            <a:prstGeom prst="rect">
              <a:avLst/>
            </a:prstGeom>
            <a:ln w="0"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그래픽 16"/>
          <p:cNvPicPr/>
          <p:nvPr/>
        </p:nvPicPr>
        <p:blipFill>
          <a:blip r:embed="rId3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168" name="사각형: 둥근 한쪽 모서리 17"/>
          <p:cNvSpPr/>
          <p:nvPr/>
        </p:nvSpPr>
        <p:spPr>
          <a:xfrm flipH="1" flipV="1">
            <a:off x="166320" y="66960"/>
            <a:ext cx="12014280" cy="121752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169" name="그룹 19"/>
          <p:cNvGrpSpPr/>
          <p:nvPr/>
        </p:nvGrpSpPr>
        <p:grpSpPr>
          <a:xfrm>
            <a:off x="376200" y="333360"/>
            <a:ext cx="5944680" cy="822600"/>
            <a:chOff x="376200" y="333360"/>
            <a:chExt cx="5944680" cy="822600"/>
          </a:xfrm>
        </p:grpSpPr>
        <p:sp>
          <p:nvSpPr>
            <p:cNvPr id="170" name="TextBox 21"/>
            <p:cNvSpPr/>
            <p:nvPr/>
          </p:nvSpPr>
          <p:spPr>
            <a:xfrm>
              <a:off x="1461600" y="366120"/>
              <a:ext cx="22485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171" name="TextBox 22"/>
            <p:cNvSpPr/>
            <p:nvPr/>
          </p:nvSpPr>
          <p:spPr>
            <a:xfrm>
              <a:off x="1461600" y="585000"/>
              <a:ext cx="485928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개요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172" name="TextBox 24"/>
            <p:cNvSpPr/>
            <p:nvPr/>
          </p:nvSpPr>
          <p:spPr>
            <a:xfrm>
              <a:off x="376200" y="333360"/>
              <a:ext cx="126324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01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pic>
        <p:nvPicPr>
          <p:cNvPr id="173" name="그림 25"/>
          <p:cNvPicPr/>
          <p:nvPr/>
        </p:nvPicPr>
        <p:blipFill>
          <a:blip r:embed="rId4">
            <a:alphaModFix amt="27000"/>
          </a:blip>
          <a:stretch/>
        </p:blipFill>
        <p:spPr>
          <a:xfrm flipH="1">
            <a:off x="3600" y="1917000"/>
            <a:ext cx="12188520" cy="230040"/>
          </a:xfrm>
          <a:prstGeom prst="rect">
            <a:avLst/>
          </a:prstGeom>
          <a:ln w="0">
            <a:noFill/>
          </a:ln>
        </p:spPr>
      </p:pic>
      <p:sp>
        <p:nvSpPr>
          <p:cNvPr id="174" name="TextBox 30"/>
          <p:cNvSpPr/>
          <p:nvPr/>
        </p:nvSpPr>
        <p:spPr>
          <a:xfrm>
            <a:off x="0" y="0"/>
            <a:ext cx="12188520" cy="11088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75" name="TextBox 31"/>
          <p:cNvSpPr/>
          <p:nvPr/>
        </p:nvSpPr>
        <p:spPr>
          <a:xfrm>
            <a:off x="0" y="0"/>
            <a:ext cx="1333080" cy="11088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pic>
        <p:nvPicPr>
          <p:cNvPr id="176" name="그래픽 37"/>
          <p:cNvPicPr/>
          <p:nvPr/>
        </p:nvPicPr>
        <p:blipFill>
          <a:blip r:embed="rId5"/>
          <a:srcRect l="34970"/>
          <a:stretch/>
        </p:blipFill>
        <p:spPr>
          <a:xfrm rot="14660400">
            <a:off x="720" y="5533200"/>
            <a:ext cx="1449000" cy="913680"/>
          </a:xfrm>
          <a:prstGeom prst="rect">
            <a:avLst/>
          </a:prstGeom>
          <a:ln w="0">
            <a:noFill/>
          </a:ln>
        </p:spPr>
      </p:pic>
      <p:pic>
        <p:nvPicPr>
          <p:cNvPr id="177" name="그래픽 76"/>
          <p:cNvPicPr/>
          <p:nvPr/>
        </p:nvPicPr>
        <p:blipFill>
          <a:blip r:embed="rId6"/>
          <a:stretch/>
        </p:blipFill>
        <p:spPr>
          <a:xfrm rot="21165600">
            <a:off x="8618040" y="4761360"/>
            <a:ext cx="3706920" cy="1865880"/>
          </a:xfrm>
          <a:prstGeom prst="rect">
            <a:avLst/>
          </a:prstGeom>
          <a:ln w="0">
            <a:noFill/>
          </a:ln>
        </p:spPr>
      </p:pic>
      <p:pic>
        <p:nvPicPr>
          <p:cNvPr id="178" name="그래픽 1"/>
          <p:cNvPicPr/>
          <p:nvPr/>
        </p:nvPicPr>
        <p:blipFill>
          <a:blip r:embed="rId7"/>
          <a:stretch/>
        </p:blipFill>
        <p:spPr>
          <a:xfrm>
            <a:off x="11690280" y="3164760"/>
            <a:ext cx="174960" cy="174960"/>
          </a:xfrm>
          <a:prstGeom prst="rect">
            <a:avLst/>
          </a:prstGeom>
          <a:ln w="0">
            <a:noFill/>
          </a:ln>
        </p:spPr>
      </p:pic>
      <p:pic>
        <p:nvPicPr>
          <p:cNvPr id="179" name="그래픽 2"/>
          <p:cNvPicPr/>
          <p:nvPr/>
        </p:nvPicPr>
        <p:blipFill>
          <a:blip r:embed="rId8"/>
          <a:stretch/>
        </p:blipFill>
        <p:spPr>
          <a:xfrm rot="20272200">
            <a:off x="384840" y="5442480"/>
            <a:ext cx="183240" cy="204120"/>
          </a:xfrm>
          <a:prstGeom prst="rect">
            <a:avLst/>
          </a:prstGeom>
          <a:ln w="0">
            <a:noFill/>
          </a:ln>
        </p:spPr>
      </p:pic>
      <p:pic>
        <p:nvPicPr>
          <p:cNvPr id="180" name="그래픽 3"/>
          <p:cNvPicPr/>
          <p:nvPr/>
        </p:nvPicPr>
        <p:blipFill>
          <a:blip r:embed="rId9"/>
          <a:srcRect l="44923"/>
          <a:stretch/>
        </p:blipFill>
        <p:spPr>
          <a:xfrm rot="10800000">
            <a:off x="11019960" y="4906800"/>
            <a:ext cx="1172160" cy="776520"/>
          </a:xfrm>
          <a:prstGeom prst="rect">
            <a:avLst/>
          </a:prstGeom>
          <a:ln w="0">
            <a:noFill/>
          </a:ln>
        </p:spPr>
      </p:pic>
      <p:pic>
        <p:nvPicPr>
          <p:cNvPr id="181" name="그래픽 4"/>
          <p:cNvPicPr/>
          <p:nvPr/>
        </p:nvPicPr>
        <p:blipFill>
          <a:blip r:embed="rId10"/>
          <a:srcRect l="45412"/>
          <a:stretch/>
        </p:blipFill>
        <p:spPr>
          <a:xfrm>
            <a:off x="0" y="3261960"/>
            <a:ext cx="2911320" cy="2844000"/>
          </a:xfrm>
          <a:prstGeom prst="rect">
            <a:avLst/>
          </a:prstGeom>
          <a:ln w="0">
            <a:noFill/>
          </a:ln>
        </p:spPr>
      </p:pic>
      <p:pic>
        <p:nvPicPr>
          <p:cNvPr id="182" name="그래픽 6"/>
          <p:cNvPicPr/>
          <p:nvPr/>
        </p:nvPicPr>
        <p:blipFill>
          <a:blip r:embed="rId11"/>
          <a:stretch/>
        </p:blipFill>
        <p:spPr>
          <a:xfrm>
            <a:off x="3240" y="5933520"/>
            <a:ext cx="12188520" cy="919800"/>
          </a:xfrm>
          <a:prstGeom prst="rect">
            <a:avLst/>
          </a:prstGeom>
          <a:ln w="0">
            <a:noFill/>
          </a:ln>
        </p:spPr>
      </p:pic>
      <p:pic>
        <p:nvPicPr>
          <p:cNvPr id="183" name="그래픽 7"/>
          <p:cNvPicPr/>
          <p:nvPr/>
        </p:nvPicPr>
        <p:blipFill>
          <a:blip r:embed="rId12"/>
          <a:stretch/>
        </p:blipFill>
        <p:spPr>
          <a:xfrm>
            <a:off x="11672640" y="2241000"/>
            <a:ext cx="145800" cy="145800"/>
          </a:xfrm>
          <a:prstGeom prst="rect">
            <a:avLst/>
          </a:prstGeom>
          <a:ln w="0">
            <a:noFill/>
          </a:ln>
        </p:spPr>
      </p:pic>
      <p:grpSp>
        <p:nvGrpSpPr>
          <p:cNvPr id="184" name="그룹 13"/>
          <p:cNvGrpSpPr/>
          <p:nvPr/>
        </p:nvGrpSpPr>
        <p:grpSpPr>
          <a:xfrm>
            <a:off x="7338960" y="2343600"/>
            <a:ext cx="2118600" cy="3830040"/>
            <a:chOff x="7338960" y="2343600"/>
            <a:chExt cx="2118600" cy="3830040"/>
          </a:xfrm>
        </p:grpSpPr>
        <p:grpSp>
          <p:nvGrpSpPr>
            <p:cNvPr id="185" name="그룹 14"/>
            <p:cNvGrpSpPr/>
            <p:nvPr/>
          </p:nvGrpSpPr>
          <p:grpSpPr>
            <a:xfrm>
              <a:off x="7338960" y="2567520"/>
              <a:ext cx="2118600" cy="3606120"/>
              <a:chOff x="7338960" y="2567520"/>
              <a:chExt cx="2118600" cy="3606120"/>
            </a:xfrm>
          </p:grpSpPr>
          <p:sp>
            <p:nvSpPr>
              <p:cNvPr id="186" name="사각형: 둥근 위쪽 모서리 34"/>
              <p:cNvSpPr/>
              <p:nvPr/>
            </p:nvSpPr>
            <p:spPr>
              <a:xfrm>
                <a:off x="7338960" y="2567520"/>
                <a:ext cx="2118600" cy="3606120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FFFEFB"/>
              </a:solidFill>
              <a:ln w="25560">
                <a:noFill/>
              </a:ln>
              <a:effectLst>
                <a:outerShdw blurRad="63360" rotWithShape="0">
                  <a:srgbClr val="FFD85C">
                    <a:alpha val="2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" name="직사각형 38"/>
              <p:cNvSpPr/>
              <p:nvPr/>
            </p:nvSpPr>
            <p:spPr>
              <a:xfrm>
                <a:off x="7338960" y="6033960"/>
                <a:ext cx="2118600" cy="139320"/>
              </a:xfrm>
              <a:prstGeom prst="rect">
                <a:avLst/>
              </a:prstGeom>
              <a:solidFill>
                <a:srgbClr val="FFD85C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88" name="그룹 15"/>
            <p:cNvGrpSpPr/>
            <p:nvPr/>
          </p:nvGrpSpPr>
          <p:grpSpPr>
            <a:xfrm>
              <a:off x="8184960" y="2343600"/>
              <a:ext cx="412920" cy="378360"/>
              <a:chOff x="8184960" y="2343600"/>
              <a:chExt cx="412920" cy="378360"/>
            </a:xfrm>
          </p:grpSpPr>
          <p:sp>
            <p:nvSpPr>
              <p:cNvPr id="189" name="육각형 20"/>
              <p:cNvSpPr/>
              <p:nvPr/>
            </p:nvSpPr>
            <p:spPr>
              <a:xfrm>
                <a:off x="8193240" y="2373480"/>
                <a:ext cx="404640" cy="34848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D85C"/>
              </a:solidFill>
              <a:ln w="25560">
                <a:solidFill>
                  <a:srgbClr val="FFD85C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0" name="자유형: 도형 23"/>
              <p:cNvSpPr/>
              <p:nvPr/>
            </p:nvSpPr>
            <p:spPr>
              <a:xfrm rot="4666800">
                <a:off x="8220240" y="2366280"/>
                <a:ext cx="302760" cy="317160"/>
              </a:xfrm>
              <a:custGeom>
                <a:avLst/>
                <a:gdLst/>
                <a:ahLst/>
                <a:cxnLst/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 rotWithShape="0">
                <a:gsLst>
                  <a:gs pos="31000">
                    <a:srgbClr val="FFFFFF">
                      <a:alpha val="34117"/>
                    </a:srgbClr>
                  </a:gs>
                  <a:gs pos="100000">
                    <a:srgbClr val="FFD85C">
                      <a:alpha val="39215"/>
                    </a:srgbClr>
                  </a:gs>
                </a:gsLst>
                <a:lin ang="2113200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1" name="TextBox 26"/>
              <p:cNvSpPr/>
              <p:nvPr/>
            </p:nvSpPr>
            <p:spPr>
              <a:xfrm>
                <a:off x="8269560" y="2439000"/>
                <a:ext cx="252000" cy="24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t">
                <a:sp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600" b="0" strike="noStrike" spc="-1">
                    <a:solidFill>
                      <a:srgbClr val="FFFFFF"/>
                    </a:solidFill>
                    <a:latin typeface="세방고딕 Bold"/>
                    <a:ea typeface="세방고딕 Bold"/>
                  </a:rPr>
                  <a:t>4</a:t>
                </a:r>
                <a:endParaRPr lang="en-US" sz="1600" b="0" strike="noStrike" spc="-1">
                  <a:latin typeface="Noto Sans CJK KR"/>
                </a:endParaRPr>
              </a:p>
            </p:txBody>
          </p:sp>
        </p:grpSp>
        <p:sp>
          <p:nvSpPr>
            <p:cNvPr id="192" name="TextBox 18"/>
            <p:cNvSpPr/>
            <p:nvPr/>
          </p:nvSpPr>
          <p:spPr>
            <a:xfrm>
              <a:off x="7548120" y="3060000"/>
              <a:ext cx="1700640" cy="72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10000"/>
                </a:lnSpc>
                <a:buNone/>
              </a:pPr>
              <a:r>
                <a:rPr lang="ko-KR" sz="1900" b="1" strike="noStrike" spc="-1">
                  <a:solidFill>
                    <a:srgbClr val="FFC000"/>
                  </a:solidFill>
                  <a:latin typeface="맑은 고딕 Semilight"/>
                  <a:ea typeface="맑은 고딕 Semilight"/>
                </a:rPr>
                <a:t>프로젝트</a:t>
              </a:r>
              <a:br>
                <a:rPr sz="1900"/>
              </a:br>
              <a:r>
                <a:rPr lang="ko-KR" sz="1900" b="1" strike="noStrike" spc="-1">
                  <a:solidFill>
                    <a:srgbClr val="FFC000"/>
                  </a:solidFill>
                  <a:latin typeface="맑은 고딕 Semilight"/>
                  <a:ea typeface="맑은 고딕 Semilight"/>
                </a:rPr>
                <a:t>구조</a:t>
              </a:r>
              <a:endParaRPr lang="en-US" sz="1900" b="0" strike="noStrike" spc="-1">
                <a:latin typeface="Noto Sans CJK KR"/>
              </a:endParaRPr>
            </a:p>
          </p:txBody>
        </p:sp>
      </p:grpSp>
      <p:grpSp>
        <p:nvGrpSpPr>
          <p:cNvPr id="193" name="그룹 44"/>
          <p:cNvGrpSpPr/>
          <p:nvPr/>
        </p:nvGrpSpPr>
        <p:grpSpPr>
          <a:xfrm>
            <a:off x="491760" y="2338920"/>
            <a:ext cx="2118600" cy="3830040"/>
            <a:chOff x="491760" y="2338920"/>
            <a:chExt cx="2118600" cy="3830040"/>
          </a:xfrm>
        </p:grpSpPr>
        <p:grpSp>
          <p:nvGrpSpPr>
            <p:cNvPr id="194" name="그룹 80"/>
            <p:cNvGrpSpPr/>
            <p:nvPr/>
          </p:nvGrpSpPr>
          <p:grpSpPr>
            <a:xfrm>
              <a:off x="491760" y="2562840"/>
              <a:ext cx="2118600" cy="3606120"/>
              <a:chOff x="491760" y="2562840"/>
              <a:chExt cx="2118600" cy="3606120"/>
            </a:xfrm>
          </p:grpSpPr>
          <p:sp>
            <p:nvSpPr>
              <p:cNvPr id="195" name="사각형: 둥근 위쪽 모서리 88"/>
              <p:cNvSpPr/>
              <p:nvPr/>
            </p:nvSpPr>
            <p:spPr>
              <a:xfrm>
                <a:off x="491760" y="2562840"/>
                <a:ext cx="2118600" cy="3606120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FCFDFE"/>
              </a:solidFill>
              <a:ln w="25560">
                <a:noFill/>
              </a:ln>
              <a:effectLst>
                <a:outerShdw blurRad="63360" rotWithShape="0">
                  <a:srgbClr val="3378C8">
                    <a:alpha val="1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6" name="직사각형 89"/>
              <p:cNvSpPr/>
              <p:nvPr/>
            </p:nvSpPr>
            <p:spPr>
              <a:xfrm>
                <a:off x="491760" y="6029280"/>
                <a:ext cx="2118600" cy="139320"/>
              </a:xfrm>
              <a:prstGeom prst="rect">
                <a:avLst/>
              </a:prstGeom>
              <a:solidFill>
                <a:srgbClr val="3378C8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97" name="TextBox 81"/>
            <p:cNvSpPr/>
            <p:nvPr/>
          </p:nvSpPr>
          <p:spPr>
            <a:xfrm>
              <a:off x="700920" y="3055320"/>
              <a:ext cx="1700640" cy="99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10000"/>
                </a:lnSpc>
                <a:buNone/>
              </a:pPr>
              <a:r>
                <a:rPr lang="ko-KR" sz="1800" b="1" strike="noStrike" spc="-1">
                  <a:solidFill>
                    <a:srgbClr val="3378C8"/>
                  </a:solidFill>
                  <a:latin typeface="맑은 고딕"/>
                  <a:ea typeface="맑은 고딕"/>
                </a:rPr>
                <a:t>프로젝트 주제 및 선정 배경</a:t>
              </a:r>
              <a:r>
                <a:rPr lang="en-US" sz="1800" b="1" strike="noStrike" spc="-1">
                  <a:solidFill>
                    <a:srgbClr val="3378C8"/>
                  </a:solidFill>
                  <a:latin typeface="맑은 고딕"/>
                  <a:ea typeface="맑은 고딕"/>
                </a:rPr>
                <a:t>, </a:t>
              </a:r>
              <a:br>
                <a:rPr sz="1800"/>
              </a:br>
              <a:r>
                <a:rPr lang="ko-KR" sz="1800" b="1" strike="noStrike" spc="-1">
                  <a:solidFill>
                    <a:srgbClr val="3378C8"/>
                  </a:solidFill>
                  <a:latin typeface="맑은 고딕"/>
                  <a:ea typeface="맑은 고딕"/>
                </a:rPr>
                <a:t>기획의도</a:t>
              </a:r>
              <a:endParaRPr lang="en-US" sz="1800" b="0" strike="noStrike" spc="-1">
                <a:latin typeface="Noto Sans CJK KR"/>
              </a:endParaRPr>
            </a:p>
          </p:txBody>
        </p:sp>
        <p:grpSp>
          <p:nvGrpSpPr>
            <p:cNvPr id="198" name="그룹 82"/>
            <p:cNvGrpSpPr/>
            <p:nvPr/>
          </p:nvGrpSpPr>
          <p:grpSpPr>
            <a:xfrm>
              <a:off x="1380600" y="2338920"/>
              <a:ext cx="412920" cy="378360"/>
              <a:chOff x="1380600" y="2338920"/>
              <a:chExt cx="412920" cy="378360"/>
            </a:xfrm>
          </p:grpSpPr>
          <p:sp>
            <p:nvSpPr>
              <p:cNvPr id="199" name="육각형 85"/>
              <p:cNvSpPr/>
              <p:nvPr/>
            </p:nvSpPr>
            <p:spPr>
              <a:xfrm>
                <a:off x="1388880" y="2368800"/>
                <a:ext cx="404640" cy="34848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3378C8"/>
              </a:solidFill>
              <a:ln w="25560">
                <a:solidFill>
                  <a:srgbClr val="3378C8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0" name="자유형: 도형 86"/>
              <p:cNvSpPr/>
              <p:nvPr/>
            </p:nvSpPr>
            <p:spPr>
              <a:xfrm rot="4666800">
                <a:off x="1415880" y="2361600"/>
                <a:ext cx="302760" cy="317160"/>
              </a:xfrm>
              <a:custGeom>
                <a:avLst/>
                <a:gdLst/>
                <a:ahLst/>
                <a:cxnLst/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 rotWithShape="0">
                <a:gsLst>
                  <a:gs pos="31000">
                    <a:srgbClr val="FFFFFF">
                      <a:alpha val="20000"/>
                    </a:srgbClr>
                  </a:gs>
                  <a:gs pos="100000">
                    <a:srgbClr val="2069C2">
                      <a:alpha val="14117"/>
                    </a:srgbClr>
                  </a:gs>
                </a:gsLst>
                <a:lin ang="2113200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1" name="TextBox 87"/>
              <p:cNvSpPr/>
              <p:nvPr/>
            </p:nvSpPr>
            <p:spPr>
              <a:xfrm>
                <a:off x="1465200" y="2434320"/>
                <a:ext cx="252000" cy="24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t">
                <a:sp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600" b="0" strike="noStrike" spc="-1">
                    <a:solidFill>
                      <a:srgbClr val="FFFFFF"/>
                    </a:solidFill>
                    <a:latin typeface="세방고딕 Bold"/>
                    <a:ea typeface="세방고딕 Bold"/>
                  </a:rPr>
                  <a:t>1</a:t>
                </a:r>
                <a:endParaRPr lang="en-US" sz="1600" b="0" strike="noStrike" spc="-1">
                  <a:latin typeface="Noto Sans CJK KR"/>
                </a:endParaRPr>
              </a:p>
            </p:txBody>
          </p:sp>
        </p:grpSp>
        <p:sp>
          <p:nvSpPr>
            <p:cNvPr id="202" name="TextBox 83"/>
            <p:cNvSpPr/>
            <p:nvPr/>
          </p:nvSpPr>
          <p:spPr>
            <a:xfrm>
              <a:off x="491760" y="4448520"/>
              <a:ext cx="2118600" cy="1092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10000"/>
                </a:lnSpc>
                <a:buNone/>
              </a:pPr>
              <a:r>
                <a:rPr lang="ko-KR" sz="12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차선 인식 기반으로 자율주행하는 터틀봇에 매니퓰레이터를 결합해</a:t>
              </a:r>
              <a:r>
                <a:rPr lang="en-US" sz="12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, </a:t>
              </a:r>
              <a:r>
                <a:rPr lang="ko-KR" sz="12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이동 중 작업 수행이 가능한 모바일 서비스 로봇 구현</a:t>
              </a:r>
              <a:endParaRPr lang="en-US" sz="1200" b="0" strike="noStrike" spc="-1">
                <a:latin typeface="Noto Sans CJK KR"/>
              </a:endParaRPr>
            </a:p>
          </p:txBody>
        </p:sp>
      </p:grpSp>
      <p:grpSp>
        <p:nvGrpSpPr>
          <p:cNvPr id="203" name="그룹 90"/>
          <p:cNvGrpSpPr/>
          <p:nvPr/>
        </p:nvGrpSpPr>
        <p:grpSpPr>
          <a:xfrm>
            <a:off x="2774160" y="2343600"/>
            <a:ext cx="2118600" cy="3830040"/>
            <a:chOff x="2774160" y="2343600"/>
            <a:chExt cx="2118600" cy="3830040"/>
          </a:xfrm>
        </p:grpSpPr>
        <p:grpSp>
          <p:nvGrpSpPr>
            <p:cNvPr id="204" name="그룹 91"/>
            <p:cNvGrpSpPr/>
            <p:nvPr/>
          </p:nvGrpSpPr>
          <p:grpSpPr>
            <a:xfrm>
              <a:off x="2774160" y="2567520"/>
              <a:ext cx="2118600" cy="3606120"/>
              <a:chOff x="2774160" y="2567520"/>
              <a:chExt cx="2118600" cy="3606120"/>
            </a:xfrm>
          </p:grpSpPr>
          <p:sp>
            <p:nvSpPr>
              <p:cNvPr id="205" name="사각형: 둥근 위쪽 모서리 99"/>
              <p:cNvSpPr/>
              <p:nvPr/>
            </p:nvSpPr>
            <p:spPr>
              <a:xfrm>
                <a:off x="2774160" y="2567520"/>
                <a:ext cx="2118600" cy="3606120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FFFEFB"/>
              </a:solidFill>
              <a:ln w="25560">
                <a:noFill/>
              </a:ln>
              <a:effectLst>
                <a:outerShdw blurRad="63360" rotWithShape="0">
                  <a:srgbClr val="FFD85C">
                    <a:alpha val="2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6" name="직사각형 100"/>
              <p:cNvSpPr/>
              <p:nvPr/>
            </p:nvSpPr>
            <p:spPr>
              <a:xfrm>
                <a:off x="2774160" y="6033960"/>
                <a:ext cx="2118600" cy="139320"/>
              </a:xfrm>
              <a:prstGeom prst="rect">
                <a:avLst/>
              </a:prstGeom>
              <a:solidFill>
                <a:srgbClr val="FFD85C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07" name="그룹 92"/>
            <p:cNvGrpSpPr/>
            <p:nvPr/>
          </p:nvGrpSpPr>
          <p:grpSpPr>
            <a:xfrm>
              <a:off x="3669840" y="2343600"/>
              <a:ext cx="413280" cy="378360"/>
              <a:chOff x="3669840" y="2343600"/>
              <a:chExt cx="413280" cy="378360"/>
            </a:xfrm>
          </p:grpSpPr>
          <p:sp>
            <p:nvSpPr>
              <p:cNvPr id="208" name="육각형 96"/>
              <p:cNvSpPr/>
              <p:nvPr/>
            </p:nvSpPr>
            <p:spPr>
              <a:xfrm>
                <a:off x="3678480" y="2373480"/>
                <a:ext cx="404640" cy="34848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D85C"/>
              </a:solidFill>
              <a:ln w="25560">
                <a:solidFill>
                  <a:srgbClr val="FFD85C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9" name="자유형: 도형 97"/>
              <p:cNvSpPr/>
              <p:nvPr/>
            </p:nvSpPr>
            <p:spPr>
              <a:xfrm rot="4666800">
                <a:off x="3705120" y="2366280"/>
                <a:ext cx="302760" cy="317160"/>
              </a:xfrm>
              <a:custGeom>
                <a:avLst/>
                <a:gdLst/>
                <a:ahLst/>
                <a:cxnLst/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 rotWithShape="0">
                <a:gsLst>
                  <a:gs pos="31000">
                    <a:srgbClr val="FFFFFF">
                      <a:alpha val="34117"/>
                    </a:srgbClr>
                  </a:gs>
                  <a:gs pos="100000">
                    <a:srgbClr val="FFD85C">
                      <a:alpha val="39215"/>
                    </a:srgbClr>
                  </a:gs>
                </a:gsLst>
                <a:lin ang="2113200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0" name="TextBox 98"/>
              <p:cNvSpPr/>
              <p:nvPr/>
            </p:nvSpPr>
            <p:spPr>
              <a:xfrm>
                <a:off x="3754800" y="2439000"/>
                <a:ext cx="252000" cy="24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t">
                <a:sp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600" b="0" strike="noStrike" spc="-1">
                    <a:solidFill>
                      <a:srgbClr val="FFFFFF"/>
                    </a:solidFill>
                    <a:latin typeface="세방고딕 Bold"/>
                    <a:ea typeface="세방고딕 Bold"/>
                  </a:rPr>
                  <a:t>2</a:t>
                </a:r>
                <a:endParaRPr lang="en-US" sz="1600" b="0" strike="noStrike" spc="-1">
                  <a:latin typeface="Noto Sans CJK KR"/>
                </a:endParaRPr>
              </a:p>
            </p:txBody>
          </p:sp>
        </p:grpSp>
        <p:sp>
          <p:nvSpPr>
            <p:cNvPr id="211" name="TextBox 93"/>
            <p:cNvSpPr/>
            <p:nvPr/>
          </p:nvSpPr>
          <p:spPr>
            <a:xfrm>
              <a:off x="2983320" y="3060000"/>
              <a:ext cx="1700640" cy="72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10000"/>
                </a:lnSpc>
                <a:buNone/>
              </a:pPr>
              <a:r>
                <a:rPr lang="ko-KR" sz="1900" b="1" strike="noStrike" spc="-1">
                  <a:solidFill>
                    <a:srgbClr val="FFC000"/>
                  </a:solidFill>
                  <a:latin typeface="맑은 고딕 Semilight"/>
                  <a:ea typeface="맑은 고딕 Semilight"/>
                </a:rPr>
                <a:t>프로젝트</a:t>
              </a:r>
              <a:br>
                <a:rPr sz="1900"/>
              </a:br>
              <a:r>
                <a:rPr lang="ko-KR" sz="1900" b="1" strike="noStrike" spc="-1">
                  <a:solidFill>
                    <a:srgbClr val="FFC000"/>
                  </a:solidFill>
                  <a:latin typeface="맑은 고딕 Semilight"/>
                  <a:ea typeface="맑은 고딕 Semilight"/>
                </a:rPr>
                <a:t>내용 </a:t>
              </a:r>
              <a:endParaRPr lang="en-US" sz="1900" b="0" strike="noStrike" spc="-1">
                <a:latin typeface="Noto Sans CJK KR"/>
              </a:endParaRPr>
            </a:p>
          </p:txBody>
        </p:sp>
        <p:sp>
          <p:nvSpPr>
            <p:cNvPr id="212" name="TextBox 94"/>
            <p:cNvSpPr/>
            <p:nvPr/>
          </p:nvSpPr>
          <p:spPr>
            <a:xfrm>
              <a:off x="2774160" y="4453200"/>
              <a:ext cx="2118600" cy="1493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10000"/>
                </a:lnSpc>
                <a:buNone/>
              </a:pPr>
              <a:r>
                <a:rPr lang="en-US" sz="12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-  </a:t>
              </a:r>
              <a:r>
                <a:rPr lang="ko-KR" sz="12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컴퓨터 비전 기반 차선</a:t>
              </a:r>
              <a:endParaRPr lang="en-US" sz="1200" b="0" strike="noStrike" spc="-1">
                <a:latin typeface="Noto Sans CJK KR"/>
              </a:endParaRPr>
            </a:p>
            <a:p>
              <a:pPr algn="ctr">
                <a:lnSpc>
                  <a:spcPct val="110000"/>
                </a:lnSpc>
                <a:buNone/>
              </a:pPr>
              <a:r>
                <a:rPr lang="en-US" sz="12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(</a:t>
              </a:r>
              <a:r>
                <a:rPr lang="ko-KR" sz="12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가이드 라인</a:t>
              </a:r>
              <a:r>
                <a:rPr lang="en-US" sz="12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) </a:t>
              </a:r>
              <a:r>
                <a:rPr lang="ko-KR" sz="12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인식</a:t>
              </a:r>
              <a:endParaRPr lang="en-US" sz="1200" b="0" strike="noStrike" spc="-1">
                <a:latin typeface="Noto Sans CJK KR"/>
              </a:endParaRPr>
            </a:p>
            <a:p>
              <a:pPr algn="ctr">
                <a:lnSpc>
                  <a:spcPct val="110000"/>
                </a:lnSpc>
                <a:buNone/>
              </a:pPr>
              <a:r>
                <a:rPr lang="en-US" sz="12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 </a:t>
              </a:r>
              <a:br>
                <a:rPr sz="1200"/>
              </a:br>
              <a:r>
                <a:rPr lang="en-US" sz="1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-</a:t>
              </a:r>
              <a:r>
                <a:rPr lang="ko-KR" sz="12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자율 주행 로봇 제어</a:t>
              </a:r>
              <a:br>
                <a:rPr sz="1200"/>
              </a:br>
              <a:endParaRPr lang="en-US" sz="1200" b="0" strike="noStrike" spc="-1">
                <a:latin typeface="Noto Sans CJK KR"/>
              </a:endParaRPr>
            </a:p>
            <a:p>
              <a:pPr algn="ctr">
                <a:lnSpc>
                  <a:spcPct val="110000"/>
                </a:lnSpc>
                <a:buNone/>
              </a:pPr>
              <a:r>
                <a:rPr lang="en-US" sz="12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- Aruco marker </a:t>
              </a:r>
              <a:r>
                <a:rPr lang="ko-KR" sz="12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활용 매니퓰레이터 조작 </a:t>
              </a:r>
              <a:endParaRPr lang="en-US" sz="1200" b="0" strike="noStrike" spc="-1">
                <a:latin typeface="Noto Sans CJK KR"/>
              </a:endParaRPr>
            </a:p>
          </p:txBody>
        </p:sp>
      </p:grpSp>
      <p:grpSp>
        <p:nvGrpSpPr>
          <p:cNvPr id="213" name="그룹 101"/>
          <p:cNvGrpSpPr/>
          <p:nvPr/>
        </p:nvGrpSpPr>
        <p:grpSpPr>
          <a:xfrm>
            <a:off x="5054400" y="2343600"/>
            <a:ext cx="2120760" cy="3830040"/>
            <a:chOff x="5054400" y="2343600"/>
            <a:chExt cx="2120760" cy="3830040"/>
          </a:xfrm>
        </p:grpSpPr>
        <p:grpSp>
          <p:nvGrpSpPr>
            <p:cNvPr id="214" name="그룹 102"/>
            <p:cNvGrpSpPr/>
            <p:nvPr/>
          </p:nvGrpSpPr>
          <p:grpSpPr>
            <a:xfrm>
              <a:off x="5056560" y="2567520"/>
              <a:ext cx="2118600" cy="3606120"/>
              <a:chOff x="5056560" y="2567520"/>
              <a:chExt cx="2118600" cy="3606120"/>
            </a:xfrm>
          </p:grpSpPr>
          <p:sp>
            <p:nvSpPr>
              <p:cNvPr id="215" name="사각형: 둥근 위쪽 모서리 110"/>
              <p:cNvSpPr/>
              <p:nvPr/>
            </p:nvSpPr>
            <p:spPr>
              <a:xfrm>
                <a:off x="5056560" y="2567520"/>
                <a:ext cx="2118600" cy="3606120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FCFDFE"/>
              </a:solidFill>
              <a:ln w="25560">
                <a:noFill/>
              </a:ln>
              <a:effectLst>
                <a:outerShdw blurRad="63360" rotWithShape="0">
                  <a:srgbClr val="3378C8">
                    <a:alpha val="1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6" name="직사각형 111"/>
              <p:cNvSpPr/>
              <p:nvPr/>
            </p:nvSpPr>
            <p:spPr>
              <a:xfrm>
                <a:off x="5056560" y="6033960"/>
                <a:ext cx="2118600" cy="139320"/>
              </a:xfrm>
              <a:prstGeom prst="rect">
                <a:avLst/>
              </a:prstGeom>
              <a:solidFill>
                <a:srgbClr val="3378C8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17" name="그룹 103"/>
            <p:cNvGrpSpPr/>
            <p:nvPr/>
          </p:nvGrpSpPr>
          <p:grpSpPr>
            <a:xfrm>
              <a:off x="5905080" y="2343600"/>
              <a:ext cx="413280" cy="378360"/>
              <a:chOff x="5905080" y="2343600"/>
              <a:chExt cx="413280" cy="378360"/>
            </a:xfrm>
          </p:grpSpPr>
          <p:sp>
            <p:nvSpPr>
              <p:cNvPr id="218" name="육각형 107"/>
              <p:cNvSpPr/>
              <p:nvPr/>
            </p:nvSpPr>
            <p:spPr>
              <a:xfrm>
                <a:off x="5913720" y="2373480"/>
                <a:ext cx="404640" cy="34848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3378C8"/>
              </a:solidFill>
              <a:ln w="25560">
                <a:solidFill>
                  <a:srgbClr val="3378C8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9" name="자유형: 도형 108"/>
              <p:cNvSpPr/>
              <p:nvPr/>
            </p:nvSpPr>
            <p:spPr>
              <a:xfrm rot="4666800">
                <a:off x="5940360" y="2366280"/>
                <a:ext cx="302760" cy="317160"/>
              </a:xfrm>
              <a:custGeom>
                <a:avLst/>
                <a:gdLst/>
                <a:ahLst/>
                <a:cxnLst/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 rotWithShape="0">
                <a:gsLst>
                  <a:gs pos="31000">
                    <a:srgbClr val="FFFFFF">
                      <a:alpha val="20000"/>
                    </a:srgbClr>
                  </a:gs>
                  <a:gs pos="100000">
                    <a:srgbClr val="2069C2">
                      <a:alpha val="14117"/>
                    </a:srgbClr>
                  </a:gs>
                </a:gsLst>
                <a:lin ang="2113200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0" name="TextBox 109"/>
              <p:cNvSpPr/>
              <p:nvPr/>
            </p:nvSpPr>
            <p:spPr>
              <a:xfrm>
                <a:off x="5990040" y="2439000"/>
                <a:ext cx="252000" cy="24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t">
                <a:sp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600" b="0" strike="noStrike" spc="-1">
                    <a:solidFill>
                      <a:srgbClr val="FFFFFF"/>
                    </a:solidFill>
                    <a:latin typeface="세방고딕 Bold"/>
                    <a:ea typeface="세방고딕 Bold"/>
                  </a:rPr>
                  <a:t>3</a:t>
                </a:r>
                <a:endParaRPr lang="en-US" sz="1600" b="0" strike="noStrike" spc="-1">
                  <a:latin typeface="Noto Sans CJK KR"/>
                </a:endParaRPr>
              </a:p>
            </p:txBody>
          </p:sp>
        </p:grpSp>
        <p:sp>
          <p:nvSpPr>
            <p:cNvPr id="221" name="TextBox 104"/>
            <p:cNvSpPr/>
            <p:nvPr/>
          </p:nvSpPr>
          <p:spPr>
            <a:xfrm>
              <a:off x="5265720" y="3060000"/>
              <a:ext cx="1700640" cy="69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10000"/>
                </a:lnSpc>
                <a:buNone/>
              </a:pPr>
              <a:r>
                <a:rPr lang="ko-KR" sz="1800" b="1" strike="noStrike" spc="-1">
                  <a:solidFill>
                    <a:srgbClr val="3378C8"/>
                  </a:solidFill>
                  <a:latin typeface="맑은 고딕"/>
                  <a:ea typeface="맑은 고딕"/>
                </a:rPr>
                <a:t>활용 장비 및</a:t>
              </a:r>
              <a:br>
                <a:rPr sz="1800"/>
              </a:br>
              <a:r>
                <a:rPr lang="ko-KR" sz="1800" b="1" strike="noStrike" spc="-1">
                  <a:solidFill>
                    <a:srgbClr val="3378C8"/>
                  </a:solidFill>
                  <a:latin typeface="맑은 고딕"/>
                  <a:ea typeface="맑은 고딕"/>
                </a:rPr>
                <a:t>재료</a:t>
              </a:r>
              <a:endParaRPr lang="en-US" sz="1800" b="0" strike="noStrike" spc="-1">
                <a:latin typeface="Noto Sans CJK KR"/>
              </a:endParaRPr>
            </a:p>
          </p:txBody>
        </p:sp>
        <p:sp>
          <p:nvSpPr>
            <p:cNvPr id="222" name="TextBox 105"/>
            <p:cNvSpPr/>
            <p:nvPr/>
          </p:nvSpPr>
          <p:spPr>
            <a:xfrm>
              <a:off x="5054400" y="4453200"/>
              <a:ext cx="2118600" cy="1643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marL="171360" indent="-171360" algn="ctr">
                <a:lnSpc>
                  <a:spcPct val="110000"/>
                </a:lnSpc>
                <a:buClr>
                  <a:srgbClr val="000000"/>
                </a:buClr>
                <a:buFont typeface="StarSymbol"/>
                <a:buChar char="-"/>
              </a:pPr>
              <a:r>
                <a:rPr lang="en-US" sz="1200" b="0" strike="noStrike" spc="-1">
                  <a:solidFill>
                    <a:srgbClr val="000000"/>
                  </a:solidFill>
                  <a:latin typeface="맑은 고딕"/>
                  <a:ea typeface="맑은 고딕"/>
                </a:rPr>
                <a:t>Turtlebot3 Waffle</a:t>
              </a:r>
              <a:br>
                <a:rPr sz="1200"/>
              </a:br>
              <a:r>
                <a:rPr lang="en-US" sz="300" b="0" strike="noStrike" spc="-1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endParaRPr lang="en-US" sz="300" b="0" strike="noStrike" spc="-1">
                <a:latin typeface="Noto Sans CJK KR"/>
              </a:endParaRPr>
            </a:p>
            <a:p>
              <a:pPr marL="171360" indent="-171360" algn="ctr">
                <a:lnSpc>
                  <a:spcPct val="110000"/>
                </a:lnSpc>
                <a:buClr>
                  <a:srgbClr val="000000"/>
                </a:buClr>
                <a:buFont typeface="StarSymbol"/>
                <a:buChar char="-"/>
              </a:pPr>
              <a:r>
                <a:rPr lang="en-US" sz="1200" b="0" strike="noStrike" spc="-1">
                  <a:solidFill>
                    <a:srgbClr val="000000"/>
                  </a:solidFill>
                  <a:latin typeface="맑은 고딕"/>
                  <a:ea typeface="맑은 고딕"/>
                </a:rPr>
                <a:t>NVIDIA Jetson</a:t>
              </a:r>
              <a:endParaRPr lang="en-US" sz="1200" b="0" strike="noStrike" spc="-1">
                <a:latin typeface="Noto Sans CJK KR"/>
              </a:endParaRPr>
            </a:p>
            <a:p>
              <a:pPr marL="171360" indent="-171360" algn="ctr">
                <a:lnSpc>
                  <a:spcPct val="110000"/>
                </a:lnSpc>
                <a:buClr>
                  <a:srgbClr val="000000"/>
                </a:buClr>
                <a:buFont typeface="StarSymbol"/>
                <a:buChar char="-"/>
              </a:pPr>
              <a:r>
                <a:rPr lang="en-US" sz="1200" b="0" strike="noStrike" spc="-1">
                  <a:solidFill>
                    <a:srgbClr val="000000"/>
                  </a:solidFill>
                  <a:latin typeface="맑은 고딕"/>
                  <a:ea typeface="맑은 고딕"/>
                </a:rPr>
                <a:t>Gazebo</a:t>
              </a:r>
              <a:br>
                <a:rPr sz="1200"/>
              </a:br>
              <a:r>
                <a:rPr lang="en-US" sz="300" b="0" strike="noStrike" spc="-1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endParaRPr lang="en-US" sz="300" b="0" strike="noStrike" spc="-1">
                <a:latin typeface="Noto Sans CJK KR"/>
              </a:endParaRPr>
            </a:p>
            <a:p>
              <a:pPr marL="171360" indent="-171360" algn="ctr">
                <a:lnSpc>
                  <a:spcPct val="110000"/>
                </a:lnSpc>
                <a:buClr>
                  <a:srgbClr val="000000"/>
                </a:buClr>
                <a:buFont typeface="StarSymbol"/>
                <a:buChar char="-"/>
              </a:pPr>
              <a:r>
                <a:rPr lang="en-US" sz="1200" b="0" strike="noStrike" spc="-1">
                  <a:solidFill>
                    <a:srgbClr val="000000"/>
                  </a:solidFill>
                  <a:latin typeface="맑은 고딕"/>
                  <a:ea typeface="맑은 고딕"/>
                </a:rPr>
                <a:t>Python</a:t>
              </a:r>
              <a:br>
                <a:rPr sz="1200"/>
              </a:br>
              <a:r>
                <a:rPr lang="en-US" sz="300" b="0" strike="noStrike" spc="-1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endParaRPr lang="en-US" sz="300" b="0" strike="noStrike" spc="-1">
                <a:latin typeface="Noto Sans CJK KR"/>
              </a:endParaRPr>
            </a:p>
            <a:p>
              <a:pPr marL="171360" indent="-171360" algn="ctr">
                <a:lnSpc>
                  <a:spcPct val="110000"/>
                </a:lnSpc>
                <a:buClr>
                  <a:srgbClr val="000000"/>
                </a:buClr>
                <a:buFont typeface="StarSymbol"/>
                <a:buChar char="-"/>
              </a:pPr>
              <a:r>
                <a:rPr lang="en-US" sz="1200" b="0" strike="noStrike" spc="-1">
                  <a:solidFill>
                    <a:srgbClr val="000000"/>
                  </a:solidFill>
                  <a:latin typeface="맑은 고딕"/>
                  <a:ea typeface="맑은 고딕"/>
                </a:rPr>
                <a:t>Ubuntu 22.04</a:t>
              </a:r>
              <a:endParaRPr lang="en-US" sz="1200" b="0" strike="noStrike" spc="-1">
                <a:latin typeface="Noto Sans CJK KR"/>
              </a:endParaRPr>
            </a:p>
            <a:p>
              <a:pPr algn="ctr">
                <a:lnSpc>
                  <a:spcPct val="110000"/>
                </a:lnSpc>
                <a:buNone/>
              </a:pPr>
              <a:endParaRPr lang="en-US" sz="1200" b="0" strike="noStrike" spc="-1">
                <a:latin typeface="Noto Sans CJK KR"/>
              </a:endParaRPr>
            </a:p>
            <a:p>
              <a:pPr algn="ctr">
                <a:lnSpc>
                  <a:spcPct val="110000"/>
                </a:lnSpc>
                <a:buNone/>
              </a:pPr>
              <a:endParaRPr lang="en-US" sz="1200" b="0" strike="noStrike" spc="-1">
                <a:latin typeface="Noto Sans CJK KR"/>
              </a:endParaRPr>
            </a:p>
          </p:txBody>
        </p:sp>
      </p:grpSp>
      <p:grpSp>
        <p:nvGrpSpPr>
          <p:cNvPr id="223" name="그룹 112"/>
          <p:cNvGrpSpPr/>
          <p:nvPr/>
        </p:nvGrpSpPr>
        <p:grpSpPr>
          <a:xfrm>
            <a:off x="9616680" y="2343600"/>
            <a:ext cx="2123280" cy="3830040"/>
            <a:chOff x="9616680" y="2343600"/>
            <a:chExt cx="2123280" cy="3830040"/>
          </a:xfrm>
        </p:grpSpPr>
        <p:grpSp>
          <p:nvGrpSpPr>
            <p:cNvPr id="224" name="그룹 113"/>
            <p:cNvGrpSpPr/>
            <p:nvPr/>
          </p:nvGrpSpPr>
          <p:grpSpPr>
            <a:xfrm>
              <a:off x="9621360" y="2567520"/>
              <a:ext cx="2118600" cy="3606120"/>
              <a:chOff x="9621360" y="2567520"/>
              <a:chExt cx="2118600" cy="3606120"/>
            </a:xfrm>
          </p:grpSpPr>
          <p:sp>
            <p:nvSpPr>
              <p:cNvPr id="225" name="사각형: 둥근 위쪽 모서리 121"/>
              <p:cNvSpPr/>
              <p:nvPr/>
            </p:nvSpPr>
            <p:spPr>
              <a:xfrm>
                <a:off x="9621360" y="2567520"/>
                <a:ext cx="2118600" cy="3606120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FCFDFE"/>
              </a:solidFill>
              <a:ln w="25560">
                <a:noFill/>
              </a:ln>
              <a:effectLst>
                <a:outerShdw blurRad="63360" rotWithShape="0">
                  <a:srgbClr val="3378C8">
                    <a:alpha val="1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" name="직사각형 122"/>
              <p:cNvSpPr/>
              <p:nvPr/>
            </p:nvSpPr>
            <p:spPr>
              <a:xfrm>
                <a:off x="9621360" y="6033960"/>
                <a:ext cx="2118600" cy="139320"/>
              </a:xfrm>
              <a:prstGeom prst="rect">
                <a:avLst/>
              </a:prstGeom>
              <a:solidFill>
                <a:srgbClr val="3378C8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27" name="그룹 114"/>
            <p:cNvGrpSpPr/>
            <p:nvPr/>
          </p:nvGrpSpPr>
          <p:grpSpPr>
            <a:xfrm>
              <a:off x="10469880" y="2343600"/>
              <a:ext cx="413280" cy="378360"/>
              <a:chOff x="10469880" y="2343600"/>
              <a:chExt cx="413280" cy="378360"/>
            </a:xfrm>
          </p:grpSpPr>
          <p:sp>
            <p:nvSpPr>
              <p:cNvPr id="228" name="육각형 118"/>
              <p:cNvSpPr/>
              <p:nvPr/>
            </p:nvSpPr>
            <p:spPr>
              <a:xfrm>
                <a:off x="10478520" y="2373480"/>
                <a:ext cx="404640" cy="34848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3378C8"/>
              </a:solidFill>
              <a:ln w="25560">
                <a:solidFill>
                  <a:srgbClr val="3378C8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9" name="자유형: 도형 119"/>
              <p:cNvSpPr/>
              <p:nvPr/>
            </p:nvSpPr>
            <p:spPr>
              <a:xfrm rot="4666800">
                <a:off x="10505160" y="2366280"/>
                <a:ext cx="302760" cy="317160"/>
              </a:xfrm>
              <a:custGeom>
                <a:avLst/>
                <a:gdLst/>
                <a:ahLst/>
                <a:cxnLst/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 rotWithShape="0">
                <a:gsLst>
                  <a:gs pos="31000">
                    <a:srgbClr val="FFFFFF">
                      <a:alpha val="20000"/>
                    </a:srgbClr>
                  </a:gs>
                  <a:gs pos="100000">
                    <a:srgbClr val="2069C2">
                      <a:alpha val="14117"/>
                    </a:srgbClr>
                  </a:gs>
                </a:gsLst>
                <a:lin ang="2113200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0" name="TextBox 120"/>
              <p:cNvSpPr/>
              <p:nvPr/>
            </p:nvSpPr>
            <p:spPr>
              <a:xfrm>
                <a:off x="10554840" y="2439000"/>
                <a:ext cx="252000" cy="24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t">
                <a:sp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600" b="0" strike="noStrike" spc="-1">
                    <a:solidFill>
                      <a:srgbClr val="FFFFFF"/>
                    </a:solidFill>
                    <a:latin typeface="세방고딕 Bold"/>
                    <a:ea typeface="세방고딕 Bold"/>
                  </a:rPr>
                  <a:t>5</a:t>
                </a:r>
                <a:endParaRPr lang="en-US" sz="1600" b="0" strike="noStrike" spc="-1">
                  <a:latin typeface="Noto Sans CJK KR"/>
                </a:endParaRPr>
              </a:p>
            </p:txBody>
          </p:sp>
        </p:grpSp>
        <p:sp>
          <p:nvSpPr>
            <p:cNvPr id="231" name="TextBox 115"/>
            <p:cNvSpPr/>
            <p:nvPr/>
          </p:nvSpPr>
          <p:spPr>
            <a:xfrm>
              <a:off x="9823320" y="3060000"/>
              <a:ext cx="1700640" cy="69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10000"/>
                </a:lnSpc>
                <a:buNone/>
              </a:pPr>
              <a:r>
                <a:rPr lang="ko-KR" sz="1800" b="1" strike="noStrike" spc="-1">
                  <a:solidFill>
                    <a:srgbClr val="3378C8"/>
                  </a:solidFill>
                  <a:latin typeface="맑은 고딕"/>
                  <a:ea typeface="맑은 고딕"/>
                </a:rPr>
                <a:t>활용방안 및</a:t>
              </a:r>
              <a:br>
                <a:rPr sz="1800"/>
              </a:br>
              <a:r>
                <a:rPr lang="ko-KR" sz="1800" b="1" strike="noStrike" spc="-1">
                  <a:solidFill>
                    <a:srgbClr val="3378C8"/>
                  </a:solidFill>
                  <a:latin typeface="맑은 고딕"/>
                  <a:ea typeface="맑은 고딕"/>
                </a:rPr>
                <a:t>기대 효과</a:t>
              </a:r>
              <a:endParaRPr lang="en-US" sz="1800" b="0" strike="noStrike" spc="-1">
                <a:latin typeface="Noto Sans CJK KR"/>
              </a:endParaRPr>
            </a:p>
          </p:txBody>
        </p:sp>
        <p:sp>
          <p:nvSpPr>
            <p:cNvPr id="232" name="TextBox 116"/>
            <p:cNvSpPr/>
            <p:nvPr/>
          </p:nvSpPr>
          <p:spPr>
            <a:xfrm>
              <a:off x="9616680" y="4453200"/>
              <a:ext cx="2118600" cy="1494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10000"/>
                </a:lnSpc>
                <a:buNone/>
              </a:pPr>
              <a:r>
                <a:rPr lang="en-US" sz="12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- </a:t>
              </a:r>
              <a:r>
                <a:rPr lang="ko-KR" sz="12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제어된 실내 환경에서 </a:t>
              </a:r>
              <a:r>
                <a:rPr lang="en-US" sz="12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AGV </a:t>
              </a:r>
              <a:r>
                <a:rPr lang="ko-KR" sz="12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등의 기술을 활용한 다양한 서비스 로봇 응용 가능</a:t>
              </a:r>
              <a:endParaRPr lang="en-US" sz="1200" b="0" strike="noStrike" spc="-1">
                <a:latin typeface="Noto Sans CJK KR"/>
              </a:endParaRPr>
            </a:p>
            <a:p>
              <a:pPr algn="ctr">
                <a:lnSpc>
                  <a:spcPct val="110000"/>
                </a:lnSpc>
                <a:buNone/>
              </a:pPr>
              <a:r>
                <a:rPr lang="en-US" sz="12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- </a:t>
              </a:r>
              <a:r>
                <a:rPr lang="ko-KR" sz="12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모바일 매니퓰레이터를 통해 다양한 작업 환경에서 물체 조작 등 복합 업무 수행으로 확장성 확보</a:t>
              </a:r>
              <a:endParaRPr lang="en-US" sz="1200" b="0" strike="noStrike" spc="-1">
                <a:latin typeface="Noto Sans CJK KR"/>
              </a:endParaRPr>
            </a:p>
          </p:txBody>
        </p:sp>
      </p:grpSp>
      <p:sp>
        <p:nvSpPr>
          <p:cNvPr id="233" name="TextBox 77"/>
          <p:cNvSpPr/>
          <p:nvPr/>
        </p:nvSpPr>
        <p:spPr>
          <a:xfrm>
            <a:off x="7358040" y="4446720"/>
            <a:ext cx="2118600" cy="159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1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ko-KR" sz="12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실시간 카메라 영상에서 차선을 검출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12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주행 방향 판단</a:t>
            </a:r>
            <a:br>
              <a:rPr sz="1200"/>
            </a:br>
            <a:r>
              <a:rPr lang="en-US" sz="3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endParaRPr lang="en-US" sz="300" b="0" strike="noStrike" spc="-1">
              <a:latin typeface="Noto Sans CJK KR"/>
            </a:endParaRPr>
          </a:p>
          <a:p>
            <a:pPr algn="ctr">
              <a:lnSpc>
                <a:spcPct val="11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ko-KR" sz="12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매니퓰레이터의 경로 계획 및 작업 수행 </a:t>
            </a:r>
            <a:endParaRPr lang="en-US" sz="1200" b="0" strike="noStrike" spc="-1">
              <a:latin typeface="Noto Sans CJK KR"/>
            </a:endParaRPr>
          </a:p>
          <a:p>
            <a:pPr algn="ctr">
              <a:lnSpc>
                <a:spcPct val="11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-ROS2 </a:t>
            </a:r>
            <a:r>
              <a:rPr lang="ko-KR" sz="12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기반 터틀봇 주행 및 시스템 구성</a:t>
            </a:r>
            <a:br>
              <a:rPr sz="1200"/>
            </a:br>
            <a:r>
              <a:rPr lang="en-US" sz="3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endParaRPr lang="en-US" sz="300" b="0" strike="noStrike" spc="-1">
              <a:latin typeface="Noto Sans CJK KR"/>
            </a:endParaRPr>
          </a:p>
          <a:p>
            <a:pPr algn="ctr">
              <a:lnSpc>
                <a:spcPct val="110000"/>
              </a:lnSpc>
              <a:buNone/>
            </a:pPr>
            <a:endParaRPr lang="en-US" sz="1200" b="0" strike="noStrike" spc="-1">
              <a:latin typeface="Noto Sans CJK KR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604E72F-BCF2-BFCA-3BE3-F190F4B13E89}"/>
              </a:ext>
            </a:extLst>
          </p:cNvPr>
          <p:cNvCxnSpPr>
            <a:cxnSpLocks/>
          </p:cNvCxnSpPr>
          <p:nvPr/>
        </p:nvCxnSpPr>
        <p:spPr>
          <a:xfrm>
            <a:off x="1448830" y="4260129"/>
            <a:ext cx="208445" cy="0"/>
          </a:xfrm>
          <a:prstGeom prst="line">
            <a:avLst/>
          </a:prstGeom>
          <a:ln w="19050">
            <a:solidFill>
              <a:srgbClr val="337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D30FF5A-FF5F-1320-7E18-41237C3FF281}"/>
              </a:ext>
            </a:extLst>
          </p:cNvPr>
          <p:cNvCxnSpPr>
            <a:cxnSpLocks/>
          </p:cNvCxnSpPr>
          <p:nvPr/>
        </p:nvCxnSpPr>
        <p:spPr>
          <a:xfrm>
            <a:off x="3731202" y="4260129"/>
            <a:ext cx="208445" cy="0"/>
          </a:xfrm>
          <a:prstGeom prst="line">
            <a:avLst/>
          </a:prstGeom>
          <a:ln w="19050">
            <a:solidFill>
              <a:srgbClr val="FFD8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2FD0B51-0536-3F79-7227-5B027B732698}"/>
              </a:ext>
            </a:extLst>
          </p:cNvPr>
          <p:cNvCxnSpPr>
            <a:cxnSpLocks/>
          </p:cNvCxnSpPr>
          <p:nvPr/>
        </p:nvCxnSpPr>
        <p:spPr>
          <a:xfrm>
            <a:off x="6011305" y="4260129"/>
            <a:ext cx="208445" cy="0"/>
          </a:xfrm>
          <a:prstGeom prst="line">
            <a:avLst/>
          </a:prstGeom>
          <a:ln w="19050">
            <a:solidFill>
              <a:srgbClr val="337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ECCBCAE-8C53-2197-E573-899836A23450}"/>
              </a:ext>
            </a:extLst>
          </p:cNvPr>
          <p:cNvCxnSpPr>
            <a:cxnSpLocks/>
          </p:cNvCxnSpPr>
          <p:nvPr/>
        </p:nvCxnSpPr>
        <p:spPr>
          <a:xfrm>
            <a:off x="10573781" y="4260129"/>
            <a:ext cx="208445" cy="0"/>
          </a:xfrm>
          <a:prstGeom prst="line">
            <a:avLst/>
          </a:prstGeom>
          <a:ln w="19050">
            <a:solidFill>
              <a:srgbClr val="337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9F45331-337B-6A2B-E936-C7463044722E}"/>
              </a:ext>
            </a:extLst>
          </p:cNvPr>
          <p:cNvCxnSpPr>
            <a:cxnSpLocks/>
          </p:cNvCxnSpPr>
          <p:nvPr/>
        </p:nvCxnSpPr>
        <p:spPr>
          <a:xfrm>
            <a:off x="8328248" y="4293096"/>
            <a:ext cx="208445" cy="0"/>
          </a:xfrm>
          <a:prstGeom prst="line">
            <a:avLst/>
          </a:prstGeom>
          <a:ln w="19050">
            <a:solidFill>
              <a:srgbClr val="FFD8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그래픽 190"/>
          <p:cNvPicPr/>
          <p:nvPr/>
        </p:nvPicPr>
        <p:blipFill>
          <a:blip r:embed="rId3"/>
          <a:stretch/>
        </p:blipFill>
        <p:spPr>
          <a:xfrm>
            <a:off x="-6840" y="11124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240" name="사각형: 둥근 한쪽 모서리 38"/>
          <p:cNvSpPr/>
          <p:nvPr/>
        </p:nvSpPr>
        <p:spPr>
          <a:xfrm flipH="1" flipV="1">
            <a:off x="177120" y="0"/>
            <a:ext cx="12014280" cy="121752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41" name="그룹 2"/>
          <p:cNvGrpSpPr/>
          <p:nvPr/>
        </p:nvGrpSpPr>
        <p:grpSpPr>
          <a:xfrm>
            <a:off x="376200" y="333360"/>
            <a:ext cx="5944680" cy="822600"/>
            <a:chOff x="376200" y="333360"/>
            <a:chExt cx="5944680" cy="822600"/>
          </a:xfrm>
        </p:grpSpPr>
        <p:sp>
          <p:nvSpPr>
            <p:cNvPr id="242" name="TextBox 26"/>
            <p:cNvSpPr/>
            <p:nvPr/>
          </p:nvSpPr>
          <p:spPr>
            <a:xfrm>
              <a:off x="1461600" y="366120"/>
              <a:ext cx="22485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243" name="TextBox 10"/>
            <p:cNvSpPr/>
            <p:nvPr/>
          </p:nvSpPr>
          <p:spPr>
            <a:xfrm>
              <a:off x="1461600" y="585000"/>
              <a:ext cx="485928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팀 구성 및 역할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244" name="TextBox 12"/>
            <p:cNvSpPr/>
            <p:nvPr/>
          </p:nvSpPr>
          <p:spPr>
            <a:xfrm>
              <a:off x="376200" y="333360"/>
              <a:ext cx="126324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02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pic>
        <p:nvPicPr>
          <p:cNvPr id="245" name="그림 34"/>
          <p:cNvPicPr/>
          <p:nvPr/>
        </p:nvPicPr>
        <p:blipFill>
          <a:blip r:embed="rId4">
            <a:alphaModFix amt="27000"/>
          </a:blip>
          <a:stretch/>
        </p:blipFill>
        <p:spPr>
          <a:xfrm flipH="1">
            <a:off x="3600" y="1917000"/>
            <a:ext cx="12188520" cy="230040"/>
          </a:xfrm>
          <a:prstGeom prst="rect">
            <a:avLst/>
          </a:prstGeom>
          <a:ln w="0">
            <a:noFill/>
          </a:ln>
        </p:spPr>
      </p:pic>
      <p:grpSp>
        <p:nvGrpSpPr>
          <p:cNvPr id="246" name="그룹 4"/>
          <p:cNvGrpSpPr/>
          <p:nvPr/>
        </p:nvGrpSpPr>
        <p:grpSpPr>
          <a:xfrm>
            <a:off x="541800" y="1430280"/>
            <a:ext cx="10522800" cy="363960"/>
            <a:chOff x="541800" y="1430280"/>
            <a:chExt cx="10522800" cy="363960"/>
          </a:xfrm>
        </p:grpSpPr>
        <p:sp>
          <p:nvSpPr>
            <p:cNvPr id="247" name="TextBox 23"/>
            <p:cNvSpPr/>
            <p:nvPr/>
          </p:nvSpPr>
          <p:spPr>
            <a:xfrm>
              <a:off x="743760" y="1430280"/>
              <a:ext cx="103208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800" b="1" strike="noStrike" spc="-1">
                  <a:solidFill>
                    <a:srgbClr val="404040"/>
                  </a:solidFill>
                  <a:latin typeface="Noto Sans CJK KR"/>
                  <a:ea typeface="DejaVu Sans"/>
                </a:rPr>
                <a:t>프로젝트 팀 구성 및 역할</a:t>
              </a:r>
              <a:endParaRPr lang="en-US" sz="1800" b="0" strike="noStrike" spc="-1">
                <a:latin typeface="Noto Sans CJK KR"/>
              </a:endParaRPr>
            </a:p>
          </p:txBody>
        </p:sp>
        <p:sp>
          <p:nvSpPr>
            <p:cNvPr id="248" name="그래픽 43"/>
            <p:cNvSpPr/>
            <p:nvPr/>
          </p:nvSpPr>
          <p:spPr>
            <a:xfrm>
              <a:off x="541800" y="1539000"/>
              <a:ext cx="97560" cy="11016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49" name="TextBox 1"/>
          <p:cNvSpPr/>
          <p:nvPr/>
        </p:nvSpPr>
        <p:spPr>
          <a:xfrm>
            <a:off x="0" y="0"/>
            <a:ext cx="12188520" cy="11088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50" name="TextBox 3"/>
          <p:cNvSpPr/>
          <p:nvPr/>
        </p:nvSpPr>
        <p:spPr>
          <a:xfrm>
            <a:off x="0" y="0"/>
            <a:ext cx="1333080" cy="11088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aphicFrame>
        <p:nvGraphicFramePr>
          <p:cNvPr id="251" name="표 86"/>
          <p:cNvGraphicFramePr/>
          <p:nvPr/>
        </p:nvGraphicFramePr>
        <p:xfrm>
          <a:off x="520200" y="2660040"/>
          <a:ext cx="11217960" cy="2889000"/>
        </p:xfrm>
        <a:graphic>
          <a:graphicData uri="http://schemas.openxmlformats.org/drawingml/2006/table">
            <a:tbl>
              <a:tblPr/>
              <a:tblGrid>
                <a:gridCol w="224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ko-KR" sz="1600" b="1" strike="noStrike" spc="-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훈련생</a:t>
                      </a:r>
                      <a:endParaRPr lang="en-US" sz="1600" b="0" strike="noStrike" spc="-1">
                        <a:latin typeface="Noto Sans CJK KR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288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ko-KR" sz="1600" b="1" strike="noStrike" spc="-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역할</a:t>
                      </a:r>
                      <a:endParaRPr lang="en-US" sz="1600" b="0" strike="noStrike" spc="-1"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FFFFFF"/>
                      </a:solidFill>
                    </a:lnL>
                    <a:lnR w="288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ko-KR" sz="1600" b="1" strike="noStrike" spc="-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담당 업무</a:t>
                      </a:r>
                      <a:endParaRPr lang="en-US" sz="1600" b="0" strike="noStrike" spc="-1"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ko-KR" sz="1600" b="1" strike="noStrike" spc="-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이세현</a:t>
                      </a:r>
                      <a:endParaRPr lang="en-US" sz="1600" b="0" strike="noStrike" spc="-1">
                        <a:latin typeface="Noto Sans CJK KR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pattFill prst="ltUpDiag">
                      <a:fgClr>
                        <a:srgbClr val="EAF1F9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ko-KR" sz="1600" b="1" strike="noStrike" spc="-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팀장</a:t>
                      </a:r>
                      <a:endParaRPr lang="en-US" sz="1600" b="0" strike="noStrike" spc="-1"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ko-KR" sz="1600" b="0" strike="noStrike" spc="-1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시뮬레이션 환경 제작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, GUI </a:t>
                      </a:r>
                      <a:r>
                        <a:rPr lang="ko-KR" sz="1600" b="0" strike="noStrike" spc="-1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제작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, </a:t>
                      </a:r>
                      <a:r>
                        <a:rPr lang="ko-KR" sz="1600" b="0" strike="noStrike" spc="-1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차선 검출 알고리즘 구현</a:t>
                      </a:r>
                      <a:endParaRPr lang="en-US" sz="1600" b="0" strike="noStrike" spc="-1"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ko-KR" sz="1600" b="1" strike="noStrike" spc="-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강인우</a:t>
                      </a:r>
                      <a:endParaRPr lang="en-US" sz="1600" b="0" strike="noStrike" spc="-1">
                        <a:latin typeface="Noto Sans CJK KR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pattFill prst="ltUpDiag">
                      <a:fgClr>
                        <a:srgbClr val="EAF1F9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ko-KR" sz="1600" b="1" strike="noStrike" spc="-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팀원</a:t>
                      </a:r>
                      <a:endParaRPr lang="en-US" sz="1600" b="0" strike="noStrike" spc="-1"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ko-KR" sz="1600" b="0" strike="noStrike" spc="-1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시뮬레이션 태스크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, </a:t>
                      </a:r>
                      <a:r>
                        <a:rPr lang="ko-KR" sz="1600" b="0" strike="noStrike" spc="-1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이미지 전처리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, RO2</a:t>
                      </a:r>
                      <a:r>
                        <a:rPr lang="ko-KR" sz="1600" b="0" strike="noStrike" spc="-1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기반 로봇제어 시스템 구현 </a:t>
                      </a:r>
                      <a:endParaRPr lang="en-US" sz="1600" b="0" strike="noStrike" spc="-1"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ko-KR" sz="1600" b="1" strike="noStrike" spc="-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이형연</a:t>
                      </a:r>
                      <a:endParaRPr lang="en-US" sz="1600" b="0" strike="noStrike" spc="-1">
                        <a:latin typeface="Noto Sans CJK KR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pattFill prst="ltUpDiag">
                      <a:fgClr>
                        <a:srgbClr val="EAF1F9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ko-KR" sz="1600" b="1" strike="noStrike" spc="-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팀원</a:t>
                      </a:r>
                      <a:endParaRPr lang="en-US" sz="1600" b="0" strike="noStrike" spc="-1"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ko-KR" sz="1600" b="0" strike="noStrike" spc="-1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데이터 수집 및 라벨링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, </a:t>
                      </a:r>
                      <a:r>
                        <a:rPr lang="ko-KR" sz="1600" b="0" strike="noStrike" spc="-1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도로 표지판 인식 모델 구축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, </a:t>
                      </a:r>
                      <a:r>
                        <a:rPr lang="ko-KR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매니퓰레이터 조작</a:t>
                      </a:r>
                      <a:endParaRPr lang="en-US" sz="1600" b="0" strike="noStrike" spc="-1"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52" name="그래픽 98"/>
          <p:cNvPicPr/>
          <p:nvPr/>
        </p:nvPicPr>
        <p:blipFill>
          <a:blip r:embed="rId5"/>
          <a:srcRect l="34970"/>
          <a:stretch/>
        </p:blipFill>
        <p:spPr>
          <a:xfrm rot="14660400">
            <a:off x="720" y="5533200"/>
            <a:ext cx="1449000" cy="913680"/>
          </a:xfrm>
          <a:prstGeom prst="rect">
            <a:avLst/>
          </a:prstGeom>
          <a:ln w="0">
            <a:noFill/>
          </a:ln>
        </p:spPr>
      </p:pic>
      <p:pic>
        <p:nvPicPr>
          <p:cNvPr id="253" name="그래픽 121"/>
          <p:cNvPicPr/>
          <p:nvPr/>
        </p:nvPicPr>
        <p:blipFill>
          <a:blip r:embed="rId6"/>
          <a:stretch/>
        </p:blipFill>
        <p:spPr>
          <a:xfrm>
            <a:off x="9804600" y="6126480"/>
            <a:ext cx="106200" cy="106200"/>
          </a:xfrm>
          <a:prstGeom prst="rect">
            <a:avLst/>
          </a:prstGeom>
          <a:ln w="0">
            <a:noFill/>
          </a:ln>
        </p:spPr>
      </p:pic>
      <p:sp>
        <p:nvSpPr>
          <p:cNvPr id="254" name="직각 삼각형 20"/>
          <p:cNvSpPr/>
          <p:nvPr/>
        </p:nvSpPr>
        <p:spPr>
          <a:xfrm flipH="1">
            <a:off x="10494720" y="5013720"/>
            <a:ext cx="1689480" cy="1369440"/>
          </a:xfrm>
          <a:prstGeom prst="rtTriangle">
            <a:avLst/>
          </a:prstGeom>
          <a:solidFill>
            <a:srgbClr val="F2F2F2">
              <a:alpha val="58000"/>
            </a:srgbClr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pic>
        <p:nvPicPr>
          <p:cNvPr id="255" name="그래픽 189"/>
          <p:cNvPicPr/>
          <p:nvPr/>
        </p:nvPicPr>
        <p:blipFill>
          <a:blip r:embed="rId7"/>
          <a:stretch/>
        </p:blipFill>
        <p:spPr>
          <a:xfrm rot="2700000">
            <a:off x="11834640" y="5060160"/>
            <a:ext cx="150480" cy="150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그래픽 118"/>
          <p:cNvPicPr/>
          <p:nvPr/>
        </p:nvPicPr>
        <p:blipFill>
          <a:blip r:embed="rId3"/>
          <a:stretch/>
        </p:blipFill>
        <p:spPr>
          <a:xfrm>
            <a:off x="-6480" y="-360"/>
            <a:ext cx="12188520" cy="6854400"/>
          </a:xfrm>
          <a:prstGeom prst="rect">
            <a:avLst/>
          </a:prstGeom>
          <a:ln w="0">
            <a:noFill/>
          </a:ln>
        </p:spPr>
      </p:pic>
      <p:pic>
        <p:nvPicPr>
          <p:cNvPr id="257" name="그래픽 101"/>
          <p:cNvPicPr/>
          <p:nvPr/>
        </p:nvPicPr>
        <p:blipFill>
          <a:blip r:embed="rId4"/>
          <a:srcRect t="4361" r="36130"/>
          <a:stretch/>
        </p:blipFill>
        <p:spPr>
          <a:xfrm rot="16200000" flipH="1">
            <a:off x="-67320" y="5743800"/>
            <a:ext cx="1181160" cy="1039680"/>
          </a:xfrm>
          <a:prstGeom prst="rect">
            <a:avLst/>
          </a:prstGeom>
          <a:ln w="0">
            <a:noFill/>
          </a:ln>
        </p:spPr>
      </p:pic>
      <p:pic>
        <p:nvPicPr>
          <p:cNvPr id="258" name="그래픽 99"/>
          <p:cNvPicPr/>
          <p:nvPr/>
        </p:nvPicPr>
        <p:blipFill>
          <a:blip r:embed="rId5"/>
          <a:srcRect r="16076" b="36586"/>
          <a:stretch/>
        </p:blipFill>
        <p:spPr>
          <a:xfrm rot="16200000">
            <a:off x="8716680" y="2973600"/>
            <a:ext cx="4524480" cy="2418480"/>
          </a:xfrm>
          <a:prstGeom prst="rect">
            <a:avLst/>
          </a:prstGeom>
          <a:ln w="0">
            <a:noFill/>
          </a:ln>
        </p:spPr>
      </p:pic>
      <p:sp>
        <p:nvSpPr>
          <p:cNvPr id="259" name="사각형: 둥근 한쪽 모서리 38"/>
          <p:cNvSpPr/>
          <p:nvPr/>
        </p:nvSpPr>
        <p:spPr>
          <a:xfrm flipH="1" flipV="1">
            <a:off x="166320" y="66960"/>
            <a:ext cx="12014280" cy="121752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60" name="그룹 2"/>
          <p:cNvGrpSpPr/>
          <p:nvPr/>
        </p:nvGrpSpPr>
        <p:grpSpPr>
          <a:xfrm>
            <a:off x="376200" y="333360"/>
            <a:ext cx="5944680" cy="822960"/>
            <a:chOff x="376200" y="333360"/>
            <a:chExt cx="5944680" cy="822960"/>
          </a:xfrm>
        </p:grpSpPr>
        <p:sp>
          <p:nvSpPr>
            <p:cNvPr id="261" name="TextBox 26"/>
            <p:cNvSpPr/>
            <p:nvPr/>
          </p:nvSpPr>
          <p:spPr>
            <a:xfrm>
              <a:off x="1461600" y="366120"/>
              <a:ext cx="22485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262" name="TextBox 10"/>
            <p:cNvSpPr/>
            <p:nvPr/>
          </p:nvSpPr>
          <p:spPr>
            <a:xfrm>
              <a:off x="1461600" y="585000"/>
              <a:ext cx="485928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절차 및 방법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263" name="TextBox 12"/>
            <p:cNvSpPr/>
            <p:nvPr/>
          </p:nvSpPr>
          <p:spPr>
            <a:xfrm>
              <a:off x="376200" y="333360"/>
              <a:ext cx="1263240" cy="82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맑은 고딕"/>
                  <a:ea typeface="맑은 고딕"/>
                </a:rPr>
                <a:t>03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pic>
        <p:nvPicPr>
          <p:cNvPr id="264" name="그림 34"/>
          <p:cNvPicPr/>
          <p:nvPr/>
        </p:nvPicPr>
        <p:blipFill>
          <a:blip r:embed="rId6">
            <a:alphaModFix amt="27000"/>
          </a:blip>
          <a:stretch/>
        </p:blipFill>
        <p:spPr>
          <a:xfrm flipH="1">
            <a:off x="3600" y="1917000"/>
            <a:ext cx="12188520" cy="230040"/>
          </a:xfrm>
          <a:prstGeom prst="rect">
            <a:avLst/>
          </a:prstGeom>
          <a:ln w="0">
            <a:noFill/>
          </a:ln>
        </p:spPr>
      </p:pic>
      <p:grpSp>
        <p:nvGrpSpPr>
          <p:cNvPr id="265" name="그룹 7"/>
          <p:cNvGrpSpPr/>
          <p:nvPr/>
        </p:nvGrpSpPr>
        <p:grpSpPr>
          <a:xfrm>
            <a:off x="541800" y="1430280"/>
            <a:ext cx="10522800" cy="363960"/>
            <a:chOff x="541800" y="1430280"/>
            <a:chExt cx="10522800" cy="363960"/>
          </a:xfrm>
        </p:grpSpPr>
        <p:sp>
          <p:nvSpPr>
            <p:cNvPr id="266" name="TextBox 23"/>
            <p:cNvSpPr/>
            <p:nvPr/>
          </p:nvSpPr>
          <p:spPr>
            <a:xfrm>
              <a:off x="743760" y="1430280"/>
              <a:ext cx="103208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800" b="1" strike="noStrike" spc="-1">
                  <a:solidFill>
                    <a:srgbClr val="000000"/>
                  </a:solidFill>
                  <a:latin typeface="맑은 고딕"/>
                  <a:ea typeface="맑은 고딕"/>
                </a:rPr>
                <a:t>프로젝트 수행 절차</a:t>
              </a:r>
              <a:endParaRPr lang="en-US" sz="1800" b="0" strike="noStrike" spc="-1">
                <a:latin typeface="Noto Sans CJK KR"/>
              </a:endParaRPr>
            </a:p>
          </p:txBody>
        </p:sp>
        <p:sp>
          <p:nvSpPr>
            <p:cNvPr id="267" name="그래픽 43"/>
            <p:cNvSpPr/>
            <p:nvPr/>
          </p:nvSpPr>
          <p:spPr>
            <a:xfrm>
              <a:off x="541800" y="1539000"/>
              <a:ext cx="97560" cy="11016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68" name="TextBox 1"/>
          <p:cNvSpPr/>
          <p:nvPr/>
        </p:nvSpPr>
        <p:spPr>
          <a:xfrm>
            <a:off x="0" y="0"/>
            <a:ext cx="12188520" cy="11088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69" name="TextBox 3"/>
          <p:cNvSpPr/>
          <p:nvPr/>
        </p:nvSpPr>
        <p:spPr>
          <a:xfrm>
            <a:off x="0" y="0"/>
            <a:ext cx="1333080" cy="11088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aphicFrame>
        <p:nvGraphicFramePr>
          <p:cNvPr id="270" name="표 40"/>
          <p:cNvGraphicFramePr/>
          <p:nvPr/>
        </p:nvGraphicFramePr>
        <p:xfrm>
          <a:off x="505440" y="2338920"/>
          <a:ext cx="11217600" cy="3778200"/>
        </p:xfrm>
        <a:graphic>
          <a:graphicData uri="http://schemas.openxmlformats.org/drawingml/2006/table">
            <a:tbl>
              <a:tblPr/>
              <a:tblGrid>
                <a:gridCol w="158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2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6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508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ko-KR" sz="1800" b="1" strike="noStrike" spc="-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구분</a:t>
                      </a:r>
                      <a:endParaRPr lang="en-US" sz="1800" b="0" strike="noStrike" spc="-1">
                        <a:latin typeface="Noto Sans CJK KR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2880">
                      <a:solidFill>
                        <a:srgbClr val="FFFFFF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ko-KR" sz="1800" b="1" strike="noStrike" spc="-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기간</a:t>
                      </a:r>
                      <a:endParaRPr lang="en-US" sz="1800" b="0" strike="noStrike" spc="-1"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FFFFFF"/>
                      </a:solidFill>
                    </a:lnL>
                    <a:lnR w="2880">
                      <a:solidFill>
                        <a:srgbClr val="FFFFFF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ko-KR" sz="1800" b="1" strike="noStrike" spc="-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활동</a:t>
                      </a:r>
                      <a:endParaRPr lang="en-US" sz="1800" b="0" strike="noStrike" spc="-1"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ko-KR" sz="1800" b="1" strike="noStrike" spc="-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비고</a:t>
                      </a:r>
                      <a:endParaRPr lang="en-US" sz="1800" b="0" strike="noStrike" spc="-1">
                        <a:latin typeface="Noto Sans CJK KR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36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1"/>
                        </a:spcBef>
                        <a:buNone/>
                      </a:pPr>
                      <a:r>
                        <a:rPr lang="ko-KR" sz="16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사전 기획</a:t>
                      </a:r>
                      <a:endParaRPr lang="en-US" sz="1600" b="0" strike="noStrike" spc="-1">
                        <a:latin typeface="Noto Sans CJK KR"/>
                      </a:endParaRPr>
                    </a:p>
                  </a:txBody>
                  <a:tcPr marL="84600" marR="84600" anchor="ctr">
                    <a:lnL w="28080">
                      <a:solidFill>
                        <a:srgbClr val="FFFFFF"/>
                      </a:solidFill>
                    </a:lnL>
                    <a:lnR>
                      <a:noFill/>
                    </a:lnR>
                    <a:lnT w="18720">
                      <a:solidFill>
                        <a:srgbClr val="000000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pattFill prst="ltUpDiag">
                      <a:fgClr>
                        <a:srgbClr val="EAF1F9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600" b="0" strike="noStrike" spc="-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6.9(</a:t>
                      </a:r>
                      <a:r>
                        <a:rPr lang="ko-KR" sz="1600" b="0" strike="noStrike" spc="-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r>
                        <a:rPr lang="en-US" sz="1600" b="0" strike="noStrike" spc="-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lang="en-US" sz="1600" b="0" strike="noStrike" spc="-1">
                        <a:latin typeface="Noto Sans CJK KR"/>
                      </a:endParaRPr>
                    </a:p>
                  </a:txBody>
                  <a:tcPr marL="32400" marR="3600" anchor="ctr">
                    <a:lnL w="720">
                      <a:noFill/>
                    </a:lnL>
                    <a:lnR w="2880">
                      <a:solidFill>
                        <a:srgbClr val="BFBFBF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ko-KR" sz="16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프로젝트 기획 및 기능 설계</a:t>
                      </a:r>
                      <a:endParaRPr lang="en-US" sz="1600" b="0" strike="noStrike" spc="-1"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6480">
                      <a:solidFill>
                        <a:srgbClr val="D9D9D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ko-KR" sz="1600" b="0" strike="noStrike" spc="-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구현 기능 설정</a:t>
                      </a:r>
                      <a:endParaRPr lang="en-US" sz="1600" b="0" strike="noStrike" spc="-1"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FFFFFF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968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1"/>
                        </a:spcBef>
                        <a:buNone/>
                      </a:pPr>
                      <a:r>
                        <a:rPr lang="ko-KR" sz="16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시뮬레이션</a:t>
                      </a:r>
                      <a:endParaRPr lang="en-US" sz="1600" b="0" strike="noStrike" spc="-1">
                        <a:latin typeface="Noto Sans CJK KR"/>
                      </a:endParaRPr>
                    </a:p>
                  </a:txBody>
                  <a:tcPr marL="84600" marR="84600" anchor="ctr">
                    <a:lnL w="28080">
                      <a:solidFill>
                        <a:srgbClr val="FFFFFF"/>
                      </a:solidFill>
                    </a:lnL>
                    <a:lnR>
                      <a:noFill/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pattFill prst="ltUpDiag">
                      <a:fgClr>
                        <a:srgbClr val="EAF1F9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600" b="0" strike="noStrike" spc="-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6.10(</a:t>
                      </a:r>
                      <a:r>
                        <a:rPr lang="ko-KR" sz="1600" b="0" strike="noStrike" spc="-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r>
                        <a:rPr lang="en-US" sz="1600" b="0" strike="noStrike" spc="-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) ~ 6.13(</a:t>
                      </a:r>
                      <a:r>
                        <a:rPr lang="ko-KR" sz="1600" b="0" strike="noStrike" spc="-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r>
                        <a:rPr lang="en-US" sz="1600" b="0" strike="noStrike" spc="-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lang="en-US" sz="1600" b="0" strike="noStrike" spc="-1">
                        <a:latin typeface="Noto Sans CJK KR"/>
                      </a:endParaRPr>
                    </a:p>
                  </a:txBody>
                  <a:tcPr marL="32400" marR="3600" anchor="ctr">
                    <a:lnL w="720">
                      <a:noFill/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ko-KR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가제보 시뮬레이션 주행 테스트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en-US" sz="1600" b="0" strike="noStrike" spc="-1"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6480">
                      <a:solidFill>
                        <a:srgbClr val="D9D9D9"/>
                      </a:solidFill>
                    </a:lnT>
                    <a:lnB w="6480">
                      <a:solidFill>
                        <a:srgbClr val="D9D9D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33120" marR="3600" anchor="ctr">
                    <a:lnL w="2880">
                      <a:solidFill>
                        <a:srgbClr val="BFBFB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FFFFFF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36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1"/>
                        </a:spcBef>
                        <a:buNone/>
                      </a:pPr>
                      <a:r>
                        <a:rPr lang="ko-KR" sz="1600" b="1" strike="noStrike" spc="-1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기능 구현</a:t>
                      </a:r>
                      <a:endParaRPr lang="en-US" sz="1600" b="0" strike="noStrike" spc="-1">
                        <a:latin typeface="Noto Sans CJK KR"/>
                      </a:endParaRPr>
                    </a:p>
                  </a:txBody>
                  <a:tcPr marL="84600" marR="84600" anchor="ctr">
                    <a:lnL w="28080">
                      <a:solidFill>
                        <a:srgbClr val="FFFFFF"/>
                      </a:solidFill>
                    </a:lnL>
                    <a:lnR>
                      <a:noFill/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pattFill prst="ltUpDiag">
                      <a:fgClr>
                        <a:srgbClr val="EAF1F9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600" b="0" strike="noStrike" spc="-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6.16(</a:t>
                      </a:r>
                      <a:r>
                        <a:rPr lang="ko-KR" sz="1600" b="0" strike="noStrike" spc="-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r>
                        <a:rPr lang="en-US" sz="1600" b="0" strike="noStrike" spc="-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)~6.18(</a:t>
                      </a:r>
                      <a:r>
                        <a:rPr lang="ko-KR" sz="1600" b="0" strike="noStrike" spc="-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r>
                        <a:rPr lang="en-US" sz="1600" b="0" strike="noStrike" spc="-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lang="en-US" sz="1600" b="0" strike="noStrike" spc="-1">
                        <a:latin typeface="Noto Sans CJK KR"/>
                      </a:endParaRPr>
                    </a:p>
                  </a:txBody>
                  <a:tcPr marL="32400" marR="3600" anchor="ctr">
                    <a:lnL w="720">
                      <a:noFill/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ko-KR" sz="1600" b="0" strike="noStrike" spc="-1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차선 인식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, </a:t>
                      </a:r>
                      <a:r>
                        <a:rPr lang="ko-KR" sz="1600" b="0" strike="noStrike" spc="-1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터틀봇 제어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, </a:t>
                      </a:r>
                      <a:r>
                        <a:rPr lang="ko-KR" sz="1600" b="0" strike="noStrike" spc="-1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매니퓰레이터 제어</a:t>
                      </a:r>
                      <a:endParaRPr lang="en-US" sz="1600" b="0" strike="noStrike" spc="-1"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6480">
                      <a:solidFill>
                        <a:srgbClr val="D9D9D9"/>
                      </a:solidFill>
                    </a:lnT>
                    <a:lnB w="6480">
                      <a:solidFill>
                        <a:srgbClr val="D9D9D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ko-KR" sz="16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최적화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sz="16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오류 수정</a:t>
                      </a:r>
                      <a:endParaRPr lang="en-US" sz="1600" b="0" strike="noStrike" spc="-1">
                        <a:latin typeface="Noto Sans CJK KR"/>
                      </a:endParaRPr>
                    </a:p>
                  </a:txBody>
                  <a:tcPr marL="33120" marR="3600" anchor="ctr">
                    <a:lnL w="2880">
                      <a:solidFill>
                        <a:srgbClr val="BFBFB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FFFFFF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36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ko-KR" sz="1600" b="1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통합 및 테스트</a:t>
                      </a:r>
                      <a:endParaRPr lang="en-US" sz="1600" b="0" strike="noStrike" spc="-1">
                        <a:latin typeface="Noto Sans CJK KR"/>
                      </a:endParaRPr>
                    </a:p>
                  </a:txBody>
                  <a:tcPr marL="84600" marR="84600" anchor="ctr">
                    <a:lnL w="28080">
                      <a:solidFill>
                        <a:srgbClr val="FFFFFF"/>
                      </a:solidFill>
                    </a:lnL>
                    <a:lnR>
                      <a:noFill/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pattFill prst="ltUpDiag">
                      <a:fgClr>
                        <a:srgbClr val="EAF1F9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6.13(</a:t>
                      </a:r>
                      <a:r>
                        <a:rPr lang="ko-KR" sz="16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lang="en-US" sz="1600" b="0" strike="noStrike" spc="-1">
                        <a:latin typeface="Noto Sans CJK KR"/>
                      </a:endParaRPr>
                    </a:p>
                  </a:txBody>
                  <a:tcPr marL="32400" marR="3600" anchor="ctr">
                    <a:lnL w="720">
                      <a:noFill/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ko-KR" sz="16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통합 테스트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sz="16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리팩토링</a:t>
                      </a:r>
                      <a:endParaRPr lang="en-US" sz="1600" b="0" strike="noStrike" spc="-1"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6480">
                      <a:solidFill>
                        <a:srgbClr val="D9D9D9"/>
                      </a:solidFill>
                    </a:lnT>
                    <a:lnB w="6480">
                      <a:solidFill>
                        <a:srgbClr val="D9D9D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ko-KR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주행 테스트</a:t>
                      </a:r>
                      <a:endParaRPr lang="en-US" sz="1600" b="0" strike="noStrike" spc="-1">
                        <a:latin typeface="Noto Sans CJK KR"/>
                      </a:endParaRPr>
                    </a:p>
                  </a:txBody>
                  <a:tcPr marL="33120" marR="3600" anchor="ctr">
                    <a:lnL w="2880">
                      <a:solidFill>
                        <a:srgbClr val="BFBFB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FFFFFF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36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ko-KR" sz="1600" b="1" strike="noStrike" spc="-1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결과물 도출</a:t>
                      </a:r>
                      <a:endParaRPr lang="en-US" sz="1600" b="0" strike="noStrike" spc="-1">
                        <a:latin typeface="Noto Sans CJK KR"/>
                      </a:endParaRPr>
                    </a:p>
                  </a:txBody>
                  <a:tcPr marL="84600" marR="84600" anchor="ctr">
                    <a:lnL w="28080">
                      <a:solidFill>
                        <a:srgbClr val="FFFFFF"/>
                      </a:solidFill>
                    </a:lnL>
                    <a:lnR>
                      <a:noFill/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pattFill prst="ltUpDiag">
                      <a:fgClr>
                        <a:srgbClr val="EAF1F9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6.19(</a:t>
                      </a:r>
                      <a:r>
                        <a:rPr lang="ko-KR" sz="1600" b="0" strike="noStrike" spc="-1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목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)</a:t>
                      </a:r>
                      <a:endParaRPr lang="en-US" sz="1600" b="0" strike="noStrike" spc="-1">
                        <a:latin typeface="Noto Sans CJK KR"/>
                      </a:endParaRPr>
                    </a:p>
                  </a:txBody>
                  <a:tcPr marL="32400" marR="3600" anchor="ctr">
                    <a:lnL w="720">
                      <a:noFill/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ko-KR" sz="1600" b="0" strike="noStrike" spc="-1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시연 영상 제작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, </a:t>
                      </a:r>
                      <a:r>
                        <a:rPr lang="ko-KR" sz="1600" b="0" strike="noStrike" spc="-1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산출물 작성</a:t>
                      </a:r>
                      <a:endParaRPr lang="en-US" sz="1600" b="0" strike="noStrike" spc="-1"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6480">
                      <a:solidFill>
                        <a:srgbClr val="D9D9D9"/>
                      </a:solidFill>
                    </a:lnT>
                    <a:lnB w="6480">
                      <a:solidFill>
                        <a:srgbClr val="D9D9D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33120" marR="3600" anchor="ctr">
                    <a:lnL w="2880">
                      <a:solidFill>
                        <a:srgbClr val="BFBFB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FFFFFF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71" name="그래픽 103"/>
          <p:cNvPicPr/>
          <p:nvPr/>
        </p:nvPicPr>
        <p:blipFill>
          <a:blip r:embed="rId7"/>
          <a:stretch/>
        </p:blipFill>
        <p:spPr>
          <a:xfrm>
            <a:off x="179640" y="5477760"/>
            <a:ext cx="121320" cy="121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그래픽 9"/>
          <p:cNvPicPr/>
          <p:nvPr/>
        </p:nvPicPr>
        <p:blipFill>
          <a:blip r:embed="rId3"/>
          <a:stretch/>
        </p:blipFill>
        <p:spPr>
          <a:xfrm>
            <a:off x="-129960" y="-4068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273" name="사각형: 둥근 한쪽 모서리 3"/>
          <p:cNvSpPr/>
          <p:nvPr/>
        </p:nvSpPr>
        <p:spPr>
          <a:xfrm flipH="1" flipV="1">
            <a:off x="166320" y="66960"/>
            <a:ext cx="12014280" cy="121752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74" name="그룹 11"/>
          <p:cNvGrpSpPr/>
          <p:nvPr/>
        </p:nvGrpSpPr>
        <p:grpSpPr>
          <a:xfrm>
            <a:off x="376200" y="333360"/>
            <a:ext cx="5944680" cy="822600"/>
            <a:chOff x="376200" y="333360"/>
            <a:chExt cx="5944680" cy="822600"/>
          </a:xfrm>
        </p:grpSpPr>
        <p:sp>
          <p:nvSpPr>
            <p:cNvPr id="275" name="TextBox 11"/>
            <p:cNvSpPr/>
            <p:nvPr/>
          </p:nvSpPr>
          <p:spPr>
            <a:xfrm>
              <a:off x="1461600" y="366120"/>
              <a:ext cx="22485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276" name="TextBox 13"/>
            <p:cNvSpPr/>
            <p:nvPr/>
          </p:nvSpPr>
          <p:spPr>
            <a:xfrm>
              <a:off x="1461600" y="585000"/>
              <a:ext cx="485928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277" name="TextBox 40"/>
            <p:cNvSpPr/>
            <p:nvPr/>
          </p:nvSpPr>
          <p:spPr>
            <a:xfrm>
              <a:off x="376200" y="333360"/>
              <a:ext cx="126324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278" name="TextBox 41"/>
          <p:cNvSpPr/>
          <p:nvPr/>
        </p:nvSpPr>
        <p:spPr>
          <a:xfrm>
            <a:off x="0" y="0"/>
            <a:ext cx="12188520" cy="11088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79" name="TextBox 42"/>
          <p:cNvSpPr/>
          <p:nvPr/>
        </p:nvSpPr>
        <p:spPr>
          <a:xfrm>
            <a:off x="0" y="0"/>
            <a:ext cx="1333080" cy="11088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80" name="그룹 12"/>
          <p:cNvGrpSpPr/>
          <p:nvPr/>
        </p:nvGrpSpPr>
        <p:grpSpPr>
          <a:xfrm>
            <a:off x="541800" y="1430280"/>
            <a:ext cx="10522800" cy="363960"/>
            <a:chOff x="541800" y="1430280"/>
            <a:chExt cx="10522800" cy="363960"/>
          </a:xfrm>
        </p:grpSpPr>
        <p:sp>
          <p:nvSpPr>
            <p:cNvPr id="281" name="TextBox 43"/>
            <p:cNvSpPr/>
            <p:nvPr/>
          </p:nvSpPr>
          <p:spPr>
            <a:xfrm>
              <a:off x="743760" y="1430280"/>
              <a:ext cx="103208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800" b="1" strike="noStrike" spc="-100">
                  <a:solidFill>
                    <a:srgbClr val="3B3838"/>
                  </a:solidFill>
                  <a:latin typeface="Noto Sans CJK KR"/>
                  <a:ea typeface="DejaVu Sans"/>
                </a:rPr>
                <a:t>수행 경과</a:t>
              </a:r>
              <a:endParaRPr lang="en-US" sz="1800" b="0" strike="noStrike" spc="-1">
                <a:latin typeface="Noto Sans CJK KR"/>
              </a:endParaRPr>
            </a:p>
          </p:txBody>
        </p:sp>
        <p:sp>
          <p:nvSpPr>
            <p:cNvPr id="282" name="그래픽 10"/>
            <p:cNvSpPr/>
            <p:nvPr/>
          </p:nvSpPr>
          <p:spPr>
            <a:xfrm>
              <a:off x="541800" y="1539000"/>
              <a:ext cx="97560" cy="11016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83" name="그림 3"/>
          <p:cNvPicPr/>
          <p:nvPr/>
        </p:nvPicPr>
        <p:blipFill>
          <a:blip r:embed="rId4">
            <a:alphaModFix amt="27000"/>
          </a:blip>
          <a:stretch/>
        </p:blipFill>
        <p:spPr>
          <a:xfrm flipH="1">
            <a:off x="3600" y="1917000"/>
            <a:ext cx="12188520" cy="2300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84" name="표 1"/>
          <p:cNvGraphicFramePr/>
          <p:nvPr/>
        </p:nvGraphicFramePr>
        <p:xfrm>
          <a:off x="541800" y="2426400"/>
          <a:ext cx="11233440" cy="4065480"/>
        </p:xfrm>
        <a:graphic>
          <a:graphicData uri="http://schemas.openxmlformats.org/drawingml/2006/table">
            <a:tbl>
              <a:tblPr/>
              <a:tblGrid>
                <a:gridCol w="374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54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85" name="Picture 2" descr="Manipulator-H"/>
          <p:cNvPicPr/>
          <p:nvPr/>
        </p:nvPicPr>
        <p:blipFill>
          <a:blip r:embed="rId5"/>
          <a:stretch/>
        </p:blipFill>
        <p:spPr>
          <a:xfrm>
            <a:off x="9500400" y="2356200"/>
            <a:ext cx="2149560" cy="3162240"/>
          </a:xfrm>
          <a:prstGeom prst="rect">
            <a:avLst/>
          </a:prstGeom>
          <a:ln w="0">
            <a:noFill/>
          </a:ln>
        </p:spPr>
      </p:pic>
      <p:sp>
        <p:nvSpPr>
          <p:cNvPr id="286" name="TextBox 2"/>
          <p:cNvSpPr/>
          <p:nvPr/>
        </p:nvSpPr>
        <p:spPr>
          <a:xfrm>
            <a:off x="918360" y="5954760"/>
            <a:ext cx="270216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1. </a:t>
            </a:r>
            <a:r>
              <a:rPr lang="ko-K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차선 검출</a:t>
            </a:r>
            <a:endParaRPr lang="en-US" sz="2800" b="0" strike="noStrike" spc="-1">
              <a:latin typeface="Noto Sans CJK KR"/>
            </a:endParaRPr>
          </a:p>
        </p:txBody>
      </p:sp>
      <p:sp>
        <p:nvSpPr>
          <p:cNvPr id="287" name="TextBox 3"/>
          <p:cNvSpPr/>
          <p:nvPr/>
        </p:nvSpPr>
        <p:spPr>
          <a:xfrm>
            <a:off x="4970160" y="5960160"/>
            <a:ext cx="270216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2. </a:t>
            </a:r>
            <a:r>
              <a:rPr lang="ko-K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터틀봇 제어</a:t>
            </a:r>
            <a:endParaRPr lang="en-US" sz="2800" b="0" strike="noStrike" spc="-1">
              <a:latin typeface="Noto Sans CJK KR"/>
            </a:endParaRPr>
          </a:p>
        </p:txBody>
      </p:sp>
      <p:sp>
        <p:nvSpPr>
          <p:cNvPr id="288" name="TextBox 4"/>
          <p:cNvSpPr/>
          <p:nvPr/>
        </p:nvSpPr>
        <p:spPr>
          <a:xfrm>
            <a:off x="8464320" y="5739120"/>
            <a:ext cx="3655800" cy="94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3.</a:t>
            </a:r>
            <a:r>
              <a:rPr lang="ko-K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아루코 마커 감지</a:t>
            </a:r>
            <a:endParaRPr lang="en-US" sz="2800" b="0" strike="noStrike" spc="-1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lang="ko-K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및 매니퓰레이터 조작</a:t>
            </a:r>
            <a:endParaRPr lang="en-US" sz="2800" b="0" strike="noStrike" spc="-1">
              <a:latin typeface="Noto Sans CJK KR"/>
            </a:endParaRPr>
          </a:p>
        </p:txBody>
      </p:sp>
      <p:pic>
        <p:nvPicPr>
          <p:cNvPr id="289" name="Picture 4" descr="lane detection | Nick Hortovanyi's blog"/>
          <p:cNvPicPr/>
          <p:nvPr/>
        </p:nvPicPr>
        <p:blipFill>
          <a:blip r:embed="rId6"/>
          <a:stretch/>
        </p:blipFill>
        <p:spPr>
          <a:xfrm>
            <a:off x="258480" y="2961720"/>
            <a:ext cx="3660120" cy="2004120"/>
          </a:xfrm>
          <a:prstGeom prst="rect">
            <a:avLst/>
          </a:prstGeom>
          <a:ln w="0">
            <a:noFill/>
          </a:ln>
        </p:spPr>
      </p:pic>
      <p:pic>
        <p:nvPicPr>
          <p:cNvPr id="290" name="Picture 6"/>
          <p:cNvPicPr/>
          <p:nvPr/>
        </p:nvPicPr>
        <p:blipFill>
          <a:blip r:embed="rId7"/>
          <a:stretch/>
        </p:blipFill>
        <p:spPr>
          <a:xfrm>
            <a:off x="4862520" y="2217600"/>
            <a:ext cx="2308680" cy="3463200"/>
          </a:xfrm>
          <a:prstGeom prst="rect">
            <a:avLst/>
          </a:prstGeom>
          <a:ln w="0">
            <a:noFill/>
          </a:ln>
        </p:spPr>
      </p:pic>
      <p:pic>
        <p:nvPicPr>
          <p:cNvPr id="291" name="Picture 2"/>
          <p:cNvPicPr/>
          <p:nvPr/>
        </p:nvPicPr>
        <p:blipFill>
          <a:blip r:embed="rId8"/>
          <a:stretch/>
        </p:blipFill>
        <p:spPr>
          <a:xfrm>
            <a:off x="8685720" y="3440520"/>
            <a:ext cx="1046520" cy="1046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그래픽 9"/>
          <p:cNvPicPr/>
          <p:nvPr/>
        </p:nvPicPr>
        <p:blipFill>
          <a:blip r:embed="rId3"/>
          <a:stretch/>
        </p:blipFill>
        <p:spPr>
          <a:xfrm>
            <a:off x="-12996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293" name="사각형: 둥근 한쪽 모서리 3"/>
          <p:cNvSpPr/>
          <p:nvPr/>
        </p:nvSpPr>
        <p:spPr>
          <a:xfrm flipH="1" flipV="1">
            <a:off x="166320" y="66960"/>
            <a:ext cx="12014280" cy="121752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94" name="그룹 11"/>
          <p:cNvGrpSpPr/>
          <p:nvPr/>
        </p:nvGrpSpPr>
        <p:grpSpPr>
          <a:xfrm>
            <a:off x="376200" y="333360"/>
            <a:ext cx="5944680" cy="822600"/>
            <a:chOff x="376200" y="333360"/>
            <a:chExt cx="5944680" cy="822600"/>
          </a:xfrm>
        </p:grpSpPr>
        <p:sp>
          <p:nvSpPr>
            <p:cNvPr id="295" name="TextBox 11"/>
            <p:cNvSpPr/>
            <p:nvPr/>
          </p:nvSpPr>
          <p:spPr>
            <a:xfrm>
              <a:off x="1461600" y="366120"/>
              <a:ext cx="22485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296" name="TextBox 13"/>
            <p:cNvSpPr/>
            <p:nvPr/>
          </p:nvSpPr>
          <p:spPr>
            <a:xfrm>
              <a:off x="1461600" y="585000"/>
              <a:ext cx="485928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297" name="TextBox 40"/>
            <p:cNvSpPr/>
            <p:nvPr/>
          </p:nvSpPr>
          <p:spPr>
            <a:xfrm>
              <a:off x="376200" y="333360"/>
              <a:ext cx="126324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298" name="TextBox 41"/>
          <p:cNvSpPr/>
          <p:nvPr/>
        </p:nvSpPr>
        <p:spPr>
          <a:xfrm>
            <a:off x="0" y="0"/>
            <a:ext cx="12188520" cy="11088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99" name="TextBox 42"/>
          <p:cNvSpPr/>
          <p:nvPr/>
        </p:nvSpPr>
        <p:spPr>
          <a:xfrm>
            <a:off x="0" y="0"/>
            <a:ext cx="1333080" cy="11088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300" name="그룹 12"/>
          <p:cNvGrpSpPr/>
          <p:nvPr/>
        </p:nvGrpSpPr>
        <p:grpSpPr>
          <a:xfrm>
            <a:off x="541800" y="1430280"/>
            <a:ext cx="10522800" cy="363960"/>
            <a:chOff x="541800" y="1430280"/>
            <a:chExt cx="10522800" cy="363960"/>
          </a:xfrm>
        </p:grpSpPr>
        <p:sp>
          <p:nvSpPr>
            <p:cNvPr id="301" name="TextBox 43"/>
            <p:cNvSpPr/>
            <p:nvPr/>
          </p:nvSpPr>
          <p:spPr>
            <a:xfrm>
              <a:off x="743760" y="1430280"/>
              <a:ext cx="103208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800" b="1" strike="noStrike" spc="-1">
                  <a:solidFill>
                    <a:srgbClr val="000000"/>
                  </a:solidFill>
                  <a:latin typeface="맑은 고딕"/>
                  <a:ea typeface="맑은 고딕"/>
                </a:rPr>
                <a:t>이미지 발행</a:t>
              </a:r>
              <a:endParaRPr lang="en-US" sz="1800" b="0" strike="noStrike" spc="-1">
                <a:latin typeface="Noto Sans CJK KR"/>
              </a:endParaRPr>
            </a:p>
          </p:txBody>
        </p:sp>
        <p:sp>
          <p:nvSpPr>
            <p:cNvPr id="302" name="그래픽 10"/>
            <p:cNvSpPr/>
            <p:nvPr/>
          </p:nvSpPr>
          <p:spPr>
            <a:xfrm>
              <a:off x="541800" y="1539000"/>
              <a:ext cx="97560" cy="11016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03" name="그림 3"/>
          <p:cNvPicPr/>
          <p:nvPr/>
        </p:nvPicPr>
        <p:blipFill>
          <a:blip r:embed="rId4">
            <a:alphaModFix amt="27000"/>
          </a:blip>
          <a:stretch/>
        </p:blipFill>
        <p:spPr>
          <a:xfrm flipH="1">
            <a:off x="3600" y="1917000"/>
            <a:ext cx="12188520" cy="230040"/>
          </a:xfrm>
          <a:prstGeom prst="rect">
            <a:avLst/>
          </a:prstGeom>
          <a:ln w="0">
            <a:noFill/>
          </a:ln>
        </p:spPr>
      </p:pic>
      <p:sp>
        <p:nvSpPr>
          <p:cNvPr id="304" name="모서리가 둥근 직사각형 3"/>
          <p:cNvSpPr/>
          <p:nvPr/>
        </p:nvSpPr>
        <p:spPr>
          <a:xfrm>
            <a:off x="7518600" y="2500920"/>
            <a:ext cx="3447000" cy="5292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 w="34925">
            <a:solidFill>
              <a:srgbClr val="423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sz="1800" b="1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이미지 발행 노드</a:t>
            </a:r>
            <a:endParaRPr lang="en-US" sz="1800" b="0" strike="noStrike" spc="-1">
              <a:latin typeface="Noto Sans CJK KR"/>
            </a:endParaRPr>
          </a:p>
        </p:txBody>
      </p:sp>
      <p:sp>
        <p:nvSpPr>
          <p:cNvPr id="305" name="직사각형 2"/>
          <p:cNvSpPr/>
          <p:nvPr/>
        </p:nvSpPr>
        <p:spPr>
          <a:xfrm>
            <a:off x="7113600" y="3336480"/>
            <a:ext cx="5959800" cy="283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ko-KR" sz="2000" b="1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카메라 선택</a:t>
            </a:r>
            <a:endParaRPr lang="en-US" sz="20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 dirty="0">
              <a:latin typeface="Noto Sans CJK KR"/>
            </a:endParaRPr>
          </a:p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ko-KR" sz="2000" b="1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코덱 설정</a:t>
            </a:r>
            <a:endParaRPr lang="en-US" sz="20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 dirty="0">
              <a:latin typeface="Noto Sans CJK KR"/>
            </a:endParaRPr>
          </a:p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ko-KR" sz="2000" b="1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프레임 설정 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1280 x 720</a:t>
            </a:r>
            <a:endParaRPr lang="en-US" sz="20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 dirty="0">
              <a:latin typeface="Noto Sans CJK KR"/>
            </a:endParaRPr>
          </a:p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ko-KR" sz="2000" b="1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발행 주기 설정</a:t>
            </a:r>
            <a:endParaRPr lang="en-US" sz="2000" b="0" strike="noStrike" spc="-1" dirty="0">
              <a:latin typeface="Noto Sans CJK KR"/>
            </a:endParaRPr>
          </a:p>
        </p:txBody>
      </p:sp>
      <p:pic>
        <p:nvPicPr>
          <p:cNvPr id="306" name="그림 4"/>
          <p:cNvPicPr/>
          <p:nvPr/>
        </p:nvPicPr>
        <p:blipFill>
          <a:blip r:embed="rId5"/>
          <a:stretch/>
        </p:blipFill>
        <p:spPr>
          <a:xfrm>
            <a:off x="69840" y="2028960"/>
            <a:ext cx="6438600" cy="482868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그래픽 9"/>
          <p:cNvPicPr/>
          <p:nvPr/>
        </p:nvPicPr>
        <p:blipFill>
          <a:blip r:embed="rId3"/>
          <a:stretch/>
        </p:blipFill>
        <p:spPr>
          <a:xfrm>
            <a:off x="-12996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308" name="사각형: 둥근 한쪽 모서리 3"/>
          <p:cNvSpPr/>
          <p:nvPr/>
        </p:nvSpPr>
        <p:spPr>
          <a:xfrm flipH="1" flipV="1">
            <a:off x="166320" y="66960"/>
            <a:ext cx="12014280" cy="121752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309" name="그룹 11"/>
          <p:cNvGrpSpPr/>
          <p:nvPr/>
        </p:nvGrpSpPr>
        <p:grpSpPr>
          <a:xfrm>
            <a:off x="376200" y="333360"/>
            <a:ext cx="5944680" cy="822600"/>
            <a:chOff x="376200" y="333360"/>
            <a:chExt cx="5944680" cy="822600"/>
          </a:xfrm>
        </p:grpSpPr>
        <p:sp>
          <p:nvSpPr>
            <p:cNvPr id="310" name="TextBox 11"/>
            <p:cNvSpPr/>
            <p:nvPr/>
          </p:nvSpPr>
          <p:spPr>
            <a:xfrm>
              <a:off x="1461600" y="366120"/>
              <a:ext cx="22485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311" name="TextBox 13"/>
            <p:cNvSpPr/>
            <p:nvPr/>
          </p:nvSpPr>
          <p:spPr>
            <a:xfrm>
              <a:off x="1461600" y="585000"/>
              <a:ext cx="485928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312" name="TextBox 40"/>
            <p:cNvSpPr/>
            <p:nvPr/>
          </p:nvSpPr>
          <p:spPr>
            <a:xfrm>
              <a:off x="376200" y="333360"/>
              <a:ext cx="126324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313" name="TextBox 41"/>
          <p:cNvSpPr/>
          <p:nvPr/>
        </p:nvSpPr>
        <p:spPr>
          <a:xfrm>
            <a:off x="0" y="0"/>
            <a:ext cx="12188520" cy="11088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314" name="TextBox 42"/>
          <p:cNvSpPr/>
          <p:nvPr/>
        </p:nvSpPr>
        <p:spPr>
          <a:xfrm>
            <a:off x="0" y="0"/>
            <a:ext cx="1333080" cy="11088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315" name="그룹 12"/>
          <p:cNvGrpSpPr/>
          <p:nvPr/>
        </p:nvGrpSpPr>
        <p:grpSpPr>
          <a:xfrm>
            <a:off x="541800" y="1430280"/>
            <a:ext cx="10522800" cy="363960"/>
            <a:chOff x="541800" y="1430280"/>
            <a:chExt cx="10522800" cy="363960"/>
          </a:xfrm>
        </p:grpSpPr>
        <p:sp>
          <p:nvSpPr>
            <p:cNvPr id="316" name="TextBox 43"/>
            <p:cNvSpPr/>
            <p:nvPr/>
          </p:nvSpPr>
          <p:spPr>
            <a:xfrm>
              <a:off x="743760" y="1430280"/>
              <a:ext cx="103208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800" b="1" strike="noStrike" spc="-1">
                  <a:solidFill>
                    <a:srgbClr val="000000"/>
                  </a:solidFill>
                  <a:latin typeface="맑은 고딕"/>
                  <a:ea typeface="맑은 고딕"/>
                </a:rPr>
                <a:t>이미지 전처리</a:t>
              </a:r>
              <a:endParaRPr lang="en-US" sz="1800" b="0" strike="noStrike" spc="-1">
                <a:latin typeface="Noto Sans CJK KR"/>
              </a:endParaRPr>
            </a:p>
          </p:txBody>
        </p:sp>
        <p:sp>
          <p:nvSpPr>
            <p:cNvPr id="317" name="그래픽 10"/>
            <p:cNvSpPr/>
            <p:nvPr/>
          </p:nvSpPr>
          <p:spPr>
            <a:xfrm>
              <a:off x="541800" y="1539000"/>
              <a:ext cx="97560" cy="11016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18" name="그림 3"/>
          <p:cNvPicPr/>
          <p:nvPr/>
        </p:nvPicPr>
        <p:blipFill>
          <a:blip r:embed="rId4">
            <a:alphaModFix amt="27000"/>
          </a:blip>
          <a:stretch/>
        </p:blipFill>
        <p:spPr>
          <a:xfrm flipH="1">
            <a:off x="3600" y="1917000"/>
            <a:ext cx="12188520" cy="230040"/>
          </a:xfrm>
          <a:prstGeom prst="rect">
            <a:avLst/>
          </a:prstGeom>
          <a:ln w="0">
            <a:noFill/>
          </a:ln>
        </p:spPr>
      </p:pic>
      <p:sp>
        <p:nvSpPr>
          <p:cNvPr id="319" name="직사각형 2"/>
          <p:cNvSpPr/>
          <p:nvPr/>
        </p:nvSpPr>
        <p:spPr>
          <a:xfrm>
            <a:off x="7486200" y="3279240"/>
            <a:ext cx="5959800" cy="1004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CLAHE </a:t>
            </a: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히스토그램 균일화</a:t>
            </a:r>
            <a:endParaRPr lang="en-US" sz="2000" b="0" strike="noStrike" spc="-1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>
              <a:latin typeface="Noto Sans CJK KR"/>
            </a:endParaRPr>
          </a:p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대비</a:t>
            </a:r>
            <a:r>
              <a:rPr lang="en-US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lang="ko-KR" sz="20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밝기 조절</a:t>
            </a:r>
            <a:endParaRPr lang="en-US" sz="2000" b="0" strike="noStrike" spc="-1">
              <a:latin typeface="Noto Sans CJK KR"/>
            </a:endParaRPr>
          </a:p>
        </p:txBody>
      </p:sp>
      <p:pic>
        <p:nvPicPr>
          <p:cNvPr id="320" name="그림 7"/>
          <p:cNvPicPr/>
          <p:nvPr/>
        </p:nvPicPr>
        <p:blipFill>
          <a:blip r:embed="rId5"/>
          <a:stretch/>
        </p:blipFill>
        <p:spPr>
          <a:xfrm>
            <a:off x="78840" y="2232000"/>
            <a:ext cx="6552720" cy="442872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321" name="설명선: 선 5"/>
          <p:cNvSpPr/>
          <p:nvPr/>
        </p:nvSpPr>
        <p:spPr>
          <a:xfrm>
            <a:off x="457200" y="3696840"/>
            <a:ext cx="4833000" cy="722520"/>
          </a:xfrm>
          <a:prstGeom prst="borderCallout1">
            <a:avLst>
              <a:gd name="adj1" fmla="val 29682"/>
              <a:gd name="adj2" fmla="val 100387"/>
              <a:gd name="adj3" fmla="val -30576"/>
              <a:gd name="adj4" fmla="val 14824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322" name="설명선: 선 8"/>
          <p:cNvSpPr/>
          <p:nvPr/>
        </p:nvSpPr>
        <p:spPr>
          <a:xfrm>
            <a:off x="457200" y="6273000"/>
            <a:ext cx="5126760" cy="387720"/>
          </a:xfrm>
          <a:prstGeom prst="borderCallout1">
            <a:avLst>
              <a:gd name="adj1" fmla="val 46512"/>
              <a:gd name="adj2" fmla="val 99750"/>
              <a:gd name="adj3" fmla="val -551566"/>
              <a:gd name="adj4" fmla="val 13906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323" name="모서리가 둥근 직사각형 3"/>
          <p:cNvSpPr/>
          <p:nvPr/>
        </p:nvSpPr>
        <p:spPr>
          <a:xfrm>
            <a:off x="7518600" y="2500920"/>
            <a:ext cx="3447000" cy="5292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 w="34925">
            <a:solidFill>
              <a:srgbClr val="423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sz="1800" b="1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이미지 전처리 노드</a:t>
            </a:r>
            <a:endParaRPr lang="en-US" sz="18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그래픽 9"/>
          <p:cNvPicPr/>
          <p:nvPr/>
        </p:nvPicPr>
        <p:blipFill>
          <a:blip r:embed="rId3"/>
          <a:stretch/>
        </p:blipFill>
        <p:spPr>
          <a:xfrm>
            <a:off x="-12996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325" name="사각형: 둥근 한쪽 모서리 3"/>
          <p:cNvSpPr/>
          <p:nvPr/>
        </p:nvSpPr>
        <p:spPr>
          <a:xfrm flipH="1" flipV="1">
            <a:off x="166320" y="66960"/>
            <a:ext cx="12014280" cy="121752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326" name="그룹 11"/>
          <p:cNvGrpSpPr/>
          <p:nvPr/>
        </p:nvGrpSpPr>
        <p:grpSpPr>
          <a:xfrm>
            <a:off x="376200" y="333360"/>
            <a:ext cx="5944680" cy="822600"/>
            <a:chOff x="376200" y="333360"/>
            <a:chExt cx="5944680" cy="822600"/>
          </a:xfrm>
        </p:grpSpPr>
        <p:sp>
          <p:nvSpPr>
            <p:cNvPr id="327" name="TextBox 11"/>
            <p:cNvSpPr/>
            <p:nvPr/>
          </p:nvSpPr>
          <p:spPr>
            <a:xfrm>
              <a:off x="1461600" y="366120"/>
              <a:ext cx="22485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328" name="TextBox 13"/>
            <p:cNvSpPr/>
            <p:nvPr/>
          </p:nvSpPr>
          <p:spPr>
            <a:xfrm>
              <a:off x="1461600" y="585000"/>
              <a:ext cx="485928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329" name="TextBox 40"/>
            <p:cNvSpPr/>
            <p:nvPr/>
          </p:nvSpPr>
          <p:spPr>
            <a:xfrm>
              <a:off x="376200" y="333360"/>
              <a:ext cx="126324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330" name="TextBox 41"/>
          <p:cNvSpPr/>
          <p:nvPr/>
        </p:nvSpPr>
        <p:spPr>
          <a:xfrm>
            <a:off x="0" y="0"/>
            <a:ext cx="12188520" cy="11088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331" name="TextBox 42"/>
          <p:cNvSpPr/>
          <p:nvPr/>
        </p:nvSpPr>
        <p:spPr>
          <a:xfrm>
            <a:off x="0" y="0"/>
            <a:ext cx="1333080" cy="11088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332" name="그룹 12"/>
          <p:cNvGrpSpPr/>
          <p:nvPr/>
        </p:nvGrpSpPr>
        <p:grpSpPr>
          <a:xfrm>
            <a:off x="541800" y="1430280"/>
            <a:ext cx="10522800" cy="363960"/>
            <a:chOff x="541800" y="1430280"/>
            <a:chExt cx="10522800" cy="363960"/>
          </a:xfrm>
        </p:grpSpPr>
        <p:sp>
          <p:nvSpPr>
            <p:cNvPr id="333" name="TextBox 43"/>
            <p:cNvSpPr/>
            <p:nvPr/>
          </p:nvSpPr>
          <p:spPr>
            <a:xfrm>
              <a:off x="743760" y="1430280"/>
              <a:ext cx="103208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800" b="1" strike="noStrike" spc="-1">
                  <a:solidFill>
                    <a:srgbClr val="000000"/>
                  </a:solidFill>
                  <a:latin typeface="맑은 고딕"/>
                  <a:ea typeface="맑은 고딕"/>
                </a:rPr>
                <a:t>이미지 전처리</a:t>
              </a:r>
              <a:endParaRPr lang="en-US" sz="1800" b="0" strike="noStrike" spc="-1">
                <a:latin typeface="Noto Sans CJK KR"/>
              </a:endParaRPr>
            </a:p>
          </p:txBody>
        </p:sp>
        <p:sp>
          <p:nvSpPr>
            <p:cNvPr id="334" name="그래픽 10"/>
            <p:cNvSpPr/>
            <p:nvPr/>
          </p:nvSpPr>
          <p:spPr>
            <a:xfrm>
              <a:off x="541800" y="1539000"/>
              <a:ext cx="97560" cy="11016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35" name="그림 3"/>
          <p:cNvPicPr/>
          <p:nvPr/>
        </p:nvPicPr>
        <p:blipFill>
          <a:blip r:embed="rId4">
            <a:alphaModFix amt="27000"/>
          </a:blip>
          <a:stretch/>
        </p:blipFill>
        <p:spPr>
          <a:xfrm flipH="1">
            <a:off x="3600" y="1917000"/>
            <a:ext cx="12188520" cy="230040"/>
          </a:xfrm>
          <a:prstGeom prst="rect">
            <a:avLst/>
          </a:prstGeom>
          <a:ln w="0">
            <a:noFill/>
          </a:ln>
        </p:spPr>
      </p:pic>
      <p:sp>
        <p:nvSpPr>
          <p:cNvPr id="336" name="모서리가 둥근 직사각형 3"/>
          <p:cNvSpPr/>
          <p:nvPr/>
        </p:nvSpPr>
        <p:spPr>
          <a:xfrm>
            <a:off x="7112520" y="2244240"/>
            <a:ext cx="4053960" cy="101376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 w="34925">
            <a:solidFill>
              <a:srgbClr val="423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Contrast Limited Adaptive Histogram Equalization (CLAHE)</a:t>
            </a:r>
            <a:endParaRPr lang="en-US" sz="1800" b="0" strike="noStrike" spc="-1">
              <a:latin typeface="Noto Sans CJK KR"/>
            </a:endParaRPr>
          </a:p>
        </p:txBody>
      </p:sp>
      <p:sp>
        <p:nvSpPr>
          <p:cNvPr id="337" name="직사각형 2"/>
          <p:cNvSpPr/>
          <p:nvPr/>
        </p:nvSpPr>
        <p:spPr>
          <a:xfrm>
            <a:off x="6321240" y="3614040"/>
            <a:ext cx="5959800" cy="222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1. LAB </a:t>
            </a:r>
            <a:r>
              <a:rPr lang="ko-KR" sz="2000" b="0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변환</a:t>
            </a:r>
            <a:r>
              <a:rPr lang="en-US" sz="2000" b="0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, L </a:t>
            </a:r>
            <a:r>
              <a:rPr lang="ko-KR" sz="2000" b="0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채널 분리</a:t>
            </a:r>
            <a:r>
              <a:rPr lang="en-US" sz="2000" b="0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.</a:t>
            </a:r>
            <a:endParaRPr lang="en-US" sz="20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2. L </a:t>
            </a:r>
            <a:r>
              <a:rPr lang="ko-KR" sz="2000" b="0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채널 타일 분할</a:t>
            </a:r>
            <a:r>
              <a:rPr lang="en-US" sz="2000" b="0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lang="ko-KR" sz="2000" b="0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각 타일별 히스토그램 </a:t>
            </a:r>
            <a:r>
              <a:rPr lang="ko-KR" sz="2000" b="0" strike="noStrike" spc="-1" dirty="0" err="1">
                <a:solidFill>
                  <a:srgbClr val="000000"/>
                </a:solidFill>
                <a:latin typeface="Noto Sans CJK KR"/>
                <a:ea typeface="DejaVu Sans"/>
              </a:rPr>
              <a:t>평활화</a:t>
            </a:r>
            <a:endParaRPr lang="en-US" sz="20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3. </a:t>
            </a:r>
            <a:r>
              <a:rPr lang="ko-KR" sz="2000" b="0" strike="noStrike" spc="-1" dirty="0" err="1">
                <a:solidFill>
                  <a:srgbClr val="000000"/>
                </a:solidFill>
                <a:latin typeface="Noto Sans CJK KR"/>
                <a:ea typeface="DejaVu Sans"/>
              </a:rPr>
              <a:t>클리핑으로</a:t>
            </a:r>
            <a:r>
              <a:rPr lang="ko-KR" sz="2000" b="0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 </a:t>
            </a:r>
            <a:r>
              <a:rPr lang="ko-KR" sz="2000" b="0" strike="noStrike" spc="-1" dirty="0" err="1">
                <a:solidFill>
                  <a:srgbClr val="000000"/>
                </a:solidFill>
                <a:latin typeface="Noto Sans CJK KR"/>
                <a:ea typeface="DejaVu Sans"/>
              </a:rPr>
              <a:t>과증폭</a:t>
            </a:r>
            <a:r>
              <a:rPr lang="ko-KR" sz="2000" b="0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 제한</a:t>
            </a:r>
            <a:r>
              <a:rPr lang="en-US" sz="2000" b="0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lang="ko-KR" sz="2000" b="0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타일 경계 보간</a:t>
            </a:r>
            <a:endParaRPr lang="en-US" sz="20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3. L, A, B </a:t>
            </a:r>
            <a:r>
              <a:rPr lang="ko-KR" sz="2000" b="0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채널 병합</a:t>
            </a:r>
            <a:r>
              <a:rPr lang="en-US" sz="2000" b="0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, BGR</a:t>
            </a:r>
            <a:r>
              <a:rPr lang="ko-KR" sz="2000" b="0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로 </a:t>
            </a:r>
            <a:r>
              <a:rPr lang="ko-KR" sz="2000" b="0" strike="noStrike" spc="-1" dirty="0" err="1">
                <a:solidFill>
                  <a:srgbClr val="000000"/>
                </a:solidFill>
                <a:latin typeface="Noto Sans CJK KR"/>
                <a:ea typeface="DejaVu Sans"/>
              </a:rPr>
              <a:t>재변환</a:t>
            </a:r>
            <a:r>
              <a:rPr lang="en-US" sz="2000" b="0" strike="noStrike" spc="-1" dirty="0">
                <a:solidFill>
                  <a:srgbClr val="000000"/>
                </a:solidFill>
                <a:latin typeface="Noto Sans CJK KR"/>
                <a:ea typeface="DejaVu Sans"/>
              </a:rPr>
              <a:t>.</a:t>
            </a:r>
            <a:endParaRPr lang="en-US" sz="2000" b="0" strike="noStrike" spc="-1" dirty="0">
              <a:latin typeface="Noto Sans CJK KR"/>
            </a:endParaRPr>
          </a:p>
        </p:txBody>
      </p:sp>
      <p:pic>
        <p:nvPicPr>
          <p:cNvPr id="338" name="그림 6"/>
          <p:cNvPicPr/>
          <p:nvPr/>
        </p:nvPicPr>
        <p:blipFill>
          <a:blip r:embed="rId5"/>
          <a:stretch/>
        </p:blipFill>
        <p:spPr>
          <a:xfrm>
            <a:off x="558720" y="2266200"/>
            <a:ext cx="4053960" cy="405396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graphicFrame>
        <p:nvGraphicFramePr>
          <p:cNvPr id="339" name="표 9"/>
          <p:cNvGraphicFramePr/>
          <p:nvPr/>
        </p:nvGraphicFramePr>
        <p:xfrm>
          <a:off x="558720" y="2266200"/>
          <a:ext cx="4053960" cy="4053960"/>
        </p:xfrm>
        <a:graphic>
          <a:graphicData uri="http://schemas.openxmlformats.org/drawingml/2006/table">
            <a:tbl>
              <a:tblPr/>
              <a:tblGrid>
                <a:gridCol w="50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652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52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52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52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52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52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52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32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1512</TotalTime>
  <Words>823</Words>
  <Application>Microsoft Office PowerPoint</Application>
  <PresentationFormat>와이드스크린</PresentationFormat>
  <Paragraphs>226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29" baseType="lpstr">
      <vt:lpstr>DejaVu Sans</vt:lpstr>
      <vt:lpstr>Noto Sans CJK KR</vt:lpstr>
      <vt:lpstr>Noto Serif CJK KR</vt:lpstr>
      <vt:lpstr>StarSymbol</vt:lpstr>
      <vt:lpstr>맑은 고딕</vt:lpstr>
      <vt:lpstr>맑은 고딕 Semilight</vt:lpstr>
      <vt:lpstr>세방고딕 Bold</vt:lpstr>
      <vt:lpstr>Arial</vt:lpstr>
      <vt:lpstr>Symbol</vt:lpstr>
      <vt:lpstr>Wingdings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김준영</dc:creator>
  <dc:description/>
  <cp:lastModifiedBy>인우 강</cp:lastModifiedBy>
  <cp:revision>249</cp:revision>
  <dcterms:created xsi:type="dcterms:W3CDTF">2023-12-20T03:00:25Z</dcterms:created>
  <dcterms:modified xsi:type="dcterms:W3CDTF">2025-06-19T22:17:35Z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15</vt:i4>
  </property>
  <property fmtid="{D5CDD505-2E9C-101B-9397-08002B2CF9AE}" pid="3" name="PresentationFormat">
    <vt:lpwstr>와이드스크린</vt:lpwstr>
  </property>
  <property fmtid="{D5CDD505-2E9C-101B-9397-08002B2CF9AE}" pid="4" name="Slides">
    <vt:i4>17</vt:i4>
  </property>
</Properties>
</file>