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0.gif" ContentType="image/gif"/>
  <Override PartName="/ppt/media/image42.png" ContentType="image/png"/>
  <Override PartName="/ppt/media/image41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86.png" ContentType="image/png"/>
  <Override PartName="/ppt/media/image13.png" ContentType="image/png"/>
  <Override PartName="/ppt/media/image1.png" ContentType="image/png"/>
  <Override PartName="/ppt/media/image38.png" ContentType="image/png"/>
  <Override PartName="/ppt/media/image8.png" ContentType="image/png"/>
  <Override PartName="/ppt/media/image85.png" ContentType="image/png"/>
  <Override PartName="/ppt/media/image49.png" ContentType="image/png"/>
  <Override PartName="/ppt/media/image12.png" ContentType="image/png"/>
  <Override PartName="/ppt/media/image37.png" ContentType="image/png"/>
  <Override PartName="/ppt/media/image20.png" ContentType="image/png"/>
  <Override PartName="/ppt/media/image57.png" ContentType="image/png"/>
  <Override PartName="/ppt/media/image21.png" ContentType="image/png"/>
  <Override PartName="/ppt/media/image58.png" ContentType="image/png"/>
  <Override PartName="/ppt/media/image22.png" ContentType="image/png"/>
  <Override PartName="/ppt/media/image59.png" ContentType="image/png"/>
  <Override PartName="/ppt/media/image23.png" ContentType="image/png"/>
  <Override PartName="/ppt/media/image60.png" ContentType="image/png"/>
  <Override PartName="/ppt/media/image24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87.png" ContentType="image/png"/>
  <Override PartName="/ppt/media/image75.png" ContentType="image/png"/>
  <Override PartName="/ppt/media/image79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29.png" ContentType="image/png"/>
  <Override PartName="/ppt/media/image69.png" ContentType="image/png"/>
  <Override PartName="/ppt/media/image32.png" ContentType="image/png"/>
  <Override PartName="/ppt/media/image70.png" ContentType="image/png"/>
  <Override PartName="/ppt/media/image28.png" ContentType="image/png"/>
  <Override PartName="/ppt/media/image68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14.png" ContentType="image/png"/>
  <Override PartName="/ppt/media/image26.png" ContentType="image/png"/>
  <Override PartName="/ppt/media/image80.png" ContentType="image/png"/>
  <Override PartName="/ppt/media/image15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81.png" ContentType="image/png"/>
  <Override PartName="/ppt/media/image16.png" ContentType="image/png"/>
  <Override PartName="/ppt/media/image4.png" ContentType="image/png"/>
  <Override PartName="/ppt/media/image34.png" ContentType="image/png"/>
  <Override PartName="/ppt/media/image82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18.png" ContentType="image/png"/>
  <Override PartName="/ppt/media/image83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7.png" ContentType="image/png"/>
  <Override PartName="/ppt/media/image19.png" ContentType="image/png"/>
  <Override PartName="/ppt/media/image8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슬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라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이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드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를 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이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동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하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려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면 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클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릭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하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십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시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ko-KR" sz="2000" spc="-1" strike="noStrike">
                <a:latin typeface="Noto Sans CJK KR"/>
              </a:rPr>
              <a:t>메</a:t>
            </a:r>
            <a:r>
              <a:rPr b="0" lang="ko-KR" sz="2000" spc="-1" strike="noStrike">
                <a:latin typeface="Noto Sans CJK KR"/>
              </a:rPr>
              <a:t>모</a:t>
            </a:r>
            <a:r>
              <a:rPr b="0" lang="en-US" sz="2000" spc="-1" strike="noStrike">
                <a:latin typeface="Noto Sans CJK KR"/>
              </a:rPr>
              <a:t> </a:t>
            </a:r>
            <a:r>
              <a:rPr b="0" lang="ko-KR" sz="2000" spc="-1" strike="noStrike">
                <a:latin typeface="Noto Sans CJK KR"/>
              </a:rPr>
              <a:t>서</a:t>
            </a:r>
            <a:r>
              <a:rPr b="0" lang="ko-KR" sz="2000" spc="-1" strike="noStrike">
                <a:latin typeface="Noto Sans CJK KR"/>
              </a:rPr>
              <a:t>식</a:t>
            </a:r>
            <a:r>
              <a:rPr b="0" lang="ko-KR" sz="2000" spc="-1" strike="noStrike">
                <a:latin typeface="Noto Sans CJK KR"/>
              </a:rPr>
              <a:t>을</a:t>
            </a:r>
            <a:r>
              <a:rPr b="0" lang="en-US" sz="2000" spc="-1" strike="noStrike">
                <a:latin typeface="Noto Sans CJK KR"/>
              </a:rPr>
              <a:t> </a:t>
            </a:r>
            <a:r>
              <a:rPr b="0" lang="ko-KR" sz="2000" spc="-1" strike="noStrike">
                <a:latin typeface="Noto Sans CJK KR"/>
              </a:rPr>
              <a:t>편</a:t>
            </a:r>
            <a:r>
              <a:rPr b="0" lang="ko-KR" sz="2000" spc="-1" strike="noStrike">
                <a:latin typeface="Noto Sans CJK KR"/>
              </a:rPr>
              <a:t>집</a:t>
            </a:r>
            <a:r>
              <a:rPr b="0" lang="ko-KR" sz="2000" spc="-1" strike="noStrike">
                <a:latin typeface="Noto Sans CJK KR"/>
              </a:rPr>
              <a:t>하</a:t>
            </a:r>
            <a:r>
              <a:rPr b="0" lang="ko-KR" sz="2000" spc="-1" strike="noStrike">
                <a:latin typeface="Noto Sans CJK KR"/>
              </a:rPr>
              <a:t>려</a:t>
            </a:r>
            <a:r>
              <a:rPr b="0" lang="ko-KR" sz="2000" spc="-1" strike="noStrike">
                <a:latin typeface="Noto Sans CJK KR"/>
              </a:rPr>
              <a:t>면</a:t>
            </a:r>
            <a:r>
              <a:rPr b="0" lang="en-US" sz="2000" spc="-1" strike="noStrike">
                <a:latin typeface="Noto Sans CJK KR"/>
              </a:rPr>
              <a:t> </a:t>
            </a:r>
            <a:r>
              <a:rPr b="0" lang="ko-KR" sz="2000" spc="-1" strike="noStrike">
                <a:latin typeface="Noto Sans CJK KR"/>
              </a:rPr>
              <a:t>클</a:t>
            </a:r>
            <a:r>
              <a:rPr b="0" lang="ko-KR" sz="2000" spc="-1" strike="noStrike">
                <a:latin typeface="Noto Sans CJK KR"/>
              </a:rPr>
              <a:t>릭</a:t>
            </a:r>
            <a:r>
              <a:rPr b="0" lang="ko-KR" sz="2000" spc="-1" strike="noStrike">
                <a:latin typeface="Noto Sans CJK KR"/>
              </a:rPr>
              <a:t>하</a:t>
            </a:r>
            <a:r>
              <a:rPr b="0" lang="ko-KR" sz="2000" spc="-1" strike="noStrike">
                <a:latin typeface="Noto Sans CJK KR"/>
              </a:rPr>
              <a:t>십</a:t>
            </a:r>
            <a:r>
              <a:rPr b="0" lang="ko-KR" sz="2000" spc="-1" strike="noStrike">
                <a:latin typeface="Noto Sans CJK KR"/>
              </a:rPr>
              <a:t>시</a:t>
            </a:r>
            <a:r>
              <a:rPr b="0" lang="ko-KR" sz="2000" spc="-1" strike="noStrike">
                <a:latin typeface="Noto Sans CJK KR"/>
              </a:rPr>
              <a:t>오</a:t>
            </a:r>
            <a:r>
              <a:rPr b="0" lang="en-US" sz="2000" spc="-1" strike="noStrike">
                <a:latin typeface="Noto Sans CJK KR"/>
              </a:rPr>
              <a:t>.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Noto Serif CJK KR"/>
              </a:rPr>
              <a:t>&lt;머리글&gt;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Noto Serif CJK KR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Noto Serif CJK KR"/>
              </a:defRPr>
            </a:lvl1pPr>
          </a:lstStyle>
          <a:p>
            <a:r>
              <a:rPr b="0" lang="en-US" sz="1400" spc="-1" strike="noStrike">
                <a:latin typeface="Noto Serif CJK KR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Noto Serif CJK KR"/>
              </a:defRPr>
            </a:lvl1pPr>
          </a:lstStyle>
          <a:p>
            <a:pPr algn="r">
              <a:buNone/>
            </a:pPr>
            <a:fld id="{D3FA199D-453D-4E3A-83F3-34356B0F8247}" type="slidenum">
              <a:rPr b="0" lang="en-US" sz="1400" spc="-1" strike="noStrike">
                <a:latin typeface="Noto Serif CJK KR"/>
              </a:rPr>
              <a:t>&lt;숫자&gt;</a:t>
            </a:fld>
            <a:endParaRPr b="0" lang="en-US" sz="1400" spc="-1" strike="noStrike">
              <a:latin typeface="Noto Serif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  <a:ln w="0">
            <a:noFill/>
          </a:ln>
        </p:spPr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 type="sldNum" idx="11"/>
          </p:nvPr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Noto Serif CJK KR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5DD209-0604-4987-BD98-69F607A46527}" type="slidenum">
              <a:rPr b="0" lang="en-US" sz="1200" spc="-1" strike="noStrike">
                <a:solidFill>
                  <a:srgbClr val="000000"/>
                </a:solidFill>
                <a:latin typeface="Noto Serif CJK KR"/>
                <a:ea typeface="+mn-ea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  <a:ln w="0">
            <a:noFill/>
          </a:ln>
        </p:spPr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 type="sldNum" idx="12"/>
          </p:nvPr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Noto Serif CJK KR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129713-4B20-4C57-847D-E3A73F316013}" type="slidenum">
              <a:rPr b="0" lang="en-US" sz="1200" spc="-1" strike="noStrike">
                <a:solidFill>
                  <a:srgbClr val="000000"/>
                </a:solidFill>
                <a:latin typeface="Noto Serif CJK KR"/>
                <a:ea typeface="+mn-ea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  <a:ln w="0">
            <a:noFill/>
          </a:ln>
        </p:spPr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 type="sldNum" idx="13"/>
          </p:nvPr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Noto Serif CJK KR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E75D62-F8D0-42EC-BCFC-D22D353B08CA}" type="slidenum">
              <a:rPr b="0" lang="en-US" sz="1200" spc="-1" strike="noStrike">
                <a:solidFill>
                  <a:srgbClr val="000000"/>
                </a:solidFill>
                <a:latin typeface="Noto Serif CJK KR"/>
                <a:ea typeface="+mn-ea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  <a:ln w="0">
            <a:noFill/>
          </a:ln>
        </p:spPr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550" name="PlaceHolder 3"/>
          <p:cNvSpPr>
            <a:spLocks noGrp="1"/>
          </p:cNvSpPr>
          <p:nvPr>
            <p:ph type="sldNum" idx="14"/>
          </p:nvPr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Noto Serif CJK KR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E74B85-A6AB-4457-BC88-63174FFAF40B}" type="slidenum">
              <a:rPr b="0" lang="en-US" sz="1200" spc="-1" strike="noStrike">
                <a:solidFill>
                  <a:srgbClr val="000000"/>
                </a:solidFill>
                <a:latin typeface="Noto Serif CJK KR"/>
                <a:ea typeface="+mn-ea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553" name="PlaceHolder 3"/>
          <p:cNvSpPr>
            <a:spLocks noGrp="1"/>
          </p:cNvSpPr>
          <p:nvPr>
            <p:ph type="sldNum" idx="15"/>
          </p:nvPr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Noto Serif CJK KR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366B76-2BD9-4191-BEA4-DF6B3EBB43B2}" type="slidenum">
              <a:rPr b="0" lang="en-US" sz="1200" spc="-1" strike="noStrike">
                <a:solidFill>
                  <a:srgbClr val="000000"/>
                </a:solidFill>
                <a:latin typeface="Noto Serif CJK KR"/>
                <a:ea typeface="+mn-ea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 type="sldNum" idx="16"/>
          </p:nvPr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Noto Serif CJK KR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D4AC80-7B0F-4818-8516-75D1835F2409}" type="slidenum">
              <a:rPr b="0" lang="en-US" sz="1200" spc="-1" strike="noStrike">
                <a:solidFill>
                  <a:srgbClr val="000000"/>
                </a:solidFill>
                <a:latin typeface="Noto Serif CJK KR"/>
                <a:ea typeface="+mn-ea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559" name="PlaceHolder 3"/>
          <p:cNvSpPr>
            <a:spLocks noGrp="1"/>
          </p:cNvSpPr>
          <p:nvPr>
            <p:ph type="sldNum" idx="17"/>
          </p:nvPr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Noto Serif CJK KR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F6FC5E-1304-4CA5-BB4F-2ACA8D01B03D}" type="slidenum">
              <a:rPr b="0" lang="en-US" sz="1200" spc="-1" strike="noStrike">
                <a:solidFill>
                  <a:srgbClr val="000000"/>
                </a:solidFill>
                <a:latin typeface="Noto Serif CJK KR"/>
                <a:ea typeface="+mn-ea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  <a:ln w="0">
            <a:noFill/>
          </a:ln>
        </p:spPr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sldNum" idx="18"/>
          </p:nvPr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Noto Serif CJK KR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E0718A-752A-4965-8FA9-8E73BF5AC487}" type="slidenum">
              <a:rPr b="0" lang="en-US" sz="1200" spc="-1" strike="noStrike">
                <a:solidFill>
                  <a:srgbClr val="000000"/>
                </a:solidFill>
                <a:latin typeface="Noto Serif CJK KR"/>
                <a:ea typeface="+mn-ea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565" name="PlaceHolder 3"/>
          <p:cNvSpPr>
            <a:spLocks noGrp="1"/>
          </p:cNvSpPr>
          <p:nvPr>
            <p:ph type="sldNum" idx="19"/>
          </p:nvPr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Noto Serif CJK KR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071F37-424C-4DF2-B6D6-80D280B8893B}" type="slidenum">
              <a:rPr b="0" lang="en-US" sz="1200" spc="-1" strike="noStrike">
                <a:solidFill>
                  <a:srgbClr val="000000"/>
                </a:solidFill>
                <a:latin typeface="Noto Serif CJK KR"/>
                <a:ea typeface="+mn-ea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040" cy="4007880"/>
          </a:xfrm>
          <a:prstGeom prst="rect">
            <a:avLst/>
          </a:prstGeom>
          <a:ln w="0">
            <a:noFill/>
          </a:ln>
        </p:spPr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 type="sldNum" idx="20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Noto Serif CJK KR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61C1AF-A7F9-4F49-B651-82D437A9A1D5}" type="slidenum">
              <a:rPr b="0" lang="en-US" sz="1400" spc="-1" strike="noStrike">
                <a:solidFill>
                  <a:srgbClr val="000000"/>
                </a:solidFill>
                <a:latin typeface="Noto Serif CJK KR"/>
                <a:ea typeface="+mn-ea"/>
              </a:rPr>
              <a:t>&lt;숫자&gt;</a:t>
            </a:fld>
            <a:endParaRPr b="0" lang="en-US" sz="1400" spc="-1" strike="noStrike">
              <a:latin typeface="Noto Serif CJK KR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  <a:ln w="0">
            <a:noFill/>
          </a:ln>
        </p:spPr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520" name="PlaceHolder 3"/>
          <p:cNvSpPr>
            <a:spLocks noGrp="1"/>
          </p:cNvSpPr>
          <p:nvPr>
            <p:ph type="sldNum" idx="4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Noto Serif CJK KR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5CA9C3-104F-4B44-85ED-6BB53C768E35}" type="slidenum">
              <a:rPr b="0" lang="en-US" sz="1400" spc="-1" strike="noStrike">
                <a:solidFill>
                  <a:srgbClr val="000000"/>
                </a:solidFill>
                <a:latin typeface="Noto Serif CJK KR"/>
                <a:ea typeface="+mn-ea"/>
              </a:rPr>
              <a:t>&lt;숫자&gt;</a:t>
            </a:fld>
            <a:endParaRPr b="0" lang="en-US" sz="1400" spc="-1" strike="noStrike">
              <a:latin typeface="Noto Serif CJK KR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sldNum" idx="5"/>
          </p:nvPr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Noto Serif CJK KR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53F96A-5652-458F-B2A8-5AC2A463BB02}" type="slidenum">
              <a:rPr b="0" lang="en-US" sz="1200" spc="-1" strike="noStrike">
                <a:solidFill>
                  <a:srgbClr val="000000"/>
                </a:solidFill>
                <a:latin typeface="Noto Serif CJK KR"/>
                <a:ea typeface="+mn-ea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sldNum" idx="6"/>
          </p:nvPr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Noto Serif CJK KR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D5B892-F90F-4DA5-AD60-FF7270A7E3D4}" type="slidenum">
              <a:rPr b="0" lang="en-US" sz="1200" spc="-1" strike="noStrike">
                <a:solidFill>
                  <a:srgbClr val="000000"/>
                </a:solidFill>
                <a:latin typeface="Noto Serif CJK KR"/>
                <a:ea typeface="+mn-ea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  <a:ln w="0">
            <a:noFill/>
          </a:ln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 type="sldNum" idx="7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Noto Serif CJK KR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C52B2B-098A-405E-8DAE-63601FD54918}" type="slidenum">
              <a:rPr b="0" lang="en-US" sz="1400" spc="-1" strike="noStrike">
                <a:solidFill>
                  <a:srgbClr val="000000"/>
                </a:solidFill>
                <a:latin typeface="Noto Serif CJK KR"/>
                <a:ea typeface="+mn-ea"/>
              </a:rPr>
              <a:t>&lt;숫자&gt;</a:t>
            </a:fld>
            <a:endParaRPr b="0" lang="en-US" sz="1400" spc="-1" strike="noStrike">
              <a:latin typeface="Noto Serif CJK KR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  <a:ln w="0">
            <a:noFill/>
          </a:ln>
        </p:spPr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sldNum" idx="8"/>
          </p:nvPr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Noto Serif CJK KR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0FF573-63BB-4FD6-949E-F5FAE664500B}" type="slidenum">
              <a:rPr b="0" lang="en-US" sz="1200" spc="-1" strike="noStrike">
                <a:solidFill>
                  <a:srgbClr val="000000"/>
                </a:solidFill>
                <a:latin typeface="Noto Serif CJK KR"/>
                <a:ea typeface="+mn-ea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  <a:ln w="0">
            <a:noFill/>
          </a:ln>
        </p:spPr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sldNum" idx="9"/>
          </p:nvPr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Noto Serif CJK KR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602C0B-C3CC-47B7-8181-FC117696DB4B}" type="slidenum">
              <a:rPr b="0" lang="en-US" sz="1200" spc="-1" strike="noStrike">
                <a:solidFill>
                  <a:srgbClr val="000000"/>
                </a:solidFill>
                <a:latin typeface="Noto Serif CJK KR"/>
                <a:ea typeface="+mn-ea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  <a:ln w="0">
            <a:noFill/>
          </a:ln>
        </p:spPr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 type="sldNum" idx="10"/>
          </p:nvPr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Noto Serif CJK KR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1E254B-5536-410C-89E9-85436D153039}" type="slidenum">
              <a:rPr b="0" lang="en-US" sz="1200" spc="-1" strike="noStrike">
                <a:solidFill>
                  <a:srgbClr val="000000"/>
                </a:solidFill>
                <a:latin typeface="Noto Serif CJK KR"/>
                <a:ea typeface="+mn-ea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제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목 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텍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스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트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의 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서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식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을 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편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집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하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려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면 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클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릭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하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십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시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제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목 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텍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스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트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의 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서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식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을 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편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집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하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려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면 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클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릭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하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십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시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제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목 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텍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스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트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의 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서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식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을 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편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집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하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려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면 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클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릭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하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십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시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1.png"/><Relationship Id="rId2" Type="http://schemas.openxmlformats.org/officeDocument/2006/relationships/image" Target="../media/image8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slideLayout" Target="../slideLayouts/slideLayout25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slideLayout" Target="../slideLayouts/slideLayout13.xml"/><Relationship Id="rId1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gif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그래픽 40" descr=""/>
          <p:cNvPicPr/>
          <p:nvPr/>
        </p:nvPicPr>
        <p:blipFill>
          <a:blip r:embed="rId1"/>
          <a:stretch/>
        </p:blipFill>
        <p:spPr>
          <a:xfrm>
            <a:off x="3240" y="12960"/>
            <a:ext cx="12188160" cy="6854040"/>
          </a:xfrm>
          <a:prstGeom prst="rect">
            <a:avLst/>
          </a:prstGeom>
          <a:ln w="0">
            <a:noFill/>
          </a:ln>
        </p:spPr>
      </p:pic>
      <p:pic>
        <p:nvPicPr>
          <p:cNvPr id="121" name="그래픽 88" descr=""/>
          <p:cNvPicPr/>
          <p:nvPr/>
        </p:nvPicPr>
        <p:blipFill>
          <a:blip r:embed="rId2"/>
          <a:srcRect l="0" t="37984" r="48351" b="0"/>
          <a:stretch/>
        </p:blipFill>
        <p:spPr>
          <a:xfrm>
            <a:off x="10333440" y="0"/>
            <a:ext cx="1854360" cy="2166480"/>
          </a:xfrm>
          <a:prstGeom prst="rect">
            <a:avLst/>
          </a:prstGeom>
          <a:ln w="0">
            <a:noFill/>
          </a:ln>
        </p:spPr>
      </p:pic>
      <p:sp>
        <p:nvSpPr>
          <p:cNvPr id="122" name="TextBox 3"/>
          <p:cNvSpPr/>
          <p:nvPr/>
        </p:nvSpPr>
        <p:spPr>
          <a:xfrm>
            <a:off x="4572360" y="1154520"/>
            <a:ext cx="6654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40404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404040"/>
                </a:solidFill>
                <a:latin typeface="맑은 고딕"/>
                <a:ea typeface="DejaVu Sans"/>
              </a:rPr>
              <a:t>두산로보틱스</a:t>
            </a:r>
            <a:r>
              <a:rPr b="0" lang="en-US" sz="1800" spc="-1" strike="noStrike">
                <a:solidFill>
                  <a:srgbClr val="404040"/>
                </a:solidFill>
                <a:latin typeface="맑은 고딕"/>
                <a:ea typeface="DejaVu Sans"/>
              </a:rPr>
              <a:t>] </a:t>
            </a:r>
            <a:r>
              <a:rPr b="0" lang="ko-KR" sz="1800" spc="-1" strike="noStrike">
                <a:solidFill>
                  <a:srgbClr val="404040"/>
                </a:solidFill>
                <a:latin typeface="맑은 고딕"/>
                <a:ea typeface="DejaVu Sans"/>
              </a:rPr>
              <a:t>지능형 로보틱스 엔지니어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123" name="TextBox 10"/>
          <p:cNvSpPr/>
          <p:nvPr/>
        </p:nvSpPr>
        <p:spPr>
          <a:xfrm>
            <a:off x="0" y="0"/>
            <a:ext cx="12188160" cy="42696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571" strike="noStrike">
                <a:solidFill>
                  <a:srgbClr val="3378c8"/>
                </a:solidFill>
                <a:latin typeface="맑은 고딕"/>
                <a:ea typeface="맑은 고딕"/>
              </a:rPr>
              <a:t>K-Digital Training</a:t>
            </a:r>
            <a:endParaRPr b="0" lang="en-US" sz="1600" spc="-1" strike="noStrike">
              <a:latin typeface="Noto Sans CJK KR"/>
            </a:endParaRPr>
          </a:p>
        </p:txBody>
      </p:sp>
      <p:pic>
        <p:nvPicPr>
          <p:cNvPr id="124" name="그래픽 34" descr=""/>
          <p:cNvPicPr/>
          <p:nvPr/>
        </p:nvPicPr>
        <p:blipFill>
          <a:blip r:embed="rId3"/>
          <a:srcRect l="21661" t="0" r="0" b="17379"/>
          <a:stretch/>
        </p:blipFill>
        <p:spPr>
          <a:xfrm>
            <a:off x="0" y="1229760"/>
            <a:ext cx="6612480" cy="5637240"/>
          </a:xfrm>
          <a:prstGeom prst="rect">
            <a:avLst/>
          </a:prstGeom>
          <a:ln w="0">
            <a:noFill/>
          </a:ln>
        </p:spPr>
      </p:pic>
      <p:pic>
        <p:nvPicPr>
          <p:cNvPr id="125" name="그래픽 82" descr=""/>
          <p:cNvPicPr/>
          <p:nvPr/>
        </p:nvPicPr>
        <p:blipFill>
          <a:blip r:embed="rId4"/>
          <a:stretch/>
        </p:blipFill>
        <p:spPr>
          <a:xfrm>
            <a:off x="-160200" y="3915000"/>
            <a:ext cx="7466040" cy="3678840"/>
          </a:xfrm>
          <a:prstGeom prst="rect">
            <a:avLst/>
          </a:prstGeom>
          <a:ln w="0">
            <a:noFill/>
          </a:ln>
        </p:spPr>
      </p:pic>
      <p:grpSp>
        <p:nvGrpSpPr>
          <p:cNvPr id="126" name="그룹 46"/>
          <p:cNvGrpSpPr/>
          <p:nvPr/>
        </p:nvGrpSpPr>
        <p:grpSpPr>
          <a:xfrm>
            <a:off x="396360" y="2177280"/>
            <a:ext cx="1043280" cy="1043640"/>
            <a:chOff x="396360" y="2177280"/>
            <a:chExt cx="1043280" cy="1043640"/>
          </a:xfrm>
        </p:grpSpPr>
        <p:sp>
          <p:nvSpPr>
            <p:cNvPr id="127" name="자유형: 도형 44"/>
            <p:cNvSpPr/>
            <p:nvPr/>
          </p:nvSpPr>
          <p:spPr>
            <a:xfrm>
              <a:off x="396360" y="2177280"/>
              <a:ext cx="1043280" cy="1043640"/>
            </a:xfrm>
            <a:custGeom>
              <a:avLst/>
              <a:gdLst/>
              <a:ahLst/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12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자유형: 도형 45"/>
            <p:cNvSpPr/>
            <p:nvPr/>
          </p:nvSpPr>
          <p:spPr>
            <a:xfrm>
              <a:off x="720720" y="2502000"/>
              <a:ext cx="393840" cy="393840"/>
            </a:xfrm>
            <a:custGeom>
              <a:avLst/>
              <a:gdLst/>
              <a:ahLst/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12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29" name="그래픽 80" descr=""/>
          <p:cNvPicPr/>
          <p:nvPr/>
        </p:nvPicPr>
        <p:blipFill>
          <a:blip r:embed="rId5"/>
          <a:stretch/>
        </p:blipFill>
        <p:spPr>
          <a:xfrm>
            <a:off x="4528800" y="5509080"/>
            <a:ext cx="331920" cy="331920"/>
          </a:xfrm>
          <a:prstGeom prst="rect">
            <a:avLst/>
          </a:prstGeom>
          <a:ln w="0">
            <a:noFill/>
          </a:ln>
        </p:spPr>
      </p:pic>
      <p:pic>
        <p:nvPicPr>
          <p:cNvPr id="130" name="그래픽 84" descr=""/>
          <p:cNvPicPr/>
          <p:nvPr/>
        </p:nvPicPr>
        <p:blipFill>
          <a:blip r:embed="rId6"/>
          <a:stretch/>
        </p:blipFill>
        <p:spPr>
          <a:xfrm>
            <a:off x="920160" y="5818680"/>
            <a:ext cx="317520" cy="317520"/>
          </a:xfrm>
          <a:prstGeom prst="rect">
            <a:avLst/>
          </a:prstGeom>
          <a:ln w="0">
            <a:noFill/>
          </a:ln>
        </p:spPr>
      </p:pic>
      <p:grpSp>
        <p:nvGrpSpPr>
          <p:cNvPr id="131" name="그룹 4"/>
          <p:cNvGrpSpPr/>
          <p:nvPr/>
        </p:nvGrpSpPr>
        <p:grpSpPr>
          <a:xfrm>
            <a:off x="6782400" y="4094280"/>
            <a:ext cx="5290200" cy="2057760"/>
            <a:chOff x="6782400" y="4094280"/>
            <a:chExt cx="5290200" cy="2057760"/>
          </a:xfrm>
        </p:grpSpPr>
        <p:pic>
          <p:nvPicPr>
            <p:cNvPr id="132" name="그래픽 90" descr=""/>
            <p:cNvPicPr/>
            <p:nvPr/>
          </p:nvPicPr>
          <p:blipFill>
            <a:blip r:embed="rId7"/>
            <a:stretch/>
          </p:blipFill>
          <p:spPr>
            <a:xfrm flipH="1" rot="10800000">
              <a:off x="6782400" y="4094280"/>
              <a:ext cx="1659960" cy="700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3" name="TextBox 1"/>
            <p:cNvSpPr/>
            <p:nvPr/>
          </p:nvSpPr>
          <p:spPr>
            <a:xfrm>
              <a:off x="6918120" y="4232160"/>
              <a:ext cx="5154480" cy="1919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t">
              <a:spAutoFit/>
            </a:bodyPr>
            <a:p>
              <a:pPr>
                <a:lnSpc>
                  <a:spcPct val="150000"/>
                </a:lnSpc>
                <a:buNone/>
              </a:pPr>
              <a:r>
                <a:rPr b="1" lang="en-US" sz="2400" spc="-1" strike="noStrike">
                  <a:solidFill>
                    <a:srgbClr val="ffffff"/>
                  </a:solidFill>
                  <a:latin typeface="맑은 고딕"/>
                  <a:ea typeface="맑은 고딕"/>
                </a:rPr>
                <a:t>   </a:t>
              </a:r>
              <a:r>
                <a:rPr b="1" lang="en-US" sz="2400" spc="-1" strike="noStrike">
                  <a:solidFill>
                    <a:srgbClr val="ffffff"/>
                  </a:solidFill>
                  <a:latin typeface="맑은 고딕"/>
                  <a:ea typeface="맑은 고딕"/>
                </a:rPr>
                <a:t>B-4</a:t>
              </a:r>
              <a:r>
                <a:rPr b="1" lang="en-US" sz="24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   </a:t>
              </a:r>
              <a:endParaRPr b="0" lang="en-US" sz="2400" spc="-1" strike="noStrike">
                <a:latin typeface="Noto Sans CJK KR"/>
              </a:endParaRPr>
            </a:p>
            <a:p>
              <a:pPr>
                <a:lnSpc>
                  <a:spcPct val="150000"/>
                </a:lnSpc>
                <a:buNone/>
              </a:pPr>
              <a:r>
                <a:rPr b="1" lang="en-US" sz="20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[</a:t>
              </a:r>
              <a:r>
                <a:rPr b="1" lang="ko-KR" sz="20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팀원</a:t>
              </a:r>
              <a:r>
                <a:rPr b="1" lang="en-US" sz="20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] </a:t>
              </a:r>
              <a:r>
                <a:rPr b="1" lang="ko-KR" sz="20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이세현</a:t>
              </a:r>
              <a:r>
                <a:rPr b="1" lang="en-US" sz="20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, </a:t>
              </a:r>
              <a:r>
                <a:rPr b="1" lang="ko-KR" sz="20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강인우</a:t>
              </a:r>
              <a:r>
                <a:rPr b="1" lang="en-US" sz="20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, </a:t>
              </a:r>
              <a:r>
                <a:rPr b="1" lang="ko-KR" sz="20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이형연</a:t>
              </a:r>
              <a:endParaRPr b="0" lang="en-US" sz="2000" spc="-1" strike="noStrike">
                <a:latin typeface="Noto Sans CJK KR"/>
              </a:endParaRPr>
            </a:p>
            <a:p>
              <a:pPr>
                <a:lnSpc>
                  <a:spcPct val="150000"/>
                </a:lnSpc>
                <a:buNone/>
              </a:pPr>
              <a:r>
                <a:rPr b="1" lang="en-US" sz="20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[</a:t>
              </a:r>
              <a:r>
                <a:rPr b="1" lang="ko-KR" sz="20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멘토</a:t>
              </a:r>
              <a:r>
                <a:rPr b="1" lang="en-US" sz="20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] </a:t>
              </a:r>
              <a:r>
                <a:rPr b="1" lang="ko-KR" sz="20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김루진</a:t>
              </a:r>
              <a:endParaRPr b="0" lang="en-US" sz="2000" spc="-1" strike="noStrike">
                <a:latin typeface="Noto Sans CJK KR"/>
              </a:endParaRPr>
            </a:p>
            <a:p>
              <a:pPr>
                <a:lnSpc>
                  <a:spcPct val="150000"/>
                </a:lnSpc>
                <a:buNone/>
              </a:pPr>
              <a:endParaRPr b="0" lang="en-US" sz="2000" spc="-1" strike="noStrike">
                <a:latin typeface="Noto Sans CJK KR"/>
              </a:endParaRPr>
            </a:p>
          </p:txBody>
        </p:sp>
        <p:sp>
          <p:nvSpPr>
            <p:cNvPr id="134" name="TextBox 79"/>
            <p:cNvSpPr/>
            <p:nvPr/>
          </p:nvSpPr>
          <p:spPr>
            <a:xfrm>
              <a:off x="6860160" y="5397480"/>
              <a:ext cx="5154480" cy="413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5" name="TextBox 9"/>
          <p:cNvSpPr/>
          <p:nvPr/>
        </p:nvSpPr>
        <p:spPr>
          <a:xfrm>
            <a:off x="4317120" y="1942560"/>
            <a:ext cx="8585280" cy="134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48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터토봇</a:t>
            </a:r>
            <a:r>
              <a:rPr b="1" lang="en-US" sz="44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(</a:t>
            </a:r>
            <a:r>
              <a:rPr b="1" lang="en-US" sz="4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TUR</a:t>
            </a:r>
            <a:r>
              <a:rPr b="1" lang="en-US" sz="28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tle</a:t>
            </a:r>
            <a:r>
              <a:rPr b="1" lang="en-US" sz="4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b="1" lang="en-US" sz="28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au</a:t>
            </a:r>
            <a:r>
              <a:rPr b="1" lang="en-US" sz="4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TO</a:t>
            </a:r>
            <a:r>
              <a:rPr b="1" lang="en-US" sz="28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nomy</a:t>
            </a:r>
            <a:r>
              <a:rPr b="1" lang="en-US" sz="4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b="1" lang="en-US" sz="28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ro</a:t>
            </a:r>
            <a:r>
              <a:rPr b="1" lang="en-US" sz="40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BOT)</a:t>
            </a:r>
            <a:br>
              <a:rPr sz="4000"/>
            </a:br>
            <a:endParaRPr b="0" lang="en-US" sz="4000" spc="-1" strike="noStrike">
              <a:latin typeface="Noto Sans CJK KR"/>
            </a:endParaRPr>
          </a:p>
        </p:txBody>
      </p:sp>
      <p:sp>
        <p:nvSpPr>
          <p:cNvPr id="136" name="TextBox 1"/>
          <p:cNvSpPr/>
          <p:nvPr/>
        </p:nvSpPr>
        <p:spPr>
          <a:xfrm>
            <a:off x="4695120" y="2998440"/>
            <a:ext cx="73195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2800" spc="-1" strike="noStrike">
                <a:solidFill>
                  <a:srgbClr val="262626"/>
                </a:solidFill>
                <a:latin typeface="Arial"/>
                <a:ea typeface="DejaVu Sans"/>
              </a:rPr>
              <a:t>모바일 매니퓰레이터 자율주행 프로젝트</a:t>
            </a:r>
            <a:endParaRPr b="0" lang="en-US" sz="28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그래픽 5" descr=""/>
          <p:cNvPicPr/>
          <p:nvPr/>
        </p:nvPicPr>
        <p:blipFill>
          <a:blip r:embed="rId1"/>
          <a:stretch/>
        </p:blipFill>
        <p:spPr>
          <a:xfrm>
            <a:off x="-129960" y="0"/>
            <a:ext cx="12188160" cy="6854040"/>
          </a:xfrm>
          <a:prstGeom prst="rect">
            <a:avLst/>
          </a:prstGeom>
          <a:ln w="0">
            <a:noFill/>
          </a:ln>
        </p:spPr>
      </p:pic>
      <p:pic>
        <p:nvPicPr>
          <p:cNvPr id="341" name="" descr=""/>
          <p:cNvPicPr/>
          <p:nvPr/>
        </p:nvPicPr>
        <p:blipFill>
          <a:blip r:embed="rId2"/>
          <a:stretch/>
        </p:blipFill>
        <p:spPr>
          <a:xfrm>
            <a:off x="438840" y="2340000"/>
            <a:ext cx="4781160" cy="4433760"/>
          </a:xfrm>
          <a:prstGeom prst="rect">
            <a:avLst/>
          </a:prstGeom>
          <a:ln w="0">
            <a:noFill/>
          </a:ln>
        </p:spPr>
      </p:pic>
      <p:sp>
        <p:nvSpPr>
          <p:cNvPr id="342" name="사각형: 둥근 한쪽 모서리 2"/>
          <p:cNvSpPr/>
          <p:nvPr/>
        </p:nvSpPr>
        <p:spPr>
          <a:xfrm flipH="1" flipV="1">
            <a:off x="165960" y="66240"/>
            <a:ext cx="12013920" cy="121716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43" name="그룹 5"/>
          <p:cNvGrpSpPr/>
          <p:nvPr/>
        </p:nvGrpSpPr>
        <p:grpSpPr>
          <a:xfrm>
            <a:off x="376200" y="333360"/>
            <a:ext cx="5944320" cy="822600"/>
            <a:chOff x="376200" y="333360"/>
            <a:chExt cx="5944320" cy="822600"/>
          </a:xfrm>
        </p:grpSpPr>
        <p:sp>
          <p:nvSpPr>
            <p:cNvPr id="344" name="TextBox 7"/>
            <p:cNvSpPr/>
            <p:nvPr/>
          </p:nvSpPr>
          <p:spPr>
            <a:xfrm>
              <a:off x="1461600" y="366120"/>
              <a:ext cx="2248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</a:t>
              </a:r>
              <a:r>
                <a:rPr b="1" lang="en-US" sz="1200" spc="-1" strike="noStrike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Dig</a:t>
              </a:r>
              <a:r>
                <a:rPr b="1" lang="en-US" sz="1200" spc="-1" strike="noStrike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ital </a:t>
              </a:r>
              <a:r>
                <a:rPr b="1" lang="en-US" sz="1200" spc="-1" strike="noStrike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Trai</a:t>
              </a:r>
              <a:r>
                <a:rPr b="1" lang="en-US" sz="1200" spc="-1" strike="noStrike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nin</a:t>
              </a:r>
              <a:r>
                <a:rPr b="1" lang="en-US" sz="1200" spc="-1" strike="noStrike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g</a:t>
              </a:r>
              <a:endParaRPr b="0" lang="en-US" sz="1200" spc="-1" strike="noStrike">
                <a:latin typeface="Noto Sans CJK KR"/>
              </a:endParaRPr>
            </a:p>
          </p:txBody>
        </p:sp>
        <p:sp>
          <p:nvSpPr>
            <p:cNvPr id="345" name="TextBox 8"/>
            <p:cNvSpPr/>
            <p:nvPr/>
          </p:nvSpPr>
          <p:spPr>
            <a:xfrm>
              <a:off x="1461600" y="585000"/>
              <a:ext cx="485892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28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프</a:t>
              </a:r>
              <a:r>
                <a:rPr b="1" lang="ko-KR" sz="28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로</a:t>
              </a:r>
              <a:r>
                <a:rPr b="1" lang="ko-KR" sz="28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젝</a:t>
              </a:r>
              <a:r>
                <a:rPr b="1" lang="ko-KR" sz="28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트</a:t>
              </a:r>
              <a:r>
                <a:rPr b="1" lang="en-US" sz="28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 </a:t>
              </a:r>
              <a:r>
                <a:rPr b="1" lang="ko-KR" sz="28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수</a:t>
              </a:r>
              <a:r>
                <a:rPr b="1" lang="ko-KR" sz="28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행</a:t>
              </a:r>
              <a:r>
                <a:rPr b="1" lang="en-US" sz="28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 </a:t>
              </a:r>
              <a:r>
                <a:rPr b="1" lang="ko-KR" sz="28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경</a:t>
              </a:r>
              <a:r>
                <a:rPr b="1" lang="ko-KR" sz="28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과</a:t>
              </a:r>
              <a:endParaRPr b="0" lang="en-US" sz="2800" spc="-1" strike="noStrike">
                <a:latin typeface="Noto Sans CJK KR"/>
              </a:endParaRPr>
            </a:p>
          </p:txBody>
        </p:sp>
        <p:sp>
          <p:nvSpPr>
            <p:cNvPr id="346" name="TextBox 25"/>
            <p:cNvSpPr/>
            <p:nvPr/>
          </p:nvSpPr>
          <p:spPr>
            <a:xfrm>
              <a:off x="376200" y="333360"/>
              <a:ext cx="126288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5400" spc="-1" strike="noStrike">
                  <a:solidFill>
                    <a:srgbClr val="3378c8"/>
                  </a:solidFill>
                  <a:latin typeface="세방고딕 Bold"/>
                  <a:ea typeface="세방고딕 Bold"/>
                </a:rPr>
                <a:t>0</a:t>
              </a:r>
              <a:r>
                <a:rPr b="0" lang="en-US" sz="5400" spc="-1" strike="noStrike">
                  <a:solidFill>
                    <a:srgbClr val="3378c8"/>
                  </a:solidFill>
                  <a:latin typeface="세방고딕 Bold"/>
                  <a:ea typeface="세방고딕 Bold"/>
                </a:rPr>
                <a:t>4</a:t>
              </a:r>
              <a:endParaRPr b="0" lang="en-US" sz="5400" spc="-1" strike="noStrike">
                <a:latin typeface="Noto Sans CJK KR"/>
              </a:endParaRPr>
            </a:p>
          </p:txBody>
        </p:sp>
      </p:grpSp>
      <p:sp>
        <p:nvSpPr>
          <p:cNvPr id="347" name="TextBox 27"/>
          <p:cNvSpPr/>
          <p:nvPr/>
        </p:nvSpPr>
        <p:spPr>
          <a:xfrm>
            <a:off x="0" y="0"/>
            <a:ext cx="12188160" cy="11052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TextBox 33"/>
          <p:cNvSpPr/>
          <p:nvPr/>
        </p:nvSpPr>
        <p:spPr>
          <a:xfrm>
            <a:off x="0" y="0"/>
            <a:ext cx="1332720" cy="11052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49" name="그룹 9"/>
          <p:cNvGrpSpPr/>
          <p:nvPr/>
        </p:nvGrpSpPr>
        <p:grpSpPr>
          <a:xfrm>
            <a:off x="541800" y="1430280"/>
            <a:ext cx="10522440" cy="363960"/>
            <a:chOff x="541800" y="1430280"/>
            <a:chExt cx="10522440" cy="363960"/>
          </a:xfrm>
        </p:grpSpPr>
        <p:sp>
          <p:nvSpPr>
            <p:cNvPr id="350" name="TextBox 34"/>
            <p:cNvSpPr/>
            <p:nvPr/>
          </p:nvSpPr>
          <p:spPr>
            <a:xfrm>
              <a:off x="743760" y="1430280"/>
              <a:ext cx="103204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이</a:t>
              </a:r>
              <a:r>
                <a:rPr b="1" lang="ko-KR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미</a:t>
              </a:r>
              <a:r>
                <a:rPr b="1" lang="ko-KR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지 </a:t>
              </a:r>
              <a:r>
                <a:rPr b="1" lang="ko-KR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전</a:t>
              </a:r>
              <a:r>
                <a:rPr b="1" lang="ko-KR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처</a:t>
              </a:r>
              <a:r>
                <a:rPr b="1" lang="ko-KR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리</a:t>
              </a:r>
              <a:endParaRPr b="0" lang="en-US" sz="1800" spc="-1" strike="noStrike">
                <a:latin typeface="Noto Sans CJK KR"/>
              </a:endParaRPr>
            </a:p>
          </p:txBody>
        </p:sp>
        <p:sp>
          <p:nvSpPr>
            <p:cNvPr id="351" name="그래픽 8"/>
            <p:cNvSpPr/>
            <p:nvPr/>
          </p:nvSpPr>
          <p:spPr>
            <a:xfrm>
              <a:off x="541800" y="1539000"/>
              <a:ext cx="97200" cy="109800"/>
            </a:xfrm>
            <a:custGeom>
              <a:avLst/>
              <a:gdLst/>
              <a:ah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r="5400000" dist="38160" rotWithShape="0">
                <a:srgbClr val="3378c8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52" name="그림 5" descr=""/>
          <p:cNvPicPr/>
          <p:nvPr/>
        </p:nvPicPr>
        <p:blipFill>
          <a:blip r:embed="rId3">
            <a:alphaModFix amt="27000"/>
          </a:blip>
          <a:stretch/>
        </p:blipFill>
        <p:spPr>
          <a:xfrm flipH="1">
            <a:off x="-180000" y="2470320"/>
            <a:ext cx="12188160" cy="229680"/>
          </a:xfrm>
          <a:prstGeom prst="rect">
            <a:avLst/>
          </a:prstGeom>
          <a:ln w="0">
            <a:noFill/>
          </a:ln>
        </p:spPr>
      </p:pic>
      <p:sp>
        <p:nvSpPr>
          <p:cNvPr id="353" name="직사각형 3"/>
          <p:cNvSpPr/>
          <p:nvPr/>
        </p:nvSpPr>
        <p:spPr>
          <a:xfrm>
            <a:off x="7486200" y="3279240"/>
            <a:ext cx="595944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히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스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토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그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램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 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기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반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 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선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형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 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스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트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레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칭</a:t>
            </a:r>
            <a:endParaRPr b="0" lang="en-US" sz="20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Noto Sans CJK KR"/>
            </a:endParaRPr>
          </a:p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이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미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지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 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컨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투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어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동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일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 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색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,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 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픽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셀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을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 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가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진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 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한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 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영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역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만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 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추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출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)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354" name="설명선: 선 3"/>
          <p:cNvSpPr/>
          <p:nvPr/>
        </p:nvSpPr>
        <p:spPr>
          <a:xfrm>
            <a:off x="540000" y="2376000"/>
            <a:ext cx="3701160" cy="900000"/>
          </a:xfrm>
          <a:prstGeom prst="borderCallout1">
            <a:avLst>
              <a:gd name="adj1" fmla="val 29682"/>
              <a:gd name="adj2" fmla="val 100387"/>
              <a:gd name="adj3" fmla="val 192323"/>
              <a:gd name="adj4" fmla="val 18699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설명선: 선 4"/>
          <p:cNvSpPr/>
          <p:nvPr/>
        </p:nvSpPr>
        <p:spPr>
          <a:xfrm>
            <a:off x="540000" y="4320000"/>
            <a:ext cx="4140000" cy="720000"/>
          </a:xfrm>
          <a:prstGeom prst="borderCallout1">
            <a:avLst>
              <a:gd name="adj1" fmla="val 46512"/>
              <a:gd name="adj2" fmla="val 99750"/>
              <a:gd name="adj3" fmla="val -120389"/>
              <a:gd name="adj4" fmla="val 1645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모서리가 둥근 직사각형 2"/>
          <p:cNvSpPr/>
          <p:nvPr/>
        </p:nvSpPr>
        <p:spPr>
          <a:xfrm>
            <a:off x="7518600" y="2500920"/>
            <a:ext cx="3446640" cy="52884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 w="34925">
            <a:solidFill>
              <a:srgbClr val="423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ko-KR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이</a:t>
            </a:r>
            <a:r>
              <a:rPr b="1" lang="ko-KR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미</a:t>
            </a:r>
            <a:r>
              <a:rPr b="1" lang="ko-KR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지 </a:t>
            </a:r>
            <a:r>
              <a:rPr b="1" lang="ko-KR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전</a:t>
            </a:r>
            <a:r>
              <a:rPr b="1" lang="ko-KR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처</a:t>
            </a:r>
            <a:r>
              <a:rPr b="1" lang="ko-KR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리 </a:t>
            </a:r>
            <a:r>
              <a:rPr b="1" lang="ko-KR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노</a:t>
            </a:r>
            <a:r>
              <a:rPr b="1" lang="ko-KR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드</a:t>
            </a:r>
            <a:endParaRPr b="0" lang="en-US" sz="18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그래픽 13" descr=""/>
          <p:cNvPicPr/>
          <p:nvPr/>
        </p:nvPicPr>
        <p:blipFill>
          <a:blip r:embed="rId1"/>
          <a:stretch/>
        </p:blipFill>
        <p:spPr>
          <a:xfrm>
            <a:off x="-129960" y="3960"/>
            <a:ext cx="12188160" cy="6854040"/>
          </a:xfrm>
          <a:prstGeom prst="rect">
            <a:avLst/>
          </a:prstGeom>
          <a:ln w="0">
            <a:noFill/>
          </a:ln>
        </p:spPr>
      </p:pic>
      <p:sp>
        <p:nvSpPr>
          <p:cNvPr id="358" name="사각형: 둥근 한쪽 모서리 5"/>
          <p:cNvSpPr/>
          <p:nvPr/>
        </p:nvSpPr>
        <p:spPr>
          <a:xfrm flipH="1" flipV="1">
            <a:off x="165960" y="66240"/>
            <a:ext cx="12013920" cy="121716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59" name="그룹 17"/>
          <p:cNvGrpSpPr/>
          <p:nvPr/>
        </p:nvGrpSpPr>
        <p:grpSpPr>
          <a:xfrm>
            <a:off x="376200" y="333360"/>
            <a:ext cx="5944320" cy="822600"/>
            <a:chOff x="376200" y="333360"/>
            <a:chExt cx="5944320" cy="822600"/>
          </a:xfrm>
        </p:grpSpPr>
        <p:sp>
          <p:nvSpPr>
            <p:cNvPr id="360" name="TextBox 47"/>
            <p:cNvSpPr/>
            <p:nvPr/>
          </p:nvSpPr>
          <p:spPr>
            <a:xfrm>
              <a:off x="1461600" y="366120"/>
              <a:ext cx="2248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</a:t>
              </a:r>
              <a:r>
                <a:rPr b="1" lang="en-US" sz="1200" spc="-1" strike="noStrike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Dig</a:t>
              </a:r>
              <a:r>
                <a:rPr b="1" lang="en-US" sz="1200" spc="-1" strike="noStrike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ital </a:t>
              </a:r>
              <a:r>
                <a:rPr b="1" lang="en-US" sz="1200" spc="-1" strike="noStrike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Trai</a:t>
              </a:r>
              <a:r>
                <a:rPr b="1" lang="en-US" sz="1200" spc="-1" strike="noStrike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nin</a:t>
              </a:r>
              <a:r>
                <a:rPr b="1" lang="en-US" sz="1200" spc="-1" strike="noStrike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g</a:t>
              </a:r>
              <a:endParaRPr b="0" lang="en-US" sz="1200" spc="-1" strike="noStrike">
                <a:latin typeface="Noto Sans CJK KR"/>
              </a:endParaRPr>
            </a:p>
          </p:txBody>
        </p:sp>
        <p:sp>
          <p:nvSpPr>
            <p:cNvPr id="361" name="TextBox 48"/>
            <p:cNvSpPr/>
            <p:nvPr/>
          </p:nvSpPr>
          <p:spPr>
            <a:xfrm>
              <a:off x="1461600" y="585000"/>
              <a:ext cx="485892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28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프</a:t>
              </a:r>
              <a:r>
                <a:rPr b="1" lang="ko-KR" sz="28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로</a:t>
              </a:r>
              <a:r>
                <a:rPr b="1" lang="ko-KR" sz="28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젝</a:t>
              </a:r>
              <a:r>
                <a:rPr b="1" lang="ko-KR" sz="28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트</a:t>
              </a:r>
              <a:r>
                <a:rPr b="1" lang="en-US" sz="28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 </a:t>
              </a:r>
              <a:r>
                <a:rPr b="1" lang="ko-KR" sz="28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수</a:t>
              </a:r>
              <a:r>
                <a:rPr b="1" lang="ko-KR" sz="28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행</a:t>
              </a:r>
              <a:r>
                <a:rPr b="1" lang="en-US" sz="28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 </a:t>
              </a:r>
              <a:r>
                <a:rPr b="1" lang="ko-KR" sz="28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경</a:t>
              </a:r>
              <a:r>
                <a:rPr b="1" lang="ko-KR" sz="28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과</a:t>
              </a:r>
              <a:endParaRPr b="0" lang="en-US" sz="2800" spc="-1" strike="noStrike">
                <a:latin typeface="Noto Sans CJK KR"/>
              </a:endParaRPr>
            </a:p>
          </p:txBody>
        </p:sp>
        <p:sp>
          <p:nvSpPr>
            <p:cNvPr id="362" name="TextBox 51"/>
            <p:cNvSpPr/>
            <p:nvPr/>
          </p:nvSpPr>
          <p:spPr>
            <a:xfrm>
              <a:off x="376200" y="333360"/>
              <a:ext cx="126288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5400" spc="-1" strike="noStrike">
                  <a:solidFill>
                    <a:srgbClr val="3378c8"/>
                  </a:solidFill>
                  <a:latin typeface="세방고딕 Bold"/>
                  <a:ea typeface="세방고딕 Bold"/>
                </a:rPr>
                <a:t>0</a:t>
              </a:r>
              <a:r>
                <a:rPr b="0" lang="en-US" sz="5400" spc="-1" strike="noStrike">
                  <a:solidFill>
                    <a:srgbClr val="3378c8"/>
                  </a:solidFill>
                  <a:latin typeface="세방고딕 Bold"/>
                  <a:ea typeface="세방고딕 Bold"/>
                </a:rPr>
                <a:t>4</a:t>
              </a:r>
              <a:endParaRPr b="0" lang="en-US" sz="5400" spc="-1" strike="noStrike">
                <a:latin typeface="Noto Sans CJK KR"/>
              </a:endParaRPr>
            </a:p>
          </p:txBody>
        </p:sp>
      </p:grpSp>
      <p:sp>
        <p:nvSpPr>
          <p:cNvPr id="363" name="TextBox 52"/>
          <p:cNvSpPr/>
          <p:nvPr/>
        </p:nvSpPr>
        <p:spPr>
          <a:xfrm>
            <a:off x="0" y="0"/>
            <a:ext cx="12188160" cy="11052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TextBox 53"/>
          <p:cNvSpPr/>
          <p:nvPr/>
        </p:nvSpPr>
        <p:spPr>
          <a:xfrm>
            <a:off x="0" y="0"/>
            <a:ext cx="1332720" cy="11052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65" name="그룹 18"/>
          <p:cNvGrpSpPr/>
          <p:nvPr/>
        </p:nvGrpSpPr>
        <p:grpSpPr>
          <a:xfrm>
            <a:off x="541800" y="1430280"/>
            <a:ext cx="10522440" cy="363960"/>
            <a:chOff x="541800" y="1430280"/>
            <a:chExt cx="10522440" cy="363960"/>
          </a:xfrm>
        </p:grpSpPr>
        <p:sp>
          <p:nvSpPr>
            <p:cNvPr id="366" name="TextBox 54"/>
            <p:cNvSpPr/>
            <p:nvPr/>
          </p:nvSpPr>
          <p:spPr>
            <a:xfrm>
              <a:off x="743760" y="1430280"/>
              <a:ext cx="103204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이</a:t>
              </a:r>
              <a:r>
                <a:rPr b="1" lang="ko-KR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미</a:t>
              </a:r>
              <a:r>
                <a:rPr b="1" lang="ko-KR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지 </a:t>
              </a:r>
              <a:r>
                <a:rPr b="1" lang="ko-KR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전</a:t>
              </a:r>
              <a:r>
                <a:rPr b="1" lang="ko-KR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처</a:t>
              </a:r>
              <a:r>
                <a:rPr b="1" lang="ko-KR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리</a:t>
              </a:r>
              <a:endParaRPr b="0" lang="en-US" sz="1800" spc="-1" strike="noStrike">
                <a:latin typeface="Noto Sans CJK KR"/>
              </a:endParaRPr>
            </a:p>
          </p:txBody>
        </p:sp>
        <p:sp>
          <p:nvSpPr>
            <p:cNvPr id="367" name="그래픽 14"/>
            <p:cNvSpPr/>
            <p:nvPr/>
          </p:nvSpPr>
          <p:spPr>
            <a:xfrm>
              <a:off x="541800" y="1539000"/>
              <a:ext cx="97200" cy="109800"/>
            </a:xfrm>
            <a:custGeom>
              <a:avLst/>
              <a:gdLst/>
              <a:ah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r="5400000" dist="38160" rotWithShape="0">
                <a:srgbClr val="3378c8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68" name="그림 2" descr=""/>
          <p:cNvPicPr/>
          <p:nvPr/>
        </p:nvPicPr>
        <p:blipFill>
          <a:blip r:embed="rId2">
            <a:alphaModFix amt="27000"/>
          </a:blip>
          <a:stretch/>
        </p:blipFill>
        <p:spPr>
          <a:xfrm flipH="1">
            <a:off x="-180000" y="2470320"/>
            <a:ext cx="12188160" cy="229680"/>
          </a:xfrm>
          <a:prstGeom prst="rect">
            <a:avLst/>
          </a:prstGeom>
          <a:ln w="0">
            <a:noFill/>
          </a:ln>
        </p:spPr>
      </p:pic>
      <p:sp>
        <p:nvSpPr>
          <p:cNvPr id="369" name=""/>
          <p:cNvSpPr txBox="1"/>
          <p:nvPr/>
        </p:nvSpPr>
        <p:spPr>
          <a:xfrm>
            <a:off x="936000" y="2664000"/>
            <a:ext cx="3783600" cy="297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200" spc="-1" strike="noStrike">
                <a:latin typeface="Noto Sans CJK KR"/>
              </a:rPr>
              <a:t>🔹 </a:t>
            </a:r>
            <a:r>
              <a:rPr b="1" lang="en-US" sz="1200" spc="-1" strike="noStrike">
                <a:latin typeface="Noto Sans CJK KR"/>
              </a:rPr>
              <a:t>1. CLAHE </a:t>
            </a:r>
            <a:r>
              <a:rPr b="1" lang="ko-KR" sz="1200" spc="-1" strike="noStrike">
                <a:latin typeface="Noto Sans CJK KR"/>
              </a:rPr>
              <a:t>단독 사용</a:t>
            </a:r>
            <a:endParaRPr b="1" lang="en-US" sz="1200" spc="-1" strike="noStrike">
              <a:latin typeface="Noto Sans CJK KR"/>
            </a:endParaRPr>
          </a:p>
          <a:p>
            <a:r>
              <a:rPr b="0" lang="ko-KR" sz="1000" spc="-1" strike="noStrike">
                <a:latin typeface="Noto Sans CJK KR"/>
              </a:rPr>
              <a:t>지역</a:t>
            </a:r>
            <a:r>
              <a:rPr b="0" lang="en-US" sz="1000" spc="-1" strike="noStrike">
                <a:latin typeface="Noto Sans CJK KR"/>
              </a:rPr>
              <a:t>(</a:t>
            </a:r>
            <a:r>
              <a:rPr b="0" lang="ko-KR" sz="1000" spc="-1" strike="noStrike">
                <a:latin typeface="Noto Sans CJK KR"/>
              </a:rPr>
              <a:t>타일</a:t>
            </a:r>
            <a:r>
              <a:rPr b="0" lang="en-US" sz="1000" spc="-1" strike="noStrike">
                <a:latin typeface="Noto Sans CJK KR"/>
              </a:rPr>
              <a:t>) </a:t>
            </a:r>
            <a:r>
              <a:rPr b="0" lang="ko-KR" sz="1000" spc="-1" strike="noStrike">
                <a:latin typeface="Noto Sans CJK KR"/>
              </a:rPr>
              <a:t>기반 명암 대비 향상</a:t>
            </a:r>
            <a:endParaRPr b="0" lang="en-US" sz="1000" spc="-1" strike="noStrike">
              <a:latin typeface="Noto Sans CJK KR"/>
            </a:endParaRPr>
          </a:p>
          <a:p>
            <a:r>
              <a:rPr b="0" lang="ko-KR" sz="1000" spc="-1" strike="noStrike">
                <a:latin typeface="Noto Sans CJK KR"/>
              </a:rPr>
              <a:t>밝기 불균형이 심한 환경</a:t>
            </a:r>
            <a:r>
              <a:rPr b="0" lang="en-US" sz="1000" spc="-1" strike="noStrike">
                <a:latin typeface="Noto Sans CJK KR"/>
              </a:rPr>
              <a:t>(</a:t>
            </a:r>
            <a:r>
              <a:rPr b="0" lang="ko-KR" sz="1000" spc="-1" strike="noStrike">
                <a:latin typeface="Noto Sans CJK KR"/>
              </a:rPr>
              <a:t>터널</a:t>
            </a:r>
            <a:r>
              <a:rPr b="0" lang="en-US" sz="1000" spc="-1" strike="noStrike">
                <a:latin typeface="Noto Sans CJK KR"/>
              </a:rPr>
              <a:t>, </a:t>
            </a:r>
            <a:r>
              <a:rPr b="0" lang="ko-KR" sz="1000" spc="-1" strike="noStrike">
                <a:latin typeface="Noto Sans CJK KR"/>
              </a:rPr>
              <a:t>그림자</a:t>
            </a:r>
            <a:r>
              <a:rPr b="0" lang="en-US" sz="1000" spc="-1" strike="noStrike">
                <a:latin typeface="Noto Sans CJK KR"/>
              </a:rPr>
              <a:t>)</a:t>
            </a:r>
            <a:r>
              <a:rPr b="0" lang="ko-KR" sz="1000" spc="-1" strike="noStrike">
                <a:latin typeface="Noto Sans CJK KR"/>
              </a:rPr>
              <a:t>에서 부드럽고 자연스럽게 개선</a:t>
            </a:r>
            <a:endParaRPr b="0" lang="en-US" sz="1000" spc="-1" strike="noStrike">
              <a:latin typeface="Noto Sans CJK KR"/>
            </a:endParaRPr>
          </a:p>
          <a:p>
            <a:r>
              <a:rPr b="0" lang="ko-KR" sz="1000" spc="-1" strike="noStrike">
                <a:latin typeface="Noto Sans CJK KR"/>
              </a:rPr>
              <a:t>밝기 변화가 심한 차선 구간에서 디테일 보존에 효과적</a:t>
            </a:r>
            <a:endParaRPr b="0" lang="en-US" sz="1000" spc="-1" strike="noStrike">
              <a:latin typeface="Noto Sans CJK KR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000" spc="-1" strike="noStrike">
                <a:latin typeface="Noto Sans CJK KR"/>
              </a:rPr>
              <a:t>➤ </a:t>
            </a:r>
            <a:r>
              <a:rPr b="0" lang="ko-KR" sz="1000" spc="-1" strike="noStrike">
                <a:latin typeface="Noto Sans CJK KR"/>
              </a:rPr>
              <a:t>장점</a:t>
            </a:r>
            <a:r>
              <a:rPr b="0" lang="en-US" sz="1000" spc="-1" strike="noStrike">
                <a:latin typeface="Noto Sans CJK KR"/>
              </a:rPr>
              <a:t>: </a:t>
            </a:r>
            <a:r>
              <a:rPr b="0" lang="ko-KR" sz="1000" spc="-1" strike="noStrike">
                <a:latin typeface="Noto Sans CJK KR"/>
              </a:rPr>
              <a:t>국소 명암 대비 개선</a:t>
            </a:r>
            <a:r>
              <a:rPr b="0" lang="en-US" sz="1000" spc="-1" strike="noStrike">
                <a:latin typeface="Noto Sans CJK KR"/>
              </a:rPr>
              <a:t>, </a:t>
            </a:r>
            <a:r>
              <a:rPr b="0" lang="ko-KR" sz="1000" spc="-1" strike="noStrike">
                <a:latin typeface="Noto Sans CJK KR"/>
              </a:rPr>
              <a:t>세부 구조 잘 보임</a:t>
            </a:r>
            <a:br>
              <a:rPr sz="1000"/>
            </a:br>
            <a:br>
              <a:rPr sz="1000"/>
            </a:br>
            <a:r>
              <a:rPr b="0" lang="en-US" sz="1000" spc="-1" strike="noStrike">
                <a:latin typeface="Noto Sans CJK KR"/>
              </a:rPr>
              <a:t>➤ 단점</a:t>
            </a:r>
            <a:r>
              <a:rPr b="0" lang="en-US" sz="1000" spc="-1" strike="noStrike">
                <a:latin typeface="Noto Sans CJK KR"/>
              </a:rPr>
              <a:t>: </a:t>
            </a:r>
            <a:r>
              <a:rPr b="0" lang="ko-KR" sz="1000" spc="-1" strike="noStrike">
                <a:latin typeface="Noto Sans CJK KR"/>
              </a:rPr>
              <a:t>전역적인 대비 향상은 미흡할 수 있음</a:t>
            </a:r>
            <a:endParaRPr b="0" lang="en-US" sz="1000" spc="-1" strike="noStrike">
              <a:latin typeface="Noto Sans CJK KR"/>
            </a:endParaRPr>
          </a:p>
          <a:p>
            <a:endParaRPr b="0" lang="en-US" sz="1000" spc="-1" strike="noStrike">
              <a:latin typeface="Noto Sans CJK KR"/>
            </a:endParaRPr>
          </a:p>
        </p:txBody>
      </p:sp>
      <p:sp>
        <p:nvSpPr>
          <p:cNvPr id="370" name=""/>
          <p:cNvSpPr txBox="1"/>
          <p:nvPr/>
        </p:nvSpPr>
        <p:spPr>
          <a:xfrm>
            <a:off x="6480000" y="2700000"/>
            <a:ext cx="4680000" cy="288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200" spc="-1" strike="noStrike">
                <a:latin typeface="Noto Sans CJK KR"/>
              </a:rPr>
              <a:t>🔹 </a:t>
            </a:r>
            <a:r>
              <a:rPr b="1" lang="en-US" sz="1200" spc="-1" strike="noStrike">
                <a:latin typeface="Noto Sans CJK KR"/>
              </a:rPr>
              <a:t>2. </a:t>
            </a:r>
            <a:r>
              <a:rPr b="1" lang="ko-KR" sz="1200" spc="-1" strike="noStrike">
                <a:latin typeface="Noto Sans CJK KR"/>
              </a:rPr>
              <a:t>히스토그램 클리핑 기반 선형 스트레칭 단독 사용</a:t>
            </a:r>
            <a:endParaRPr b="1" lang="en-US" sz="1200" spc="-1" strike="noStrike">
              <a:latin typeface="Noto Sans CJK KR"/>
            </a:endParaRPr>
          </a:p>
          <a:p>
            <a:r>
              <a:rPr b="0" lang="ko-KR" sz="1000" spc="-1" strike="noStrike">
                <a:latin typeface="Noto Sans CJK KR"/>
              </a:rPr>
              <a:t>전체 이미지에서 극단값 제거 후 선형적으로 확대</a:t>
            </a:r>
            <a:endParaRPr b="0" lang="en-US" sz="1000" spc="-1" strike="noStrike">
              <a:latin typeface="Noto Sans CJK KR"/>
            </a:endParaRPr>
          </a:p>
          <a:p>
            <a:r>
              <a:rPr b="0" lang="ko-KR" sz="1000" spc="-1" strike="noStrike">
                <a:latin typeface="Noto Sans CJK KR"/>
              </a:rPr>
              <a:t>전역 밝기 및 대비를 강하게 보정</a:t>
            </a:r>
            <a:endParaRPr b="0" lang="en-US" sz="1000" spc="-1" strike="noStrike">
              <a:latin typeface="Noto Sans CJK KR"/>
            </a:endParaRPr>
          </a:p>
          <a:p>
            <a:r>
              <a:rPr b="0" lang="en-US" sz="1000" spc="-1" strike="noStrike">
                <a:latin typeface="Noto Sans CJK KR"/>
              </a:rPr>
              <a:t>➤ </a:t>
            </a:r>
            <a:r>
              <a:rPr b="0" lang="ko-KR" sz="1000" spc="-1" strike="noStrike">
                <a:latin typeface="Noto Sans CJK KR"/>
              </a:rPr>
              <a:t>장점</a:t>
            </a:r>
            <a:r>
              <a:rPr b="0" lang="en-US" sz="1000" spc="-1" strike="noStrike">
                <a:latin typeface="Noto Sans CJK KR"/>
              </a:rPr>
              <a:t>: </a:t>
            </a:r>
            <a:r>
              <a:rPr b="0" lang="ko-KR" sz="1000" spc="-1" strike="noStrike">
                <a:latin typeface="Noto Sans CJK KR"/>
              </a:rPr>
              <a:t>한 장의 이미지에서 명암이 넓게 퍼졌을 때 빠르고 간결한 대비 향상</a:t>
            </a:r>
            <a:r>
              <a:rPr b="0" lang="en-US" sz="1000" spc="-1" strike="noStrike">
                <a:latin typeface="Noto Sans CJK KR"/>
              </a:rPr>
              <a:t>,   </a:t>
            </a:r>
            <a:br>
              <a:rPr sz="1000"/>
            </a:br>
            <a:r>
              <a:rPr b="0" lang="en-US" sz="1000" spc="-1" strike="noStrike">
                <a:latin typeface="Noto Sans CJK KR"/>
              </a:rPr>
              <a:t>               </a:t>
            </a:r>
            <a:r>
              <a:rPr b="0" lang="ko-KR" sz="1000" spc="-1" strike="noStrike">
                <a:latin typeface="Noto Sans CJK KR"/>
              </a:rPr>
              <a:t>이미지 명확도 증가</a:t>
            </a:r>
            <a:br>
              <a:rPr sz="1000"/>
            </a:br>
            <a:br>
              <a:rPr sz="1000"/>
            </a:br>
            <a:r>
              <a:rPr b="0" lang="en-US" sz="1000" spc="-1" strike="noStrike">
                <a:latin typeface="Noto Sans CJK KR"/>
              </a:rPr>
              <a:t>➤ 단점</a:t>
            </a:r>
            <a:r>
              <a:rPr b="0" lang="en-US" sz="1000" spc="-1" strike="noStrike">
                <a:latin typeface="Noto Sans CJK KR"/>
              </a:rPr>
              <a:t>: </a:t>
            </a:r>
            <a:r>
              <a:rPr b="0" lang="ko-KR" sz="1000" spc="-1" strike="noStrike">
                <a:latin typeface="Noto Sans CJK KR"/>
              </a:rPr>
              <a:t>노이즈와 밝기 왜곡이 발생할 수 있으며</a:t>
            </a:r>
            <a:r>
              <a:rPr b="0" lang="en-US" sz="1000" spc="-1" strike="noStrike">
                <a:latin typeface="Noto Sans CJK KR"/>
              </a:rPr>
              <a:t>, </a:t>
            </a:r>
            <a:r>
              <a:rPr b="0" lang="ko-KR" sz="1000" spc="-1" strike="noStrike">
                <a:latin typeface="Noto Sans CJK KR"/>
              </a:rPr>
              <a:t>그림자</a:t>
            </a:r>
            <a:r>
              <a:rPr b="0" lang="en-US" sz="1000" spc="-1" strike="noStrike">
                <a:latin typeface="Noto Sans CJK KR"/>
              </a:rPr>
              <a:t>·</a:t>
            </a:r>
            <a:r>
              <a:rPr b="0" lang="ko-KR" sz="1000" spc="-1" strike="noStrike">
                <a:latin typeface="Noto Sans CJK KR"/>
              </a:rPr>
              <a:t>글레어</a:t>
            </a:r>
            <a:r>
              <a:rPr b="0" lang="en-US" sz="1000" spc="-1" strike="noStrike">
                <a:latin typeface="Noto Sans CJK KR"/>
              </a:rPr>
              <a:t>(</a:t>
            </a:r>
            <a:r>
              <a:rPr b="0" lang="ko-KR" sz="1000" spc="-1" strike="noStrike">
                <a:latin typeface="Noto Sans CJK KR"/>
              </a:rPr>
              <a:t>반사광</a:t>
            </a:r>
            <a:r>
              <a:rPr b="0" lang="en-US" sz="1000" spc="-1" strike="noStrike">
                <a:latin typeface="Noto Sans CJK KR"/>
              </a:rPr>
              <a:t>)</a:t>
            </a:r>
            <a:r>
              <a:rPr b="0" lang="ko-KR" sz="1000" spc="-1" strike="noStrike">
                <a:latin typeface="Noto Sans CJK KR"/>
              </a:rPr>
              <a:t>에 민감</a:t>
            </a:r>
            <a:endParaRPr b="0" lang="en-US" sz="1000" spc="-1" strike="noStrike">
              <a:latin typeface="Noto Sans CJK KR"/>
            </a:endParaRPr>
          </a:p>
          <a:p>
            <a:endParaRPr b="0" lang="en-US" sz="10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그래픽 15" descr=""/>
          <p:cNvPicPr/>
          <p:nvPr/>
        </p:nvPicPr>
        <p:blipFill>
          <a:blip r:embed="rId1"/>
          <a:stretch/>
        </p:blipFill>
        <p:spPr>
          <a:xfrm>
            <a:off x="-129960" y="3960"/>
            <a:ext cx="12188160" cy="6854040"/>
          </a:xfrm>
          <a:prstGeom prst="rect">
            <a:avLst/>
          </a:prstGeom>
          <a:ln w="0">
            <a:noFill/>
          </a:ln>
        </p:spPr>
      </p:pic>
      <p:sp>
        <p:nvSpPr>
          <p:cNvPr id="372" name="사각형: 둥근 한쪽 모서리 6"/>
          <p:cNvSpPr/>
          <p:nvPr/>
        </p:nvSpPr>
        <p:spPr>
          <a:xfrm flipH="1" flipV="1">
            <a:off x="165960" y="66240"/>
            <a:ext cx="12013920" cy="121716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73" name="그룹 20"/>
          <p:cNvGrpSpPr/>
          <p:nvPr/>
        </p:nvGrpSpPr>
        <p:grpSpPr>
          <a:xfrm>
            <a:off x="376200" y="333360"/>
            <a:ext cx="5944320" cy="822600"/>
            <a:chOff x="376200" y="333360"/>
            <a:chExt cx="5944320" cy="822600"/>
          </a:xfrm>
        </p:grpSpPr>
        <p:sp>
          <p:nvSpPr>
            <p:cNvPr id="374" name="TextBox 55"/>
            <p:cNvSpPr/>
            <p:nvPr/>
          </p:nvSpPr>
          <p:spPr>
            <a:xfrm>
              <a:off x="1461600" y="366120"/>
              <a:ext cx="2248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</a:t>
              </a:r>
              <a:r>
                <a:rPr b="1" lang="en-US" sz="1200" spc="-1" strike="noStrike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Dig</a:t>
              </a:r>
              <a:r>
                <a:rPr b="1" lang="en-US" sz="1200" spc="-1" strike="noStrike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ital </a:t>
              </a:r>
              <a:r>
                <a:rPr b="1" lang="en-US" sz="1200" spc="-1" strike="noStrike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Trai</a:t>
              </a:r>
              <a:r>
                <a:rPr b="1" lang="en-US" sz="1200" spc="-1" strike="noStrike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nin</a:t>
              </a:r>
              <a:r>
                <a:rPr b="1" lang="en-US" sz="1200" spc="-1" strike="noStrike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g</a:t>
              </a:r>
              <a:endParaRPr b="0" lang="en-US" sz="1200" spc="-1" strike="noStrike">
                <a:latin typeface="Noto Sans CJK KR"/>
              </a:endParaRPr>
            </a:p>
          </p:txBody>
        </p:sp>
        <p:sp>
          <p:nvSpPr>
            <p:cNvPr id="375" name="TextBox 56"/>
            <p:cNvSpPr/>
            <p:nvPr/>
          </p:nvSpPr>
          <p:spPr>
            <a:xfrm>
              <a:off x="1461600" y="585000"/>
              <a:ext cx="485892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28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프</a:t>
              </a:r>
              <a:r>
                <a:rPr b="1" lang="ko-KR" sz="28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로</a:t>
              </a:r>
              <a:r>
                <a:rPr b="1" lang="ko-KR" sz="28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젝</a:t>
              </a:r>
              <a:r>
                <a:rPr b="1" lang="ko-KR" sz="28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트</a:t>
              </a:r>
              <a:r>
                <a:rPr b="1" lang="en-US" sz="28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 </a:t>
              </a:r>
              <a:r>
                <a:rPr b="1" lang="ko-KR" sz="28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수</a:t>
              </a:r>
              <a:r>
                <a:rPr b="1" lang="ko-KR" sz="28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행</a:t>
              </a:r>
              <a:r>
                <a:rPr b="1" lang="en-US" sz="28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 </a:t>
              </a:r>
              <a:r>
                <a:rPr b="1" lang="ko-KR" sz="28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경</a:t>
              </a:r>
              <a:r>
                <a:rPr b="1" lang="ko-KR" sz="28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과</a:t>
              </a:r>
              <a:endParaRPr b="0" lang="en-US" sz="2800" spc="-1" strike="noStrike">
                <a:latin typeface="Noto Sans CJK KR"/>
              </a:endParaRPr>
            </a:p>
          </p:txBody>
        </p:sp>
        <p:sp>
          <p:nvSpPr>
            <p:cNvPr id="376" name="TextBox 57"/>
            <p:cNvSpPr/>
            <p:nvPr/>
          </p:nvSpPr>
          <p:spPr>
            <a:xfrm>
              <a:off x="376200" y="333360"/>
              <a:ext cx="126288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5400" spc="-1" strike="noStrike">
                  <a:solidFill>
                    <a:srgbClr val="3378c8"/>
                  </a:solidFill>
                  <a:latin typeface="세방고딕 Bold"/>
                  <a:ea typeface="세방고딕 Bold"/>
                </a:rPr>
                <a:t>0</a:t>
              </a:r>
              <a:r>
                <a:rPr b="0" lang="en-US" sz="5400" spc="-1" strike="noStrike">
                  <a:solidFill>
                    <a:srgbClr val="3378c8"/>
                  </a:solidFill>
                  <a:latin typeface="세방고딕 Bold"/>
                  <a:ea typeface="세방고딕 Bold"/>
                </a:rPr>
                <a:t>4</a:t>
              </a:r>
              <a:endParaRPr b="0" lang="en-US" sz="5400" spc="-1" strike="noStrike">
                <a:latin typeface="Noto Sans CJK KR"/>
              </a:endParaRPr>
            </a:p>
          </p:txBody>
        </p:sp>
      </p:grpSp>
      <p:sp>
        <p:nvSpPr>
          <p:cNvPr id="377" name="TextBox 58"/>
          <p:cNvSpPr/>
          <p:nvPr/>
        </p:nvSpPr>
        <p:spPr>
          <a:xfrm>
            <a:off x="0" y="0"/>
            <a:ext cx="12188160" cy="11052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TextBox 59"/>
          <p:cNvSpPr/>
          <p:nvPr/>
        </p:nvSpPr>
        <p:spPr>
          <a:xfrm>
            <a:off x="0" y="0"/>
            <a:ext cx="1332720" cy="11052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79" name="그룹 21"/>
          <p:cNvGrpSpPr/>
          <p:nvPr/>
        </p:nvGrpSpPr>
        <p:grpSpPr>
          <a:xfrm>
            <a:off x="541800" y="1430280"/>
            <a:ext cx="10522440" cy="363960"/>
            <a:chOff x="541800" y="1430280"/>
            <a:chExt cx="10522440" cy="363960"/>
          </a:xfrm>
        </p:grpSpPr>
        <p:sp>
          <p:nvSpPr>
            <p:cNvPr id="380" name="TextBox 60"/>
            <p:cNvSpPr/>
            <p:nvPr/>
          </p:nvSpPr>
          <p:spPr>
            <a:xfrm>
              <a:off x="743760" y="1430280"/>
              <a:ext cx="103204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이</a:t>
              </a:r>
              <a:r>
                <a:rPr b="1" lang="ko-KR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미</a:t>
              </a:r>
              <a:r>
                <a:rPr b="1" lang="ko-KR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지 </a:t>
              </a:r>
              <a:r>
                <a:rPr b="1" lang="ko-KR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전</a:t>
              </a:r>
              <a:r>
                <a:rPr b="1" lang="ko-KR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처</a:t>
              </a:r>
              <a:r>
                <a:rPr b="1" lang="ko-KR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리</a:t>
              </a:r>
              <a:endParaRPr b="0" lang="en-US" sz="1800" spc="-1" strike="noStrike">
                <a:latin typeface="Noto Sans CJK KR"/>
              </a:endParaRPr>
            </a:p>
          </p:txBody>
        </p:sp>
        <p:sp>
          <p:nvSpPr>
            <p:cNvPr id="381" name="그래픽 17"/>
            <p:cNvSpPr/>
            <p:nvPr/>
          </p:nvSpPr>
          <p:spPr>
            <a:xfrm>
              <a:off x="541800" y="1539000"/>
              <a:ext cx="97200" cy="109800"/>
            </a:xfrm>
            <a:custGeom>
              <a:avLst/>
              <a:gdLst/>
              <a:ah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r="5400000" dist="38160" rotWithShape="0">
                <a:srgbClr val="3378c8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82" name="그림 10" descr=""/>
          <p:cNvPicPr/>
          <p:nvPr/>
        </p:nvPicPr>
        <p:blipFill>
          <a:blip r:embed="rId2">
            <a:alphaModFix amt="27000"/>
          </a:blip>
          <a:stretch/>
        </p:blipFill>
        <p:spPr>
          <a:xfrm flipH="1">
            <a:off x="-180000" y="2470320"/>
            <a:ext cx="12188160" cy="229680"/>
          </a:xfrm>
          <a:prstGeom prst="rect">
            <a:avLst/>
          </a:prstGeom>
          <a:ln w="0">
            <a:noFill/>
          </a:ln>
        </p:spPr>
      </p:pic>
      <p:sp>
        <p:nvSpPr>
          <p:cNvPr id="383" name=""/>
          <p:cNvSpPr txBox="1"/>
          <p:nvPr/>
        </p:nvSpPr>
        <p:spPr>
          <a:xfrm>
            <a:off x="828000" y="1960200"/>
            <a:ext cx="3600000" cy="171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200" spc="-1" strike="noStrike">
                <a:latin typeface="Noto Sans CJK KR"/>
              </a:rPr>
              <a:t>🔸 </a:t>
            </a:r>
            <a:r>
              <a:rPr b="1" lang="en-US" sz="1200" spc="-1" strike="noStrike">
                <a:latin typeface="Noto Sans CJK KR"/>
              </a:rPr>
              <a:t>3. CLAHE → </a:t>
            </a:r>
            <a:r>
              <a:rPr b="1" lang="ko-KR" sz="1200" spc="-1" strike="noStrike">
                <a:latin typeface="Noto Sans CJK KR"/>
              </a:rPr>
              <a:t>히스토그램 스트레칭 결합</a:t>
            </a:r>
            <a:endParaRPr b="1" lang="en-US" sz="1200" spc="-1" strike="noStrike">
              <a:latin typeface="Noto Sans CJK KR"/>
            </a:endParaRPr>
          </a:p>
          <a:p>
            <a:r>
              <a:rPr b="0" lang="en-US" sz="1100" spc="-1" strike="noStrike">
                <a:latin typeface="Noto Sans CJK KR"/>
              </a:rPr>
              <a:t>✅ </a:t>
            </a:r>
            <a:r>
              <a:rPr b="0" lang="ko-KR" sz="1100" spc="-1" strike="noStrike">
                <a:latin typeface="Noto Sans CJK KR"/>
              </a:rPr>
              <a:t>결합 순서</a:t>
            </a:r>
            <a:r>
              <a:rPr b="0" lang="en-US" sz="1100" spc="-1" strike="noStrike">
                <a:latin typeface="Noto Sans CJK KR"/>
              </a:rPr>
              <a:t>:</a:t>
            </a:r>
            <a:br>
              <a:rPr sz="1100"/>
            </a:br>
            <a:r>
              <a:rPr b="0" lang="en-US" sz="1100" spc="-1" strike="noStrike">
                <a:latin typeface="Noto Sans CJK KR"/>
              </a:rPr>
              <a:t>CLAHE</a:t>
            </a:r>
            <a:r>
              <a:rPr b="0" lang="ko-KR" sz="1100" spc="-1" strike="noStrike">
                <a:latin typeface="Noto Sans CJK KR"/>
              </a:rPr>
              <a:t>로 국소적 균일화 → 스트레칭으로 전역 대비 확장</a:t>
            </a:r>
            <a:endParaRPr b="0" lang="en-US" sz="1100" spc="-1" strike="noStrike">
              <a:latin typeface="Noto Sans CJK KR"/>
            </a:endParaRPr>
          </a:p>
          <a:p>
            <a:endParaRPr b="0" lang="en-US" sz="1000" spc="-1" strike="noStrike">
              <a:latin typeface="Noto Sans CJK KR"/>
            </a:endParaRPr>
          </a:p>
        </p:txBody>
      </p:sp>
      <p:graphicFrame>
        <p:nvGraphicFramePr>
          <p:cNvPr id="384" name=""/>
          <p:cNvGraphicFramePr/>
          <p:nvPr/>
        </p:nvGraphicFramePr>
        <p:xfrm>
          <a:off x="925200" y="3071880"/>
          <a:ext cx="4608360" cy="2520000"/>
        </p:xfrm>
        <a:graphic>
          <a:graphicData uri="http://schemas.openxmlformats.org/drawingml/2006/table">
            <a:tbl>
              <a:tblPr/>
              <a:tblGrid>
                <a:gridCol w="1339920"/>
                <a:gridCol w="3268800"/>
              </a:tblGrid>
              <a:tr h="-3632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ko-KR" sz="1000" spc="-1" strike="noStrike">
                          <a:latin typeface="Noto Sans CJK KR"/>
                        </a:rPr>
                        <a:t>항목</a:t>
                      </a:r>
                      <a:endParaRPr b="0" lang="en-US" sz="1000" spc="-1" strike="noStrike">
                        <a:latin typeface="Noto Sans CJK KR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ko-KR" sz="1000" spc="-1" strike="noStrike">
                          <a:latin typeface="Noto Sans CJK KR"/>
                        </a:rPr>
                        <a:t>개선 </a:t>
                      </a:r>
                      <a:r>
                        <a:rPr b="0" lang="ko-KR" sz="1000" spc="-1" strike="noStrike">
                          <a:latin typeface="Noto Sans CJK KR"/>
                        </a:rPr>
                        <a:t>내용</a:t>
                      </a:r>
                      <a:endParaRPr b="0" lang="en-US" sz="1000" spc="-1" strike="noStrike">
                        <a:latin typeface="Noto Sans CJK KR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225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000" spc="-1" strike="noStrike">
                          <a:latin typeface="Noto Sans CJK KR"/>
                        </a:rPr>
                        <a:t>✅ </a:t>
                      </a:r>
                      <a:r>
                        <a:rPr b="0" lang="ko-KR" sz="1000" spc="-1" strike="noStrike">
                          <a:latin typeface="Noto Sans CJK KR"/>
                        </a:rPr>
                        <a:t>차선 </a:t>
                      </a:r>
                      <a:r>
                        <a:rPr b="0" lang="ko-KR" sz="1000" spc="-1" strike="noStrike">
                          <a:latin typeface="Noto Sans CJK KR"/>
                        </a:rPr>
                        <a:t>인식</a:t>
                      </a:r>
                      <a:r>
                        <a:rPr b="0" lang="ko-KR" sz="1000" spc="-1" strike="noStrike">
                          <a:latin typeface="Noto Sans CJK KR"/>
                        </a:rPr>
                        <a:t>률</a:t>
                      </a:r>
                      <a:endParaRPr b="0" lang="en-US" sz="1000" spc="-1" strike="noStrike">
                        <a:latin typeface="Noto Sans CJK KR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ko-KR" sz="1000" spc="-1" strike="noStrike">
                          <a:latin typeface="Noto Sans CJK KR"/>
                        </a:rPr>
                        <a:t>어두</a:t>
                      </a:r>
                      <a:r>
                        <a:rPr b="0" lang="ko-KR" sz="1000" spc="-1" strike="noStrike">
                          <a:latin typeface="Noto Sans CJK KR"/>
                        </a:rPr>
                        <a:t>운 </a:t>
                      </a:r>
                      <a:r>
                        <a:rPr b="0" lang="ko-KR" sz="1000" spc="-1" strike="noStrike">
                          <a:latin typeface="Noto Sans CJK KR"/>
                        </a:rPr>
                        <a:t>영역 </a:t>
                      </a:r>
                      <a:r>
                        <a:rPr b="0" lang="ko-KR" sz="1000" spc="-1" strike="noStrike">
                          <a:latin typeface="Noto Sans CJK KR"/>
                        </a:rPr>
                        <a:t>및 </a:t>
                      </a:r>
                      <a:r>
                        <a:rPr b="0" lang="ko-KR" sz="1000" spc="-1" strike="noStrike">
                          <a:latin typeface="Noto Sans CJK KR"/>
                        </a:rPr>
                        <a:t>반사</a:t>
                      </a:r>
                      <a:r>
                        <a:rPr b="0" lang="ko-KR" sz="1000" spc="-1" strike="noStrike">
                          <a:latin typeface="Noto Sans CJK KR"/>
                        </a:rPr>
                        <a:t>광 </a:t>
                      </a:r>
                      <a:r>
                        <a:rPr b="0" lang="ko-KR" sz="1000" spc="-1" strike="noStrike">
                          <a:latin typeface="Noto Sans CJK KR"/>
                        </a:rPr>
                        <a:t>영역</a:t>
                      </a:r>
                      <a:r>
                        <a:rPr b="0" lang="ko-KR" sz="1000" spc="-1" strike="noStrike">
                          <a:latin typeface="Noto Sans CJK KR"/>
                        </a:rPr>
                        <a:t>에서 </a:t>
                      </a:r>
                      <a:r>
                        <a:rPr b="0" lang="ko-KR" sz="1000" spc="-1" strike="noStrike">
                          <a:latin typeface="Noto Sans CJK KR"/>
                        </a:rPr>
                        <a:t>라인 </a:t>
                      </a:r>
                      <a:r>
                        <a:rPr b="0" lang="ko-KR" sz="1000" spc="-1" strike="noStrike">
                          <a:latin typeface="Noto Sans CJK KR"/>
                        </a:rPr>
                        <a:t>인식</a:t>
                      </a:r>
                      <a:r>
                        <a:rPr b="0" lang="ko-KR" sz="1000" spc="-1" strike="noStrike">
                          <a:latin typeface="Noto Sans CJK KR"/>
                        </a:rPr>
                        <a:t>률 </a:t>
                      </a:r>
                      <a:r>
                        <a:rPr b="0" lang="ko-KR" sz="1000" spc="-1" strike="noStrike">
                          <a:latin typeface="Noto Sans CJK KR"/>
                        </a:rPr>
                        <a:t>향상</a:t>
                      </a:r>
                      <a:endParaRPr b="0" lang="en-US" sz="1000" spc="-1" strike="noStrike">
                        <a:latin typeface="Noto Sans CJK KR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25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000" spc="-1" strike="noStrike">
                          <a:latin typeface="Noto Sans CJK KR"/>
                        </a:rPr>
                        <a:t>✅ </a:t>
                      </a:r>
                      <a:r>
                        <a:rPr b="0" lang="ko-KR" sz="1000" spc="-1" strike="noStrike">
                          <a:latin typeface="Noto Sans CJK KR"/>
                        </a:rPr>
                        <a:t>밝기 </a:t>
                      </a:r>
                      <a:r>
                        <a:rPr b="0" lang="ko-KR" sz="1000" spc="-1" strike="noStrike">
                          <a:latin typeface="Noto Sans CJK KR"/>
                        </a:rPr>
                        <a:t>안정</a:t>
                      </a:r>
                      <a:r>
                        <a:rPr b="0" lang="ko-KR" sz="1000" spc="-1" strike="noStrike">
                          <a:latin typeface="Noto Sans CJK KR"/>
                        </a:rPr>
                        <a:t>성</a:t>
                      </a:r>
                      <a:endParaRPr b="0" lang="en-US" sz="1000" spc="-1" strike="noStrike">
                        <a:latin typeface="Noto Sans CJK KR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ko-KR" sz="1000" spc="-1" strike="noStrike">
                          <a:latin typeface="Noto Sans CJK KR"/>
                        </a:rPr>
                        <a:t>그림</a:t>
                      </a:r>
                      <a:r>
                        <a:rPr b="0" lang="ko-KR" sz="1000" spc="-1" strike="noStrike">
                          <a:latin typeface="Noto Sans CJK KR"/>
                        </a:rPr>
                        <a:t>자</a:t>
                      </a:r>
                      <a:r>
                        <a:rPr b="0" lang="en-US" sz="1000" spc="-1" strike="noStrike">
                          <a:latin typeface="Noto Sans CJK KR"/>
                        </a:rPr>
                        <a:t>/</a:t>
                      </a:r>
                      <a:r>
                        <a:rPr b="0" lang="ko-KR" sz="1000" spc="-1" strike="noStrike">
                          <a:latin typeface="Noto Sans CJK KR"/>
                        </a:rPr>
                        <a:t>글레</a:t>
                      </a:r>
                      <a:r>
                        <a:rPr b="0" lang="ko-KR" sz="1000" spc="-1" strike="noStrike">
                          <a:latin typeface="Noto Sans CJK KR"/>
                        </a:rPr>
                        <a:t>어를 </a:t>
                      </a:r>
                      <a:r>
                        <a:rPr b="0" lang="ko-KR" sz="1000" spc="-1" strike="noStrike">
                          <a:latin typeface="Noto Sans CJK KR"/>
                        </a:rPr>
                        <a:t>안정</a:t>
                      </a:r>
                      <a:r>
                        <a:rPr b="0" lang="ko-KR" sz="1000" spc="-1" strike="noStrike">
                          <a:latin typeface="Noto Sans CJK KR"/>
                        </a:rPr>
                        <a:t>적으</a:t>
                      </a:r>
                      <a:r>
                        <a:rPr b="0" lang="ko-KR" sz="1000" spc="-1" strike="noStrike">
                          <a:latin typeface="Noto Sans CJK KR"/>
                        </a:rPr>
                        <a:t>로 </a:t>
                      </a:r>
                      <a:r>
                        <a:rPr b="0" lang="ko-KR" sz="1000" spc="-1" strike="noStrike">
                          <a:latin typeface="Noto Sans CJK KR"/>
                        </a:rPr>
                        <a:t>억제</a:t>
                      </a:r>
                      <a:r>
                        <a:rPr b="0" lang="en-US" sz="1000" spc="-1" strike="noStrike">
                          <a:latin typeface="Noto Sans CJK KR"/>
                        </a:rPr>
                        <a:t>, </a:t>
                      </a:r>
                      <a:r>
                        <a:rPr b="0" lang="ko-KR" sz="1000" spc="-1" strike="noStrike">
                          <a:latin typeface="Noto Sans CJK KR"/>
                        </a:rPr>
                        <a:t>디테</a:t>
                      </a:r>
                      <a:r>
                        <a:rPr b="0" lang="ko-KR" sz="1000" spc="-1" strike="noStrike">
                          <a:latin typeface="Noto Sans CJK KR"/>
                        </a:rPr>
                        <a:t>일 </a:t>
                      </a:r>
                      <a:r>
                        <a:rPr b="0" lang="ko-KR" sz="1000" spc="-1" strike="noStrike">
                          <a:latin typeface="Noto Sans CJK KR"/>
                        </a:rPr>
                        <a:t>유지</a:t>
                      </a:r>
                      <a:endParaRPr b="0" lang="en-US" sz="1000" spc="-1" strike="noStrike">
                        <a:latin typeface="Noto Sans CJK KR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25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000" spc="-1" strike="noStrike">
                          <a:latin typeface="Noto Sans CJK KR"/>
                        </a:rPr>
                        <a:t>✅ </a:t>
                      </a:r>
                      <a:r>
                        <a:rPr b="0" lang="ko-KR" sz="1000" spc="-1" strike="noStrike">
                          <a:latin typeface="Noto Sans CJK KR"/>
                        </a:rPr>
                        <a:t>적용 </a:t>
                      </a:r>
                      <a:r>
                        <a:rPr b="0" lang="ko-KR" sz="1000" spc="-1" strike="noStrike">
                          <a:latin typeface="Noto Sans CJK KR"/>
                        </a:rPr>
                        <a:t>범용</a:t>
                      </a:r>
                      <a:r>
                        <a:rPr b="0" lang="ko-KR" sz="1000" spc="-1" strike="noStrike">
                          <a:latin typeface="Noto Sans CJK KR"/>
                        </a:rPr>
                        <a:t>성</a:t>
                      </a:r>
                      <a:endParaRPr b="0" lang="en-US" sz="1000" spc="-1" strike="noStrike">
                        <a:latin typeface="Noto Sans CJK KR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ko-KR" sz="1000" spc="-1" strike="noStrike">
                          <a:latin typeface="Noto Sans CJK KR"/>
                        </a:rPr>
                        <a:t>실내</a:t>
                      </a:r>
                      <a:r>
                        <a:rPr b="0" lang="ko-KR" sz="1000" spc="-1" strike="noStrike">
                          <a:latin typeface="Noto Sans CJK KR"/>
                        </a:rPr>
                        <a:t>외</a:t>
                      </a:r>
                      <a:r>
                        <a:rPr b="0" lang="en-US" sz="1000" spc="-1" strike="noStrike">
                          <a:latin typeface="Noto Sans CJK KR"/>
                        </a:rPr>
                        <a:t>, </a:t>
                      </a:r>
                      <a:r>
                        <a:rPr b="0" lang="ko-KR" sz="1000" spc="-1" strike="noStrike">
                          <a:latin typeface="Noto Sans CJK KR"/>
                        </a:rPr>
                        <a:t>야간 </a:t>
                      </a:r>
                      <a:r>
                        <a:rPr b="0" lang="ko-KR" sz="1000" spc="-1" strike="noStrike">
                          <a:latin typeface="Noto Sans CJK KR"/>
                        </a:rPr>
                        <a:t>등 </a:t>
                      </a:r>
                      <a:r>
                        <a:rPr b="0" lang="ko-KR" sz="1000" spc="-1" strike="noStrike">
                          <a:latin typeface="Noto Sans CJK KR"/>
                        </a:rPr>
                        <a:t>다양</a:t>
                      </a:r>
                      <a:r>
                        <a:rPr b="0" lang="ko-KR" sz="1000" spc="-1" strike="noStrike">
                          <a:latin typeface="Noto Sans CJK KR"/>
                        </a:rPr>
                        <a:t>한 </a:t>
                      </a:r>
                      <a:r>
                        <a:rPr b="0" lang="ko-KR" sz="1000" spc="-1" strike="noStrike">
                          <a:latin typeface="Noto Sans CJK KR"/>
                        </a:rPr>
                        <a:t>환경</a:t>
                      </a:r>
                      <a:r>
                        <a:rPr b="0" lang="ko-KR" sz="1000" spc="-1" strike="noStrike">
                          <a:latin typeface="Noto Sans CJK KR"/>
                        </a:rPr>
                        <a:t>에서 </a:t>
                      </a:r>
                      <a:r>
                        <a:rPr b="0" lang="ko-KR" sz="1000" spc="-1" strike="noStrike">
                          <a:latin typeface="Noto Sans CJK KR"/>
                        </a:rPr>
                        <a:t>균일</a:t>
                      </a:r>
                      <a:r>
                        <a:rPr b="0" lang="ko-KR" sz="1000" spc="-1" strike="noStrike">
                          <a:latin typeface="Noto Sans CJK KR"/>
                        </a:rPr>
                        <a:t>한 </a:t>
                      </a:r>
                      <a:r>
                        <a:rPr b="0" lang="ko-KR" sz="1000" spc="-1" strike="noStrike">
                          <a:latin typeface="Noto Sans CJK KR"/>
                        </a:rPr>
                        <a:t>성능 </a:t>
                      </a:r>
                      <a:r>
                        <a:rPr b="0" lang="ko-KR" sz="1000" spc="-1" strike="noStrike">
                          <a:latin typeface="Noto Sans CJK KR"/>
                        </a:rPr>
                        <a:t>유지</a:t>
                      </a:r>
                      <a:endParaRPr b="0" lang="en-US" sz="1000" spc="-1" strike="noStrike">
                        <a:latin typeface="Noto Sans CJK KR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0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000" spc="-1" strike="noStrike">
                          <a:latin typeface="Noto Sans CJK KR"/>
                        </a:rPr>
                        <a:t>✅ </a:t>
                      </a:r>
                      <a:r>
                        <a:rPr b="0" lang="ko-KR" sz="1000" spc="-1" strike="noStrike">
                          <a:latin typeface="Noto Sans CJK KR"/>
                        </a:rPr>
                        <a:t>정밀</a:t>
                      </a:r>
                      <a:r>
                        <a:rPr b="0" lang="ko-KR" sz="1000" spc="-1" strike="noStrike">
                          <a:latin typeface="Noto Sans CJK KR"/>
                        </a:rPr>
                        <a:t>도</a:t>
                      </a:r>
                      <a:endParaRPr b="0" lang="en-US" sz="1000" spc="-1" strike="noStrike">
                        <a:latin typeface="Noto Sans CJK KR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000" spc="-1" strike="noStrike">
                          <a:latin typeface="Noto Sans CJK KR"/>
                        </a:rPr>
                        <a:t>BEV </a:t>
                      </a:r>
                      <a:r>
                        <a:rPr b="0" lang="ko-KR" sz="1000" spc="-1" strike="noStrike">
                          <a:latin typeface="Noto Sans CJK KR"/>
                        </a:rPr>
                        <a:t>변환 </a:t>
                      </a:r>
                      <a:r>
                        <a:rPr b="0" lang="ko-KR" sz="1000" spc="-1" strike="noStrike">
                          <a:latin typeface="Noto Sans CJK KR"/>
                        </a:rPr>
                        <a:t>및 </a:t>
                      </a:r>
                      <a:r>
                        <a:rPr b="0" lang="ko-KR" sz="1000" spc="-1" strike="noStrike">
                          <a:latin typeface="Noto Sans CJK KR"/>
                        </a:rPr>
                        <a:t>마스</a:t>
                      </a:r>
                      <a:r>
                        <a:rPr b="0" lang="ko-KR" sz="1000" spc="-1" strike="noStrike">
                          <a:latin typeface="Noto Sans CJK KR"/>
                        </a:rPr>
                        <a:t>크 </a:t>
                      </a:r>
                      <a:r>
                        <a:rPr b="0" lang="ko-KR" sz="1000" spc="-1" strike="noStrike">
                          <a:latin typeface="Noto Sans CJK KR"/>
                        </a:rPr>
                        <a:t>후처</a:t>
                      </a:r>
                      <a:r>
                        <a:rPr b="0" lang="ko-KR" sz="1000" spc="-1" strike="noStrike">
                          <a:latin typeface="Noto Sans CJK KR"/>
                        </a:rPr>
                        <a:t>리에 </a:t>
                      </a:r>
                      <a:r>
                        <a:rPr b="0" lang="ko-KR" sz="1000" spc="-1" strike="noStrike">
                          <a:latin typeface="Noto Sans CJK KR"/>
                        </a:rPr>
                        <a:t>더 </a:t>
                      </a:r>
                      <a:r>
                        <a:rPr b="0" lang="ko-KR" sz="1000" spc="-1" strike="noStrike">
                          <a:latin typeface="Noto Sans CJK KR"/>
                        </a:rPr>
                        <a:t>나은 </a:t>
                      </a:r>
                      <a:r>
                        <a:rPr b="0" lang="ko-KR" sz="1000" spc="-1" strike="noStrike">
                          <a:latin typeface="Noto Sans CJK KR"/>
                        </a:rPr>
                        <a:t>입력 </a:t>
                      </a:r>
                      <a:r>
                        <a:rPr b="0" lang="ko-KR" sz="1000" spc="-1" strike="noStrike">
                          <a:latin typeface="Noto Sans CJK KR"/>
                        </a:rPr>
                        <a:t>제공</a:t>
                      </a:r>
                      <a:endParaRPr b="0" lang="en-US" sz="1000" spc="-1" strike="noStrike">
                        <a:latin typeface="Noto Sans CJK KR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pSp>
        <p:nvGrpSpPr>
          <p:cNvPr id="385" name=""/>
          <p:cNvGrpSpPr/>
          <p:nvPr/>
        </p:nvGrpSpPr>
        <p:grpSpPr>
          <a:xfrm>
            <a:off x="7533000" y="2853000"/>
            <a:ext cx="3267000" cy="3267000"/>
            <a:chOff x="7533000" y="2853000"/>
            <a:chExt cx="3267000" cy="3267000"/>
          </a:xfrm>
        </p:grpSpPr>
        <p:pic>
          <p:nvPicPr>
            <p:cNvPr id="386" name="" descr=""/>
            <p:cNvPicPr/>
            <p:nvPr/>
          </p:nvPicPr>
          <p:blipFill>
            <a:blip r:embed="rId3"/>
            <a:stretch/>
          </p:blipFill>
          <p:spPr>
            <a:xfrm>
              <a:off x="7533000" y="2853000"/>
              <a:ext cx="3267000" cy="3267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87" name="" descr=""/>
            <p:cNvPicPr/>
            <p:nvPr/>
          </p:nvPicPr>
          <p:blipFill>
            <a:blip r:embed="rId4"/>
            <a:srcRect l="0" t="0" r="124" b="-4350"/>
            <a:stretch/>
          </p:blipFill>
          <p:spPr>
            <a:xfrm>
              <a:off x="8784360" y="4356000"/>
              <a:ext cx="216000" cy="270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88" name="" descr=""/>
            <p:cNvPicPr/>
            <p:nvPr/>
          </p:nvPicPr>
          <p:blipFill>
            <a:blip r:embed="rId5"/>
            <a:stretch/>
          </p:blipFill>
          <p:spPr>
            <a:xfrm>
              <a:off x="9504000" y="4356000"/>
              <a:ext cx="216000" cy="2592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89" name=""/>
          <p:cNvSpPr txBox="1"/>
          <p:nvPr/>
        </p:nvSpPr>
        <p:spPr>
          <a:xfrm>
            <a:off x="5017320" y="1440000"/>
            <a:ext cx="6142680" cy="165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Noto Sans CJK KR"/>
              </a:rPr>
              <a:t>CLAHE</a:t>
            </a:r>
            <a:r>
              <a:rPr b="0" lang="ko-KR" sz="1000" spc="-1" strike="noStrike">
                <a:latin typeface="Noto Sans CJK KR"/>
              </a:rPr>
              <a:t>는 지역적으로는 좋지만 전체적인 밝기 개선에는 한계가 있습니다</a:t>
            </a:r>
            <a:r>
              <a:rPr b="0" lang="en-US" sz="1000" spc="-1" strike="noStrike">
                <a:latin typeface="Noto Sans CJK KR"/>
              </a:rPr>
              <a:t>.</a:t>
            </a:r>
            <a:endParaRPr b="0" lang="en-US" sz="1000" spc="-1" strike="noStrike">
              <a:latin typeface="Noto Sans CJK KR"/>
            </a:endParaRPr>
          </a:p>
          <a:p>
            <a:r>
              <a:rPr b="0" lang="ko-KR" sz="1000" spc="-1" strike="noStrike">
                <a:latin typeface="Noto Sans CJK KR"/>
              </a:rPr>
              <a:t>따라서 저희는 먼저 </a:t>
            </a:r>
            <a:r>
              <a:rPr b="0" lang="en-US" sz="1000" spc="-1" strike="noStrike">
                <a:latin typeface="Noto Sans CJK KR"/>
              </a:rPr>
              <a:t>CLAHE</a:t>
            </a:r>
            <a:r>
              <a:rPr b="0" lang="ko-KR" sz="1000" spc="-1" strike="noStrike">
                <a:latin typeface="Noto Sans CJK KR"/>
              </a:rPr>
              <a:t>로 세부 구조를 살리고</a:t>
            </a:r>
            <a:r>
              <a:rPr b="0" lang="en-US" sz="1000" spc="-1" strike="noStrike">
                <a:latin typeface="Noto Sans CJK KR"/>
              </a:rPr>
              <a:t>, </a:t>
            </a:r>
            <a:r>
              <a:rPr b="0" lang="ko-KR" sz="1000" spc="-1" strike="noStrike">
                <a:latin typeface="Noto Sans CJK KR"/>
              </a:rPr>
              <a:t>그 위에 전체 히스토그램 클리핑 기반 선형 보정을 적용했습니다</a:t>
            </a:r>
            <a:r>
              <a:rPr b="0" lang="en-US" sz="1000" spc="-1" strike="noStrike">
                <a:latin typeface="Noto Sans CJK KR"/>
              </a:rPr>
              <a:t>.</a:t>
            </a:r>
            <a:endParaRPr b="0" lang="en-US" sz="1000" spc="-1" strike="noStrike">
              <a:latin typeface="Noto Sans CJK KR"/>
            </a:endParaRPr>
          </a:p>
          <a:p>
            <a:r>
              <a:rPr b="0" lang="ko-KR" sz="1000" spc="-1" strike="noStrike">
                <a:latin typeface="Noto Sans CJK KR"/>
              </a:rPr>
              <a:t>이렇게 하면 어두운 곳도 밝아지고</a:t>
            </a:r>
            <a:r>
              <a:rPr b="0" lang="en-US" sz="1000" spc="-1" strike="noStrike">
                <a:latin typeface="Noto Sans CJK KR"/>
              </a:rPr>
              <a:t>, </a:t>
            </a:r>
            <a:r>
              <a:rPr b="0" lang="ko-KR" sz="1000" spc="-1" strike="noStrike">
                <a:latin typeface="Noto Sans CJK KR"/>
              </a:rPr>
              <a:t>이미지 전체의 대비가 향상되어 차선 인식 정확도가 높아졌습니다</a:t>
            </a:r>
            <a:r>
              <a:rPr b="0" lang="en-US" sz="1000" spc="-1" strike="noStrike">
                <a:latin typeface="Noto Sans CJK KR"/>
              </a:rPr>
              <a:t>.”</a:t>
            </a:r>
            <a:endParaRPr b="0" lang="en-US" sz="1000" spc="-1" strike="noStrike">
              <a:latin typeface="Noto Sans CJK KR"/>
            </a:endParaRPr>
          </a:p>
          <a:p>
            <a:endParaRPr b="0" lang="en-US" sz="10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그래픽 9" descr=""/>
          <p:cNvPicPr/>
          <p:nvPr/>
        </p:nvPicPr>
        <p:blipFill>
          <a:blip r:embed="rId1"/>
          <a:stretch/>
        </p:blipFill>
        <p:spPr>
          <a:xfrm>
            <a:off x="-129960" y="0"/>
            <a:ext cx="12188160" cy="6854040"/>
          </a:xfrm>
          <a:prstGeom prst="rect">
            <a:avLst/>
          </a:prstGeom>
          <a:ln w="0">
            <a:noFill/>
          </a:ln>
        </p:spPr>
      </p:pic>
      <p:sp>
        <p:nvSpPr>
          <p:cNvPr id="391" name="사각형: 둥근 한쪽 모서리 3"/>
          <p:cNvSpPr/>
          <p:nvPr/>
        </p:nvSpPr>
        <p:spPr>
          <a:xfrm flipH="1" flipV="1">
            <a:off x="165960" y="66240"/>
            <a:ext cx="12013920" cy="121716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92" name="그룹 11"/>
          <p:cNvGrpSpPr/>
          <p:nvPr/>
        </p:nvGrpSpPr>
        <p:grpSpPr>
          <a:xfrm>
            <a:off x="376200" y="333360"/>
            <a:ext cx="5944320" cy="822600"/>
            <a:chOff x="376200" y="333360"/>
            <a:chExt cx="5944320" cy="822600"/>
          </a:xfrm>
        </p:grpSpPr>
        <p:sp>
          <p:nvSpPr>
            <p:cNvPr id="393" name="TextBox 11"/>
            <p:cNvSpPr/>
            <p:nvPr/>
          </p:nvSpPr>
          <p:spPr>
            <a:xfrm>
              <a:off x="1461600" y="366120"/>
              <a:ext cx="2248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b="0" lang="en-US" sz="1200" spc="-1" strike="noStrike">
                <a:latin typeface="Noto Sans CJK KR"/>
              </a:endParaRPr>
            </a:p>
          </p:txBody>
        </p:sp>
        <p:sp>
          <p:nvSpPr>
            <p:cNvPr id="394" name="TextBox 13"/>
            <p:cNvSpPr/>
            <p:nvPr/>
          </p:nvSpPr>
          <p:spPr>
            <a:xfrm>
              <a:off x="1461600" y="585000"/>
              <a:ext cx="485892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28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b="0" lang="en-US" sz="2800" spc="-1" strike="noStrike">
                <a:latin typeface="Noto Sans CJK KR"/>
              </a:endParaRPr>
            </a:p>
          </p:txBody>
        </p:sp>
        <p:sp>
          <p:nvSpPr>
            <p:cNvPr id="395" name="TextBox 40"/>
            <p:cNvSpPr/>
            <p:nvPr/>
          </p:nvSpPr>
          <p:spPr>
            <a:xfrm>
              <a:off x="376200" y="333360"/>
              <a:ext cx="126288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5400" spc="-1" strike="noStrike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b="0" lang="en-US" sz="5400" spc="-1" strike="noStrike">
                <a:latin typeface="Noto Sans CJK KR"/>
              </a:endParaRPr>
            </a:p>
          </p:txBody>
        </p:sp>
      </p:grpSp>
      <p:sp>
        <p:nvSpPr>
          <p:cNvPr id="396" name="TextBox 41"/>
          <p:cNvSpPr/>
          <p:nvPr/>
        </p:nvSpPr>
        <p:spPr>
          <a:xfrm>
            <a:off x="0" y="0"/>
            <a:ext cx="12188160" cy="11052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TextBox 42"/>
          <p:cNvSpPr/>
          <p:nvPr/>
        </p:nvSpPr>
        <p:spPr>
          <a:xfrm>
            <a:off x="0" y="0"/>
            <a:ext cx="1332720" cy="11052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98" name="그룹 12"/>
          <p:cNvGrpSpPr/>
          <p:nvPr/>
        </p:nvGrpSpPr>
        <p:grpSpPr>
          <a:xfrm>
            <a:off x="541800" y="1430280"/>
            <a:ext cx="10522440" cy="363960"/>
            <a:chOff x="541800" y="1430280"/>
            <a:chExt cx="10522440" cy="363960"/>
          </a:xfrm>
        </p:grpSpPr>
        <p:sp>
          <p:nvSpPr>
            <p:cNvPr id="399" name="TextBox 43"/>
            <p:cNvSpPr/>
            <p:nvPr/>
          </p:nvSpPr>
          <p:spPr>
            <a:xfrm>
              <a:off x="743760" y="1430280"/>
              <a:ext cx="103204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이미지 전처리</a:t>
              </a:r>
              <a:endParaRPr b="0" lang="en-US" sz="1800" spc="-1" strike="noStrike">
                <a:latin typeface="Noto Sans CJK KR"/>
              </a:endParaRPr>
            </a:p>
          </p:txBody>
        </p:sp>
        <p:sp>
          <p:nvSpPr>
            <p:cNvPr id="400" name="그래픽 10"/>
            <p:cNvSpPr/>
            <p:nvPr/>
          </p:nvSpPr>
          <p:spPr>
            <a:xfrm>
              <a:off x="541800" y="1539000"/>
              <a:ext cx="97200" cy="109800"/>
            </a:xfrm>
            <a:custGeom>
              <a:avLst/>
              <a:gdLst/>
              <a:ah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r="5400000" dist="38160" rotWithShape="0">
                <a:srgbClr val="3378c8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01" name="그림 3" descr=""/>
          <p:cNvPicPr/>
          <p:nvPr/>
        </p:nvPicPr>
        <p:blipFill>
          <a:blip r:embed="rId2">
            <a:alphaModFix amt="27000"/>
          </a:blip>
          <a:stretch/>
        </p:blipFill>
        <p:spPr>
          <a:xfrm flipH="1">
            <a:off x="3960" y="1917000"/>
            <a:ext cx="12188160" cy="229680"/>
          </a:xfrm>
          <a:prstGeom prst="rect">
            <a:avLst/>
          </a:prstGeom>
          <a:ln w="0">
            <a:noFill/>
          </a:ln>
        </p:spPr>
      </p:pic>
      <p:sp>
        <p:nvSpPr>
          <p:cNvPr id="402" name="직사각형 2"/>
          <p:cNvSpPr/>
          <p:nvPr/>
        </p:nvSpPr>
        <p:spPr>
          <a:xfrm>
            <a:off x="7181280" y="3279240"/>
            <a:ext cx="5959440" cy="34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관심 영역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(src)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및 변환 영역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(dst)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정의 </a:t>
            </a:r>
            <a:endParaRPr b="0" lang="en-US" sz="20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Noto Sans CJK KR"/>
            </a:endParaRPr>
          </a:p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원근 변환 행렬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M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계산</a:t>
            </a:r>
            <a:endParaRPr b="0" lang="en-US" sz="2000" spc="-1" strike="noStrike">
              <a:latin typeface="Noto Sans CJK KR"/>
            </a:endParaRPr>
          </a:p>
          <a:p>
            <a:pPr lvl="1" marL="7430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Arial"/>
                <a:ea typeface="DejaVu Sans"/>
              </a:rPr>
              <a:t>원본 이미지 </a:t>
            </a:r>
            <a:r>
              <a:rPr b="0" lang="en-US" sz="20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BEV 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  <a:ea typeface="DejaVu Sans"/>
              </a:rPr>
              <a:t>이미지</a:t>
            </a:r>
            <a:endParaRPr b="0" lang="en-US" sz="20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Noto Sans CJK KR"/>
            </a:endParaRPr>
          </a:p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역원근 변환 행렬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Minv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계산</a:t>
            </a:r>
            <a:endParaRPr b="0" lang="en-US" sz="2000" spc="-1" strike="noStrike">
              <a:latin typeface="Noto Sans CJK KR"/>
            </a:endParaRPr>
          </a:p>
          <a:p>
            <a:pPr lvl="1" marL="7430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BEV 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  <a:ea typeface="DejaVu Sans"/>
              </a:rPr>
              <a:t>이미지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Wingdings"/>
                <a:ea typeface="맑은 고딕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  <a:ea typeface="DejaVu Sans"/>
              </a:rPr>
              <a:t>원본 이미지 </a:t>
            </a:r>
            <a:endParaRPr b="0" lang="en-US" sz="20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Noto Sans CJK KR"/>
            </a:endParaRPr>
          </a:p>
        </p:txBody>
      </p:sp>
      <p:pic>
        <p:nvPicPr>
          <p:cNvPr id="403" name="그림 4" descr=""/>
          <p:cNvPicPr/>
          <p:nvPr/>
        </p:nvPicPr>
        <p:blipFill>
          <a:blip r:embed="rId3"/>
          <a:stretch/>
        </p:blipFill>
        <p:spPr>
          <a:xfrm>
            <a:off x="-44640" y="2423520"/>
            <a:ext cx="5238000" cy="4104720"/>
          </a:xfrm>
          <a:prstGeom prst="rect">
            <a:avLst/>
          </a:prstGeom>
          <a:ln w="0">
            <a:noFill/>
          </a:ln>
        </p:spPr>
      </p:pic>
      <p:sp>
        <p:nvSpPr>
          <p:cNvPr id="404" name="모서리가 둥근 직사각형 3"/>
          <p:cNvSpPr/>
          <p:nvPr/>
        </p:nvSpPr>
        <p:spPr>
          <a:xfrm>
            <a:off x="7736400" y="2500920"/>
            <a:ext cx="3446640" cy="52884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 w="34925">
            <a:solidFill>
              <a:srgbClr val="423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ko-KR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이미지 전처리 노드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405" name="직사각형 1"/>
          <p:cNvSpPr/>
          <p:nvPr/>
        </p:nvSpPr>
        <p:spPr>
          <a:xfrm>
            <a:off x="4455720" y="1798200"/>
            <a:ext cx="2604960" cy="2405520"/>
          </a:xfrm>
          <a:prstGeom prst="rect">
            <a:avLst/>
          </a:prstGeom>
          <a:solidFill>
            <a:srgbClr val="4f81bd"/>
          </a:solidFill>
          <a:ln>
            <a:solidFill>
              <a:srgbClr val="22385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Projection </a:t>
            </a:r>
            <a:r>
              <a:rPr b="0" lang="ko-KR" sz="1800" spc="-1" strike="noStrike">
                <a:solidFill>
                  <a:srgbClr val="ffffff"/>
                </a:solidFill>
                <a:latin typeface="Arial"/>
                <a:ea typeface="DejaVu Sans"/>
              </a:rPr>
              <a:t>이미지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406" name="설명선: 선 10"/>
          <p:cNvSpPr/>
          <p:nvPr/>
        </p:nvSpPr>
        <p:spPr>
          <a:xfrm>
            <a:off x="66960" y="6010200"/>
            <a:ext cx="3473640" cy="262080"/>
          </a:xfrm>
          <a:prstGeom prst="borderCallout1">
            <a:avLst>
              <a:gd name="adj1" fmla="val 46512"/>
              <a:gd name="adj2" fmla="val 99750"/>
              <a:gd name="adj3" fmla="val -546047"/>
              <a:gd name="adj4" fmla="val 20631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설명선: 선 11"/>
          <p:cNvSpPr/>
          <p:nvPr/>
        </p:nvSpPr>
        <p:spPr>
          <a:xfrm>
            <a:off x="66960" y="6297120"/>
            <a:ext cx="3642840" cy="262080"/>
          </a:xfrm>
          <a:prstGeom prst="borderCallout1">
            <a:avLst>
              <a:gd name="adj1" fmla="val 46512"/>
              <a:gd name="adj2" fmla="val 99750"/>
              <a:gd name="adj3" fmla="val -259044"/>
              <a:gd name="adj4" fmla="val 19834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그래픽 9" descr=""/>
          <p:cNvPicPr/>
          <p:nvPr/>
        </p:nvPicPr>
        <p:blipFill>
          <a:blip r:embed="rId1"/>
          <a:stretch/>
        </p:blipFill>
        <p:spPr>
          <a:xfrm>
            <a:off x="-129960" y="0"/>
            <a:ext cx="12188160" cy="6854040"/>
          </a:xfrm>
          <a:prstGeom prst="rect">
            <a:avLst/>
          </a:prstGeom>
          <a:ln w="0">
            <a:noFill/>
          </a:ln>
        </p:spPr>
      </p:pic>
      <p:sp>
        <p:nvSpPr>
          <p:cNvPr id="409" name="사각형: 둥근 한쪽 모서리 3"/>
          <p:cNvSpPr/>
          <p:nvPr/>
        </p:nvSpPr>
        <p:spPr>
          <a:xfrm flipH="1" flipV="1">
            <a:off x="165960" y="66240"/>
            <a:ext cx="12013920" cy="121716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10" name="그룹 11"/>
          <p:cNvGrpSpPr/>
          <p:nvPr/>
        </p:nvGrpSpPr>
        <p:grpSpPr>
          <a:xfrm>
            <a:off x="376200" y="333360"/>
            <a:ext cx="5944320" cy="822600"/>
            <a:chOff x="376200" y="333360"/>
            <a:chExt cx="5944320" cy="822600"/>
          </a:xfrm>
        </p:grpSpPr>
        <p:sp>
          <p:nvSpPr>
            <p:cNvPr id="411" name="TextBox 11"/>
            <p:cNvSpPr/>
            <p:nvPr/>
          </p:nvSpPr>
          <p:spPr>
            <a:xfrm>
              <a:off x="1461600" y="366120"/>
              <a:ext cx="2248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b="0" lang="en-US" sz="1200" spc="-1" strike="noStrike">
                <a:latin typeface="Noto Sans CJK KR"/>
              </a:endParaRPr>
            </a:p>
          </p:txBody>
        </p:sp>
        <p:sp>
          <p:nvSpPr>
            <p:cNvPr id="412" name="TextBox 13"/>
            <p:cNvSpPr/>
            <p:nvPr/>
          </p:nvSpPr>
          <p:spPr>
            <a:xfrm>
              <a:off x="1461600" y="585000"/>
              <a:ext cx="485892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28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b="0" lang="en-US" sz="2800" spc="-1" strike="noStrike">
                <a:latin typeface="Noto Sans CJK KR"/>
              </a:endParaRPr>
            </a:p>
          </p:txBody>
        </p:sp>
        <p:sp>
          <p:nvSpPr>
            <p:cNvPr id="413" name="TextBox 40"/>
            <p:cNvSpPr/>
            <p:nvPr/>
          </p:nvSpPr>
          <p:spPr>
            <a:xfrm>
              <a:off x="376200" y="333360"/>
              <a:ext cx="126288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5400" spc="-1" strike="noStrike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b="0" lang="en-US" sz="5400" spc="-1" strike="noStrike">
                <a:latin typeface="Noto Sans CJK KR"/>
              </a:endParaRPr>
            </a:p>
          </p:txBody>
        </p:sp>
      </p:grpSp>
      <p:sp>
        <p:nvSpPr>
          <p:cNvPr id="414" name="TextBox 41"/>
          <p:cNvSpPr/>
          <p:nvPr/>
        </p:nvSpPr>
        <p:spPr>
          <a:xfrm>
            <a:off x="0" y="0"/>
            <a:ext cx="12188160" cy="11052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TextBox 42"/>
          <p:cNvSpPr/>
          <p:nvPr/>
        </p:nvSpPr>
        <p:spPr>
          <a:xfrm>
            <a:off x="0" y="0"/>
            <a:ext cx="1332720" cy="11052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16" name="그룹 12"/>
          <p:cNvGrpSpPr/>
          <p:nvPr/>
        </p:nvGrpSpPr>
        <p:grpSpPr>
          <a:xfrm>
            <a:off x="541800" y="1430280"/>
            <a:ext cx="10522440" cy="363960"/>
            <a:chOff x="541800" y="1430280"/>
            <a:chExt cx="10522440" cy="363960"/>
          </a:xfrm>
        </p:grpSpPr>
        <p:sp>
          <p:nvSpPr>
            <p:cNvPr id="417" name="TextBox 43"/>
            <p:cNvSpPr/>
            <p:nvPr/>
          </p:nvSpPr>
          <p:spPr>
            <a:xfrm>
              <a:off x="743760" y="1430280"/>
              <a:ext cx="103204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라인 검출</a:t>
              </a:r>
              <a:endParaRPr b="0" lang="en-US" sz="1800" spc="-1" strike="noStrike">
                <a:latin typeface="Noto Sans CJK KR"/>
              </a:endParaRPr>
            </a:p>
          </p:txBody>
        </p:sp>
        <p:sp>
          <p:nvSpPr>
            <p:cNvPr id="418" name="그래픽 10"/>
            <p:cNvSpPr/>
            <p:nvPr/>
          </p:nvSpPr>
          <p:spPr>
            <a:xfrm>
              <a:off x="541800" y="1539000"/>
              <a:ext cx="97200" cy="109800"/>
            </a:xfrm>
            <a:custGeom>
              <a:avLst/>
              <a:gdLst/>
              <a:ah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r="5400000" dist="38160" rotWithShape="0">
                <a:srgbClr val="3378c8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19" name="그림 3" descr=""/>
          <p:cNvPicPr/>
          <p:nvPr/>
        </p:nvPicPr>
        <p:blipFill>
          <a:blip r:embed="rId2">
            <a:alphaModFix amt="27000"/>
          </a:blip>
          <a:stretch/>
        </p:blipFill>
        <p:spPr>
          <a:xfrm flipH="1">
            <a:off x="3960" y="1917000"/>
            <a:ext cx="12188160" cy="229680"/>
          </a:xfrm>
          <a:prstGeom prst="rect">
            <a:avLst/>
          </a:prstGeom>
          <a:ln w="0">
            <a:noFill/>
          </a:ln>
        </p:spPr>
      </p:pic>
      <p:sp>
        <p:nvSpPr>
          <p:cNvPr id="420" name="직사각형 1"/>
          <p:cNvSpPr/>
          <p:nvPr/>
        </p:nvSpPr>
        <p:spPr>
          <a:xfrm>
            <a:off x="7804800" y="2582280"/>
            <a:ext cx="2604960" cy="2405520"/>
          </a:xfrm>
          <a:prstGeom prst="rect">
            <a:avLst/>
          </a:prstGeom>
          <a:solidFill>
            <a:srgbClr val="4f81bd"/>
          </a:solidFill>
          <a:ln>
            <a:solidFill>
              <a:srgbClr val="22385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ko-KR" sz="1800" spc="-1" strike="noStrike">
                <a:solidFill>
                  <a:srgbClr val="ffffff"/>
                </a:solidFill>
                <a:latin typeface="Arial"/>
                <a:ea typeface="DejaVu Sans"/>
              </a:rPr>
              <a:t>플로우 차트</a:t>
            </a:r>
            <a:endParaRPr b="0" lang="en-US" sz="1800" spc="-1" strike="noStrike">
              <a:latin typeface="Noto Sans CJK KR"/>
            </a:endParaRPr>
          </a:p>
        </p:txBody>
      </p:sp>
      <p:pic>
        <p:nvPicPr>
          <p:cNvPr id="421" name="그림 371" descr=""/>
          <p:cNvPicPr/>
          <p:nvPr/>
        </p:nvPicPr>
        <p:blipFill>
          <a:blip r:embed="rId3"/>
          <a:stretch/>
        </p:blipFill>
        <p:spPr>
          <a:xfrm>
            <a:off x="7560000" y="2147040"/>
            <a:ext cx="3213360" cy="4384440"/>
          </a:xfrm>
          <a:prstGeom prst="rect">
            <a:avLst/>
          </a:prstGeom>
          <a:ln w="0">
            <a:noFill/>
          </a:ln>
        </p:spPr>
      </p:pic>
      <p:pic>
        <p:nvPicPr>
          <p:cNvPr id="422" name="" descr=""/>
          <p:cNvPicPr/>
          <p:nvPr/>
        </p:nvPicPr>
        <p:blipFill>
          <a:blip r:embed="rId4"/>
          <a:stretch/>
        </p:blipFill>
        <p:spPr>
          <a:xfrm rot="21576000">
            <a:off x="1391400" y="2162880"/>
            <a:ext cx="4743360" cy="428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그래픽 9" descr=""/>
          <p:cNvPicPr/>
          <p:nvPr/>
        </p:nvPicPr>
        <p:blipFill>
          <a:blip r:embed="rId1"/>
          <a:stretch/>
        </p:blipFill>
        <p:spPr>
          <a:xfrm>
            <a:off x="-129960" y="0"/>
            <a:ext cx="12188160" cy="6854040"/>
          </a:xfrm>
          <a:prstGeom prst="rect">
            <a:avLst/>
          </a:prstGeom>
          <a:ln w="0">
            <a:noFill/>
          </a:ln>
        </p:spPr>
      </p:pic>
      <p:sp>
        <p:nvSpPr>
          <p:cNvPr id="424" name="사각형: 둥근 한쪽 모서리 3"/>
          <p:cNvSpPr/>
          <p:nvPr/>
        </p:nvSpPr>
        <p:spPr>
          <a:xfrm flipH="1" flipV="1">
            <a:off x="165960" y="66240"/>
            <a:ext cx="12013920" cy="121716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25" name="그룹 11"/>
          <p:cNvGrpSpPr/>
          <p:nvPr/>
        </p:nvGrpSpPr>
        <p:grpSpPr>
          <a:xfrm>
            <a:off x="376200" y="333360"/>
            <a:ext cx="5944320" cy="822600"/>
            <a:chOff x="376200" y="333360"/>
            <a:chExt cx="5944320" cy="822600"/>
          </a:xfrm>
        </p:grpSpPr>
        <p:sp>
          <p:nvSpPr>
            <p:cNvPr id="426" name="TextBox 11"/>
            <p:cNvSpPr/>
            <p:nvPr/>
          </p:nvSpPr>
          <p:spPr>
            <a:xfrm>
              <a:off x="1461600" y="366120"/>
              <a:ext cx="2248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b="0" lang="en-US" sz="1200" spc="-1" strike="noStrike">
                <a:latin typeface="Noto Sans CJK KR"/>
              </a:endParaRPr>
            </a:p>
          </p:txBody>
        </p:sp>
        <p:sp>
          <p:nvSpPr>
            <p:cNvPr id="427" name="TextBox 13"/>
            <p:cNvSpPr/>
            <p:nvPr/>
          </p:nvSpPr>
          <p:spPr>
            <a:xfrm>
              <a:off x="1461600" y="585000"/>
              <a:ext cx="485892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28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b="0" lang="en-US" sz="2800" spc="-1" strike="noStrike">
                <a:latin typeface="Noto Sans CJK KR"/>
              </a:endParaRPr>
            </a:p>
          </p:txBody>
        </p:sp>
        <p:sp>
          <p:nvSpPr>
            <p:cNvPr id="428" name="TextBox 40"/>
            <p:cNvSpPr/>
            <p:nvPr/>
          </p:nvSpPr>
          <p:spPr>
            <a:xfrm>
              <a:off x="376200" y="333360"/>
              <a:ext cx="126288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5400" spc="-1" strike="noStrike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b="0" lang="en-US" sz="5400" spc="-1" strike="noStrike">
                <a:latin typeface="Noto Sans CJK KR"/>
              </a:endParaRPr>
            </a:p>
          </p:txBody>
        </p:sp>
      </p:grpSp>
      <p:sp>
        <p:nvSpPr>
          <p:cNvPr id="429" name="TextBox 41"/>
          <p:cNvSpPr/>
          <p:nvPr/>
        </p:nvSpPr>
        <p:spPr>
          <a:xfrm>
            <a:off x="0" y="0"/>
            <a:ext cx="12188160" cy="11052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TextBox 42"/>
          <p:cNvSpPr/>
          <p:nvPr/>
        </p:nvSpPr>
        <p:spPr>
          <a:xfrm>
            <a:off x="0" y="0"/>
            <a:ext cx="1332720" cy="11052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31" name="그룹 12"/>
          <p:cNvGrpSpPr/>
          <p:nvPr/>
        </p:nvGrpSpPr>
        <p:grpSpPr>
          <a:xfrm>
            <a:off x="541800" y="1430280"/>
            <a:ext cx="10522440" cy="363960"/>
            <a:chOff x="541800" y="1430280"/>
            <a:chExt cx="10522440" cy="363960"/>
          </a:xfrm>
        </p:grpSpPr>
        <p:sp>
          <p:nvSpPr>
            <p:cNvPr id="432" name="TextBox 43"/>
            <p:cNvSpPr/>
            <p:nvPr/>
          </p:nvSpPr>
          <p:spPr>
            <a:xfrm>
              <a:off x="743760" y="1430280"/>
              <a:ext cx="103204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라인 검출</a:t>
              </a:r>
              <a:r>
                <a:rPr b="1" lang="en-US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 – 차선 피팅</a:t>
              </a:r>
              <a:endParaRPr b="0" lang="en-US" sz="1800" spc="-1" strike="noStrike">
                <a:latin typeface="Noto Sans CJK KR"/>
              </a:endParaRPr>
            </a:p>
          </p:txBody>
        </p:sp>
        <p:sp>
          <p:nvSpPr>
            <p:cNvPr id="433" name="그래픽 10"/>
            <p:cNvSpPr/>
            <p:nvPr/>
          </p:nvSpPr>
          <p:spPr>
            <a:xfrm>
              <a:off x="541800" y="1539000"/>
              <a:ext cx="97200" cy="109800"/>
            </a:xfrm>
            <a:custGeom>
              <a:avLst/>
              <a:gdLst/>
              <a:ah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r="5400000" dist="38160" rotWithShape="0">
                <a:srgbClr val="3378c8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34" name="그림 3" descr=""/>
          <p:cNvPicPr/>
          <p:nvPr/>
        </p:nvPicPr>
        <p:blipFill>
          <a:blip r:embed="rId2">
            <a:alphaModFix amt="27000"/>
          </a:blip>
          <a:stretch/>
        </p:blipFill>
        <p:spPr>
          <a:xfrm flipH="1">
            <a:off x="3960" y="1917000"/>
            <a:ext cx="12188160" cy="229680"/>
          </a:xfrm>
          <a:prstGeom prst="rect">
            <a:avLst/>
          </a:prstGeom>
          <a:ln w="0">
            <a:noFill/>
          </a:ln>
        </p:spPr>
      </p:pic>
      <p:pic>
        <p:nvPicPr>
          <p:cNvPr id="435" name="Picture 4" descr=""/>
          <p:cNvPicPr/>
          <p:nvPr/>
        </p:nvPicPr>
        <p:blipFill>
          <a:blip r:embed="rId3"/>
          <a:stretch/>
        </p:blipFill>
        <p:spPr>
          <a:xfrm>
            <a:off x="190440" y="2761920"/>
            <a:ext cx="5905080" cy="399600"/>
          </a:xfrm>
          <a:prstGeom prst="rect">
            <a:avLst/>
          </a:prstGeom>
          <a:ln w="0">
            <a:noFill/>
          </a:ln>
        </p:spPr>
      </p:pic>
      <p:sp>
        <p:nvSpPr>
          <p:cNvPr id="436" name="모서리가 둥근 직사각형 3"/>
          <p:cNvSpPr/>
          <p:nvPr/>
        </p:nvSpPr>
        <p:spPr>
          <a:xfrm>
            <a:off x="259920" y="2294640"/>
            <a:ext cx="1527120" cy="33912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 w="34925">
            <a:solidFill>
              <a:srgbClr val="423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ko-KR" sz="16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호출부</a:t>
            </a:r>
            <a:endParaRPr b="0" lang="en-US" sz="1600" spc="-1" strike="noStrike">
              <a:latin typeface="Noto Sans CJK KR"/>
            </a:endParaRPr>
          </a:p>
        </p:txBody>
      </p:sp>
      <p:pic>
        <p:nvPicPr>
          <p:cNvPr id="437" name="Picture 6" descr=""/>
          <p:cNvPicPr/>
          <p:nvPr/>
        </p:nvPicPr>
        <p:blipFill>
          <a:blip r:embed="rId4"/>
          <a:stretch/>
        </p:blipFill>
        <p:spPr>
          <a:xfrm>
            <a:off x="190440" y="4060440"/>
            <a:ext cx="5581440" cy="2734200"/>
          </a:xfrm>
          <a:prstGeom prst="rect">
            <a:avLst/>
          </a:prstGeom>
          <a:ln w="0">
            <a:noFill/>
          </a:ln>
        </p:spPr>
      </p:pic>
      <p:sp>
        <p:nvSpPr>
          <p:cNvPr id="438" name="모서리가 둥근 직사각형 3"/>
          <p:cNvSpPr/>
          <p:nvPr/>
        </p:nvSpPr>
        <p:spPr>
          <a:xfrm>
            <a:off x="259920" y="3695760"/>
            <a:ext cx="1527120" cy="33912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 w="34925">
            <a:solidFill>
              <a:srgbClr val="423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ko-KR" sz="16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라인 피팅</a:t>
            </a:r>
            <a:endParaRPr b="0" lang="en-US" sz="1600" spc="-1" strike="noStrike">
              <a:latin typeface="Noto Sans CJK KR"/>
            </a:endParaRPr>
          </a:p>
        </p:txBody>
      </p:sp>
      <p:sp>
        <p:nvSpPr>
          <p:cNvPr id="439" name="직사각형 2"/>
          <p:cNvSpPr/>
          <p:nvPr/>
        </p:nvSpPr>
        <p:spPr>
          <a:xfrm>
            <a:off x="6185880" y="3162240"/>
            <a:ext cx="5959440" cy="22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차선 곡선 피팅 </a:t>
            </a:r>
            <a:r>
              <a:rPr b="1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(fit_from_lines)</a:t>
            </a:r>
            <a:endParaRPr b="0" lang="en-US" sz="20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Noto Sans CJK KR"/>
            </a:endParaRPr>
          </a:p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마스크 이미지에서 비어 있지 않은 픽셀 추출</a:t>
            </a:r>
            <a:endParaRPr b="0" lang="en-US" sz="2000" spc="-1" strike="noStrike">
              <a:latin typeface="Noto Sans CJK KR"/>
            </a:endParaRPr>
          </a:p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이전 차선 근처에 있는 픽셀만 선택 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(±margin)</a:t>
            </a:r>
            <a:endParaRPr b="0" lang="en-US" sz="2000" spc="-1" strike="noStrike">
              <a:latin typeface="Noto Sans CJK KR"/>
            </a:endParaRPr>
          </a:p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np.polyfit()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으로 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차 곡선 피팅 수행</a:t>
            </a:r>
            <a:endParaRPr b="0" lang="en-US" sz="2000" spc="-1" strike="noStrike">
              <a:latin typeface="Noto Sans CJK KR"/>
            </a:endParaRPr>
          </a:p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새로운 차선 곡선의 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x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좌표 생성 → 시각화 및 중심 계산에 사용</a:t>
            </a:r>
            <a:endParaRPr b="0" lang="en-US" sz="20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그래픽 9" descr=""/>
          <p:cNvPicPr/>
          <p:nvPr/>
        </p:nvPicPr>
        <p:blipFill>
          <a:blip r:embed="rId1"/>
          <a:stretch/>
        </p:blipFill>
        <p:spPr>
          <a:xfrm>
            <a:off x="-129960" y="0"/>
            <a:ext cx="12188160" cy="6854040"/>
          </a:xfrm>
          <a:prstGeom prst="rect">
            <a:avLst/>
          </a:prstGeom>
          <a:ln w="0">
            <a:noFill/>
          </a:ln>
        </p:spPr>
      </p:pic>
      <p:sp>
        <p:nvSpPr>
          <p:cNvPr id="441" name="사각형: 둥근 한쪽 모서리 3"/>
          <p:cNvSpPr/>
          <p:nvPr/>
        </p:nvSpPr>
        <p:spPr>
          <a:xfrm flipH="1" flipV="1">
            <a:off x="165960" y="66240"/>
            <a:ext cx="12013920" cy="121716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2" name="그룹 11"/>
          <p:cNvGrpSpPr/>
          <p:nvPr/>
        </p:nvGrpSpPr>
        <p:grpSpPr>
          <a:xfrm>
            <a:off x="376200" y="333360"/>
            <a:ext cx="5944320" cy="822600"/>
            <a:chOff x="376200" y="333360"/>
            <a:chExt cx="5944320" cy="822600"/>
          </a:xfrm>
        </p:grpSpPr>
        <p:sp>
          <p:nvSpPr>
            <p:cNvPr id="443" name="TextBox 11"/>
            <p:cNvSpPr/>
            <p:nvPr/>
          </p:nvSpPr>
          <p:spPr>
            <a:xfrm>
              <a:off x="1461600" y="366120"/>
              <a:ext cx="2248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b="0" lang="en-US" sz="1200" spc="-1" strike="noStrike">
                <a:latin typeface="Noto Sans CJK KR"/>
              </a:endParaRPr>
            </a:p>
          </p:txBody>
        </p:sp>
        <p:sp>
          <p:nvSpPr>
            <p:cNvPr id="444" name="TextBox 13"/>
            <p:cNvSpPr/>
            <p:nvPr/>
          </p:nvSpPr>
          <p:spPr>
            <a:xfrm>
              <a:off x="1461600" y="585000"/>
              <a:ext cx="485892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28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b="0" lang="en-US" sz="2800" spc="-1" strike="noStrike">
                <a:latin typeface="Noto Sans CJK KR"/>
              </a:endParaRPr>
            </a:p>
          </p:txBody>
        </p:sp>
        <p:sp>
          <p:nvSpPr>
            <p:cNvPr id="445" name="TextBox 40"/>
            <p:cNvSpPr/>
            <p:nvPr/>
          </p:nvSpPr>
          <p:spPr>
            <a:xfrm>
              <a:off x="376200" y="333360"/>
              <a:ext cx="126288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5400" spc="-1" strike="noStrike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b="0" lang="en-US" sz="5400" spc="-1" strike="noStrike">
                <a:latin typeface="Noto Sans CJK KR"/>
              </a:endParaRPr>
            </a:p>
          </p:txBody>
        </p:sp>
      </p:grpSp>
      <p:sp>
        <p:nvSpPr>
          <p:cNvPr id="446" name="TextBox 41"/>
          <p:cNvSpPr/>
          <p:nvPr/>
        </p:nvSpPr>
        <p:spPr>
          <a:xfrm>
            <a:off x="0" y="0"/>
            <a:ext cx="12188160" cy="11052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TextBox 42"/>
          <p:cNvSpPr/>
          <p:nvPr/>
        </p:nvSpPr>
        <p:spPr>
          <a:xfrm>
            <a:off x="0" y="0"/>
            <a:ext cx="1332720" cy="11052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8" name="그룹 12"/>
          <p:cNvGrpSpPr/>
          <p:nvPr/>
        </p:nvGrpSpPr>
        <p:grpSpPr>
          <a:xfrm>
            <a:off x="541800" y="1430280"/>
            <a:ext cx="10522440" cy="363960"/>
            <a:chOff x="541800" y="1430280"/>
            <a:chExt cx="10522440" cy="363960"/>
          </a:xfrm>
        </p:grpSpPr>
        <p:sp>
          <p:nvSpPr>
            <p:cNvPr id="449" name="TextBox 43"/>
            <p:cNvSpPr/>
            <p:nvPr/>
          </p:nvSpPr>
          <p:spPr>
            <a:xfrm>
              <a:off x="743760" y="1430280"/>
              <a:ext cx="103204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터틀봇 제어</a:t>
              </a:r>
              <a:endParaRPr b="0" lang="en-US" sz="1800" spc="-1" strike="noStrike">
                <a:latin typeface="Noto Sans CJK KR"/>
              </a:endParaRPr>
            </a:p>
          </p:txBody>
        </p:sp>
        <p:sp>
          <p:nvSpPr>
            <p:cNvPr id="450" name="그래픽 10"/>
            <p:cNvSpPr/>
            <p:nvPr/>
          </p:nvSpPr>
          <p:spPr>
            <a:xfrm>
              <a:off x="541800" y="1539000"/>
              <a:ext cx="97200" cy="109800"/>
            </a:xfrm>
            <a:custGeom>
              <a:avLst/>
              <a:gdLst/>
              <a:ah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r="5400000" dist="38160" rotWithShape="0">
                <a:srgbClr val="3378c8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51" name="그림 3" descr=""/>
          <p:cNvPicPr/>
          <p:nvPr/>
        </p:nvPicPr>
        <p:blipFill>
          <a:blip r:embed="rId2">
            <a:alphaModFix amt="27000"/>
          </a:blip>
          <a:stretch/>
        </p:blipFill>
        <p:spPr>
          <a:xfrm flipH="1">
            <a:off x="3960" y="1917000"/>
            <a:ext cx="12188160" cy="229680"/>
          </a:xfrm>
          <a:prstGeom prst="rect">
            <a:avLst/>
          </a:prstGeom>
          <a:ln w="0">
            <a:noFill/>
          </a:ln>
        </p:spPr>
      </p:pic>
      <p:sp>
        <p:nvSpPr>
          <p:cNvPr id="452" name="모서리가 둥근 직사각형 3"/>
          <p:cNvSpPr/>
          <p:nvPr/>
        </p:nvSpPr>
        <p:spPr>
          <a:xfrm>
            <a:off x="7188480" y="2458440"/>
            <a:ext cx="3446640" cy="52884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 w="34925">
            <a:solidFill>
              <a:srgbClr val="423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ko-KR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중심 오차 기반 </a:t>
            </a:r>
            <a:r>
              <a:rPr b="1" lang="en-US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PD</a:t>
            </a:r>
            <a:r>
              <a:rPr b="1" lang="ko-KR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제어</a:t>
            </a:r>
            <a:endParaRPr b="0" lang="en-US" sz="1800" spc="-1" strike="noStrike">
              <a:latin typeface="Noto Sans CJK KR"/>
            </a:endParaRPr>
          </a:p>
        </p:txBody>
      </p:sp>
      <p:pic>
        <p:nvPicPr>
          <p:cNvPr id="453" name="그림 6" descr=""/>
          <p:cNvPicPr/>
          <p:nvPr/>
        </p:nvPicPr>
        <p:blipFill>
          <a:blip r:embed="rId3"/>
          <a:stretch/>
        </p:blipFill>
        <p:spPr>
          <a:xfrm>
            <a:off x="376200" y="2634480"/>
            <a:ext cx="5304960" cy="3638160"/>
          </a:xfrm>
          <a:prstGeom prst="rect">
            <a:avLst/>
          </a:prstGeom>
          <a:ln w="0">
            <a:noFill/>
          </a:ln>
        </p:spPr>
      </p:pic>
      <p:sp>
        <p:nvSpPr>
          <p:cNvPr id="454" name="직사각형 2"/>
          <p:cNvSpPr/>
          <p:nvPr/>
        </p:nvSpPr>
        <p:spPr>
          <a:xfrm>
            <a:off x="6320880" y="2987640"/>
            <a:ext cx="5959440" cy="417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Noto Sans CJK KR"/>
            </a:endParaRPr>
          </a:p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/lane_center </a:t>
            </a:r>
            <a:r>
              <a:rPr b="1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기준으로 중심 오차 계산</a:t>
            </a:r>
            <a:endParaRPr b="0" lang="en-US" sz="2000" spc="-1" strike="noStrike">
              <a:latin typeface="Noto Sans CJK KR"/>
            </a:endParaRPr>
          </a:p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PD </a:t>
            </a:r>
            <a:r>
              <a:rPr b="1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제어로 회전 속도</a:t>
            </a:r>
            <a:r>
              <a:rPr b="1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(angular.z) </a:t>
            </a:r>
            <a:r>
              <a:rPr b="1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결정</a:t>
            </a:r>
            <a:endParaRPr b="0" lang="en-US" sz="2000" spc="-1" strike="noStrike">
              <a:latin typeface="Noto Sans CJK KR"/>
            </a:endParaRPr>
          </a:p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1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오차 기반으로 전진 속도</a:t>
            </a:r>
            <a:r>
              <a:rPr b="1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(linear.x) </a:t>
            </a:r>
            <a:r>
              <a:rPr b="1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조절</a:t>
            </a:r>
            <a:endParaRPr b="0" lang="en-US" sz="2000" spc="-1" strike="noStrike">
              <a:latin typeface="Noto Sans CJK KR"/>
            </a:endParaRPr>
          </a:p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/cmd_vel</a:t>
            </a:r>
            <a:r>
              <a:rPr b="1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로 속도 명령 전송</a:t>
            </a:r>
            <a:endParaRPr b="0" lang="en-US" sz="20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※</a:t>
            </a:r>
            <a:r>
              <a:rPr b="1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오차가 커지면</a:t>
            </a:r>
            <a:r>
              <a:rPr b="1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? </a:t>
            </a: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</a:t>
            </a:r>
            <a:r>
              <a:rPr b="1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차선 중심과 화면중심 사이가 멀어지면</a:t>
            </a:r>
            <a:r>
              <a:rPr b="1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?)</a:t>
            </a:r>
            <a:endParaRPr b="0" lang="en-US" sz="20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ff0000"/>
                </a:solidFill>
                <a:latin typeface="Wingdings"/>
                <a:ea typeface="DejaVu Sans"/>
              </a:rPr>
              <a:t></a:t>
            </a:r>
            <a:r>
              <a:rPr b="1" lang="ko-KR" sz="1600" spc="-1" strike="noStrike">
                <a:solidFill>
                  <a:srgbClr val="ff0000"/>
                </a:solidFill>
                <a:latin typeface="Noto Sans CJK KR"/>
                <a:ea typeface="DejaVu Sans"/>
              </a:rPr>
              <a:t>회전 속도</a:t>
            </a:r>
            <a:r>
              <a:rPr b="1" lang="en-US" sz="1600" spc="-1" strike="noStrike">
                <a:solidFill>
                  <a:srgbClr val="ff0000"/>
                </a:solidFill>
                <a:latin typeface="Noto Sans CJK KR"/>
                <a:ea typeface="DejaVu Sans"/>
              </a:rPr>
              <a:t>(angular.z)</a:t>
            </a:r>
            <a:r>
              <a:rPr b="1" lang="ko-KR" sz="1600" spc="-1" strike="noStrike">
                <a:solidFill>
                  <a:srgbClr val="ff0000"/>
                </a:solidFill>
                <a:latin typeface="Noto Sans CJK KR"/>
                <a:ea typeface="DejaVu Sans"/>
              </a:rPr>
              <a:t>가 커져 방향을 더 많이 틀고</a:t>
            </a:r>
            <a:endParaRPr b="0" lang="en-US" sz="16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1" lang="ko-KR" sz="1600" spc="-1" strike="noStrike">
                <a:solidFill>
                  <a:srgbClr val="ff0000"/>
                </a:solidFill>
                <a:latin typeface="Noto Sans CJK KR"/>
                <a:ea typeface="DejaVu Sans"/>
              </a:rPr>
              <a:t>전진 속도</a:t>
            </a:r>
            <a:r>
              <a:rPr b="1" lang="en-US" sz="1600" spc="-1" strike="noStrike">
                <a:solidFill>
                  <a:srgbClr val="ff0000"/>
                </a:solidFill>
                <a:latin typeface="Noto Sans CJK KR"/>
                <a:ea typeface="DejaVu Sans"/>
              </a:rPr>
              <a:t>(linear.x)</a:t>
            </a:r>
            <a:r>
              <a:rPr b="1" lang="ko-KR" sz="1600" spc="-1" strike="noStrike">
                <a:solidFill>
                  <a:srgbClr val="ff0000"/>
                </a:solidFill>
                <a:latin typeface="Noto Sans CJK KR"/>
                <a:ea typeface="DejaVu Sans"/>
              </a:rPr>
              <a:t>는 느려져 천천히 이동하며 조향을 보정함</a:t>
            </a:r>
            <a:endParaRPr b="0" lang="en-US" sz="16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그래픽 9" descr=""/>
          <p:cNvPicPr/>
          <p:nvPr/>
        </p:nvPicPr>
        <p:blipFill>
          <a:blip r:embed="rId1"/>
          <a:stretch/>
        </p:blipFill>
        <p:spPr>
          <a:xfrm>
            <a:off x="-129960" y="0"/>
            <a:ext cx="12188160" cy="6854040"/>
          </a:xfrm>
          <a:prstGeom prst="rect">
            <a:avLst/>
          </a:prstGeom>
          <a:ln w="0">
            <a:noFill/>
          </a:ln>
        </p:spPr>
      </p:pic>
      <p:sp>
        <p:nvSpPr>
          <p:cNvPr id="456" name="사각형: 둥근 한쪽 모서리 3"/>
          <p:cNvSpPr/>
          <p:nvPr/>
        </p:nvSpPr>
        <p:spPr>
          <a:xfrm flipH="1" flipV="1">
            <a:off x="165960" y="66240"/>
            <a:ext cx="12013920" cy="121716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7" name="그룹 11"/>
          <p:cNvGrpSpPr/>
          <p:nvPr/>
        </p:nvGrpSpPr>
        <p:grpSpPr>
          <a:xfrm>
            <a:off x="376200" y="333360"/>
            <a:ext cx="5944320" cy="822600"/>
            <a:chOff x="376200" y="333360"/>
            <a:chExt cx="5944320" cy="822600"/>
          </a:xfrm>
        </p:grpSpPr>
        <p:sp>
          <p:nvSpPr>
            <p:cNvPr id="458" name="TextBox 11"/>
            <p:cNvSpPr/>
            <p:nvPr/>
          </p:nvSpPr>
          <p:spPr>
            <a:xfrm>
              <a:off x="1461600" y="366120"/>
              <a:ext cx="2248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b="0" lang="en-US" sz="1200" spc="-1" strike="noStrike">
                <a:latin typeface="Noto Sans CJK KR"/>
              </a:endParaRPr>
            </a:p>
          </p:txBody>
        </p:sp>
        <p:sp>
          <p:nvSpPr>
            <p:cNvPr id="459" name="TextBox 13"/>
            <p:cNvSpPr/>
            <p:nvPr/>
          </p:nvSpPr>
          <p:spPr>
            <a:xfrm>
              <a:off x="1461600" y="585000"/>
              <a:ext cx="485892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28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b="0" lang="en-US" sz="2800" spc="-1" strike="noStrike">
                <a:latin typeface="Noto Sans CJK KR"/>
              </a:endParaRPr>
            </a:p>
          </p:txBody>
        </p:sp>
        <p:sp>
          <p:nvSpPr>
            <p:cNvPr id="460" name="TextBox 40"/>
            <p:cNvSpPr/>
            <p:nvPr/>
          </p:nvSpPr>
          <p:spPr>
            <a:xfrm>
              <a:off x="376200" y="333360"/>
              <a:ext cx="126288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5400" spc="-1" strike="noStrike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b="0" lang="en-US" sz="5400" spc="-1" strike="noStrike">
                <a:latin typeface="Noto Sans CJK KR"/>
              </a:endParaRPr>
            </a:p>
          </p:txBody>
        </p:sp>
      </p:grpSp>
      <p:sp>
        <p:nvSpPr>
          <p:cNvPr id="461" name="TextBox 41"/>
          <p:cNvSpPr/>
          <p:nvPr/>
        </p:nvSpPr>
        <p:spPr>
          <a:xfrm>
            <a:off x="0" y="0"/>
            <a:ext cx="12188160" cy="11052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TextBox 42"/>
          <p:cNvSpPr/>
          <p:nvPr/>
        </p:nvSpPr>
        <p:spPr>
          <a:xfrm>
            <a:off x="0" y="0"/>
            <a:ext cx="1332720" cy="11052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63" name="그룹 12"/>
          <p:cNvGrpSpPr/>
          <p:nvPr/>
        </p:nvGrpSpPr>
        <p:grpSpPr>
          <a:xfrm>
            <a:off x="541800" y="1430280"/>
            <a:ext cx="10522440" cy="363960"/>
            <a:chOff x="541800" y="1430280"/>
            <a:chExt cx="10522440" cy="363960"/>
          </a:xfrm>
        </p:grpSpPr>
        <p:sp>
          <p:nvSpPr>
            <p:cNvPr id="464" name="TextBox 43"/>
            <p:cNvSpPr/>
            <p:nvPr/>
          </p:nvSpPr>
          <p:spPr>
            <a:xfrm>
              <a:off x="743760" y="1430280"/>
              <a:ext cx="103204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터틀봇 제어</a:t>
              </a:r>
              <a:endParaRPr b="0" lang="en-US" sz="1800" spc="-1" strike="noStrike">
                <a:latin typeface="Noto Sans CJK KR"/>
              </a:endParaRPr>
            </a:p>
          </p:txBody>
        </p:sp>
        <p:sp>
          <p:nvSpPr>
            <p:cNvPr id="465" name="그래픽 10"/>
            <p:cNvSpPr/>
            <p:nvPr/>
          </p:nvSpPr>
          <p:spPr>
            <a:xfrm>
              <a:off x="541800" y="1539000"/>
              <a:ext cx="97200" cy="109800"/>
            </a:xfrm>
            <a:custGeom>
              <a:avLst/>
              <a:gdLst/>
              <a:ah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r="5400000" dist="38160" rotWithShape="0">
                <a:srgbClr val="3378c8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66" name="그림 3" descr=""/>
          <p:cNvPicPr/>
          <p:nvPr/>
        </p:nvPicPr>
        <p:blipFill>
          <a:blip r:embed="rId2">
            <a:alphaModFix amt="27000"/>
          </a:blip>
          <a:stretch/>
        </p:blipFill>
        <p:spPr>
          <a:xfrm flipH="1">
            <a:off x="3960" y="1917000"/>
            <a:ext cx="12188160" cy="229680"/>
          </a:xfrm>
          <a:prstGeom prst="rect">
            <a:avLst/>
          </a:prstGeom>
          <a:ln w="0">
            <a:noFill/>
          </a:ln>
        </p:spPr>
      </p:pic>
      <p:sp>
        <p:nvSpPr>
          <p:cNvPr id="467" name="모서리가 둥근 직사각형 3"/>
          <p:cNvSpPr/>
          <p:nvPr/>
        </p:nvSpPr>
        <p:spPr>
          <a:xfrm>
            <a:off x="7431480" y="2278440"/>
            <a:ext cx="3446640" cy="52884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 w="34925">
            <a:solidFill>
              <a:srgbClr val="423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ko-KR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횡단보도 검출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468" name="직사각형 2"/>
          <p:cNvSpPr/>
          <p:nvPr/>
        </p:nvSpPr>
        <p:spPr>
          <a:xfrm>
            <a:off x="6921720" y="3051360"/>
            <a:ext cx="595944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조건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1. 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흰색 픽셀 수 </a:t>
            </a:r>
            <a:endParaRPr b="0" lang="en-US" sz="20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Noto Sans CJK KR"/>
            </a:endParaRPr>
          </a:p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조건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2. 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수직 띠 개수</a:t>
            </a:r>
            <a:endParaRPr b="0" lang="en-US" sz="2000" spc="-1" strike="noStrike">
              <a:latin typeface="Noto Sans CJK KR"/>
            </a:endParaRPr>
          </a:p>
        </p:txBody>
      </p:sp>
      <p:pic>
        <p:nvPicPr>
          <p:cNvPr id="469" name="그림 3" descr=""/>
          <p:cNvPicPr/>
          <p:nvPr/>
        </p:nvPicPr>
        <p:blipFill>
          <a:blip r:embed="rId3"/>
          <a:stretch/>
        </p:blipFill>
        <p:spPr>
          <a:xfrm>
            <a:off x="64080" y="2615040"/>
            <a:ext cx="6724080" cy="3876120"/>
          </a:xfrm>
          <a:prstGeom prst="rect">
            <a:avLst/>
          </a:prstGeom>
          <a:ln w="0">
            <a:noFill/>
          </a:ln>
        </p:spPr>
      </p:pic>
      <p:pic>
        <p:nvPicPr>
          <p:cNvPr id="470" name="Picture 2" descr=""/>
          <p:cNvPicPr/>
          <p:nvPr/>
        </p:nvPicPr>
        <p:blipFill>
          <a:blip r:embed="rId4"/>
          <a:stretch/>
        </p:blipFill>
        <p:spPr>
          <a:xfrm>
            <a:off x="5981040" y="4971960"/>
            <a:ext cx="6347160" cy="2268720"/>
          </a:xfrm>
          <a:prstGeom prst="rect">
            <a:avLst/>
          </a:prstGeom>
          <a:ln w="0">
            <a:noFill/>
          </a:ln>
        </p:spPr>
      </p:pic>
      <p:sp>
        <p:nvSpPr>
          <p:cNvPr id="471" name="설명선: 선 5"/>
          <p:cNvSpPr/>
          <p:nvPr/>
        </p:nvSpPr>
        <p:spPr>
          <a:xfrm>
            <a:off x="6188760" y="6486480"/>
            <a:ext cx="5952600" cy="340920"/>
          </a:xfrm>
          <a:prstGeom prst="borderCallout1">
            <a:avLst>
              <a:gd name="adj1" fmla="val 63494"/>
              <a:gd name="adj2" fmla="val 279"/>
              <a:gd name="adj3" fmla="val -44906"/>
              <a:gd name="adj4" fmla="val -877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TextBox 6"/>
          <p:cNvSpPr/>
          <p:nvPr/>
        </p:nvSpPr>
        <p:spPr>
          <a:xfrm>
            <a:off x="4076280" y="5644800"/>
            <a:ext cx="1990080" cy="638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Arial"/>
                <a:ea typeface="DejaVu Sans"/>
              </a:rPr>
              <a:t>조건 만족 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  <a:ea typeface="DejaVu Sans"/>
              </a:rPr>
              <a:t>검출 토픽 발행</a:t>
            </a:r>
            <a:endParaRPr b="0" lang="en-US" sz="18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그래픽 9" descr=""/>
          <p:cNvPicPr/>
          <p:nvPr/>
        </p:nvPicPr>
        <p:blipFill>
          <a:blip r:embed="rId1"/>
          <a:stretch/>
        </p:blipFill>
        <p:spPr>
          <a:xfrm>
            <a:off x="-129960" y="0"/>
            <a:ext cx="12188160" cy="6854040"/>
          </a:xfrm>
          <a:prstGeom prst="rect">
            <a:avLst/>
          </a:prstGeom>
          <a:ln w="0">
            <a:noFill/>
          </a:ln>
        </p:spPr>
      </p:pic>
      <p:sp>
        <p:nvSpPr>
          <p:cNvPr id="474" name="사각형: 둥근 한쪽 모서리 3"/>
          <p:cNvSpPr/>
          <p:nvPr/>
        </p:nvSpPr>
        <p:spPr>
          <a:xfrm flipH="1" flipV="1">
            <a:off x="165960" y="66240"/>
            <a:ext cx="12013920" cy="121716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75" name="그룹 11"/>
          <p:cNvGrpSpPr/>
          <p:nvPr/>
        </p:nvGrpSpPr>
        <p:grpSpPr>
          <a:xfrm>
            <a:off x="376200" y="333360"/>
            <a:ext cx="5944320" cy="822600"/>
            <a:chOff x="376200" y="333360"/>
            <a:chExt cx="5944320" cy="822600"/>
          </a:xfrm>
        </p:grpSpPr>
        <p:sp>
          <p:nvSpPr>
            <p:cNvPr id="476" name="TextBox 11"/>
            <p:cNvSpPr/>
            <p:nvPr/>
          </p:nvSpPr>
          <p:spPr>
            <a:xfrm>
              <a:off x="1461600" y="366120"/>
              <a:ext cx="2248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b="0" lang="en-US" sz="1200" spc="-1" strike="noStrike">
                <a:latin typeface="Noto Sans CJK KR"/>
              </a:endParaRPr>
            </a:p>
          </p:txBody>
        </p:sp>
        <p:sp>
          <p:nvSpPr>
            <p:cNvPr id="477" name="TextBox 13"/>
            <p:cNvSpPr/>
            <p:nvPr/>
          </p:nvSpPr>
          <p:spPr>
            <a:xfrm>
              <a:off x="1461600" y="585000"/>
              <a:ext cx="485892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28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b="0" lang="en-US" sz="2800" spc="-1" strike="noStrike">
                <a:latin typeface="Noto Sans CJK KR"/>
              </a:endParaRPr>
            </a:p>
          </p:txBody>
        </p:sp>
        <p:sp>
          <p:nvSpPr>
            <p:cNvPr id="478" name="TextBox 40"/>
            <p:cNvSpPr/>
            <p:nvPr/>
          </p:nvSpPr>
          <p:spPr>
            <a:xfrm>
              <a:off x="376200" y="333360"/>
              <a:ext cx="126288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5400" spc="-1" strike="noStrike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b="0" lang="en-US" sz="5400" spc="-1" strike="noStrike">
                <a:latin typeface="Noto Sans CJK KR"/>
              </a:endParaRPr>
            </a:p>
          </p:txBody>
        </p:sp>
      </p:grpSp>
      <p:sp>
        <p:nvSpPr>
          <p:cNvPr id="479" name="TextBox 41"/>
          <p:cNvSpPr/>
          <p:nvPr/>
        </p:nvSpPr>
        <p:spPr>
          <a:xfrm>
            <a:off x="0" y="0"/>
            <a:ext cx="12188160" cy="11052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TextBox 42"/>
          <p:cNvSpPr/>
          <p:nvPr/>
        </p:nvSpPr>
        <p:spPr>
          <a:xfrm>
            <a:off x="0" y="0"/>
            <a:ext cx="1332720" cy="11052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81" name="그룹 12"/>
          <p:cNvGrpSpPr/>
          <p:nvPr/>
        </p:nvGrpSpPr>
        <p:grpSpPr>
          <a:xfrm>
            <a:off x="541800" y="1430280"/>
            <a:ext cx="10522440" cy="363960"/>
            <a:chOff x="541800" y="1430280"/>
            <a:chExt cx="10522440" cy="363960"/>
          </a:xfrm>
        </p:grpSpPr>
        <p:sp>
          <p:nvSpPr>
            <p:cNvPr id="482" name="TextBox 43"/>
            <p:cNvSpPr/>
            <p:nvPr/>
          </p:nvSpPr>
          <p:spPr>
            <a:xfrm>
              <a:off x="743760" y="1430280"/>
              <a:ext cx="103204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Noto Sans CJK KR"/>
                  <a:ea typeface="DejaVu Sans"/>
                </a:rPr>
                <a:t>Aruco marker </a:t>
              </a:r>
              <a:r>
                <a:rPr b="0" lang="ko-KR" sz="1800" spc="-1" strike="noStrike">
                  <a:solidFill>
                    <a:srgbClr val="000000"/>
                  </a:solidFill>
                  <a:latin typeface="Noto Sans CJK KR"/>
                  <a:ea typeface="DejaVu Sans"/>
                </a:rPr>
                <a:t>인식</a:t>
              </a:r>
              <a:endParaRPr b="0" lang="en-US" sz="1800" spc="-1" strike="noStrike">
                <a:latin typeface="Noto Sans CJK KR"/>
              </a:endParaRPr>
            </a:p>
          </p:txBody>
        </p:sp>
        <p:sp>
          <p:nvSpPr>
            <p:cNvPr id="483" name="그래픽 10"/>
            <p:cNvSpPr/>
            <p:nvPr/>
          </p:nvSpPr>
          <p:spPr>
            <a:xfrm>
              <a:off x="541800" y="1539000"/>
              <a:ext cx="97200" cy="109800"/>
            </a:xfrm>
            <a:custGeom>
              <a:avLst/>
              <a:gdLst/>
              <a:ah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r="5400000" dist="38160" rotWithShape="0">
                <a:srgbClr val="3378c8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84" name="그림 3" descr=""/>
          <p:cNvPicPr/>
          <p:nvPr/>
        </p:nvPicPr>
        <p:blipFill>
          <a:blip r:embed="rId2">
            <a:alphaModFix amt="27000"/>
          </a:blip>
          <a:stretch/>
        </p:blipFill>
        <p:spPr>
          <a:xfrm flipH="1">
            <a:off x="3960" y="1917000"/>
            <a:ext cx="12188160" cy="229680"/>
          </a:xfrm>
          <a:prstGeom prst="rect">
            <a:avLst/>
          </a:prstGeom>
          <a:ln w="0">
            <a:noFill/>
          </a:ln>
        </p:spPr>
      </p:pic>
      <p:sp>
        <p:nvSpPr>
          <p:cNvPr id="485" name="모서리가 둥근 직사각형 3"/>
          <p:cNvSpPr/>
          <p:nvPr/>
        </p:nvSpPr>
        <p:spPr>
          <a:xfrm>
            <a:off x="7431480" y="2278440"/>
            <a:ext cx="3446640" cy="52884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 w="34925">
            <a:solidFill>
              <a:srgbClr val="423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ko-KR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인식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486" name="직사각형 2"/>
          <p:cNvSpPr/>
          <p:nvPr/>
        </p:nvSpPr>
        <p:spPr>
          <a:xfrm>
            <a:off x="6921720" y="3051360"/>
            <a:ext cx="59594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알고리즘 설명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487" name="직사각형 1"/>
          <p:cNvSpPr/>
          <p:nvPr/>
        </p:nvSpPr>
        <p:spPr>
          <a:xfrm>
            <a:off x="541800" y="2739960"/>
            <a:ext cx="4109040" cy="3751200"/>
          </a:xfrm>
          <a:prstGeom prst="rect">
            <a:avLst/>
          </a:prstGeom>
          <a:solidFill>
            <a:srgbClr val="4f81bd"/>
          </a:solidFill>
          <a:ln>
            <a:solidFill>
              <a:srgbClr val="22385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ko-KR" sz="1800" spc="-1" strike="noStrike">
                <a:solidFill>
                  <a:srgbClr val="ffffff"/>
                </a:solidFill>
                <a:latin typeface="Arial"/>
                <a:ea typeface="DejaVu Sans"/>
              </a:rPr>
              <a:t>인식사진</a:t>
            </a:r>
            <a:endParaRPr b="0" lang="en-US" sz="18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그래픽 60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pic>
        <p:nvPicPr>
          <p:cNvPr id="489" name="그래픽 55" descr=""/>
          <p:cNvPicPr/>
          <p:nvPr/>
        </p:nvPicPr>
        <p:blipFill>
          <a:blip r:embed="rId2"/>
          <a:srcRect l="0" t="0" r="2092" b="22186"/>
          <a:stretch/>
        </p:blipFill>
        <p:spPr>
          <a:xfrm rot="16200000">
            <a:off x="10645200" y="3135960"/>
            <a:ext cx="2550240" cy="541080"/>
          </a:xfrm>
          <a:prstGeom prst="rect">
            <a:avLst/>
          </a:prstGeom>
          <a:ln w="0">
            <a:noFill/>
          </a:ln>
        </p:spPr>
      </p:pic>
      <p:pic>
        <p:nvPicPr>
          <p:cNvPr id="490" name="그래픽 53" descr=""/>
          <p:cNvPicPr/>
          <p:nvPr/>
        </p:nvPicPr>
        <p:blipFill>
          <a:blip r:embed="rId3"/>
          <a:srcRect l="0" t="5757" r="51762" b="0"/>
          <a:stretch/>
        </p:blipFill>
        <p:spPr>
          <a:xfrm rot="10800000">
            <a:off x="720" y="5284800"/>
            <a:ext cx="1368720" cy="1573200"/>
          </a:xfrm>
          <a:prstGeom prst="rect">
            <a:avLst/>
          </a:prstGeom>
          <a:ln w="0">
            <a:noFill/>
          </a:ln>
        </p:spPr>
      </p:pic>
      <p:sp>
        <p:nvSpPr>
          <p:cNvPr id="491" name="사각형: 둥근 한쪽 모서리 38"/>
          <p:cNvSpPr/>
          <p:nvPr/>
        </p:nvSpPr>
        <p:spPr>
          <a:xfrm flipH="1" flipV="1">
            <a:off x="172800" y="69840"/>
            <a:ext cx="12017160" cy="1220400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92" name="그룹 2"/>
          <p:cNvGrpSpPr/>
          <p:nvPr/>
        </p:nvGrpSpPr>
        <p:grpSpPr>
          <a:xfrm>
            <a:off x="376200" y="333360"/>
            <a:ext cx="5947560" cy="822960"/>
            <a:chOff x="376200" y="333360"/>
            <a:chExt cx="5947560" cy="822960"/>
          </a:xfrm>
        </p:grpSpPr>
        <p:sp>
          <p:nvSpPr>
            <p:cNvPr id="493" name="TextBox 26"/>
            <p:cNvSpPr/>
            <p:nvPr/>
          </p:nvSpPr>
          <p:spPr>
            <a:xfrm>
              <a:off x="1461600" y="366120"/>
              <a:ext cx="22514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b="0" lang="en-US" sz="1200" spc="-1" strike="noStrike">
                <a:latin typeface="Noto Sans CJK KR"/>
              </a:endParaRPr>
            </a:p>
          </p:txBody>
        </p:sp>
        <p:sp>
          <p:nvSpPr>
            <p:cNvPr id="494" name="TextBox 10"/>
            <p:cNvSpPr/>
            <p:nvPr/>
          </p:nvSpPr>
          <p:spPr>
            <a:xfrm>
              <a:off x="1461600" y="585000"/>
              <a:ext cx="486216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28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자체 평가 의견</a:t>
              </a:r>
              <a:endParaRPr b="0" lang="en-US" sz="2800" spc="-1" strike="noStrike">
                <a:latin typeface="Noto Sans CJK KR"/>
              </a:endParaRPr>
            </a:p>
          </p:txBody>
        </p:sp>
        <p:sp>
          <p:nvSpPr>
            <p:cNvPr id="495" name="TextBox 12"/>
            <p:cNvSpPr/>
            <p:nvPr/>
          </p:nvSpPr>
          <p:spPr>
            <a:xfrm>
              <a:off x="376200" y="333360"/>
              <a:ext cx="1266120" cy="82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5400" spc="-1" strike="noStrike">
                  <a:solidFill>
                    <a:srgbClr val="3378c8"/>
                  </a:solidFill>
                  <a:latin typeface="세방고딕 Bold"/>
                  <a:ea typeface="세방고딕 Bold"/>
                </a:rPr>
                <a:t>05</a:t>
              </a:r>
              <a:endParaRPr b="0" lang="en-US" sz="5400" spc="-1" strike="noStrike">
                <a:latin typeface="Noto Sans CJK KR"/>
              </a:endParaRPr>
            </a:p>
          </p:txBody>
        </p:sp>
      </p:grpSp>
      <p:pic>
        <p:nvPicPr>
          <p:cNvPr id="496" name="그림 34" descr=""/>
          <p:cNvPicPr/>
          <p:nvPr/>
        </p:nvPicPr>
        <p:blipFill>
          <a:blip r:embed="rId4">
            <a:alphaModFix amt="27000"/>
          </a:blip>
          <a:stretch/>
        </p:blipFill>
        <p:spPr>
          <a:xfrm flipH="1">
            <a:off x="720" y="2130840"/>
            <a:ext cx="12191400" cy="232920"/>
          </a:xfrm>
          <a:prstGeom prst="rect">
            <a:avLst/>
          </a:prstGeom>
          <a:ln w="0">
            <a:noFill/>
          </a:ln>
        </p:spPr>
      </p:pic>
      <p:grpSp>
        <p:nvGrpSpPr>
          <p:cNvPr id="497" name="그룹 4"/>
          <p:cNvGrpSpPr/>
          <p:nvPr/>
        </p:nvGrpSpPr>
        <p:grpSpPr>
          <a:xfrm>
            <a:off x="541800" y="1430280"/>
            <a:ext cx="11107800" cy="363960"/>
            <a:chOff x="541800" y="1430280"/>
            <a:chExt cx="11107800" cy="363960"/>
          </a:xfrm>
        </p:grpSpPr>
        <p:sp>
          <p:nvSpPr>
            <p:cNvPr id="498" name="TextBox 23"/>
            <p:cNvSpPr/>
            <p:nvPr/>
          </p:nvSpPr>
          <p:spPr>
            <a:xfrm>
              <a:off x="743760" y="1430280"/>
              <a:ext cx="109058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800" spc="-1" strike="noStrike">
                  <a:solidFill>
                    <a:srgbClr val="404040"/>
                  </a:solidFill>
                  <a:latin typeface="DejaVu Sans"/>
                  <a:ea typeface="DejaVu Sans"/>
                </a:rPr>
                <a:t>자체 평가</a:t>
              </a:r>
              <a:endParaRPr b="0" lang="en-US" sz="1800" spc="-1" strike="noStrike">
                <a:latin typeface="Noto Sans CJK KR"/>
              </a:endParaRPr>
            </a:p>
          </p:txBody>
        </p:sp>
        <p:sp>
          <p:nvSpPr>
            <p:cNvPr id="499" name="그래픽 43"/>
            <p:cNvSpPr/>
            <p:nvPr/>
          </p:nvSpPr>
          <p:spPr>
            <a:xfrm>
              <a:off x="541800" y="1539000"/>
              <a:ext cx="100440" cy="113040"/>
            </a:xfrm>
            <a:custGeom>
              <a:avLst/>
              <a:gdLst/>
              <a:ah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>
              <a:noFill/>
            </a:ln>
            <a:effectLst>
              <a:outerShdw algn="t" blurRad="50760" dir="5400000" dist="38160" rotWithShape="0">
                <a:srgbClr val="3378c8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00" name="TextBox 1"/>
          <p:cNvSpPr/>
          <p:nvPr/>
        </p:nvSpPr>
        <p:spPr>
          <a:xfrm>
            <a:off x="0" y="0"/>
            <a:ext cx="12191400" cy="11376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TextBox 3"/>
          <p:cNvSpPr/>
          <p:nvPr/>
        </p:nvSpPr>
        <p:spPr>
          <a:xfrm>
            <a:off x="0" y="0"/>
            <a:ext cx="1335960" cy="11376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사각형: 둥근 모서리 11"/>
          <p:cNvSpPr/>
          <p:nvPr/>
        </p:nvSpPr>
        <p:spPr>
          <a:xfrm>
            <a:off x="541800" y="2408040"/>
            <a:ext cx="5363280" cy="1747800"/>
          </a:xfrm>
          <a:prstGeom prst="roundRect">
            <a:avLst>
              <a:gd name="adj" fmla="val 6897"/>
            </a:avLst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algn="ctr" blurRad="63360" rotWithShape="0">
              <a:srgbClr val="3378c8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3" name="직사각형 19"/>
          <p:cNvSpPr/>
          <p:nvPr/>
        </p:nvSpPr>
        <p:spPr>
          <a:xfrm rot="5400000">
            <a:off x="3177720" y="234360"/>
            <a:ext cx="93240" cy="4439160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TextBox 39"/>
          <p:cNvSpPr/>
          <p:nvPr/>
        </p:nvSpPr>
        <p:spPr>
          <a:xfrm>
            <a:off x="758160" y="3073680"/>
            <a:ext cx="505116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20000"/>
              </a:lnSpc>
              <a:buNone/>
            </a:pPr>
            <a:r>
              <a:rPr b="1" lang="ko-KR" sz="2400" spc="-1" strike="noStrike">
                <a:solidFill>
                  <a:srgbClr val="3378c8"/>
                </a:solidFill>
                <a:latin typeface="DejaVu Sans"/>
                <a:ea typeface="DejaVu Sans"/>
              </a:rPr>
              <a:t>사전 기획 대비 완성도 </a:t>
            </a:r>
            <a:r>
              <a:rPr b="1" lang="en-US" sz="2400" spc="-1" strike="noStrike">
                <a:solidFill>
                  <a:srgbClr val="3378c8"/>
                </a:solidFill>
                <a:latin typeface="DejaVu Sans"/>
                <a:ea typeface="DejaVu Sans"/>
              </a:rPr>
              <a:t>: 5 </a:t>
            </a:r>
            <a:endParaRPr b="0" lang="en-US" sz="2400" spc="-1" strike="noStrike">
              <a:latin typeface="Noto Sans CJK KR"/>
            </a:endParaRPr>
          </a:p>
        </p:txBody>
      </p:sp>
      <p:sp>
        <p:nvSpPr>
          <p:cNvPr id="505" name="사각형: 둥근 모서리 14"/>
          <p:cNvSpPr/>
          <p:nvPr/>
        </p:nvSpPr>
        <p:spPr>
          <a:xfrm>
            <a:off x="541800" y="4491000"/>
            <a:ext cx="5363280" cy="1747800"/>
          </a:xfrm>
          <a:prstGeom prst="roundRect">
            <a:avLst>
              <a:gd name="adj" fmla="val 6897"/>
            </a:avLst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algn="ctr" blurRad="63360" rotWithShape="0">
              <a:srgbClr val="ffd85c">
                <a:alpha val="5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직사각형 43"/>
          <p:cNvSpPr/>
          <p:nvPr/>
        </p:nvSpPr>
        <p:spPr>
          <a:xfrm rot="5400000">
            <a:off x="3177720" y="2317320"/>
            <a:ext cx="93240" cy="443916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TextBox 49"/>
          <p:cNvSpPr/>
          <p:nvPr/>
        </p:nvSpPr>
        <p:spPr>
          <a:xfrm>
            <a:off x="912240" y="4590720"/>
            <a:ext cx="4622040" cy="41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20000"/>
              </a:lnSpc>
              <a:buNone/>
            </a:pPr>
            <a:r>
              <a:rPr b="1" lang="ko-KR" sz="1800" spc="-1" strike="noStrike">
                <a:solidFill>
                  <a:srgbClr val="ffc000"/>
                </a:solidFill>
                <a:latin typeface="DejaVu Sans"/>
                <a:ea typeface="DejaVu Sans"/>
              </a:rPr>
              <a:t>개선점 및 보완할 점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508" name="사각형: 둥근 모서리 16"/>
          <p:cNvSpPr/>
          <p:nvPr/>
        </p:nvSpPr>
        <p:spPr>
          <a:xfrm>
            <a:off x="6396120" y="4491000"/>
            <a:ext cx="5363280" cy="1747800"/>
          </a:xfrm>
          <a:prstGeom prst="roundRect">
            <a:avLst>
              <a:gd name="adj" fmla="val 6897"/>
            </a:avLst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algn="ctr" blurRad="63360" rotWithShape="0">
              <a:srgbClr val="3378c8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직사각형 45"/>
          <p:cNvSpPr/>
          <p:nvPr/>
        </p:nvSpPr>
        <p:spPr>
          <a:xfrm rot="5400000">
            <a:off x="9032040" y="2317320"/>
            <a:ext cx="93240" cy="4439160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TextBox 50"/>
          <p:cNvSpPr/>
          <p:nvPr/>
        </p:nvSpPr>
        <p:spPr>
          <a:xfrm>
            <a:off x="6747120" y="4544640"/>
            <a:ext cx="4622040" cy="41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20000"/>
              </a:lnSpc>
              <a:buNone/>
            </a:pPr>
            <a:r>
              <a:rPr b="1" lang="ko-KR" sz="1800" spc="-1" strike="noStrike">
                <a:solidFill>
                  <a:srgbClr val="3378c8"/>
                </a:solidFill>
                <a:latin typeface="DejaVu Sans"/>
                <a:ea typeface="DejaVu Sans"/>
              </a:rPr>
              <a:t>경험 및 성과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511" name="사각형: 둥근 모서리 13"/>
          <p:cNvSpPr/>
          <p:nvPr/>
        </p:nvSpPr>
        <p:spPr>
          <a:xfrm>
            <a:off x="6396120" y="2408040"/>
            <a:ext cx="5363280" cy="1747800"/>
          </a:xfrm>
          <a:prstGeom prst="roundRect">
            <a:avLst>
              <a:gd name="adj" fmla="val 6897"/>
            </a:avLst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algn="ctr" blurRad="63360" rotWithShape="0">
              <a:srgbClr val="ffd85c">
                <a:alpha val="5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직사각형 42"/>
          <p:cNvSpPr/>
          <p:nvPr/>
        </p:nvSpPr>
        <p:spPr>
          <a:xfrm rot="5400000">
            <a:off x="9032040" y="234360"/>
            <a:ext cx="93240" cy="443916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TextBox 46"/>
          <p:cNvSpPr/>
          <p:nvPr/>
        </p:nvSpPr>
        <p:spPr>
          <a:xfrm>
            <a:off x="6636240" y="2518200"/>
            <a:ext cx="499500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1" lang="ko-KR" sz="1800" spc="-1" strike="noStrike">
                <a:solidFill>
                  <a:srgbClr val="ffc000"/>
                </a:solidFill>
                <a:latin typeface="DejaVu Sans"/>
                <a:ea typeface="DejaVu Sans"/>
              </a:rPr>
              <a:t>잘한 부분과 아쉬운 점</a:t>
            </a:r>
            <a:endParaRPr b="0" lang="en-US" sz="1800" spc="-1" strike="noStrike">
              <a:latin typeface="Noto Sans CJK KR"/>
            </a:endParaRPr>
          </a:p>
        </p:txBody>
      </p:sp>
      <p:pic>
        <p:nvPicPr>
          <p:cNvPr id="514" name="그래픽 57" descr=""/>
          <p:cNvPicPr/>
          <p:nvPr/>
        </p:nvPicPr>
        <p:blipFill>
          <a:blip r:embed="rId5"/>
          <a:stretch/>
        </p:blipFill>
        <p:spPr>
          <a:xfrm rot="1800000">
            <a:off x="377640" y="4326840"/>
            <a:ext cx="137520" cy="137520"/>
          </a:xfrm>
          <a:prstGeom prst="rect">
            <a:avLst/>
          </a:prstGeom>
          <a:ln w="0">
            <a:noFill/>
          </a:ln>
        </p:spPr>
      </p:pic>
      <p:sp>
        <p:nvSpPr>
          <p:cNvPr id="515" name="TextBox 5"/>
          <p:cNvSpPr/>
          <p:nvPr/>
        </p:nvSpPr>
        <p:spPr>
          <a:xfrm>
            <a:off x="6469920" y="2928240"/>
            <a:ext cx="4937040" cy="106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역할 분배를 통해 차선 인식 및 주행 관련 핵심 기능 구현 완료</a:t>
            </a:r>
            <a:endParaRPr b="0" lang="en-US" sz="16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Noto Sans CJK KR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계획 했던 분류했던 일부  태스크 미구현</a:t>
            </a:r>
            <a:endParaRPr b="0" lang="en-US" sz="1600" spc="-1" strike="noStrike">
              <a:latin typeface="Noto Sans CJK KR"/>
            </a:endParaRPr>
          </a:p>
        </p:txBody>
      </p:sp>
      <p:sp>
        <p:nvSpPr>
          <p:cNvPr id="516" name="TextBox 6"/>
          <p:cNvSpPr/>
          <p:nvPr/>
        </p:nvSpPr>
        <p:spPr>
          <a:xfrm>
            <a:off x="811080" y="5029200"/>
            <a:ext cx="482436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작업 수행 안정성 및 신뢰성 향상</a:t>
            </a:r>
            <a:endParaRPr b="0" lang="en-US" sz="1600" spc="-1" strike="noStrike">
              <a:latin typeface="Noto Sans CJK KR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사용자 인터페이스 추가</a:t>
            </a:r>
            <a:endParaRPr b="0" lang="en-US" sz="1600" spc="-1" strike="noStrike">
              <a:latin typeface="Noto Sans CJK KR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실제 환경 시나리오 기반 테스트</a:t>
            </a:r>
            <a:endParaRPr b="0" lang="en-US" sz="1600" spc="-1" strike="noStrike">
              <a:latin typeface="Noto Sans CJK KR"/>
            </a:endParaRPr>
          </a:p>
        </p:txBody>
      </p:sp>
      <p:sp>
        <p:nvSpPr>
          <p:cNvPr id="517" name="TextBox 17"/>
          <p:cNvSpPr/>
          <p:nvPr/>
        </p:nvSpPr>
        <p:spPr>
          <a:xfrm>
            <a:off x="6582240" y="5001840"/>
            <a:ext cx="5038200" cy="130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실환경 대응 능력 확보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실제 환경에서 발생하는 비전 인식 오류 및 제어 이슈들을 식별하고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이를 해결하기 위한 여러 방법을 실험적으로 적용함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6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그래픽 21" descr=""/>
          <p:cNvPicPr/>
          <p:nvPr/>
        </p:nvPicPr>
        <p:blipFill>
          <a:blip r:embed="rId1"/>
          <a:stretch/>
        </p:blipFill>
        <p:spPr>
          <a:xfrm>
            <a:off x="0" y="63360"/>
            <a:ext cx="12188160" cy="6854040"/>
          </a:xfrm>
          <a:prstGeom prst="rect">
            <a:avLst/>
          </a:prstGeom>
          <a:ln w="0">
            <a:noFill/>
          </a:ln>
        </p:spPr>
      </p:pic>
      <p:pic>
        <p:nvPicPr>
          <p:cNvPr id="138" name="그래픽 37" descr=""/>
          <p:cNvPicPr/>
          <p:nvPr/>
        </p:nvPicPr>
        <p:blipFill>
          <a:blip r:embed="rId2"/>
          <a:srcRect l="0" t="0" r="27518" b="23904"/>
          <a:stretch/>
        </p:blipFill>
        <p:spPr>
          <a:xfrm flipH="1" rot="10800000">
            <a:off x="7545960" y="3960"/>
            <a:ext cx="4641840" cy="3292560"/>
          </a:xfrm>
          <a:prstGeom prst="rect">
            <a:avLst/>
          </a:prstGeom>
          <a:ln w="0">
            <a:noFill/>
          </a:ln>
        </p:spPr>
      </p:pic>
      <p:grpSp>
        <p:nvGrpSpPr>
          <p:cNvPr id="139" name="그룹 1"/>
          <p:cNvGrpSpPr/>
          <p:nvPr/>
        </p:nvGrpSpPr>
        <p:grpSpPr>
          <a:xfrm>
            <a:off x="870840" y="519120"/>
            <a:ext cx="2252880" cy="1259280"/>
            <a:chOff x="870840" y="519120"/>
            <a:chExt cx="2252880" cy="1259280"/>
          </a:xfrm>
        </p:grpSpPr>
        <p:sp>
          <p:nvSpPr>
            <p:cNvPr id="140" name="TextBox 14"/>
            <p:cNvSpPr/>
            <p:nvPr/>
          </p:nvSpPr>
          <p:spPr>
            <a:xfrm>
              <a:off x="875520" y="957600"/>
              <a:ext cx="2248200" cy="820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48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목 차</a:t>
              </a:r>
              <a:endParaRPr b="0" lang="en-US" sz="4800" spc="-1" strike="noStrike">
                <a:latin typeface="Noto Sans CJK KR"/>
              </a:endParaRPr>
            </a:p>
          </p:txBody>
        </p:sp>
        <p:sp>
          <p:nvSpPr>
            <p:cNvPr id="141" name="TextBox 26"/>
            <p:cNvSpPr/>
            <p:nvPr/>
          </p:nvSpPr>
          <p:spPr>
            <a:xfrm>
              <a:off x="870840" y="519120"/>
              <a:ext cx="22482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3378c8"/>
                  </a:solidFill>
                  <a:latin typeface="맑은 고딕"/>
                  <a:ea typeface="맑은 고딕"/>
                </a:rPr>
                <a:t>K-Digital Training</a:t>
              </a:r>
              <a:endParaRPr b="0" lang="en-US" sz="1800" spc="-1" strike="noStrike">
                <a:latin typeface="Noto Sans CJK KR"/>
              </a:endParaRPr>
            </a:p>
          </p:txBody>
        </p:sp>
      </p:grpSp>
      <p:grpSp>
        <p:nvGrpSpPr>
          <p:cNvPr id="142" name="그룹 2"/>
          <p:cNvGrpSpPr/>
          <p:nvPr/>
        </p:nvGrpSpPr>
        <p:grpSpPr>
          <a:xfrm>
            <a:off x="6242040" y="2376000"/>
            <a:ext cx="4735440" cy="577080"/>
            <a:chOff x="6242040" y="2376000"/>
            <a:chExt cx="4735440" cy="577080"/>
          </a:xfrm>
        </p:grpSpPr>
        <p:sp>
          <p:nvSpPr>
            <p:cNvPr id="143" name="TextBox 16"/>
            <p:cNvSpPr/>
            <p:nvPr/>
          </p:nvSpPr>
          <p:spPr>
            <a:xfrm>
              <a:off x="7065000" y="2514600"/>
              <a:ext cx="391248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20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프로젝트 개요</a:t>
              </a:r>
              <a:endParaRPr b="0" lang="en-US" sz="2000" spc="-1" strike="noStrike">
                <a:latin typeface="Noto Sans CJK KR"/>
              </a:endParaRPr>
            </a:p>
          </p:txBody>
        </p:sp>
        <p:sp>
          <p:nvSpPr>
            <p:cNvPr id="144" name="TextBox 28"/>
            <p:cNvSpPr/>
            <p:nvPr/>
          </p:nvSpPr>
          <p:spPr>
            <a:xfrm>
              <a:off x="6242040" y="2376000"/>
              <a:ext cx="79308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3200" spc="-1" strike="noStrike">
                  <a:solidFill>
                    <a:srgbClr val="3378c8">
                      <a:alpha val="50000"/>
                    </a:srgbClr>
                  </a:solidFill>
                  <a:latin typeface="세방고딕 Bold"/>
                  <a:ea typeface="세방고딕 Bold"/>
                </a:rPr>
                <a:t>01</a:t>
              </a:r>
              <a:endParaRPr b="0" lang="en-US" sz="3200" spc="-1" strike="noStrike">
                <a:latin typeface="Noto Sans CJK KR"/>
              </a:endParaRPr>
            </a:p>
          </p:txBody>
        </p:sp>
      </p:grpSp>
      <p:grpSp>
        <p:nvGrpSpPr>
          <p:cNvPr id="145" name="그룹 3"/>
          <p:cNvGrpSpPr/>
          <p:nvPr/>
        </p:nvGrpSpPr>
        <p:grpSpPr>
          <a:xfrm>
            <a:off x="6242040" y="3175560"/>
            <a:ext cx="3972960" cy="577080"/>
            <a:chOff x="6242040" y="3175560"/>
            <a:chExt cx="3972960" cy="577080"/>
          </a:xfrm>
        </p:grpSpPr>
        <p:sp>
          <p:nvSpPr>
            <p:cNvPr id="146" name="TextBox 17"/>
            <p:cNvSpPr/>
            <p:nvPr/>
          </p:nvSpPr>
          <p:spPr>
            <a:xfrm>
              <a:off x="7013880" y="3315600"/>
              <a:ext cx="32011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20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프로젝트 팀 구성 및 역할</a:t>
              </a:r>
              <a:endParaRPr b="0" lang="en-US" sz="2000" spc="-1" strike="noStrike">
                <a:latin typeface="Noto Sans CJK KR"/>
              </a:endParaRPr>
            </a:p>
          </p:txBody>
        </p:sp>
        <p:sp>
          <p:nvSpPr>
            <p:cNvPr id="147" name="TextBox 29"/>
            <p:cNvSpPr/>
            <p:nvPr/>
          </p:nvSpPr>
          <p:spPr>
            <a:xfrm>
              <a:off x="6242040" y="3175560"/>
              <a:ext cx="76068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3200" spc="-1" strike="noStrike">
                  <a:solidFill>
                    <a:srgbClr val="3378c8">
                      <a:alpha val="50000"/>
                    </a:srgbClr>
                  </a:solidFill>
                  <a:latin typeface="세방고딕 Bold"/>
                  <a:ea typeface="세방고딕 Bold"/>
                </a:rPr>
                <a:t>02</a:t>
              </a:r>
              <a:endParaRPr b="0" lang="en-US" sz="3200" spc="-1" strike="noStrike">
                <a:latin typeface="Noto Sans CJK KR"/>
              </a:endParaRPr>
            </a:p>
          </p:txBody>
        </p:sp>
      </p:grpSp>
      <p:grpSp>
        <p:nvGrpSpPr>
          <p:cNvPr id="148" name="그룹 4"/>
          <p:cNvGrpSpPr/>
          <p:nvPr/>
        </p:nvGrpSpPr>
        <p:grpSpPr>
          <a:xfrm>
            <a:off x="6242040" y="3974760"/>
            <a:ext cx="4181760" cy="577080"/>
            <a:chOff x="6242040" y="3974760"/>
            <a:chExt cx="4181760" cy="577080"/>
          </a:xfrm>
        </p:grpSpPr>
        <p:sp>
          <p:nvSpPr>
            <p:cNvPr id="149" name="TextBox 18"/>
            <p:cNvSpPr/>
            <p:nvPr/>
          </p:nvSpPr>
          <p:spPr>
            <a:xfrm>
              <a:off x="7013880" y="4116600"/>
              <a:ext cx="3409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20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절차 및 방법</a:t>
              </a:r>
              <a:endParaRPr b="0" lang="en-US" sz="2000" spc="-1" strike="noStrike">
                <a:latin typeface="Noto Sans CJK KR"/>
              </a:endParaRPr>
            </a:p>
          </p:txBody>
        </p:sp>
        <p:sp>
          <p:nvSpPr>
            <p:cNvPr id="150" name="TextBox 30"/>
            <p:cNvSpPr/>
            <p:nvPr/>
          </p:nvSpPr>
          <p:spPr>
            <a:xfrm>
              <a:off x="6242040" y="3974760"/>
              <a:ext cx="76068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3200" spc="-1" strike="noStrike">
                  <a:solidFill>
                    <a:srgbClr val="3378c8">
                      <a:alpha val="50000"/>
                    </a:srgbClr>
                  </a:solidFill>
                  <a:latin typeface="세방고딕 Bold"/>
                  <a:ea typeface="세방고딕 Bold"/>
                </a:rPr>
                <a:t>03</a:t>
              </a:r>
              <a:endParaRPr b="0" lang="en-US" sz="3200" spc="-1" strike="noStrike">
                <a:latin typeface="Noto Sans CJK KR"/>
              </a:endParaRPr>
            </a:p>
          </p:txBody>
        </p:sp>
      </p:grpSp>
      <p:grpSp>
        <p:nvGrpSpPr>
          <p:cNvPr id="151" name="그룹 6"/>
          <p:cNvGrpSpPr/>
          <p:nvPr/>
        </p:nvGrpSpPr>
        <p:grpSpPr>
          <a:xfrm>
            <a:off x="6242040" y="4773960"/>
            <a:ext cx="3252600" cy="577080"/>
            <a:chOff x="6242040" y="4773960"/>
            <a:chExt cx="3252600" cy="577080"/>
          </a:xfrm>
        </p:grpSpPr>
        <p:sp>
          <p:nvSpPr>
            <p:cNvPr id="152" name="TextBox 19"/>
            <p:cNvSpPr/>
            <p:nvPr/>
          </p:nvSpPr>
          <p:spPr>
            <a:xfrm>
              <a:off x="7013880" y="4917960"/>
              <a:ext cx="248076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20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b="0" lang="en-US" sz="2000" spc="-1" strike="noStrike">
                <a:latin typeface="Noto Sans CJK KR"/>
              </a:endParaRPr>
            </a:p>
          </p:txBody>
        </p:sp>
        <p:sp>
          <p:nvSpPr>
            <p:cNvPr id="153" name="TextBox 31"/>
            <p:cNvSpPr/>
            <p:nvPr/>
          </p:nvSpPr>
          <p:spPr>
            <a:xfrm>
              <a:off x="6242040" y="4773960"/>
              <a:ext cx="76068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3200" spc="-1" strike="noStrike">
                  <a:solidFill>
                    <a:srgbClr val="3378c8">
                      <a:alpha val="50000"/>
                    </a:srgbClr>
                  </a:solidFill>
                  <a:latin typeface="세방고딕 Bold"/>
                  <a:ea typeface="세방고딕 Bold"/>
                </a:rPr>
                <a:t>04</a:t>
              </a:r>
              <a:endParaRPr b="0" lang="en-US" sz="3200" spc="-1" strike="noStrike">
                <a:latin typeface="Noto Sans CJK KR"/>
              </a:endParaRPr>
            </a:p>
          </p:txBody>
        </p:sp>
      </p:grpSp>
      <p:grpSp>
        <p:nvGrpSpPr>
          <p:cNvPr id="154" name="그룹 7"/>
          <p:cNvGrpSpPr/>
          <p:nvPr/>
        </p:nvGrpSpPr>
        <p:grpSpPr>
          <a:xfrm>
            <a:off x="6242040" y="5573160"/>
            <a:ext cx="3972960" cy="577080"/>
            <a:chOff x="6242040" y="5573160"/>
            <a:chExt cx="3972960" cy="577080"/>
          </a:xfrm>
        </p:grpSpPr>
        <p:sp>
          <p:nvSpPr>
            <p:cNvPr id="155" name="TextBox 20"/>
            <p:cNvSpPr/>
            <p:nvPr/>
          </p:nvSpPr>
          <p:spPr>
            <a:xfrm>
              <a:off x="7013880" y="5718960"/>
              <a:ext cx="32011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20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자체 평가 의견</a:t>
              </a:r>
              <a:endParaRPr b="0" lang="en-US" sz="2000" spc="-1" strike="noStrike">
                <a:latin typeface="Noto Sans CJK KR"/>
              </a:endParaRPr>
            </a:p>
          </p:txBody>
        </p:sp>
        <p:sp>
          <p:nvSpPr>
            <p:cNvPr id="156" name="TextBox 32"/>
            <p:cNvSpPr/>
            <p:nvPr/>
          </p:nvSpPr>
          <p:spPr>
            <a:xfrm>
              <a:off x="6242040" y="5573160"/>
              <a:ext cx="76068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3200" spc="-1" strike="noStrike">
                  <a:solidFill>
                    <a:srgbClr val="3378c8">
                      <a:alpha val="50000"/>
                    </a:srgbClr>
                  </a:solidFill>
                  <a:latin typeface="세방고딕 Bold"/>
                  <a:ea typeface="세방고딕 Bold"/>
                </a:rPr>
                <a:t>05</a:t>
              </a:r>
              <a:endParaRPr b="0" lang="en-US" sz="3200" spc="-1" strike="noStrike">
                <a:latin typeface="Noto Sans CJK KR"/>
              </a:endParaRPr>
            </a:p>
          </p:txBody>
        </p:sp>
      </p:grpSp>
      <p:sp>
        <p:nvSpPr>
          <p:cNvPr id="157" name="TextBox 15"/>
          <p:cNvSpPr/>
          <p:nvPr/>
        </p:nvSpPr>
        <p:spPr>
          <a:xfrm>
            <a:off x="0" y="6743880"/>
            <a:ext cx="12188160" cy="11052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8" name="그래픽 41" descr=""/>
          <p:cNvPicPr/>
          <p:nvPr/>
        </p:nvPicPr>
        <p:blipFill>
          <a:blip r:embed="rId3"/>
          <a:stretch/>
        </p:blipFill>
        <p:spPr>
          <a:xfrm>
            <a:off x="-1042560" y="4289040"/>
            <a:ext cx="138960" cy="138960"/>
          </a:xfrm>
          <a:prstGeom prst="rect">
            <a:avLst/>
          </a:prstGeom>
          <a:ln w="0">
            <a:noFill/>
          </a:ln>
        </p:spPr>
      </p:pic>
      <p:pic>
        <p:nvPicPr>
          <p:cNvPr id="159" name="그래픽 49" descr=""/>
          <p:cNvPicPr/>
          <p:nvPr/>
        </p:nvPicPr>
        <p:blipFill>
          <a:blip r:embed="rId4"/>
          <a:stretch/>
        </p:blipFill>
        <p:spPr>
          <a:xfrm>
            <a:off x="11072880" y="1555200"/>
            <a:ext cx="229320" cy="229320"/>
          </a:xfrm>
          <a:prstGeom prst="rect">
            <a:avLst/>
          </a:prstGeom>
          <a:ln w="0">
            <a:noFill/>
          </a:ln>
        </p:spPr>
      </p:pic>
      <p:pic>
        <p:nvPicPr>
          <p:cNvPr id="160" name="그래픽 51" descr=""/>
          <p:cNvPicPr/>
          <p:nvPr/>
        </p:nvPicPr>
        <p:blipFill>
          <a:blip r:embed="rId5"/>
          <a:stretch/>
        </p:blipFill>
        <p:spPr>
          <a:xfrm rot="2700000">
            <a:off x="11935080" y="299520"/>
            <a:ext cx="339840" cy="339840"/>
          </a:xfrm>
          <a:prstGeom prst="rect">
            <a:avLst/>
          </a:prstGeom>
          <a:ln w="0">
            <a:noFill/>
          </a:ln>
        </p:spPr>
      </p:pic>
      <p:grpSp>
        <p:nvGrpSpPr>
          <p:cNvPr id="161" name="그룹 8"/>
          <p:cNvGrpSpPr/>
          <p:nvPr/>
        </p:nvGrpSpPr>
        <p:grpSpPr>
          <a:xfrm>
            <a:off x="296640" y="1043280"/>
            <a:ext cx="6157080" cy="4367520"/>
            <a:chOff x="296640" y="1043280"/>
            <a:chExt cx="6157080" cy="4367520"/>
          </a:xfrm>
        </p:grpSpPr>
        <p:pic>
          <p:nvPicPr>
            <p:cNvPr id="162" name="그래픽 24" descr=""/>
            <p:cNvPicPr/>
            <p:nvPr/>
          </p:nvPicPr>
          <p:blipFill>
            <a:blip r:embed="rId6"/>
            <a:stretch/>
          </p:blipFill>
          <p:spPr>
            <a:xfrm>
              <a:off x="346320" y="1043280"/>
              <a:ext cx="6107400" cy="3430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3" name="그래픽 39" descr=""/>
            <p:cNvPicPr/>
            <p:nvPr/>
          </p:nvPicPr>
          <p:blipFill>
            <a:blip r:embed="rId7"/>
            <a:stretch/>
          </p:blipFill>
          <p:spPr>
            <a:xfrm>
              <a:off x="3709440" y="5176800"/>
              <a:ext cx="234000" cy="234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4" name="그래픽 45" descr=""/>
            <p:cNvPicPr/>
            <p:nvPr/>
          </p:nvPicPr>
          <p:blipFill>
            <a:blip r:embed="rId8"/>
            <a:stretch/>
          </p:blipFill>
          <p:spPr>
            <a:xfrm>
              <a:off x="4538160" y="4298400"/>
              <a:ext cx="102960" cy="102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5" name="그래픽 47" descr=""/>
            <p:cNvPicPr/>
            <p:nvPr/>
          </p:nvPicPr>
          <p:blipFill>
            <a:blip r:embed="rId9"/>
            <a:stretch/>
          </p:blipFill>
          <p:spPr>
            <a:xfrm>
              <a:off x="1203480" y="2752200"/>
              <a:ext cx="316440" cy="316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6" name="그래픽 53" descr=""/>
            <p:cNvPicPr/>
            <p:nvPr/>
          </p:nvPicPr>
          <p:blipFill>
            <a:blip r:embed="rId10"/>
            <a:stretch/>
          </p:blipFill>
          <p:spPr>
            <a:xfrm>
              <a:off x="296640" y="1824480"/>
              <a:ext cx="316440" cy="30024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그래픽 16" descr=""/>
          <p:cNvPicPr/>
          <p:nvPr/>
        </p:nvPicPr>
        <p:blipFill>
          <a:blip r:embed="rId1"/>
          <a:stretch/>
        </p:blipFill>
        <p:spPr>
          <a:xfrm>
            <a:off x="0" y="0"/>
            <a:ext cx="12188160" cy="6854040"/>
          </a:xfrm>
          <a:prstGeom prst="rect">
            <a:avLst/>
          </a:prstGeom>
          <a:ln w="0">
            <a:noFill/>
          </a:ln>
        </p:spPr>
      </p:pic>
      <p:sp>
        <p:nvSpPr>
          <p:cNvPr id="168" name="사각형: 둥근 한쪽 모서리 17"/>
          <p:cNvSpPr/>
          <p:nvPr/>
        </p:nvSpPr>
        <p:spPr>
          <a:xfrm flipH="1" flipV="1">
            <a:off x="165960" y="66240"/>
            <a:ext cx="12013920" cy="121716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9" name="그룹 19"/>
          <p:cNvGrpSpPr/>
          <p:nvPr/>
        </p:nvGrpSpPr>
        <p:grpSpPr>
          <a:xfrm>
            <a:off x="376200" y="333360"/>
            <a:ext cx="5944320" cy="822600"/>
            <a:chOff x="376200" y="333360"/>
            <a:chExt cx="5944320" cy="822600"/>
          </a:xfrm>
        </p:grpSpPr>
        <p:sp>
          <p:nvSpPr>
            <p:cNvPr id="170" name="TextBox 21"/>
            <p:cNvSpPr/>
            <p:nvPr/>
          </p:nvSpPr>
          <p:spPr>
            <a:xfrm>
              <a:off x="1461600" y="366120"/>
              <a:ext cx="2248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b="0" lang="en-US" sz="1200" spc="-1" strike="noStrike">
                <a:latin typeface="Noto Sans CJK KR"/>
              </a:endParaRPr>
            </a:p>
          </p:txBody>
        </p:sp>
        <p:sp>
          <p:nvSpPr>
            <p:cNvPr id="171" name="TextBox 22"/>
            <p:cNvSpPr/>
            <p:nvPr/>
          </p:nvSpPr>
          <p:spPr>
            <a:xfrm>
              <a:off x="1461600" y="585000"/>
              <a:ext cx="485892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28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프로젝트 개요</a:t>
              </a:r>
              <a:endParaRPr b="0" lang="en-US" sz="2800" spc="-1" strike="noStrike">
                <a:latin typeface="Noto Sans CJK KR"/>
              </a:endParaRPr>
            </a:p>
          </p:txBody>
        </p:sp>
        <p:sp>
          <p:nvSpPr>
            <p:cNvPr id="172" name="TextBox 24"/>
            <p:cNvSpPr/>
            <p:nvPr/>
          </p:nvSpPr>
          <p:spPr>
            <a:xfrm>
              <a:off x="376200" y="333360"/>
              <a:ext cx="126288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5400" spc="-1" strike="noStrike">
                  <a:solidFill>
                    <a:srgbClr val="3378c8"/>
                  </a:solidFill>
                  <a:latin typeface="세방고딕 Bold"/>
                  <a:ea typeface="세방고딕 Bold"/>
                </a:rPr>
                <a:t>01</a:t>
              </a:r>
              <a:endParaRPr b="0" lang="en-US" sz="5400" spc="-1" strike="noStrike">
                <a:latin typeface="Noto Sans CJK KR"/>
              </a:endParaRPr>
            </a:p>
          </p:txBody>
        </p:sp>
      </p:grpSp>
      <p:pic>
        <p:nvPicPr>
          <p:cNvPr id="173" name="그림 25" descr=""/>
          <p:cNvPicPr/>
          <p:nvPr/>
        </p:nvPicPr>
        <p:blipFill>
          <a:blip r:embed="rId2">
            <a:alphaModFix amt="27000"/>
          </a:blip>
          <a:stretch/>
        </p:blipFill>
        <p:spPr>
          <a:xfrm flipH="1">
            <a:off x="3960" y="1917000"/>
            <a:ext cx="12188160" cy="229680"/>
          </a:xfrm>
          <a:prstGeom prst="rect">
            <a:avLst/>
          </a:prstGeom>
          <a:ln w="0">
            <a:noFill/>
          </a:ln>
        </p:spPr>
      </p:pic>
      <p:sp>
        <p:nvSpPr>
          <p:cNvPr id="174" name="TextBox 30"/>
          <p:cNvSpPr/>
          <p:nvPr/>
        </p:nvSpPr>
        <p:spPr>
          <a:xfrm>
            <a:off x="0" y="0"/>
            <a:ext cx="12188160" cy="11052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TextBox 31"/>
          <p:cNvSpPr/>
          <p:nvPr/>
        </p:nvSpPr>
        <p:spPr>
          <a:xfrm>
            <a:off x="0" y="0"/>
            <a:ext cx="1332720" cy="11052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6" name="그래픽 37" descr=""/>
          <p:cNvPicPr/>
          <p:nvPr/>
        </p:nvPicPr>
        <p:blipFill>
          <a:blip r:embed="rId3"/>
          <a:srcRect l="34970" t="0" r="0" b="0"/>
          <a:stretch/>
        </p:blipFill>
        <p:spPr>
          <a:xfrm rot="14660400">
            <a:off x="720" y="5533560"/>
            <a:ext cx="1448640" cy="913320"/>
          </a:xfrm>
          <a:prstGeom prst="rect">
            <a:avLst/>
          </a:prstGeom>
          <a:ln w="0">
            <a:noFill/>
          </a:ln>
        </p:spPr>
      </p:pic>
      <p:pic>
        <p:nvPicPr>
          <p:cNvPr id="177" name="그래픽 76" descr=""/>
          <p:cNvPicPr/>
          <p:nvPr/>
        </p:nvPicPr>
        <p:blipFill>
          <a:blip r:embed="rId4"/>
          <a:stretch/>
        </p:blipFill>
        <p:spPr>
          <a:xfrm rot="21165600">
            <a:off x="8617680" y="4761360"/>
            <a:ext cx="3706560" cy="1865520"/>
          </a:xfrm>
          <a:prstGeom prst="rect">
            <a:avLst/>
          </a:prstGeom>
          <a:ln w="0">
            <a:noFill/>
          </a:ln>
        </p:spPr>
      </p:pic>
      <p:pic>
        <p:nvPicPr>
          <p:cNvPr id="178" name="그래픽 1" descr=""/>
          <p:cNvPicPr/>
          <p:nvPr/>
        </p:nvPicPr>
        <p:blipFill>
          <a:blip r:embed="rId5"/>
          <a:stretch/>
        </p:blipFill>
        <p:spPr>
          <a:xfrm>
            <a:off x="11690280" y="3164760"/>
            <a:ext cx="174600" cy="174600"/>
          </a:xfrm>
          <a:prstGeom prst="rect">
            <a:avLst/>
          </a:prstGeom>
          <a:ln w="0">
            <a:noFill/>
          </a:ln>
        </p:spPr>
      </p:pic>
      <p:pic>
        <p:nvPicPr>
          <p:cNvPr id="179" name="그래픽 2" descr=""/>
          <p:cNvPicPr/>
          <p:nvPr/>
        </p:nvPicPr>
        <p:blipFill>
          <a:blip r:embed="rId6"/>
          <a:stretch/>
        </p:blipFill>
        <p:spPr>
          <a:xfrm rot="20272200">
            <a:off x="384480" y="5442480"/>
            <a:ext cx="182880" cy="203760"/>
          </a:xfrm>
          <a:prstGeom prst="rect">
            <a:avLst/>
          </a:prstGeom>
          <a:ln w="0">
            <a:noFill/>
          </a:ln>
        </p:spPr>
      </p:pic>
      <p:pic>
        <p:nvPicPr>
          <p:cNvPr id="180" name="그래픽 3" descr=""/>
          <p:cNvPicPr/>
          <p:nvPr/>
        </p:nvPicPr>
        <p:blipFill>
          <a:blip r:embed="rId7"/>
          <a:srcRect l="44923" t="0" r="0" b="0"/>
          <a:stretch/>
        </p:blipFill>
        <p:spPr>
          <a:xfrm rot="10800000">
            <a:off x="11020320" y="4907160"/>
            <a:ext cx="1171800" cy="776160"/>
          </a:xfrm>
          <a:prstGeom prst="rect">
            <a:avLst/>
          </a:prstGeom>
          <a:ln w="0">
            <a:noFill/>
          </a:ln>
        </p:spPr>
      </p:pic>
      <p:pic>
        <p:nvPicPr>
          <p:cNvPr id="181" name="그래픽 4" descr=""/>
          <p:cNvPicPr/>
          <p:nvPr/>
        </p:nvPicPr>
        <p:blipFill>
          <a:blip r:embed="rId8"/>
          <a:srcRect l="45412" t="0" r="0" b="0"/>
          <a:stretch/>
        </p:blipFill>
        <p:spPr>
          <a:xfrm>
            <a:off x="0" y="3261960"/>
            <a:ext cx="2910960" cy="2843640"/>
          </a:xfrm>
          <a:prstGeom prst="rect">
            <a:avLst/>
          </a:prstGeom>
          <a:ln w="0">
            <a:noFill/>
          </a:ln>
        </p:spPr>
      </p:pic>
      <p:pic>
        <p:nvPicPr>
          <p:cNvPr id="182" name="그래픽 6" descr=""/>
          <p:cNvPicPr/>
          <p:nvPr/>
        </p:nvPicPr>
        <p:blipFill>
          <a:blip r:embed="rId9"/>
          <a:stretch/>
        </p:blipFill>
        <p:spPr>
          <a:xfrm>
            <a:off x="3240" y="5933520"/>
            <a:ext cx="12188160" cy="919440"/>
          </a:xfrm>
          <a:prstGeom prst="rect">
            <a:avLst/>
          </a:prstGeom>
          <a:ln w="0">
            <a:noFill/>
          </a:ln>
        </p:spPr>
      </p:pic>
      <p:pic>
        <p:nvPicPr>
          <p:cNvPr id="183" name="그래픽 7" descr=""/>
          <p:cNvPicPr/>
          <p:nvPr/>
        </p:nvPicPr>
        <p:blipFill>
          <a:blip r:embed="rId10"/>
          <a:stretch/>
        </p:blipFill>
        <p:spPr>
          <a:xfrm>
            <a:off x="11672640" y="2241000"/>
            <a:ext cx="145440" cy="145440"/>
          </a:xfrm>
          <a:prstGeom prst="rect">
            <a:avLst/>
          </a:prstGeom>
          <a:ln w="0">
            <a:noFill/>
          </a:ln>
        </p:spPr>
      </p:pic>
      <p:grpSp>
        <p:nvGrpSpPr>
          <p:cNvPr id="184" name="그룹 13"/>
          <p:cNvGrpSpPr/>
          <p:nvPr/>
        </p:nvGrpSpPr>
        <p:grpSpPr>
          <a:xfrm>
            <a:off x="7338960" y="2343240"/>
            <a:ext cx="2118240" cy="3830040"/>
            <a:chOff x="7338960" y="2343240"/>
            <a:chExt cx="2118240" cy="3830040"/>
          </a:xfrm>
        </p:grpSpPr>
        <p:grpSp>
          <p:nvGrpSpPr>
            <p:cNvPr id="185" name="그룹 14"/>
            <p:cNvGrpSpPr/>
            <p:nvPr/>
          </p:nvGrpSpPr>
          <p:grpSpPr>
            <a:xfrm>
              <a:off x="7338960" y="2567520"/>
              <a:ext cx="2118240" cy="3605760"/>
              <a:chOff x="7338960" y="2567520"/>
              <a:chExt cx="2118240" cy="3605760"/>
            </a:xfrm>
          </p:grpSpPr>
          <p:sp>
            <p:nvSpPr>
              <p:cNvPr id="186" name="사각형: 둥근 위쪽 모서리 34"/>
              <p:cNvSpPr/>
              <p:nvPr/>
            </p:nvSpPr>
            <p:spPr>
              <a:xfrm>
                <a:off x="7338960" y="2567520"/>
                <a:ext cx="2118240" cy="3605760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fffefb"/>
              </a:solidFill>
              <a:ln w="25560">
                <a:noFill/>
              </a:ln>
              <a:effectLst>
                <a:outerShdw blurRad="63360" rotWithShape="0">
                  <a:srgbClr val="ffd85c">
                    <a:alpha val="20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" name="직사각형 38"/>
              <p:cNvSpPr/>
              <p:nvPr/>
            </p:nvSpPr>
            <p:spPr>
              <a:xfrm>
                <a:off x="7338960" y="6033960"/>
                <a:ext cx="2118240" cy="138960"/>
              </a:xfrm>
              <a:prstGeom prst="rect">
                <a:avLst/>
              </a:prstGeom>
              <a:solidFill>
                <a:srgbClr val="ffd85c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8" name="그룹 15"/>
            <p:cNvGrpSpPr/>
            <p:nvPr/>
          </p:nvGrpSpPr>
          <p:grpSpPr>
            <a:xfrm>
              <a:off x="8184960" y="2343240"/>
              <a:ext cx="412560" cy="378360"/>
              <a:chOff x="8184960" y="2343240"/>
              <a:chExt cx="412560" cy="378360"/>
            </a:xfrm>
          </p:grpSpPr>
          <p:sp>
            <p:nvSpPr>
              <p:cNvPr id="189" name="육각형 20"/>
              <p:cNvSpPr/>
              <p:nvPr/>
            </p:nvSpPr>
            <p:spPr>
              <a:xfrm>
                <a:off x="8193240" y="2373480"/>
                <a:ext cx="404280" cy="34812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d85c"/>
              </a:solidFill>
              <a:ln w="25560">
                <a:solidFill>
                  <a:srgbClr val="ffd85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0" name="자유형: 도형 23"/>
              <p:cNvSpPr/>
              <p:nvPr/>
            </p:nvSpPr>
            <p:spPr>
              <a:xfrm rot="4666800">
                <a:off x="8220240" y="2365920"/>
                <a:ext cx="302400" cy="316800"/>
              </a:xfrm>
              <a:custGeom>
                <a:avLst/>
                <a:gdLst/>
                <a:ahLst/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 rotWithShape="0">
                <a:gsLst>
                  <a:gs pos="31000">
                    <a:srgbClr val="ffffff">
                      <a:alpha val="34117"/>
                    </a:srgbClr>
                  </a:gs>
                  <a:gs pos="100000">
                    <a:srgbClr val="ffd85c">
                      <a:alpha val="39215"/>
                    </a:srgbClr>
                  </a:gs>
                </a:gsLst>
                <a:lin ang="21132000"/>
              </a:gra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1" name="TextBox 26"/>
              <p:cNvSpPr/>
              <p:nvPr/>
            </p:nvSpPr>
            <p:spPr>
              <a:xfrm>
                <a:off x="8269560" y="2439000"/>
                <a:ext cx="251640" cy="24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ffffff"/>
                    </a:solidFill>
                    <a:latin typeface="세방고딕 Bold"/>
                    <a:ea typeface="세방고딕 Bold"/>
                  </a:rPr>
                  <a:t>4</a:t>
                </a:r>
                <a:endParaRPr b="0" lang="en-US" sz="1600" spc="-1" strike="noStrike">
                  <a:latin typeface="Noto Sans CJK KR"/>
                </a:endParaRPr>
              </a:p>
            </p:txBody>
          </p:sp>
        </p:grpSp>
        <p:sp>
          <p:nvSpPr>
            <p:cNvPr id="192" name="TextBox 18"/>
            <p:cNvSpPr/>
            <p:nvPr/>
          </p:nvSpPr>
          <p:spPr>
            <a:xfrm>
              <a:off x="7548120" y="3060000"/>
              <a:ext cx="1700280" cy="72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10000"/>
                </a:lnSpc>
                <a:buNone/>
              </a:pPr>
              <a:r>
                <a:rPr b="1" lang="ko-KR" sz="1900" spc="-1" strike="noStrike">
                  <a:solidFill>
                    <a:srgbClr val="ffc000"/>
                  </a:solidFill>
                  <a:latin typeface="맑은 고딕 Semilight"/>
                  <a:ea typeface="맑은 고딕 Semilight"/>
                </a:rPr>
                <a:t>프로젝트</a:t>
              </a:r>
              <a:br>
                <a:rPr sz="1900"/>
              </a:br>
              <a:r>
                <a:rPr b="1" lang="ko-KR" sz="1900" spc="-1" strike="noStrike">
                  <a:solidFill>
                    <a:srgbClr val="ffc000"/>
                  </a:solidFill>
                  <a:latin typeface="맑은 고딕 Semilight"/>
                  <a:ea typeface="맑은 고딕 Semilight"/>
                </a:rPr>
                <a:t>구조</a:t>
              </a:r>
              <a:endParaRPr b="0" lang="en-US" sz="1900" spc="-1" strike="noStrike">
                <a:latin typeface="Noto Sans CJK KR"/>
              </a:endParaRPr>
            </a:p>
          </p:txBody>
        </p:sp>
      </p:grpSp>
      <p:grpSp>
        <p:nvGrpSpPr>
          <p:cNvPr id="193" name="그룹 44"/>
          <p:cNvGrpSpPr/>
          <p:nvPr/>
        </p:nvGrpSpPr>
        <p:grpSpPr>
          <a:xfrm>
            <a:off x="491760" y="2338560"/>
            <a:ext cx="2118240" cy="3830040"/>
            <a:chOff x="491760" y="2338560"/>
            <a:chExt cx="2118240" cy="3830040"/>
          </a:xfrm>
        </p:grpSpPr>
        <p:grpSp>
          <p:nvGrpSpPr>
            <p:cNvPr id="194" name="그룹 80"/>
            <p:cNvGrpSpPr/>
            <p:nvPr/>
          </p:nvGrpSpPr>
          <p:grpSpPr>
            <a:xfrm>
              <a:off x="491760" y="2562840"/>
              <a:ext cx="2118240" cy="3605760"/>
              <a:chOff x="491760" y="2562840"/>
              <a:chExt cx="2118240" cy="3605760"/>
            </a:xfrm>
          </p:grpSpPr>
          <p:sp>
            <p:nvSpPr>
              <p:cNvPr id="195" name="사각형: 둥근 위쪽 모서리 88"/>
              <p:cNvSpPr/>
              <p:nvPr/>
            </p:nvSpPr>
            <p:spPr>
              <a:xfrm>
                <a:off x="491760" y="2562840"/>
                <a:ext cx="2118240" cy="3605760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fcfdfe"/>
              </a:solidFill>
              <a:ln w="25560">
                <a:noFill/>
              </a:ln>
              <a:effectLst>
                <a:outerShdw blurRad="63360" rotWithShape="0">
                  <a:srgbClr val="3378c8">
                    <a:alpha val="10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6" name="직사각형 89"/>
              <p:cNvSpPr/>
              <p:nvPr/>
            </p:nvSpPr>
            <p:spPr>
              <a:xfrm>
                <a:off x="491760" y="6029280"/>
                <a:ext cx="2118240" cy="138960"/>
              </a:xfrm>
              <a:prstGeom prst="rect">
                <a:avLst/>
              </a:prstGeom>
              <a:solidFill>
                <a:srgbClr val="3378c8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97" name="TextBox 81"/>
            <p:cNvSpPr/>
            <p:nvPr/>
          </p:nvSpPr>
          <p:spPr>
            <a:xfrm>
              <a:off x="700920" y="3055320"/>
              <a:ext cx="1700280" cy="99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10000"/>
                </a:lnSpc>
                <a:buNone/>
              </a:pPr>
              <a:r>
                <a:rPr b="1" lang="ko-KR" sz="1800" spc="-1" strike="noStrike">
                  <a:solidFill>
                    <a:srgbClr val="3378c8"/>
                  </a:solidFill>
                  <a:latin typeface="맑은 고딕"/>
                  <a:ea typeface="맑은 고딕"/>
                </a:rPr>
                <a:t>프로젝트 주제 및 선정 배경</a:t>
              </a:r>
              <a:r>
                <a:rPr b="1" lang="en-US" sz="1800" spc="-1" strike="noStrike">
                  <a:solidFill>
                    <a:srgbClr val="3378c8"/>
                  </a:solidFill>
                  <a:latin typeface="맑은 고딕"/>
                  <a:ea typeface="맑은 고딕"/>
                </a:rPr>
                <a:t>, </a:t>
              </a:r>
              <a:br>
                <a:rPr sz="1800"/>
              </a:br>
              <a:r>
                <a:rPr b="1" lang="ko-KR" sz="1800" spc="-1" strike="noStrike">
                  <a:solidFill>
                    <a:srgbClr val="3378c8"/>
                  </a:solidFill>
                  <a:latin typeface="맑은 고딕"/>
                  <a:ea typeface="맑은 고딕"/>
                </a:rPr>
                <a:t>기획의도</a:t>
              </a:r>
              <a:endParaRPr b="0" lang="en-US" sz="1800" spc="-1" strike="noStrike">
                <a:latin typeface="Noto Sans CJK KR"/>
              </a:endParaRPr>
            </a:p>
          </p:txBody>
        </p:sp>
        <p:grpSp>
          <p:nvGrpSpPr>
            <p:cNvPr id="198" name="그룹 82"/>
            <p:cNvGrpSpPr/>
            <p:nvPr/>
          </p:nvGrpSpPr>
          <p:grpSpPr>
            <a:xfrm>
              <a:off x="1380600" y="2338560"/>
              <a:ext cx="412560" cy="378360"/>
              <a:chOff x="1380600" y="2338560"/>
              <a:chExt cx="412560" cy="378360"/>
            </a:xfrm>
          </p:grpSpPr>
          <p:sp>
            <p:nvSpPr>
              <p:cNvPr id="199" name="육각형 85"/>
              <p:cNvSpPr/>
              <p:nvPr/>
            </p:nvSpPr>
            <p:spPr>
              <a:xfrm>
                <a:off x="1388880" y="2368800"/>
                <a:ext cx="404280" cy="34812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3378c8"/>
              </a:solidFill>
              <a:ln w="25560">
                <a:solidFill>
                  <a:srgbClr val="3378c8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" name="자유형: 도형 86"/>
              <p:cNvSpPr/>
              <p:nvPr/>
            </p:nvSpPr>
            <p:spPr>
              <a:xfrm rot="4666800">
                <a:off x="1415880" y="2361240"/>
                <a:ext cx="302400" cy="316800"/>
              </a:xfrm>
              <a:custGeom>
                <a:avLst/>
                <a:gdLst/>
                <a:ahLst/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 rotWithShape="0">
                <a:gsLst>
                  <a:gs pos="31000">
                    <a:srgbClr val="ffffff">
                      <a:alpha val="20000"/>
                    </a:srgbClr>
                  </a:gs>
                  <a:gs pos="100000">
                    <a:srgbClr val="2069c2">
                      <a:alpha val="14117"/>
                    </a:srgbClr>
                  </a:gs>
                </a:gsLst>
                <a:lin ang="21132000"/>
              </a:gra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1" name="TextBox 87"/>
              <p:cNvSpPr/>
              <p:nvPr/>
            </p:nvSpPr>
            <p:spPr>
              <a:xfrm>
                <a:off x="1465200" y="2434320"/>
                <a:ext cx="251640" cy="24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ffffff"/>
                    </a:solidFill>
                    <a:latin typeface="세방고딕 Bold"/>
                    <a:ea typeface="세방고딕 Bold"/>
                  </a:rPr>
                  <a:t>1</a:t>
                </a:r>
                <a:endParaRPr b="0" lang="en-US" sz="1600" spc="-1" strike="noStrike">
                  <a:latin typeface="Noto Sans CJK KR"/>
                </a:endParaRPr>
              </a:p>
            </p:txBody>
          </p:sp>
        </p:grpSp>
        <p:sp>
          <p:nvSpPr>
            <p:cNvPr id="202" name="TextBox 83"/>
            <p:cNvSpPr/>
            <p:nvPr/>
          </p:nvSpPr>
          <p:spPr>
            <a:xfrm>
              <a:off x="491760" y="4448520"/>
              <a:ext cx="2118240" cy="1092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10000"/>
                </a:lnSpc>
                <a:buNone/>
              </a:pPr>
              <a:r>
                <a:rPr b="0" lang="ko-KR" sz="1200" spc="-1" strike="noStrike">
                  <a:solidFill>
                    <a:srgbClr val="000000"/>
                  </a:solidFill>
                  <a:latin typeface="Noto Sans CJK KR"/>
                  <a:ea typeface="DejaVu Sans"/>
                </a:rPr>
                <a:t>차선 인식 기반으로 자율주행하는 터틀봇에 매니퓰레이터를 결합해</a:t>
              </a:r>
              <a:r>
                <a:rPr b="0" lang="en-US" sz="1200" spc="-1" strike="noStrike">
                  <a:solidFill>
                    <a:srgbClr val="000000"/>
                  </a:solidFill>
                  <a:latin typeface="Noto Sans CJK KR"/>
                  <a:ea typeface="DejaVu Sans"/>
                </a:rPr>
                <a:t>, </a:t>
              </a:r>
              <a:r>
                <a:rPr b="0" lang="ko-KR" sz="1200" spc="-1" strike="noStrike">
                  <a:solidFill>
                    <a:srgbClr val="000000"/>
                  </a:solidFill>
                  <a:latin typeface="Noto Sans CJK KR"/>
                  <a:ea typeface="DejaVu Sans"/>
                </a:rPr>
                <a:t>이동 중 작업 수행이 가능한 모바일 서비스 로봇 구현</a:t>
              </a:r>
              <a:endParaRPr b="0" lang="en-US" sz="1200" spc="-1" strike="noStrike">
                <a:latin typeface="Noto Sans CJK KR"/>
              </a:endParaRPr>
            </a:p>
          </p:txBody>
        </p:sp>
      </p:grpSp>
      <p:grpSp>
        <p:nvGrpSpPr>
          <p:cNvPr id="203" name="그룹 90"/>
          <p:cNvGrpSpPr/>
          <p:nvPr/>
        </p:nvGrpSpPr>
        <p:grpSpPr>
          <a:xfrm>
            <a:off x="2774160" y="2343240"/>
            <a:ext cx="2118240" cy="3830040"/>
            <a:chOff x="2774160" y="2343240"/>
            <a:chExt cx="2118240" cy="3830040"/>
          </a:xfrm>
        </p:grpSpPr>
        <p:grpSp>
          <p:nvGrpSpPr>
            <p:cNvPr id="204" name="그룹 91"/>
            <p:cNvGrpSpPr/>
            <p:nvPr/>
          </p:nvGrpSpPr>
          <p:grpSpPr>
            <a:xfrm>
              <a:off x="2774160" y="2567520"/>
              <a:ext cx="2118240" cy="3605760"/>
              <a:chOff x="2774160" y="2567520"/>
              <a:chExt cx="2118240" cy="3605760"/>
            </a:xfrm>
          </p:grpSpPr>
          <p:sp>
            <p:nvSpPr>
              <p:cNvPr id="205" name="사각형: 둥근 위쪽 모서리 99"/>
              <p:cNvSpPr/>
              <p:nvPr/>
            </p:nvSpPr>
            <p:spPr>
              <a:xfrm>
                <a:off x="2774160" y="2567520"/>
                <a:ext cx="2118240" cy="3605760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fffefb"/>
              </a:solidFill>
              <a:ln w="25560">
                <a:noFill/>
              </a:ln>
              <a:effectLst>
                <a:outerShdw blurRad="63360" rotWithShape="0">
                  <a:srgbClr val="ffd85c">
                    <a:alpha val="20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" name="직사각형 100"/>
              <p:cNvSpPr/>
              <p:nvPr/>
            </p:nvSpPr>
            <p:spPr>
              <a:xfrm>
                <a:off x="2774160" y="6033960"/>
                <a:ext cx="2118240" cy="138960"/>
              </a:xfrm>
              <a:prstGeom prst="rect">
                <a:avLst/>
              </a:prstGeom>
              <a:solidFill>
                <a:srgbClr val="ffd85c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7" name="그룹 92"/>
            <p:cNvGrpSpPr/>
            <p:nvPr/>
          </p:nvGrpSpPr>
          <p:grpSpPr>
            <a:xfrm>
              <a:off x="3669840" y="2343240"/>
              <a:ext cx="412920" cy="378360"/>
              <a:chOff x="3669840" y="2343240"/>
              <a:chExt cx="412920" cy="378360"/>
            </a:xfrm>
          </p:grpSpPr>
          <p:sp>
            <p:nvSpPr>
              <p:cNvPr id="208" name="육각형 96"/>
              <p:cNvSpPr/>
              <p:nvPr/>
            </p:nvSpPr>
            <p:spPr>
              <a:xfrm>
                <a:off x="3678480" y="2373480"/>
                <a:ext cx="404280" cy="34812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d85c"/>
              </a:solidFill>
              <a:ln w="25560">
                <a:solidFill>
                  <a:srgbClr val="ffd85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" name="자유형: 도형 97"/>
              <p:cNvSpPr/>
              <p:nvPr/>
            </p:nvSpPr>
            <p:spPr>
              <a:xfrm rot="4666800">
                <a:off x="3705120" y="2365920"/>
                <a:ext cx="302400" cy="316800"/>
              </a:xfrm>
              <a:custGeom>
                <a:avLst/>
                <a:gdLst/>
                <a:ahLst/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 rotWithShape="0">
                <a:gsLst>
                  <a:gs pos="31000">
                    <a:srgbClr val="ffffff">
                      <a:alpha val="34117"/>
                    </a:srgbClr>
                  </a:gs>
                  <a:gs pos="100000">
                    <a:srgbClr val="ffd85c">
                      <a:alpha val="39215"/>
                    </a:srgbClr>
                  </a:gs>
                </a:gsLst>
                <a:lin ang="21132000"/>
              </a:gra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" name="TextBox 98"/>
              <p:cNvSpPr/>
              <p:nvPr/>
            </p:nvSpPr>
            <p:spPr>
              <a:xfrm>
                <a:off x="3754800" y="2439000"/>
                <a:ext cx="251640" cy="24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ffffff"/>
                    </a:solidFill>
                    <a:latin typeface="세방고딕 Bold"/>
                    <a:ea typeface="세방고딕 Bold"/>
                  </a:rPr>
                  <a:t>2</a:t>
                </a:r>
                <a:endParaRPr b="0" lang="en-US" sz="1600" spc="-1" strike="noStrike">
                  <a:latin typeface="Noto Sans CJK KR"/>
                </a:endParaRPr>
              </a:p>
            </p:txBody>
          </p:sp>
        </p:grpSp>
        <p:sp>
          <p:nvSpPr>
            <p:cNvPr id="211" name="TextBox 93"/>
            <p:cNvSpPr/>
            <p:nvPr/>
          </p:nvSpPr>
          <p:spPr>
            <a:xfrm>
              <a:off x="2983320" y="3060000"/>
              <a:ext cx="1700280" cy="72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10000"/>
                </a:lnSpc>
                <a:buNone/>
              </a:pPr>
              <a:r>
                <a:rPr b="1" lang="ko-KR" sz="1900" spc="-1" strike="noStrike">
                  <a:solidFill>
                    <a:srgbClr val="ffc000"/>
                  </a:solidFill>
                  <a:latin typeface="맑은 고딕 Semilight"/>
                  <a:ea typeface="맑은 고딕 Semilight"/>
                </a:rPr>
                <a:t>프로젝트</a:t>
              </a:r>
              <a:br>
                <a:rPr sz="1900"/>
              </a:br>
              <a:r>
                <a:rPr b="1" lang="ko-KR" sz="1900" spc="-1" strike="noStrike">
                  <a:solidFill>
                    <a:srgbClr val="ffc000"/>
                  </a:solidFill>
                  <a:latin typeface="맑은 고딕 Semilight"/>
                  <a:ea typeface="맑은 고딕 Semilight"/>
                </a:rPr>
                <a:t>내용 </a:t>
              </a:r>
              <a:endParaRPr b="0" lang="en-US" sz="1900" spc="-1" strike="noStrike">
                <a:latin typeface="Noto Sans CJK KR"/>
              </a:endParaRPr>
            </a:p>
          </p:txBody>
        </p:sp>
        <p:sp>
          <p:nvSpPr>
            <p:cNvPr id="212" name="TextBox 94"/>
            <p:cNvSpPr/>
            <p:nvPr/>
          </p:nvSpPr>
          <p:spPr>
            <a:xfrm>
              <a:off x="2774160" y="4453200"/>
              <a:ext cx="2118240" cy="1493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1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Noto Sans CJK KR"/>
                  <a:ea typeface="DejaVu Sans"/>
                </a:rPr>
                <a:t>-  </a:t>
              </a:r>
              <a:r>
                <a:rPr b="0" lang="ko-KR" sz="1200" spc="-1" strike="noStrike">
                  <a:solidFill>
                    <a:srgbClr val="000000"/>
                  </a:solidFill>
                  <a:latin typeface="Noto Sans CJK KR"/>
                  <a:ea typeface="DejaVu Sans"/>
                </a:rPr>
                <a:t>컴퓨터 비전 기반 차선</a:t>
              </a:r>
              <a:endParaRPr b="0" lang="en-US" sz="1200" spc="-1" strike="noStrike">
                <a:latin typeface="Noto Sans CJK KR"/>
              </a:endParaRPr>
            </a:p>
            <a:p>
              <a:pPr algn="ctr">
                <a:lnSpc>
                  <a:spcPct val="11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Noto Sans CJK KR"/>
                  <a:ea typeface="DejaVu Sans"/>
                </a:rPr>
                <a:t>(</a:t>
              </a:r>
              <a:r>
                <a:rPr b="0" lang="ko-KR" sz="1200" spc="-1" strike="noStrike">
                  <a:solidFill>
                    <a:srgbClr val="000000"/>
                  </a:solidFill>
                  <a:latin typeface="Noto Sans CJK KR"/>
                  <a:ea typeface="DejaVu Sans"/>
                </a:rPr>
                <a:t>가이드 라인</a:t>
              </a:r>
              <a:r>
                <a:rPr b="0" lang="en-US" sz="1200" spc="-1" strike="noStrike">
                  <a:solidFill>
                    <a:srgbClr val="000000"/>
                  </a:solidFill>
                  <a:latin typeface="Noto Sans CJK KR"/>
                  <a:ea typeface="DejaVu Sans"/>
                </a:rPr>
                <a:t>) </a:t>
              </a:r>
              <a:r>
                <a:rPr b="0" lang="ko-KR" sz="1200" spc="-1" strike="noStrike">
                  <a:solidFill>
                    <a:srgbClr val="000000"/>
                  </a:solidFill>
                  <a:latin typeface="Noto Sans CJK KR"/>
                  <a:ea typeface="DejaVu Sans"/>
                </a:rPr>
                <a:t>인식</a:t>
              </a:r>
              <a:endParaRPr b="0" lang="en-US" sz="1200" spc="-1" strike="noStrike">
                <a:latin typeface="Noto Sans CJK KR"/>
              </a:endParaRPr>
            </a:p>
            <a:p>
              <a:pPr algn="ctr">
                <a:lnSpc>
                  <a:spcPct val="11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Noto Sans CJK KR"/>
                  <a:ea typeface="DejaVu Sans"/>
                </a:rPr>
                <a:t> </a:t>
              </a:r>
              <a:br>
                <a:rPr sz="1200"/>
              </a:b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</a:t>
              </a:r>
              <a:r>
                <a:rPr b="0" lang="ko-KR" sz="1200" spc="-1" strike="noStrike">
                  <a:solidFill>
                    <a:srgbClr val="000000"/>
                  </a:solidFill>
                  <a:latin typeface="Noto Sans CJK KR"/>
                  <a:ea typeface="DejaVu Sans"/>
                </a:rPr>
                <a:t>자율 주행 로봇 제어</a:t>
              </a:r>
              <a:br>
                <a:rPr sz="1200"/>
              </a:br>
              <a:endParaRPr b="0" lang="en-US" sz="1200" spc="-1" strike="noStrike">
                <a:latin typeface="Noto Sans CJK KR"/>
              </a:endParaRPr>
            </a:p>
            <a:p>
              <a:pPr algn="ctr">
                <a:lnSpc>
                  <a:spcPct val="11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Noto Sans CJK KR"/>
                  <a:ea typeface="DejaVu Sans"/>
                </a:rPr>
                <a:t>- Aruco marker </a:t>
              </a:r>
              <a:r>
                <a:rPr b="0" lang="ko-KR" sz="1200" spc="-1" strike="noStrike">
                  <a:solidFill>
                    <a:srgbClr val="000000"/>
                  </a:solidFill>
                  <a:latin typeface="Noto Sans CJK KR"/>
                  <a:ea typeface="DejaVu Sans"/>
                </a:rPr>
                <a:t>활용 매니퓰레이터 조작 </a:t>
              </a:r>
              <a:endParaRPr b="0" lang="en-US" sz="1200" spc="-1" strike="noStrike">
                <a:latin typeface="Noto Sans CJK KR"/>
              </a:endParaRPr>
            </a:p>
          </p:txBody>
        </p:sp>
      </p:grpSp>
      <p:grpSp>
        <p:nvGrpSpPr>
          <p:cNvPr id="213" name="그룹 101"/>
          <p:cNvGrpSpPr/>
          <p:nvPr/>
        </p:nvGrpSpPr>
        <p:grpSpPr>
          <a:xfrm>
            <a:off x="5054400" y="2343240"/>
            <a:ext cx="2120400" cy="3830040"/>
            <a:chOff x="5054400" y="2343240"/>
            <a:chExt cx="2120400" cy="3830040"/>
          </a:xfrm>
        </p:grpSpPr>
        <p:grpSp>
          <p:nvGrpSpPr>
            <p:cNvPr id="214" name="그룹 102"/>
            <p:cNvGrpSpPr/>
            <p:nvPr/>
          </p:nvGrpSpPr>
          <p:grpSpPr>
            <a:xfrm>
              <a:off x="5056560" y="2567520"/>
              <a:ext cx="2118240" cy="3605760"/>
              <a:chOff x="5056560" y="2567520"/>
              <a:chExt cx="2118240" cy="3605760"/>
            </a:xfrm>
          </p:grpSpPr>
          <p:sp>
            <p:nvSpPr>
              <p:cNvPr id="215" name="사각형: 둥근 위쪽 모서리 110"/>
              <p:cNvSpPr/>
              <p:nvPr/>
            </p:nvSpPr>
            <p:spPr>
              <a:xfrm>
                <a:off x="5056560" y="2567520"/>
                <a:ext cx="2118240" cy="3605760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fcfdfe"/>
              </a:solidFill>
              <a:ln w="25560">
                <a:noFill/>
              </a:ln>
              <a:effectLst>
                <a:outerShdw blurRad="63360" rotWithShape="0">
                  <a:srgbClr val="3378c8">
                    <a:alpha val="10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" name="직사각형 111"/>
              <p:cNvSpPr/>
              <p:nvPr/>
            </p:nvSpPr>
            <p:spPr>
              <a:xfrm>
                <a:off x="5056560" y="6033960"/>
                <a:ext cx="2118240" cy="138960"/>
              </a:xfrm>
              <a:prstGeom prst="rect">
                <a:avLst/>
              </a:prstGeom>
              <a:solidFill>
                <a:srgbClr val="3378c8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7" name="그룹 103"/>
            <p:cNvGrpSpPr/>
            <p:nvPr/>
          </p:nvGrpSpPr>
          <p:grpSpPr>
            <a:xfrm>
              <a:off x="5905080" y="2343240"/>
              <a:ext cx="412920" cy="378360"/>
              <a:chOff x="5905080" y="2343240"/>
              <a:chExt cx="412920" cy="378360"/>
            </a:xfrm>
          </p:grpSpPr>
          <p:sp>
            <p:nvSpPr>
              <p:cNvPr id="218" name="육각형 107"/>
              <p:cNvSpPr/>
              <p:nvPr/>
            </p:nvSpPr>
            <p:spPr>
              <a:xfrm>
                <a:off x="5913720" y="2373480"/>
                <a:ext cx="404280" cy="34812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3378c8"/>
              </a:solidFill>
              <a:ln w="25560">
                <a:solidFill>
                  <a:srgbClr val="3378c8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" name="자유형: 도형 108"/>
              <p:cNvSpPr/>
              <p:nvPr/>
            </p:nvSpPr>
            <p:spPr>
              <a:xfrm rot="4666800">
                <a:off x="5940360" y="2365920"/>
                <a:ext cx="302400" cy="316800"/>
              </a:xfrm>
              <a:custGeom>
                <a:avLst/>
                <a:gdLst/>
                <a:ahLst/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 rotWithShape="0">
                <a:gsLst>
                  <a:gs pos="31000">
                    <a:srgbClr val="ffffff">
                      <a:alpha val="20000"/>
                    </a:srgbClr>
                  </a:gs>
                  <a:gs pos="100000">
                    <a:srgbClr val="2069c2">
                      <a:alpha val="14117"/>
                    </a:srgbClr>
                  </a:gs>
                </a:gsLst>
                <a:lin ang="21132000"/>
              </a:gra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" name="TextBox 109"/>
              <p:cNvSpPr/>
              <p:nvPr/>
            </p:nvSpPr>
            <p:spPr>
              <a:xfrm>
                <a:off x="5990040" y="2439000"/>
                <a:ext cx="251640" cy="24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ffffff"/>
                    </a:solidFill>
                    <a:latin typeface="세방고딕 Bold"/>
                    <a:ea typeface="세방고딕 Bold"/>
                  </a:rPr>
                  <a:t>3</a:t>
                </a:r>
                <a:endParaRPr b="0" lang="en-US" sz="1600" spc="-1" strike="noStrike">
                  <a:latin typeface="Noto Sans CJK KR"/>
                </a:endParaRPr>
              </a:p>
            </p:txBody>
          </p:sp>
        </p:grpSp>
        <p:sp>
          <p:nvSpPr>
            <p:cNvPr id="221" name="TextBox 104"/>
            <p:cNvSpPr/>
            <p:nvPr/>
          </p:nvSpPr>
          <p:spPr>
            <a:xfrm>
              <a:off x="5265720" y="3060000"/>
              <a:ext cx="1700280" cy="69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10000"/>
                </a:lnSpc>
                <a:buNone/>
              </a:pPr>
              <a:r>
                <a:rPr b="1" lang="ko-KR" sz="1800" spc="-1" strike="noStrike">
                  <a:solidFill>
                    <a:srgbClr val="3378c8"/>
                  </a:solidFill>
                  <a:latin typeface="맑은 고딕"/>
                  <a:ea typeface="맑은 고딕"/>
                </a:rPr>
                <a:t>활용 장비 및</a:t>
              </a:r>
              <a:br>
                <a:rPr sz="1800"/>
              </a:br>
              <a:r>
                <a:rPr b="1" lang="ko-KR" sz="1800" spc="-1" strike="noStrike">
                  <a:solidFill>
                    <a:srgbClr val="3378c8"/>
                  </a:solidFill>
                  <a:latin typeface="맑은 고딕"/>
                  <a:ea typeface="맑은 고딕"/>
                </a:rPr>
                <a:t>재료</a:t>
              </a:r>
              <a:endParaRPr b="0" lang="en-US" sz="1800" spc="-1" strike="noStrike">
                <a:latin typeface="Noto Sans CJK KR"/>
              </a:endParaRPr>
            </a:p>
          </p:txBody>
        </p:sp>
        <p:sp>
          <p:nvSpPr>
            <p:cNvPr id="222" name="TextBox 105"/>
            <p:cNvSpPr/>
            <p:nvPr/>
          </p:nvSpPr>
          <p:spPr>
            <a:xfrm>
              <a:off x="5054400" y="4453200"/>
              <a:ext cx="2118240" cy="1643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171360" indent="-171360" algn="ctr">
                <a:lnSpc>
                  <a:spcPct val="110000"/>
                </a:lnSpc>
                <a:buClr>
                  <a:srgbClr val="000000"/>
                </a:buClr>
                <a:buFont typeface="StarSymbol"/>
                <a:buChar char="-"/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Turtlebot3 Waffle</a:t>
              </a:r>
              <a:br>
                <a:rPr sz="1200"/>
              </a:br>
              <a:r>
                <a:rPr b="0" lang="en-US" sz="3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endParaRPr b="0" lang="en-US" sz="300" spc="-1" strike="noStrike">
                <a:latin typeface="Noto Sans CJK KR"/>
              </a:endParaRPr>
            </a:p>
            <a:p>
              <a:pPr marL="171360" indent="-171360" algn="ctr">
                <a:lnSpc>
                  <a:spcPct val="110000"/>
                </a:lnSpc>
                <a:buClr>
                  <a:srgbClr val="000000"/>
                </a:buClr>
                <a:buFont typeface="StarSymbol"/>
                <a:buChar char="-"/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NVIDIA Jetson</a:t>
              </a:r>
              <a:endParaRPr b="0" lang="en-US" sz="1200" spc="-1" strike="noStrike">
                <a:latin typeface="Noto Sans CJK KR"/>
              </a:endParaRPr>
            </a:p>
            <a:p>
              <a:pPr marL="171360" indent="-171360" algn="ctr">
                <a:lnSpc>
                  <a:spcPct val="110000"/>
                </a:lnSpc>
                <a:buClr>
                  <a:srgbClr val="000000"/>
                </a:buClr>
                <a:buFont typeface="StarSymbol"/>
                <a:buChar char="-"/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Gazebo</a:t>
              </a:r>
              <a:br>
                <a:rPr sz="1200"/>
              </a:br>
              <a:r>
                <a:rPr b="0" lang="en-US" sz="3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endParaRPr b="0" lang="en-US" sz="300" spc="-1" strike="noStrike">
                <a:latin typeface="Noto Sans CJK KR"/>
              </a:endParaRPr>
            </a:p>
            <a:p>
              <a:pPr marL="171360" indent="-171360" algn="ctr">
                <a:lnSpc>
                  <a:spcPct val="110000"/>
                </a:lnSpc>
                <a:buClr>
                  <a:srgbClr val="000000"/>
                </a:buClr>
                <a:buFont typeface="StarSymbol"/>
                <a:buChar char="-"/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Python</a:t>
              </a:r>
              <a:br>
                <a:rPr sz="1200"/>
              </a:br>
              <a:r>
                <a:rPr b="0" lang="en-US" sz="3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endParaRPr b="0" lang="en-US" sz="300" spc="-1" strike="noStrike">
                <a:latin typeface="Noto Sans CJK KR"/>
              </a:endParaRPr>
            </a:p>
            <a:p>
              <a:pPr marL="171360" indent="-171360" algn="ctr">
                <a:lnSpc>
                  <a:spcPct val="110000"/>
                </a:lnSpc>
                <a:buClr>
                  <a:srgbClr val="000000"/>
                </a:buClr>
                <a:buFont typeface="StarSymbol"/>
                <a:buChar char="-"/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Ubuntu 22.04</a:t>
              </a:r>
              <a:endParaRPr b="0" lang="en-US" sz="1200" spc="-1" strike="noStrike">
                <a:latin typeface="Noto Sans CJK KR"/>
              </a:endParaRPr>
            </a:p>
            <a:p>
              <a:pPr algn="ctr">
                <a:lnSpc>
                  <a:spcPct val="110000"/>
                </a:lnSpc>
                <a:buNone/>
              </a:pPr>
              <a:endParaRPr b="0" lang="en-US" sz="1200" spc="-1" strike="noStrike">
                <a:latin typeface="Noto Sans CJK KR"/>
              </a:endParaRPr>
            </a:p>
            <a:p>
              <a:pPr algn="ctr">
                <a:lnSpc>
                  <a:spcPct val="110000"/>
                </a:lnSpc>
                <a:buNone/>
              </a:pPr>
              <a:endParaRPr b="0" lang="en-US" sz="1200" spc="-1" strike="noStrike">
                <a:latin typeface="Noto Sans CJK KR"/>
              </a:endParaRPr>
            </a:p>
          </p:txBody>
        </p:sp>
      </p:grpSp>
      <p:grpSp>
        <p:nvGrpSpPr>
          <p:cNvPr id="223" name="그룹 112"/>
          <p:cNvGrpSpPr/>
          <p:nvPr/>
        </p:nvGrpSpPr>
        <p:grpSpPr>
          <a:xfrm>
            <a:off x="9616680" y="2343240"/>
            <a:ext cx="2122920" cy="3830040"/>
            <a:chOff x="9616680" y="2343240"/>
            <a:chExt cx="2122920" cy="3830040"/>
          </a:xfrm>
        </p:grpSpPr>
        <p:grpSp>
          <p:nvGrpSpPr>
            <p:cNvPr id="224" name="그룹 113"/>
            <p:cNvGrpSpPr/>
            <p:nvPr/>
          </p:nvGrpSpPr>
          <p:grpSpPr>
            <a:xfrm>
              <a:off x="9621360" y="2567520"/>
              <a:ext cx="2118240" cy="3605760"/>
              <a:chOff x="9621360" y="2567520"/>
              <a:chExt cx="2118240" cy="3605760"/>
            </a:xfrm>
          </p:grpSpPr>
          <p:sp>
            <p:nvSpPr>
              <p:cNvPr id="225" name="사각형: 둥근 위쪽 모서리 121"/>
              <p:cNvSpPr/>
              <p:nvPr/>
            </p:nvSpPr>
            <p:spPr>
              <a:xfrm>
                <a:off x="9621360" y="2567520"/>
                <a:ext cx="2118240" cy="3605760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fcfdfe"/>
              </a:solidFill>
              <a:ln w="25560">
                <a:noFill/>
              </a:ln>
              <a:effectLst>
                <a:outerShdw blurRad="63360" rotWithShape="0">
                  <a:srgbClr val="3378c8">
                    <a:alpha val="10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" name="직사각형 122"/>
              <p:cNvSpPr/>
              <p:nvPr/>
            </p:nvSpPr>
            <p:spPr>
              <a:xfrm>
                <a:off x="9621360" y="6033960"/>
                <a:ext cx="2118240" cy="138960"/>
              </a:xfrm>
              <a:prstGeom prst="rect">
                <a:avLst/>
              </a:prstGeom>
              <a:solidFill>
                <a:srgbClr val="3378c8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7" name="그룹 114"/>
            <p:cNvGrpSpPr/>
            <p:nvPr/>
          </p:nvGrpSpPr>
          <p:grpSpPr>
            <a:xfrm>
              <a:off x="10469880" y="2343240"/>
              <a:ext cx="412920" cy="378360"/>
              <a:chOff x="10469880" y="2343240"/>
              <a:chExt cx="412920" cy="378360"/>
            </a:xfrm>
          </p:grpSpPr>
          <p:sp>
            <p:nvSpPr>
              <p:cNvPr id="228" name="육각형 118"/>
              <p:cNvSpPr/>
              <p:nvPr/>
            </p:nvSpPr>
            <p:spPr>
              <a:xfrm>
                <a:off x="10478520" y="2373480"/>
                <a:ext cx="404280" cy="34812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3378c8"/>
              </a:solidFill>
              <a:ln w="25560">
                <a:solidFill>
                  <a:srgbClr val="3378c8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" name="자유형: 도형 119"/>
              <p:cNvSpPr/>
              <p:nvPr/>
            </p:nvSpPr>
            <p:spPr>
              <a:xfrm rot="4666800">
                <a:off x="10505160" y="2365920"/>
                <a:ext cx="302400" cy="316800"/>
              </a:xfrm>
              <a:custGeom>
                <a:avLst/>
                <a:gdLst/>
                <a:ahLst/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 rotWithShape="0">
                <a:gsLst>
                  <a:gs pos="31000">
                    <a:srgbClr val="ffffff">
                      <a:alpha val="20000"/>
                    </a:srgbClr>
                  </a:gs>
                  <a:gs pos="100000">
                    <a:srgbClr val="2069c2">
                      <a:alpha val="14117"/>
                    </a:srgbClr>
                  </a:gs>
                </a:gsLst>
                <a:lin ang="21132000"/>
              </a:gra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" name="TextBox 120"/>
              <p:cNvSpPr/>
              <p:nvPr/>
            </p:nvSpPr>
            <p:spPr>
              <a:xfrm>
                <a:off x="10554840" y="2439000"/>
                <a:ext cx="251640" cy="24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ffffff"/>
                    </a:solidFill>
                    <a:latin typeface="세방고딕 Bold"/>
                    <a:ea typeface="세방고딕 Bold"/>
                  </a:rPr>
                  <a:t>5</a:t>
                </a:r>
                <a:endParaRPr b="0" lang="en-US" sz="1600" spc="-1" strike="noStrike">
                  <a:latin typeface="Noto Sans CJK KR"/>
                </a:endParaRPr>
              </a:p>
            </p:txBody>
          </p:sp>
        </p:grpSp>
        <p:sp>
          <p:nvSpPr>
            <p:cNvPr id="231" name="TextBox 115"/>
            <p:cNvSpPr/>
            <p:nvPr/>
          </p:nvSpPr>
          <p:spPr>
            <a:xfrm>
              <a:off x="9823320" y="3060000"/>
              <a:ext cx="1700280" cy="69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10000"/>
                </a:lnSpc>
                <a:buNone/>
              </a:pPr>
              <a:r>
                <a:rPr b="1" lang="ko-KR" sz="1800" spc="-1" strike="noStrike">
                  <a:solidFill>
                    <a:srgbClr val="3378c8"/>
                  </a:solidFill>
                  <a:latin typeface="맑은 고딕"/>
                  <a:ea typeface="맑은 고딕"/>
                </a:rPr>
                <a:t>활용방안 및</a:t>
              </a:r>
              <a:br>
                <a:rPr sz="1800"/>
              </a:br>
              <a:r>
                <a:rPr b="1" lang="ko-KR" sz="1800" spc="-1" strike="noStrike">
                  <a:solidFill>
                    <a:srgbClr val="3378c8"/>
                  </a:solidFill>
                  <a:latin typeface="맑은 고딕"/>
                  <a:ea typeface="맑은 고딕"/>
                </a:rPr>
                <a:t>기대 효과</a:t>
              </a:r>
              <a:endParaRPr b="0" lang="en-US" sz="1800" spc="-1" strike="noStrike">
                <a:latin typeface="Noto Sans CJK KR"/>
              </a:endParaRPr>
            </a:p>
          </p:txBody>
        </p:sp>
        <p:sp>
          <p:nvSpPr>
            <p:cNvPr id="232" name="TextBox 116"/>
            <p:cNvSpPr/>
            <p:nvPr/>
          </p:nvSpPr>
          <p:spPr>
            <a:xfrm>
              <a:off x="9616680" y="4453200"/>
              <a:ext cx="2118240" cy="1493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1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Noto Sans CJK KR"/>
                  <a:ea typeface="DejaVu Sans"/>
                </a:rPr>
                <a:t>- </a:t>
              </a:r>
              <a:r>
                <a:rPr b="0" lang="ko-KR" sz="1200" spc="-1" strike="noStrike">
                  <a:solidFill>
                    <a:srgbClr val="000000"/>
                  </a:solidFill>
                  <a:latin typeface="Noto Sans CJK KR"/>
                  <a:ea typeface="DejaVu Sans"/>
                </a:rPr>
                <a:t>제어된 실내 환경에서 </a:t>
              </a:r>
              <a:r>
                <a:rPr b="0" lang="en-US" sz="1200" spc="-1" strike="noStrike">
                  <a:solidFill>
                    <a:srgbClr val="000000"/>
                  </a:solidFill>
                  <a:latin typeface="Noto Sans CJK KR"/>
                  <a:ea typeface="DejaVu Sans"/>
                </a:rPr>
                <a:t>AGV </a:t>
              </a:r>
              <a:r>
                <a:rPr b="0" lang="ko-KR" sz="1200" spc="-1" strike="noStrike">
                  <a:solidFill>
                    <a:srgbClr val="000000"/>
                  </a:solidFill>
                  <a:latin typeface="Noto Sans CJK KR"/>
                  <a:ea typeface="DejaVu Sans"/>
                </a:rPr>
                <a:t>등의 기술을 활용한 다양한 서비스 로봇 응용 가능</a:t>
              </a:r>
              <a:endParaRPr b="0" lang="en-US" sz="1200" spc="-1" strike="noStrike">
                <a:latin typeface="Noto Sans CJK KR"/>
              </a:endParaRPr>
            </a:p>
            <a:p>
              <a:pPr algn="ctr">
                <a:lnSpc>
                  <a:spcPct val="11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Noto Sans CJK KR"/>
                  <a:ea typeface="DejaVu Sans"/>
                </a:rPr>
                <a:t>- </a:t>
              </a:r>
              <a:r>
                <a:rPr b="0" lang="ko-KR" sz="1200" spc="-1" strike="noStrike">
                  <a:solidFill>
                    <a:srgbClr val="000000"/>
                  </a:solidFill>
                  <a:latin typeface="Noto Sans CJK KR"/>
                  <a:ea typeface="DejaVu Sans"/>
                </a:rPr>
                <a:t>모바일 매니퓰레이터를 통해 다양한 작업 환경에서 물체 조작 등 복합 업무 수행으로 확장성 확보</a:t>
              </a:r>
              <a:endParaRPr b="0" lang="en-US" sz="1200" spc="-1" strike="noStrike">
                <a:latin typeface="Noto Sans CJK KR"/>
              </a:endParaRPr>
            </a:p>
          </p:txBody>
        </p:sp>
      </p:grpSp>
      <p:sp>
        <p:nvSpPr>
          <p:cNvPr id="233" name="TextBox 77"/>
          <p:cNvSpPr/>
          <p:nvPr/>
        </p:nvSpPr>
        <p:spPr>
          <a:xfrm>
            <a:off x="7358040" y="4446720"/>
            <a:ext cx="2118240" cy="159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ko-KR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실시간 카메라 영상에서 차선을 검출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ko-KR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주행 방향 판단</a:t>
            </a:r>
            <a:br>
              <a:rPr sz="1200"/>
            </a:br>
            <a:r>
              <a:rPr b="0" lang="en-US" sz="3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endParaRPr b="0" lang="en-US" sz="300" spc="-1" strike="noStrike">
              <a:latin typeface="Noto Sans CJK KR"/>
            </a:endParaRPr>
          </a:p>
          <a:p>
            <a:pPr algn="ctr">
              <a:lnSpc>
                <a:spcPct val="11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ko-KR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매니퓰레이터의 경로 계획 및 작업 수행 </a:t>
            </a:r>
            <a:endParaRPr b="0" lang="en-US" sz="1200" spc="-1" strike="noStrike">
              <a:latin typeface="Noto Sans CJK KR"/>
            </a:endParaRPr>
          </a:p>
          <a:p>
            <a:pPr algn="ctr">
              <a:lnSpc>
                <a:spcPct val="11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-ROS2 </a:t>
            </a:r>
            <a:r>
              <a:rPr b="0" lang="ko-KR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기반 터틀봇 주행 및 시스템 구성</a:t>
            </a:r>
            <a:br>
              <a:rPr sz="1200"/>
            </a:br>
            <a:r>
              <a:rPr b="0" lang="en-US" sz="3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endParaRPr b="0" lang="en-US" sz="300" spc="-1" strike="noStrike">
              <a:latin typeface="Noto Sans CJK KR"/>
            </a:endParaRPr>
          </a:p>
          <a:p>
            <a:pPr algn="ctr">
              <a:lnSpc>
                <a:spcPct val="110000"/>
              </a:lnSpc>
              <a:buNone/>
            </a:pPr>
            <a:endParaRPr b="0" lang="en-US" sz="1200" spc="-1" strike="noStrike">
              <a:latin typeface="Noto Sans CJK KR"/>
            </a:endParaRPr>
          </a:p>
        </p:txBody>
      </p:sp>
      <p:sp>
        <p:nvSpPr>
          <p:cNvPr id="234" name="직선 연결선 1"/>
          <p:cNvSpPr/>
          <p:nvPr/>
        </p:nvSpPr>
        <p:spPr>
          <a:xfrm>
            <a:off x="1448640" y="4259880"/>
            <a:ext cx="208440" cy="360"/>
          </a:xfrm>
          <a:prstGeom prst="line">
            <a:avLst/>
          </a:prstGeom>
          <a:ln w="19050">
            <a:solidFill>
              <a:srgbClr val="337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직선 연결선 2"/>
          <p:cNvSpPr/>
          <p:nvPr/>
        </p:nvSpPr>
        <p:spPr>
          <a:xfrm>
            <a:off x="3731040" y="4259880"/>
            <a:ext cx="208440" cy="360"/>
          </a:xfrm>
          <a:prstGeom prst="line">
            <a:avLst/>
          </a:prstGeom>
          <a:ln w="19050">
            <a:solidFill>
              <a:srgbClr val="ffd8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직선 연결선 3"/>
          <p:cNvSpPr/>
          <p:nvPr/>
        </p:nvSpPr>
        <p:spPr>
          <a:xfrm>
            <a:off x="6011280" y="4259880"/>
            <a:ext cx="208440" cy="360"/>
          </a:xfrm>
          <a:prstGeom prst="line">
            <a:avLst/>
          </a:prstGeom>
          <a:ln w="19050">
            <a:solidFill>
              <a:srgbClr val="337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직선 연결선 4"/>
          <p:cNvSpPr/>
          <p:nvPr/>
        </p:nvSpPr>
        <p:spPr>
          <a:xfrm>
            <a:off x="10573560" y="4259880"/>
            <a:ext cx="208440" cy="360"/>
          </a:xfrm>
          <a:prstGeom prst="line">
            <a:avLst/>
          </a:prstGeom>
          <a:ln w="19050">
            <a:solidFill>
              <a:srgbClr val="337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직선 연결선 5"/>
          <p:cNvSpPr/>
          <p:nvPr/>
        </p:nvSpPr>
        <p:spPr>
          <a:xfrm>
            <a:off x="8328240" y="4293000"/>
            <a:ext cx="208440" cy="360"/>
          </a:xfrm>
          <a:prstGeom prst="line">
            <a:avLst/>
          </a:prstGeom>
          <a:ln w="19050">
            <a:solidFill>
              <a:srgbClr val="ffd8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그래픽 190" descr=""/>
          <p:cNvPicPr/>
          <p:nvPr/>
        </p:nvPicPr>
        <p:blipFill>
          <a:blip r:embed="rId1"/>
          <a:stretch/>
        </p:blipFill>
        <p:spPr>
          <a:xfrm>
            <a:off x="-6840" y="111240"/>
            <a:ext cx="12188160" cy="6854040"/>
          </a:xfrm>
          <a:prstGeom prst="rect">
            <a:avLst/>
          </a:prstGeom>
          <a:ln w="0">
            <a:noFill/>
          </a:ln>
        </p:spPr>
      </p:pic>
      <p:sp>
        <p:nvSpPr>
          <p:cNvPr id="240" name="사각형: 둥근 한쪽 모서리 38"/>
          <p:cNvSpPr/>
          <p:nvPr/>
        </p:nvSpPr>
        <p:spPr>
          <a:xfrm flipH="1" flipV="1">
            <a:off x="176760" y="-360"/>
            <a:ext cx="12013920" cy="121716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1" name="그룹 2"/>
          <p:cNvGrpSpPr/>
          <p:nvPr/>
        </p:nvGrpSpPr>
        <p:grpSpPr>
          <a:xfrm>
            <a:off x="376200" y="333360"/>
            <a:ext cx="5944320" cy="822600"/>
            <a:chOff x="376200" y="333360"/>
            <a:chExt cx="5944320" cy="822600"/>
          </a:xfrm>
        </p:grpSpPr>
        <p:sp>
          <p:nvSpPr>
            <p:cNvPr id="242" name="TextBox 26"/>
            <p:cNvSpPr/>
            <p:nvPr/>
          </p:nvSpPr>
          <p:spPr>
            <a:xfrm>
              <a:off x="1461600" y="366120"/>
              <a:ext cx="2248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b="0" lang="en-US" sz="1200" spc="-1" strike="noStrike">
                <a:latin typeface="Noto Sans CJK KR"/>
              </a:endParaRPr>
            </a:p>
          </p:txBody>
        </p:sp>
        <p:sp>
          <p:nvSpPr>
            <p:cNvPr id="243" name="TextBox 10"/>
            <p:cNvSpPr/>
            <p:nvPr/>
          </p:nvSpPr>
          <p:spPr>
            <a:xfrm>
              <a:off x="1461600" y="585000"/>
              <a:ext cx="485892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28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프로젝트 팀 구성 및 역할</a:t>
              </a:r>
              <a:endParaRPr b="0" lang="en-US" sz="2800" spc="-1" strike="noStrike">
                <a:latin typeface="Noto Sans CJK KR"/>
              </a:endParaRPr>
            </a:p>
          </p:txBody>
        </p:sp>
        <p:sp>
          <p:nvSpPr>
            <p:cNvPr id="244" name="TextBox 12"/>
            <p:cNvSpPr/>
            <p:nvPr/>
          </p:nvSpPr>
          <p:spPr>
            <a:xfrm>
              <a:off x="376200" y="333360"/>
              <a:ext cx="126288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5400" spc="-1" strike="noStrike">
                  <a:solidFill>
                    <a:srgbClr val="3378c8"/>
                  </a:solidFill>
                  <a:latin typeface="세방고딕 Bold"/>
                  <a:ea typeface="세방고딕 Bold"/>
                </a:rPr>
                <a:t>02</a:t>
              </a:r>
              <a:endParaRPr b="0" lang="en-US" sz="5400" spc="-1" strike="noStrike">
                <a:latin typeface="Noto Sans CJK KR"/>
              </a:endParaRPr>
            </a:p>
          </p:txBody>
        </p:sp>
      </p:grpSp>
      <p:pic>
        <p:nvPicPr>
          <p:cNvPr id="245" name="그림 34" descr=""/>
          <p:cNvPicPr/>
          <p:nvPr/>
        </p:nvPicPr>
        <p:blipFill>
          <a:blip r:embed="rId2">
            <a:alphaModFix amt="27000"/>
          </a:blip>
          <a:stretch/>
        </p:blipFill>
        <p:spPr>
          <a:xfrm flipH="1">
            <a:off x="3960" y="1917000"/>
            <a:ext cx="12188160" cy="229680"/>
          </a:xfrm>
          <a:prstGeom prst="rect">
            <a:avLst/>
          </a:prstGeom>
          <a:ln w="0">
            <a:noFill/>
          </a:ln>
        </p:spPr>
      </p:pic>
      <p:grpSp>
        <p:nvGrpSpPr>
          <p:cNvPr id="246" name="그룹 4"/>
          <p:cNvGrpSpPr/>
          <p:nvPr/>
        </p:nvGrpSpPr>
        <p:grpSpPr>
          <a:xfrm>
            <a:off x="541800" y="1430280"/>
            <a:ext cx="10522440" cy="363960"/>
            <a:chOff x="541800" y="1430280"/>
            <a:chExt cx="10522440" cy="363960"/>
          </a:xfrm>
        </p:grpSpPr>
        <p:sp>
          <p:nvSpPr>
            <p:cNvPr id="247" name="TextBox 23"/>
            <p:cNvSpPr/>
            <p:nvPr/>
          </p:nvSpPr>
          <p:spPr>
            <a:xfrm>
              <a:off x="743760" y="1430280"/>
              <a:ext cx="103204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1800" spc="-1" strike="noStrike">
                  <a:solidFill>
                    <a:srgbClr val="404040"/>
                  </a:solidFill>
                  <a:latin typeface="Noto Sans CJK KR"/>
                  <a:ea typeface="DejaVu Sans"/>
                </a:rPr>
                <a:t>프로젝트 팀 구성 및 역할</a:t>
              </a:r>
              <a:endParaRPr b="0" lang="en-US" sz="1800" spc="-1" strike="noStrike">
                <a:latin typeface="Noto Sans CJK KR"/>
              </a:endParaRPr>
            </a:p>
          </p:txBody>
        </p:sp>
        <p:sp>
          <p:nvSpPr>
            <p:cNvPr id="248" name="그래픽 43"/>
            <p:cNvSpPr/>
            <p:nvPr/>
          </p:nvSpPr>
          <p:spPr>
            <a:xfrm>
              <a:off x="541800" y="1539000"/>
              <a:ext cx="97200" cy="109800"/>
            </a:xfrm>
            <a:custGeom>
              <a:avLst/>
              <a:gdLst/>
              <a:ah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r="5400000" dist="38160" rotWithShape="0">
                <a:srgbClr val="3378c8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9" name="TextBox 1"/>
          <p:cNvSpPr/>
          <p:nvPr/>
        </p:nvSpPr>
        <p:spPr>
          <a:xfrm>
            <a:off x="0" y="0"/>
            <a:ext cx="12188160" cy="11052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TextBox 3"/>
          <p:cNvSpPr/>
          <p:nvPr/>
        </p:nvSpPr>
        <p:spPr>
          <a:xfrm>
            <a:off x="0" y="0"/>
            <a:ext cx="1332720" cy="11052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51" name="표 86"/>
          <p:cNvGraphicFramePr/>
          <p:nvPr/>
        </p:nvGraphicFramePr>
        <p:xfrm>
          <a:off x="520200" y="2660040"/>
          <a:ext cx="11217600" cy="2888640"/>
        </p:xfrm>
        <a:graphic>
          <a:graphicData uri="http://schemas.openxmlformats.org/drawingml/2006/table">
            <a:tbl>
              <a:tblPr/>
              <a:tblGrid>
                <a:gridCol w="2243880"/>
                <a:gridCol w="1498320"/>
                <a:gridCol w="7475760"/>
              </a:tblGrid>
              <a:tr h="5616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ko-KR" sz="1600" spc="-1" strike="noStrike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훈련생</a:t>
                      </a:r>
                      <a:endParaRPr b="0" lang="en-US" sz="1600" spc="-1" strike="noStrike">
                        <a:latin typeface="Noto Sans CJK KR"/>
                      </a:endParaRPr>
                    </a:p>
                  </a:txBody>
                  <a:tcPr anchor="ctr" marL="91440" marR="91440">
                    <a:lnL w="28080">
                      <a:solidFill>
                        <a:srgbClr val="ffffff"/>
                      </a:solidFill>
                    </a:lnL>
                    <a:lnR w="288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ko-KR" sz="1600" spc="-1" strike="noStrike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역할</a:t>
                      </a:r>
                      <a:endParaRPr b="0" lang="en-US" sz="1600" spc="-1" strike="noStrike"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ffffff"/>
                      </a:solidFill>
                    </a:lnL>
                    <a:lnR w="288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ko-KR" sz="1600" spc="-1" strike="noStrike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담당 업무</a:t>
                      </a:r>
                      <a:endParaRPr b="0" lang="en-US" sz="1600" spc="-1" strike="noStrike"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378c8">
                        <a:alpha val="10000"/>
                      </a:srgbClr>
                    </a:solidFill>
                  </a:tcPr>
                </a:tc>
              </a:tr>
              <a:tr h="7758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ko-KR" sz="1600" spc="-1" strike="noStrike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이세현</a:t>
                      </a:r>
                      <a:endParaRPr b="0" lang="en-US" sz="1600" spc="-1" strike="noStrike">
                        <a:latin typeface="Noto Sans CJK KR"/>
                      </a:endParaRPr>
                    </a:p>
                  </a:txBody>
                  <a:tcPr anchor="ctr" marL="91440" marR="91440">
                    <a:lnL w="28080">
                      <a:solidFill>
                        <a:srgbClr val="ffffff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pattFill prst="ltUpDiag">
                      <a:fgClr>
                        <a:srgbClr val="eaf1f9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ko-KR" sz="1600" spc="-1" strike="noStrike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팀장</a:t>
                      </a:r>
                      <a:endParaRPr b="0" lang="en-US" sz="1600" spc="-1" strike="noStrike"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bfbfbf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ko-KR" sz="1600" spc="-1" strike="noStrike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시뮬레이션 환경 제작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, GUI </a:t>
                      </a:r>
                      <a:r>
                        <a:rPr b="0" lang="ko-KR" sz="1600" spc="-1" strike="noStrike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제작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, </a:t>
                      </a:r>
                      <a:r>
                        <a:rPr b="0" lang="ko-KR" sz="1600" spc="-1" strike="noStrike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차선 검출 알고리즘 구현</a:t>
                      </a:r>
                      <a:endParaRPr b="0" lang="en-US" sz="1600" spc="-1" strike="noStrike"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bfbfb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7758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ko-KR" sz="1600" spc="-1" strike="noStrike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강인우</a:t>
                      </a:r>
                      <a:endParaRPr b="0" lang="en-US" sz="1600" spc="-1" strike="noStrike">
                        <a:latin typeface="Noto Sans CJK KR"/>
                      </a:endParaRPr>
                    </a:p>
                  </a:txBody>
                  <a:tcPr anchor="ctr" marL="91440" marR="91440">
                    <a:lnL w="28080">
                      <a:solidFill>
                        <a:srgbClr val="ffffff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pattFill prst="ltUpDiag">
                      <a:fgClr>
                        <a:srgbClr val="eaf1f9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ko-KR" sz="1600" spc="-1" strike="noStrike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팀원</a:t>
                      </a:r>
                      <a:endParaRPr b="0" lang="en-US" sz="1600" spc="-1" strike="noStrike"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bfbfbf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ko-KR" sz="1600" spc="-1" strike="noStrike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시뮬레이션 태스크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, </a:t>
                      </a:r>
                      <a:r>
                        <a:rPr b="0" lang="ko-KR" sz="1600" spc="-1" strike="noStrike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이미지 전처리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, RO2</a:t>
                      </a:r>
                      <a:r>
                        <a:rPr b="0" lang="ko-KR" sz="1600" spc="-1" strike="noStrike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기반 로봇제어 시스템 구현 </a:t>
                      </a:r>
                      <a:endParaRPr b="0" lang="en-US" sz="1600" spc="-1" strike="noStrike"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bfbfb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7758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ko-KR" sz="1600" spc="-1" strike="noStrike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이형연</a:t>
                      </a:r>
                      <a:endParaRPr b="0" lang="en-US" sz="1600" spc="-1" strike="noStrike">
                        <a:latin typeface="Noto Sans CJK KR"/>
                      </a:endParaRPr>
                    </a:p>
                  </a:txBody>
                  <a:tcPr anchor="ctr" marL="91440" marR="91440">
                    <a:lnL w="28080">
                      <a:solidFill>
                        <a:srgbClr val="ffffff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pattFill prst="ltUpDiag">
                      <a:fgClr>
                        <a:srgbClr val="eaf1f9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ko-KR" sz="1600" spc="-1" strike="noStrike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팀원</a:t>
                      </a:r>
                      <a:endParaRPr b="0" lang="en-US" sz="1600" spc="-1" strike="noStrike"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bfbfbf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ko-KR" sz="1600" spc="-1" strike="noStrike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데이터 수집 및 라벨링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, </a:t>
                      </a:r>
                      <a:r>
                        <a:rPr b="0" lang="ko-KR" sz="1600" spc="-1" strike="noStrike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도로 표지판 인식 모델 구축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, </a:t>
                      </a:r>
                      <a:r>
                        <a:rPr b="0" lang="ko-KR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매니퓰레이터 조작</a:t>
                      </a:r>
                      <a:endParaRPr b="0" lang="en-US" sz="1600" spc="-1" strike="noStrike"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bfbfb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52" name="그래픽 98" descr=""/>
          <p:cNvPicPr/>
          <p:nvPr/>
        </p:nvPicPr>
        <p:blipFill>
          <a:blip r:embed="rId3"/>
          <a:srcRect l="34970" t="0" r="0" b="0"/>
          <a:stretch/>
        </p:blipFill>
        <p:spPr>
          <a:xfrm rot="14660400">
            <a:off x="720" y="5533560"/>
            <a:ext cx="1448640" cy="913320"/>
          </a:xfrm>
          <a:prstGeom prst="rect">
            <a:avLst/>
          </a:prstGeom>
          <a:ln w="0">
            <a:noFill/>
          </a:ln>
        </p:spPr>
      </p:pic>
      <p:pic>
        <p:nvPicPr>
          <p:cNvPr id="253" name="그래픽 121" descr=""/>
          <p:cNvPicPr/>
          <p:nvPr/>
        </p:nvPicPr>
        <p:blipFill>
          <a:blip r:embed="rId4"/>
          <a:stretch/>
        </p:blipFill>
        <p:spPr>
          <a:xfrm>
            <a:off x="9804600" y="6126480"/>
            <a:ext cx="105840" cy="105840"/>
          </a:xfrm>
          <a:prstGeom prst="rect">
            <a:avLst/>
          </a:prstGeom>
          <a:ln w="0">
            <a:noFill/>
          </a:ln>
        </p:spPr>
      </p:pic>
      <p:sp>
        <p:nvSpPr>
          <p:cNvPr id="254" name="직각 삼각형 20"/>
          <p:cNvSpPr/>
          <p:nvPr/>
        </p:nvSpPr>
        <p:spPr>
          <a:xfrm flipH="1">
            <a:off x="10494720" y="5013720"/>
            <a:ext cx="1689120" cy="1369080"/>
          </a:xfrm>
          <a:prstGeom prst="rtTriangle">
            <a:avLst/>
          </a:prstGeom>
          <a:solidFill>
            <a:srgbClr val="f2f2f2">
              <a:alpha val="58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5" name="그래픽 189" descr=""/>
          <p:cNvPicPr/>
          <p:nvPr/>
        </p:nvPicPr>
        <p:blipFill>
          <a:blip r:embed="rId5"/>
          <a:stretch/>
        </p:blipFill>
        <p:spPr>
          <a:xfrm rot="2700000">
            <a:off x="11834640" y="5059800"/>
            <a:ext cx="150120" cy="150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그래픽 118" descr=""/>
          <p:cNvPicPr/>
          <p:nvPr/>
        </p:nvPicPr>
        <p:blipFill>
          <a:blip r:embed="rId1"/>
          <a:stretch/>
        </p:blipFill>
        <p:spPr>
          <a:xfrm>
            <a:off x="-6480" y="-360"/>
            <a:ext cx="12188160" cy="6854040"/>
          </a:xfrm>
          <a:prstGeom prst="rect">
            <a:avLst/>
          </a:prstGeom>
          <a:ln w="0">
            <a:noFill/>
          </a:ln>
        </p:spPr>
      </p:pic>
      <p:pic>
        <p:nvPicPr>
          <p:cNvPr id="257" name="그래픽 101" descr=""/>
          <p:cNvPicPr/>
          <p:nvPr/>
        </p:nvPicPr>
        <p:blipFill>
          <a:blip r:embed="rId2"/>
          <a:srcRect l="0" t="4361" r="36130" b="0"/>
          <a:stretch/>
        </p:blipFill>
        <p:spPr>
          <a:xfrm flipH="1" rot="16200000">
            <a:off x="-66960" y="5743800"/>
            <a:ext cx="1180800" cy="1039320"/>
          </a:xfrm>
          <a:prstGeom prst="rect">
            <a:avLst/>
          </a:prstGeom>
          <a:ln w="0">
            <a:noFill/>
          </a:ln>
        </p:spPr>
      </p:pic>
      <p:pic>
        <p:nvPicPr>
          <p:cNvPr id="258" name="그래픽 99" descr=""/>
          <p:cNvPicPr/>
          <p:nvPr/>
        </p:nvPicPr>
        <p:blipFill>
          <a:blip r:embed="rId3"/>
          <a:srcRect l="0" t="0" r="16076" b="36586"/>
          <a:stretch/>
        </p:blipFill>
        <p:spPr>
          <a:xfrm rot="16200000">
            <a:off x="8716680" y="2973960"/>
            <a:ext cx="4524120" cy="2418120"/>
          </a:xfrm>
          <a:prstGeom prst="rect">
            <a:avLst/>
          </a:prstGeom>
          <a:ln w="0">
            <a:noFill/>
          </a:ln>
        </p:spPr>
      </p:pic>
      <p:sp>
        <p:nvSpPr>
          <p:cNvPr id="259" name="사각형: 둥근 한쪽 모서리 38"/>
          <p:cNvSpPr/>
          <p:nvPr/>
        </p:nvSpPr>
        <p:spPr>
          <a:xfrm flipH="1" flipV="1">
            <a:off x="165960" y="66240"/>
            <a:ext cx="12013920" cy="121716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0" name="그룹 2"/>
          <p:cNvGrpSpPr/>
          <p:nvPr/>
        </p:nvGrpSpPr>
        <p:grpSpPr>
          <a:xfrm>
            <a:off x="376200" y="333360"/>
            <a:ext cx="5944320" cy="822600"/>
            <a:chOff x="376200" y="333360"/>
            <a:chExt cx="5944320" cy="822600"/>
          </a:xfrm>
        </p:grpSpPr>
        <p:sp>
          <p:nvSpPr>
            <p:cNvPr id="261" name="TextBox 26"/>
            <p:cNvSpPr/>
            <p:nvPr/>
          </p:nvSpPr>
          <p:spPr>
            <a:xfrm>
              <a:off x="1461600" y="366120"/>
              <a:ext cx="2248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b="0" lang="en-US" sz="1200" spc="-1" strike="noStrike">
                <a:latin typeface="Noto Sans CJK KR"/>
              </a:endParaRPr>
            </a:p>
          </p:txBody>
        </p:sp>
        <p:sp>
          <p:nvSpPr>
            <p:cNvPr id="262" name="TextBox 10"/>
            <p:cNvSpPr/>
            <p:nvPr/>
          </p:nvSpPr>
          <p:spPr>
            <a:xfrm>
              <a:off x="1461600" y="585000"/>
              <a:ext cx="485892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28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절차 및 방법</a:t>
              </a:r>
              <a:endParaRPr b="0" lang="en-US" sz="2800" spc="-1" strike="noStrike">
                <a:latin typeface="Noto Sans CJK KR"/>
              </a:endParaRPr>
            </a:p>
          </p:txBody>
        </p:sp>
        <p:sp>
          <p:nvSpPr>
            <p:cNvPr id="263" name="TextBox 12"/>
            <p:cNvSpPr/>
            <p:nvPr/>
          </p:nvSpPr>
          <p:spPr>
            <a:xfrm>
              <a:off x="376200" y="333360"/>
              <a:ext cx="126288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5400" spc="-1" strike="noStrike">
                  <a:solidFill>
                    <a:srgbClr val="3378c8"/>
                  </a:solidFill>
                  <a:latin typeface="맑은 고딕"/>
                  <a:ea typeface="맑은 고딕"/>
                </a:rPr>
                <a:t>03</a:t>
              </a:r>
              <a:endParaRPr b="0" lang="en-US" sz="5400" spc="-1" strike="noStrike">
                <a:latin typeface="Noto Sans CJK KR"/>
              </a:endParaRPr>
            </a:p>
          </p:txBody>
        </p:sp>
      </p:grpSp>
      <p:pic>
        <p:nvPicPr>
          <p:cNvPr id="264" name="그림 34" descr=""/>
          <p:cNvPicPr/>
          <p:nvPr/>
        </p:nvPicPr>
        <p:blipFill>
          <a:blip r:embed="rId4">
            <a:alphaModFix amt="27000"/>
          </a:blip>
          <a:stretch/>
        </p:blipFill>
        <p:spPr>
          <a:xfrm flipH="1">
            <a:off x="3960" y="1917000"/>
            <a:ext cx="12188160" cy="229680"/>
          </a:xfrm>
          <a:prstGeom prst="rect">
            <a:avLst/>
          </a:prstGeom>
          <a:ln w="0">
            <a:noFill/>
          </a:ln>
        </p:spPr>
      </p:pic>
      <p:grpSp>
        <p:nvGrpSpPr>
          <p:cNvPr id="265" name="그룹 7"/>
          <p:cNvGrpSpPr/>
          <p:nvPr/>
        </p:nvGrpSpPr>
        <p:grpSpPr>
          <a:xfrm>
            <a:off x="541800" y="1430280"/>
            <a:ext cx="10522440" cy="363960"/>
            <a:chOff x="541800" y="1430280"/>
            <a:chExt cx="10522440" cy="363960"/>
          </a:xfrm>
        </p:grpSpPr>
        <p:sp>
          <p:nvSpPr>
            <p:cNvPr id="266" name="TextBox 23"/>
            <p:cNvSpPr/>
            <p:nvPr/>
          </p:nvSpPr>
          <p:spPr>
            <a:xfrm>
              <a:off x="743760" y="1430280"/>
              <a:ext cx="103204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프로젝트 수행 절차</a:t>
              </a:r>
              <a:endParaRPr b="0" lang="en-US" sz="1800" spc="-1" strike="noStrike">
                <a:latin typeface="Noto Sans CJK KR"/>
              </a:endParaRPr>
            </a:p>
          </p:txBody>
        </p:sp>
        <p:sp>
          <p:nvSpPr>
            <p:cNvPr id="267" name="그래픽 43"/>
            <p:cNvSpPr/>
            <p:nvPr/>
          </p:nvSpPr>
          <p:spPr>
            <a:xfrm>
              <a:off x="541800" y="1539000"/>
              <a:ext cx="97200" cy="109800"/>
            </a:xfrm>
            <a:custGeom>
              <a:avLst/>
              <a:gdLst/>
              <a:ah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r="5400000" dist="38160" rotWithShape="0">
                <a:srgbClr val="3378c8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8" name="TextBox 1"/>
          <p:cNvSpPr/>
          <p:nvPr/>
        </p:nvSpPr>
        <p:spPr>
          <a:xfrm>
            <a:off x="0" y="0"/>
            <a:ext cx="12188160" cy="11052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TextBox 3"/>
          <p:cNvSpPr/>
          <p:nvPr/>
        </p:nvSpPr>
        <p:spPr>
          <a:xfrm>
            <a:off x="0" y="0"/>
            <a:ext cx="1332720" cy="11052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70" name="표 40"/>
          <p:cNvGraphicFramePr/>
          <p:nvPr/>
        </p:nvGraphicFramePr>
        <p:xfrm>
          <a:off x="505440" y="2338920"/>
          <a:ext cx="11217240" cy="3777840"/>
        </p:xfrm>
        <a:graphic>
          <a:graphicData uri="http://schemas.openxmlformats.org/drawingml/2006/table">
            <a:tbl>
              <a:tblPr/>
              <a:tblGrid>
                <a:gridCol w="1589400"/>
                <a:gridCol w="2228760"/>
                <a:gridCol w="5152680"/>
                <a:gridCol w="2246760"/>
              </a:tblGrid>
              <a:tr h="50508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b="1" lang="ko-KR" sz="1800" spc="-1" strike="noStrike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구분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anchor="ctr" marL="91440" marR="91440">
                    <a:lnL w="28080">
                      <a:solidFill>
                        <a:srgbClr val="ffffff"/>
                      </a:solidFill>
                    </a:lnL>
                    <a:lnR w="2880">
                      <a:solidFill>
                        <a:srgbClr val="ffffff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b="1" lang="ko-KR" sz="1800" spc="-1" strike="noStrike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기간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ffffff"/>
                      </a:solidFill>
                    </a:lnL>
                    <a:lnR w="2880">
                      <a:solidFill>
                        <a:srgbClr val="ffffff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b="1" lang="ko-KR" sz="1800" spc="-1" strike="noStrike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활동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ko-KR" sz="1800" spc="-1" strike="noStrike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비고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anchor="ctr" marL="91440" marR="91440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3378c8">
                        <a:alpha val="5000"/>
                      </a:srgbClr>
                    </a:solidFill>
                  </a:tcPr>
                </a:tc>
              </a:tr>
              <a:tr h="603360">
                <a:tc>
                  <a:txBody>
                    <a:bodyPr lIns="84600" rIns="8460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spcBef>
                          <a:spcPts val="601"/>
                        </a:spcBef>
                        <a:buNone/>
                      </a:pPr>
                      <a:r>
                        <a:rPr b="1" lang="ko-KR" sz="16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사전 기획</a:t>
                      </a:r>
                      <a:endParaRPr b="0" lang="en-US" sz="1600" spc="-1" strike="noStrike">
                        <a:latin typeface="Noto Sans CJK KR"/>
                      </a:endParaRPr>
                    </a:p>
                  </a:txBody>
                  <a:tcPr anchor="ctr" marL="84600" marR="84600">
                    <a:lnL w="28080">
                      <a:solidFill>
                        <a:srgbClr val="ffffff"/>
                      </a:solidFill>
                    </a:lnL>
                    <a:lnR>
                      <a:noFill/>
                    </a:lnR>
                    <a:lnT w="18720">
                      <a:solidFill>
                        <a:srgbClr val="000000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pattFill prst="ltUpDiag">
                      <a:fgClr>
                        <a:srgbClr val="eaf1f9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 lIns="32400" rIns="36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6.9(</a:t>
                      </a:r>
                      <a:r>
                        <a:rPr b="0" lang="ko-KR" sz="1600" spc="-1" strike="noStrike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r>
                        <a:rPr b="0" lang="en-US" sz="1600" spc="-1" strike="noStrike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b="0" lang="en-US" sz="1600" spc="-1" strike="noStrike">
                        <a:latin typeface="Noto Sans CJK KR"/>
                      </a:endParaRPr>
                    </a:p>
                  </a:txBody>
                  <a:tcPr anchor="ctr" marL="32400" marR="3600">
                    <a:lnL w="720">
                      <a:noFill/>
                    </a:lnL>
                    <a:lnR w="2880">
                      <a:solidFill>
                        <a:srgbClr val="bfbfbf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ko-KR" sz="16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프로젝트 기획 및 기능 설계</a:t>
                      </a:r>
                      <a:endParaRPr b="0" lang="en-US" sz="1600" spc="-1" strike="noStrike"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bfbfbf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6480">
                      <a:solidFill>
                        <a:srgbClr val="d9d9d9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ko-KR" sz="1600" spc="-1" strike="noStrike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구현 기능 설정</a:t>
                      </a:r>
                      <a:endParaRPr b="0" lang="en-US" sz="1600" spc="-1" strike="noStrike"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bfbfb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ffffff">
                        <a:alpha val="60000"/>
                      </a:srgbClr>
                    </a:solidFill>
                  </a:tcPr>
                </a:tc>
              </a:tr>
              <a:tr h="859680">
                <a:tc>
                  <a:txBody>
                    <a:bodyPr lIns="84600" rIns="8460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spcBef>
                          <a:spcPts val="601"/>
                        </a:spcBef>
                        <a:buNone/>
                      </a:pPr>
                      <a:r>
                        <a:rPr b="1" lang="ko-KR" sz="16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시뮬레이션</a:t>
                      </a:r>
                      <a:endParaRPr b="0" lang="en-US" sz="1600" spc="-1" strike="noStrike">
                        <a:latin typeface="Noto Sans CJK KR"/>
                      </a:endParaRPr>
                    </a:p>
                  </a:txBody>
                  <a:tcPr anchor="ctr" marL="84600" marR="84600">
                    <a:lnL w="28080">
                      <a:solidFill>
                        <a:srgbClr val="ffffff"/>
                      </a:solidFill>
                    </a:lnL>
                    <a:lnR>
                      <a:noFill/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pattFill prst="ltUpDiag">
                      <a:fgClr>
                        <a:srgbClr val="eaf1f9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 lIns="32400" rIns="36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6.10(</a:t>
                      </a:r>
                      <a:r>
                        <a:rPr b="0" lang="ko-KR" sz="1600" spc="-1" strike="noStrike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r>
                        <a:rPr b="0" lang="en-US" sz="1600" spc="-1" strike="noStrike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) ~ 6.13(</a:t>
                      </a:r>
                      <a:r>
                        <a:rPr b="0" lang="ko-KR" sz="1600" spc="-1" strike="noStrike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r>
                        <a:rPr b="0" lang="en-US" sz="1600" spc="-1" strike="noStrike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b="0" lang="en-US" sz="1600" spc="-1" strike="noStrike">
                        <a:latin typeface="Noto Sans CJK KR"/>
                      </a:endParaRPr>
                    </a:p>
                  </a:txBody>
                  <a:tcPr anchor="ctr" marL="32400" marR="3600">
                    <a:lnL w="720">
                      <a:noFill/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ko-KR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가제보 시뮬레이션 주행 테스트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b="0" lang="en-US" sz="1600" spc="-1" strike="noStrike"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bfbfbf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6480">
                      <a:solidFill>
                        <a:srgbClr val="d9d9d9"/>
                      </a:solidFill>
                    </a:lnT>
                    <a:lnB w="6480">
                      <a:solidFill>
                        <a:srgbClr val="d9d9d9"/>
                      </a:solidFill>
                    </a:lnB>
                    <a:noFill/>
                  </a:tcPr>
                </a:tc>
                <a:tc>
                  <a:tcPr anchor="ctr" marL="33120" marR="3600">
                    <a:lnL w="2880">
                      <a:solidFill>
                        <a:srgbClr val="bfbfb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ffffff">
                        <a:alpha val="60000"/>
                      </a:srgbClr>
                    </a:solidFill>
                  </a:tcPr>
                </a:tc>
              </a:tr>
              <a:tr h="603360">
                <a:tc>
                  <a:txBody>
                    <a:bodyPr lIns="84600" rIns="8460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spcBef>
                          <a:spcPts val="601"/>
                        </a:spcBef>
                        <a:buNone/>
                      </a:pPr>
                      <a:r>
                        <a:rPr b="1" lang="ko-KR" sz="1600" spc="-1" strike="noStrike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기능 구현</a:t>
                      </a:r>
                      <a:endParaRPr b="0" lang="en-US" sz="1600" spc="-1" strike="noStrike">
                        <a:latin typeface="Noto Sans CJK KR"/>
                      </a:endParaRPr>
                    </a:p>
                  </a:txBody>
                  <a:tcPr anchor="ctr" marL="84600" marR="84600">
                    <a:lnL w="28080">
                      <a:solidFill>
                        <a:srgbClr val="ffffff"/>
                      </a:solidFill>
                    </a:lnL>
                    <a:lnR>
                      <a:noFill/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pattFill prst="ltUpDiag">
                      <a:fgClr>
                        <a:srgbClr val="eaf1f9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 lIns="32400" rIns="36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6.16(</a:t>
                      </a:r>
                      <a:r>
                        <a:rPr b="0" lang="ko-KR" sz="1600" spc="-1" strike="noStrike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r>
                        <a:rPr b="0" lang="en-US" sz="1600" spc="-1" strike="noStrike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)~6.18(</a:t>
                      </a:r>
                      <a:r>
                        <a:rPr b="0" lang="ko-KR" sz="1600" spc="-1" strike="noStrike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r>
                        <a:rPr b="0" lang="en-US" sz="1600" spc="-1" strike="noStrike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b="0" lang="en-US" sz="1600" spc="-1" strike="noStrike">
                        <a:latin typeface="Noto Sans CJK KR"/>
                      </a:endParaRPr>
                    </a:p>
                  </a:txBody>
                  <a:tcPr anchor="ctr" marL="32400" marR="3600">
                    <a:lnL w="720">
                      <a:noFill/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ko-KR" sz="1600" spc="-1" strike="noStrike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차선 인식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, </a:t>
                      </a:r>
                      <a:r>
                        <a:rPr b="0" lang="ko-KR" sz="1600" spc="-1" strike="noStrike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터틀봇 제어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, </a:t>
                      </a:r>
                      <a:r>
                        <a:rPr b="0" lang="ko-KR" sz="1600" spc="-1" strike="noStrike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매니퓰레이터 제어</a:t>
                      </a:r>
                      <a:endParaRPr b="0" lang="en-US" sz="1600" spc="-1" strike="noStrike"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bfbfbf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6480">
                      <a:solidFill>
                        <a:srgbClr val="d9d9d9"/>
                      </a:solidFill>
                    </a:lnT>
                    <a:lnB w="6480">
                      <a:solidFill>
                        <a:srgbClr val="d9d9d9"/>
                      </a:solidFill>
                    </a:lnB>
                    <a:noFill/>
                  </a:tcPr>
                </a:tc>
                <a:tc>
                  <a:txBody>
                    <a:bodyPr lIns="33120" rIns="36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ko-KR" sz="16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최적화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b="0" lang="ko-KR" sz="16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오류 수정</a:t>
                      </a:r>
                      <a:endParaRPr b="0" lang="en-US" sz="1600" spc="-1" strike="noStrike">
                        <a:latin typeface="Noto Sans CJK KR"/>
                      </a:endParaRPr>
                    </a:p>
                  </a:txBody>
                  <a:tcPr anchor="ctr" marL="33120" marR="3600">
                    <a:lnL w="2880">
                      <a:solidFill>
                        <a:srgbClr val="bfbfb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ffffff">
                        <a:alpha val="60000"/>
                      </a:srgbClr>
                    </a:solidFill>
                  </a:tcPr>
                </a:tc>
              </a:tr>
              <a:tr h="603360">
                <a:tc>
                  <a:txBody>
                    <a:bodyPr lIns="84600" rIns="8460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spcBef>
                          <a:spcPts val="60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1" lang="ko-KR" sz="16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통합 및 테스트</a:t>
                      </a:r>
                      <a:endParaRPr b="0" lang="en-US" sz="1600" spc="-1" strike="noStrike">
                        <a:latin typeface="Noto Sans CJK KR"/>
                      </a:endParaRPr>
                    </a:p>
                  </a:txBody>
                  <a:tcPr anchor="ctr" marL="84600" marR="84600">
                    <a:lnL w="28080">
                      <a:solidFill>
                        <a:srgbClr val="ffffff"/>
                      </a:solidFill>
                    </a:lnL>
                    <a:lnR>
                      <a:noFill/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pattFill prst="ltUpDiag">
                      <a:fgClr>
                        <a:srgbClr val="eaf1f9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 lIns="32400" rIns="36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6.13(</a:t>
                      </a:r>
                      <a:r>
                        <a:rPr b="0" lang="ko-KR" sz="16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b="0" lang="en-US" sz="1600" spc="-1" strike="noStrike">
                        <a:latin typeface="Noto Sans CJK KR"/>
                      </a:endParaRPr>
                    </a:p>
                  </a:txBody>
                  <a:tcPr anchor="ctr" marL="32400" marR="3600">
                    <a:lnL w="720">
                      <a:noFill/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ko-KR" sz="16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통합 테스트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b="0" lang="ko-KR" sz="16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리팩토링</a:t>
                      </a:r>
                      <a:endParaRPr b="0" lang="en-US" sz="1600" spc="-1" strike="noStrike"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bfbfbf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6480">
                      <a:solidFill>
                        <a:srgbClr val="d9d9d9"/>
                      </a:solidFill>
                    </a:lnT>
                    <a:lnB w="6480">
                      <a:solidFill>
                        <a:srgbClr val="d9d9d9"/>
                      </a:solidFill>
                    </a:lnB>
                    <a:noFill/>
                  </a:tcPr>
                </a:tc>
                <a:tc>
                  <a:txBody>
                    <a:bodyPr lIns="33120" rIns="36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ko-KR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주행 테스트</a:t>
                      </a:r>
                      <a:endParaRPr b="0" lang="en-US" sz="1600" spc="-1" strike="noStrike">
                        <a:latin typeface="Noto Sans CJK KR"/>
                      </a:endParaRPr>
                    </a:p>
                  </a:txBody>
                  <a:tcPr anchor="ctr" marL="33120" marR="3600">
                    <a:lnL w="2880">
                      <a:solidFill>
                        <a:srgbClr val="bfbfb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ffffff">
                        <a:alpha val="60000"/>
                      </a:srgbClr>
                    </a:solidFill>
                  </a:tcPr>
                </a:tc>
              </a:tr>
              <a:tr h="603360">
                <a:tc>
                  <a:txBody>
                    <a:bodyPr lIns="84600" rIns="8460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spcBef>
                          <a:spcPts val="60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1" lang="ko-KR" sz="1600" spc="-1" strike="noStrike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결과물 도출</a:t>
                      </a:r>
                      <a:endParaRPr b="0" lang="en-US" sz="1600" spc="-1" strike="noStrike">
                        <a:latin typeface="Noto Sans CJK KR"/>
                      </a:endParaRPr>
                    </a:p>
                  </a:txBody>
                  <a:tcPr anchor="ctr" marL="84600" marR="84600">
                    <a:lnL w="28080">
                      <a:solidFill>
                        <a:srgbClr val="ffffff"/>
                      </a:solidFill>
                    </a:lnL>
                    <a:lnR>
                      <a:noFill/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pattFill prst="ltUpDiag">
                      <a:fgClr>
                        <a:srgbClr val="eaf1f9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 lIns="32400" rIns="36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6.19(</a:t>
                      </a:r>
                      <a:r>
                        <a:rPr b="0" lang="ko-KR" sz="1600" spc="-1" strike="noStrike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목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)</a:t>
                      </a:r>
                      <a:endParaRPr b="0" lang="en-US" sz="1600" spc="-1" strike="noStrike">
                        <a:latin typeface="Noto Sans CJK KR"/>
                      </a:endParaRPr>
                    </a:p>
                  </a:txBody>
                  <a:tcPr anchor="ctr" marL="32400" marR="3600">
                    <a:lnL w="720">
                      <a:noFill/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ko-KR" sz="1600" spc="-1" strike="noStrike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시연 영상 제작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, </a:t>
                      </a:r>
                      <a:r>
                        <a:rPr b="0" lang="ko-KR" sz="1600" spc="-1" strike="noStrike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산출물 작성</a:t>
                      </a:r>
                      <a:endParaRPr b="0" lang="en-US" sz="1600" spc="-1" strike="noStrike"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bfbfbf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6480">
                      <a:solidFill>
                        <a:srgbClr val="d9d9d9"/>
                      </a:solidFill>
                    </a:lnT>
                    <a:lnB w="6480">
                      <a:solidFill>
                        <a:srgbClr val="d9d9d9"/>
                      </a:solidFill>
                    </a:lnB>
                    <a:noFill/>
                  </a:tcPr>
                </a:tc>
                <a:tc>
                  <a:tcPr anchor="ctr" marL="33120" marR="3600">
                    <a:lnL w="2880">
                      <a:solidFill>
                        <a:srgbClr val="bfbfb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ffffff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271" name="그래픽 103" descr=""/>
          <p:cNvPicPr/>
          <p:nvPr/>
        </p:nvPicPr>
        <p:blipFill>
          <a:blip r:embed="rId5"/>
          <a:stretch/>
        </p:blipFill>
        <p:spPr>
          <a:xfrm>
            <a:off x="179640" y="5477760"/>
            <a:ext cx="120960" cy="12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그래픽 9" descr=""/>
          <p:cNvPicPr/>
          <p:nvPr/>
        </p:nvPicPr>
        <p:blipFill>
          <a:blip r:embed="rId1"/>
          <a:stretch/>
        </p:blipFill>
        <p:spPr>
          <a:xfrm>
            <a:off x="-129960" y="-40680"/>
            <a:ext cx="12188160" cy="6854040"/>
          </a:xfrm>
          <a:prstGeom prst="rect">
            <a:avLst/>
          </a:prstGeom>
          <a:ln w="0">
            <a:noFill/>
          </a:ln>
        </p:spPr>
      </p:pic>
      <p:sp>
        <p:nvSpPr>
          <p:cNvPr id="273" name="사각형: 둥근 한쪽 모서리 3"/>
          <p:cNvSpPr/>
          <p:nvPr/>
        </p:nvSpPr>
        <p:spPr>
          <a:xfrm flipH="1" flipV="1">
            <a:off x="165960" y="66240"/>
            <a:ext cx="12013920" cy="121716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74" name="그룹 11"/>
          <p:cNvGrpSpPr/>
          <p:nvPr/>
        </p:nvGrpSpPr>
        <p:grpSpPr>
          <a:xfrm>
            <a:off x="376200" y="333360"/>
            <a:ext cx="5944320" cy="822600"/>
            <a:chOff x="376200" y="333360"/>
            <a:chExt cx="5944320" cy="822600"/>
          </a:xfrm>
        </p:grpSpPr>
        <p:sp>
          <p:nvSpPr>
            <p:cNvPr id="275" name="TextBox 11"/>
            <p:cNvSpPr/>
            <p:nvPr/>
          </p:nvSpPr>
          <p:spPr>
            <a:xfrm>
              <a:off x="1461600" y="366120"/>
              <a:ext cx="2248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b="0" lang="en-US" sz="1200" spc="-1" strike="noStrike">
                <a:latin typeface="Noto Sans CJK KR"/>
              </a:endParaRPr>
            </a:p>
          </p:txBody>
        </p:sp>
        <p:sp>
          <p:nvSpPr>
            <p:cNvPr id="276" name="TextBox 13"/>
            <p:cNvSpPr/>
            <p:nvPr/>
          </p:nvSpPr>
          <p:spPr>
            <a:xfrm>
              <a:off x="1461600" y="585000"/>
              <a:ext cx="485892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28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b="0" lang="en-US" sz="2800" spc="-1" strike="noStrike">
                <a:latin typeface="Noto Sans CJK KR"/>
              </a:endParaRPr>
            </a:p>
          </p:txBody>
        </p:sp>
        <p:sp>
          <p:nvSpPr>
            <p:cNvPr id="277" name="TextBox 40"/>
            <p:cNvSpPr/>
            <p:nvPr/>
          </p:nvSpPr>
          <p:spPr>
            <a:xfrm>
              <a:off x="376200" y="333360"/>
              <a:ext cx="126288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5400" spc="-1" strike="noStrike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b="0" lang="en-US" sz="5400" spc="-1" strike="noStrike">
                <a:latin typeface="Noto Sans CJK KR"/>
              </a:endParaRPr>
            </a:p>
          </p:txBody>
        </p:sp>
      </p:grpSp>
      <p:sp>
        <p:nvSpPr>
          <p:cNvPr id="278" name="TextBox 41"/>
          <p:cNvSpPr/>
          <p:nvPr/>
        </p:nvSpPr>
        <p:spPr>
          <a:xfrm>
            <a:off x="0" y="0"/>
            <a:ext cx="12188160" cy="11052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TextBox 42"/>
          <p:cNvSpPr/>
          <p:nvPr/>
        </p:nvSpPr>
        <p:spPr>
          <a:xfrm>
            <a:off x="0" y="0"/>
            <a:ext cx="1332720" cy="11052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80" name="그룹 12"/>
          <p:cNvGrpSpPr/>
          <p:nvPr/>
        </p:nvGrpSpPr>
        <p:grpSpPr>
          <a:xfrm>
            <a:off x="541800" y="1430280"/>
            <a:ext cx="10522440" cy="363960"/>
            <a:chOff x="541800" y="1430280"/>
            <a:chExt cx="10522440" cy="363960"/>
          </a:xfrm>
        </p:grpSpPr>
        <p:sp>
          <p:nvSpPr>
            <p:cNvPr id="281" name="TextBox 43"/>
            <p:cNvSpPr/>
            <p:nvPr/>
          </p:nvSpPr>
          <p:spPr>
            <a:xfrm>
              <a:off x="743760" y="1430280"/>
              <a:ext cx="103204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1800" spc="-100" strike="noStrike">
                  <a:solidFill>
                    <a:srgbClr val="3b3838"/>
                  </a:solidFill>
                  <a:latin typeface="Noto Sans CJK KR"/>
                  <a:ea typeface="DejaVu Sans"/>
                </a:rPr>
                <a:t>수행 경과</a:t>
              </a:r>
              <a:endParaRPr b="0" lang="en-US" sz="1800" spc="-1" strike="noStrike">
                <a:latin typeface="Noto Sans CJK KR"/>
              </a:endParaRPr>
            </a:p>
          </p:txBody>
        </p:sp>
        <p:sp>
          <p:nvSpPr>
            <p:cNvPr id="282" name="그래픽 10"/>
            <p:cNvSpPr/>
            <p:nvPr/>
          </p:nvSpPr>
          <p:spPr>
            <a:xfrm>
              <a:off x="541800" y="1539000"/>
              <a:ext cx="97200" cy="109800"/>
            </a:xfrm>
            <a:custGeom>
              <a:avLst/>
              <a:gdLst/>
              <a:ah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r="5400000" dist="38160" rotWithShape="0">
                <a:srgbClr val="3378c8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83" name="그림 3" descr=""/>
          <p:cNvPicPr/>
          <p:nvPr/>
        </p:nvPicPr>
        <p:blipFill>
          <a:blip r:embed="rId2">
            <a:alphaModFix amt="27000"/>
          </a:blip>
          <a:stretch/>
        </p:blipFill>
        <p:spPr>
          <a:xfrm flipH="1">
            <a:off x="3960" y="1917000"/>
            <a:ext cx="12188160" cy="2296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84" name="표 1"/>
          <p:cNvGraphicFramePr/>
          <p:nvPr/>
        </p:nvGraphicFramePr>
        <p:xfrm>
          <a:off x="541800" y="2426400"/>
          <a:ext cx="11233080" cy="4065120"/>
        </p:xfrm>
        <a:graphic>
          <a:graphicData uri="http://schemas.openxmlformats.org/drawingml/2006/table">
            <a:tbl>
              <a:tblPr/>
              <a:tblGrid>
                <a:gridCol w="3744360"/>
                <a:gridCol w="3744360"/>
                <a:gridCol w="3744720"/>
              </a:tblGrid>
              <a:tr h="4065480">
                <a:tc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85" name="Picture 2" descr="Manipulator-H"/>
          <p:cNvPicPr/>
          <p:nvPr/>
        </p:nvPicPr>
        <p:blipFill>
          <a:blip r:embed="rId3"/>
          <a:stretch/>
        </p:blipFill>
        <p:spPr>
          <a:xfrm>
            <a:off x="9500400" y="2356200"/>
            <a:ext cx="2149200" cy="3161880"/>
          </a:xfrm>
          <a:prstGeom prst="rect">
            <a:avLst/>
          </a:prstGeom>
          <a:ln w="0">
            <a:noFill/>
          </a:ln>
        </p:spPr>
      </p:pic>
      <p:sp>
        <p:nvSpPr>
          <p:cNvPr id="286" name="TextBox 2"/>
          <p:cNvSpPr/>
          <p:nvPr/>
        </p:nvSpPr>
        <p:spPr>
          <a:xfrm>
            <a:off x="918360" y="5954760"/>
            <a:ext cx="27018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1. </a:t>
            </a:r>
            <a:r>
              <a:rPr b="1" lang="ko-KR" sz="2800" spc="-1" strike="noStrike">
                <a:solidFill>
                  <a:srgbClr val="000000"/>
                </a:solidFill>
                <a:latin typeface="Arial"/>
                <a:ea typeface="DejaVu Sans"/>
              </a:rPr>
              <a:t>차선 검출</a:t>
            </a:r>
            <a:endParaRPr b="0" lang="en-US" sz="2800" spc="-1" strike="noStrike">
              <a:latin typeface="Noto Sans CJK KR"/>
            </a:endParaRPr>
          </a:p>
        </p:txBody>
      </p:sp>
      <p:sp>
        <p:nvSpPr>
          <p:cNvPr id="287" name="TextBox 3"/>
          <p:cNvSpPr/>
          <p:nvPr/>
        </p:nvSpPr>
        <p:spPr>
          <a:xfrm>
            <a:off x="4970160" y="5960160"/>
            <a:ext cx="27018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2. </a:t>
            </a:r>
            <a:r>
              <a:rPr b="1" lang="ko-KR" sz="2800" spc="-1" strike="noStrike">
                <a:solidFill>
                  <a:srgbClr val="000000"/>
                </a:solidFill>
                <a:latin typeface="Arial"/>
                <a:ea typeface="DejaVu Sans"/>
              </a:rPr>
              <a:t>터틀봇 제어</a:t>
            </a:r>
            <a:endParaRPr b="0" lang="en-US" sz="2800" spc="-1" strike="noStrike">
              <a:latin typeface="Noto Sans CJK KR"/>
            </a:endParaRPr>
          </a:p>
        </p:txBody>
      </p:sp>
      <p:sp>
        <p:nvSpPr>
          <p:cNvPr id="288" name="TextBox 4"/>
          <p:cNvSpPr/>
          <p:nvPr/>
        </p:nvSpPr>
        <p:spPr>
          <a:xfrm>
            <a:off x="8464320" y="5739120"/>
            <a:ext cx="36554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3.</a:t>
            </a:r>
            <a:r>
              <a:rPr b="1" lang="ko-KR" sz="2800" spc="-1" strike="noStrike">
                <a:solidFill>
                  <a:srgbClr val="000000"/>
                </a:solidFill>
                <a:latin typeface="Arial"/>
                <a:ea typeface="DejaVu Sans"/>
              </a:rPr>
              <a:t>아루코 마커 감지</a:t>
            </a:r>
            <a:endParaRPr b="0" lang="en-US" sz="28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1" lang="ko-KR" sz="2800" spc="-1" strike="noStrike">
                <a:solidFill>
                  <a:srgbClr val="000000"/>
                </a:solidFill>
                <a:latin typeface="Arial"/>
                <a:ea typeface="DejaVu Sans"/>
              </a:rPr>
              <a:t>및 매니퓰레이터 조작</a:t>
            </a:r>
            <a:endParaRPr b="0" lang="en-US" sz="2800" spc="-1" strike="noStrike">
              <a:latin typeface="Noto Sans CJK KR"/>
            </a:endParaRPr>
          </a:p>
        </p:txBody>
      </p:sp>
      <p:pic>
        <p:nvPicPr>
          <p:cNvPr id="289" name="Picture 4" descr="lane detection | Nick Hortovanyi's blog"/>
          <p:cNvPicPr/>
          <p:nvPr/>
        </p:nvPicPr>
        <p:blipFill>
          <a:blip r:embed="rId4"/>
          <a:stretch/>
        </p:blipFill>
        <p:spPr>
          <a:xfrm>
            <a:off x="258480" y="2961720"/>
            <a:ext cx="3659760" cy="2003760"/>
          </a:xfrm>
          <a:prstGeom prst="rect">
            <a:avLst/>
          </a:prstGeom>
          <a:ln w="0">
            <a:noFill/>
          </a:ln>
        </p:spPr>
      </p:pic>
      <p:pic>
        <p:nvPicPr>
          <p:cNvPr id="290" name="Picture 6" descr=""/>
          <p:cNvPicPr/>
          <p:nvPr/>
        </p:nvPicPr>
        <p:blipFill>
          <a:blip r:embed="rId5"/>
          <a:stretch/>
        </p:blipFill>
        <p:spPr>
          <a:xfrm>
            <a:off x="4862520" y="2217600"/>
            <a:ext cx="2308320" cy="3462840"/>
          </a:xfrm>
          <a:prstGeom prst="rect">
            <a:avLst/>
          </a:prstGeom>
          <a:ln w="0">
            <a:noFill/>
          </a:ln>
        </p:spPr>
      </p:pic>
      <p:pic>
        <p:nvPicPr>
          <p:cNvPr id="291" name="Picture 2" descr=""/>
          <p:cNvPicPr/>
          <p:nvPr/>
        </p:nvPicPr>
        <p:blipFill>
          <a:blip r:embed="rId6"/>
          <a:stretch/>
        </p:blipFill>
        <p:spPr>
          <a:xfrm>
            <a:off x="8685720" y="3440520"/>
            <a:ext cx="1046160" cy="104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그래픽 9" descr=""/>
          <p:cNvPicPr/>
          <p:nvPr/>
        </p:nvPicPr>
        <p:blipFill>
          <a:blip r:embed="rId1"/>
          <a:stretch/>
        </p:blipFill>
        <p:spPr>
          <a:xfrm>
            <a:off x="-129960" y="0"/>
            <a:ext cx="12188160" cy="6854040"/>
          </a:xfrm>
          <a:prstGeom prst="rect">
            <a:avLst/>
          </a:prstGeom>
          <a:ln w="0">
            <a:noFill/>
          </a:ln>
        </p:spPr>
      </p:pic>
      <p:sp>
        <p:nvSpPr>
          <p:cNvPr id="293" name="사각형: 둥근 한쪽 모서리 3"/>
          <p:cNvSpPr/>
          <p:nvPr/>
        </p:nvSpPr>
        <p:spPr>
          <a:xfrm flipH="1" flipV="1">
            <a:off x="165960" y="66240"/>
            <a:ext cx="12013920" cy="121716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94" name="그룹 11"/>
          <p:cNvGrpSpPr/>
          <p:nvPr/>
        </p:nvGrpSpPr>
        <p:grpSpPr>
          <a:xfrm>
            <a:off x="376200" y="333360"/>
            <a:ext cx="5944320" cy="822600"/>
            <a:chOff x="376200" y="333360"/>
            <a:chExt cx="5944320" cy="822600"/>
          </a:xfrm>
        </p:grpSpPr>
        <p:sp>
          <p:nvSpPr>
            <p:cNvPr id="295" name="TextBox 11"/>
            <p:cNvSpPr/>
            <p:nvPr/>
          </p:nvSpPr>
          <p:spPr>
            <a:xfrm>
              <a:off x="1461600" y="366120"/>
              <a:ext cx="2248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b="0" lang="en-US" sz="1200" spc="-1" strike="noStrike">
                <a:latin typeface="Noto Sans CJK KR"/>
              </a:endParaRPr>
            </a:p>
          </p:txBody>
        </p:sp>
        <p:sp>
          <p:nvSpPr>
            <p:cNvPr id="296" name="TextBox 13"/>
            <p:cNvSpPr/>
            <p:nvPr/>
          </p:nvSpPr>
          <p:spPr>
            <a:xfrm>
              <a:off x="1461600" y="585000"/>
              <a:ext cx="485892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28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b="0" lang="en-US" sz="2800" spc="-1" strike="noStrike">
                <a:latin typeface="Noto Sans CJK KR"/>
              </a:endParaRPr>
            </a:p>
          </p:txBody>
        </p:sp>
        <p:sp>
          <p:nvSpPr>
            <p:cNvPr id="297" name="TextBox 40"/>
            <p:cNvSpPr/>
            <p:nvPr/>
          </p:nvSpPr>
          <p:spPr>
            <a:xfrm>
              <a:off x="376200" y="333360"/>
              <a:ext cx="126288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5400" spc="-1" strike="noStrike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b="0" lang="en-US" sz="5400" spc="-1" strike="noStrike">
                <a:latin typeface="Noto Sans CJK KR"/>
              </a:endParaRPr>
            </a:p>
          </p:txBody>
        </p:sp>
      </p:grpSp>
      <p:sp>
        <p:nvSpPr>
          <p:cNvPr id="298" name="TextBox 41"/>
          <p:cNvSpPr/>
          <p:nvPr/>
        </p:nvSpPr>
        <p:spPr>
          <a:xfrm>
            <a:off x="0" y="0"/>
            <a:ext cx="12188160" cy="11052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TextBox 42"/>
          <p:cNvSpPr/>
          <p:nvPr/>
        </p:nvSpPr>
        <p:spPr>
          <a:xfrm>
            <a:off x="0" y="0"/>
            <a:ext cx="1332720" cy="11052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00" name="그룹 12"/>
          <p:cNvGrpSpPr/>
          <p:nvPr/>
        </p:nvGrpSpPr>
        <p:grpSpPr>
          <a:xfrm>
            <a:off x="541800" y="1430280"/>
            <a:ext cx="10522440" cy="363960"/>
            <a:chOff x="541800" y="1430280"/>
            <a:chExt cx="10522440" cy="363960"/>
          </a:xfrm>
        </p:grpSpPr>
        <p:sp>
          <p:nvSpPr>
            <p:cNvPr id="301" name="TextBox 43"/>
            <p:cNvSpPr/>
            <p:nvPr/>
          </p:nvSpPr>
          <p:spPr>
            <a:xfrm>
              <a:off x="743760" y="1430280"/>
              <a:ext cx="103204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이미지 발행</a:t>
              </a:r>
              <a:endParaRPr b="0" lang="en-US" sz="1800" spc="-1" strike="noStrike">
                <a:latin typeface="Noto Sans CJK KR"/>
              </a:endParaRPr>
            </a:p>
          </p:txBody>
        </p:sp>
        <p:sp>
          <p:nvSpPr>
            <p:cNvPr id="302" name="그래픽 10"/>
            <p:cNvSpPr/>
            <p:nvPr/>
          </p:nvSpPr>
          <p:spPr>
            <a:xfrm>
              <a:off x="541800" y="1539000"/>
              <a:ext cx="97200" cy="109800"/>
            </a:xfrm>
            <a:custGeom>
              <a:avLst/>
              <a:gdLst/>
              <a:ah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r="5400000" dist="38160" rotWithShape="0">
                <a:srgbClr val="3378c8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03" name="그림 3" descr=""/>
          <p:cNvPicPr/>
          <p:nvPr/>
        </p:nvPicPr>
        <p:blipFill>
          <a:blip r:embed="rId2">
            <a:alphaModFix amt="27000"/>
          </a:blip>
          <a:stretch/>
        </p:blipFill>
        <p:spPr>
          <a:xfrm flipH="1">
            <a:off x="3960" y="1917000"/>
            <a:ext cx="12188160" cy="229680"/>
          </a:xfrm>
          <a:prstGeom prst="rect">
            <a:avLst/>
          </a:prstGeom>
          <a:ln w="0">
            <a:noFill/>
          </a:ln>
        </p:spPr>
      </p:pic>
      <p:sp>
        <p:nvSpPr>
          <p:cNvPr id="304" name="모서리가 둥근 직사각형 3"/>
          <p:cNvSpPr/>
          <p:nvPr/>
        </p:nvSpPr>
        <p:spPr>
          <a:xfrm>
            <a:off x="7518600" y="2500920"/>
            <a:ext cx="3446640" cy="52884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 w="34925">
            <a:solidFill>
              <a:srgbClr val="423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ko-KR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이미지 발행 노드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305" name="직사각형 2"/>
          <p:cNvSpPr/>
          <p:nvPr/>
        </p:nvSpPr>
        <p:spPr>
          <a:xfrm>
            <a:off x="7113600" y="3336480"/>
            <a:ext cx="5959440" cy="283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1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카메라 선택</a:t>
            </a:r>
            <a:endParaRPr b="0" lang="en-US" sz="20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Noto Sans CJK KR"/>
            </a:endParaRPr>
          </a:p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1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코덱 설정</a:t>
            </a:r>
            <a:endParaRPr b="0" lang="en-US" sz="20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Noto Sans CJK KR"/>
            </a:endParaRPr>
          </a:p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1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프레임 설정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1280 x 720</a:t>
            </a:r>
            <a:endParaRPr b="0" lang="en-US" sz="20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Noto Sans CJK KR"/>
            </a:endParaRPr>
          </a:p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1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발행 주기 설정</a:t>
            </a:r>
            <a:endParaRPr b="0" lang="en-US" sz="2000" spc="-1" strike="noStrike">
              <a:latin typeface="Noto Sans CJK KR"/>
            </a:endParaRPr>
          </a:p>
        </p:txBody>
      </p:sp>
      <p:pic>
        <p:nvPicPr>
          <p:cNvPr id="306" name="그림 4" descr=""/>
          <p:cNvPicPr/>
          <p:nvPr/>
        </p:nvPicPr>
        <p:blipFill>
          <a:blip r:embed="rId3"/>
          <a:stretch/>
        </p:blipFill>
        <p:spPr>
          <a:xfrm>
            <a:off x="69840" y="2028960"/>
            <a:ext cx="6438240" cy="482832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그래픽 9" descr=""/>
          <p:cNvPicPr/>
          <p:nvPr/>
        </p:nvPicPr>
        <p:blipFill>
          <a:blip r:embed="rId1"/>
          <a:stretch/>
        </p:blipFill>
        <p:spPr>
          <a:xfrm>
            <a:off x="-129960" y="36000"/>
            <a:ext cx="12188160" cy="6854040"/>
          </a:xfrm>
          <a:prstGeom prst="rect">
            <a:avLst/>
          </a:prstGeom>
          <a:ln w="0">
            <a:noFill/>
          </a:ln>
        </p:spPr>
      </p:pic>
      <p:sp>
        <p:nvSpPr>
          <p:cNvPr id="308" name="사각형: 둥근 한쪽 모서리 3"/>
          <p:cNvSpPr/>
          <p:nvPr/>
        </p:nvSpPr>
        <p:spPr>
          <a:xfrm flipH="1" flipV="1">
            <a:off x="165960" y="66240"/>
            <a:ext cx="12013920" cy="121716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09" name="그룹 11"/>
          <p:cNvGrpSpPr/>
          <p:nvPr/>
        </p:nvGrpSpPr>
        <p:grpSpPr>
          <a:xfrm>
            <a:off x="376200" y="333360"/>
            <a:ext cx="5944320" cy="822600"/>
            <a:chOff x="376200" y="333360"/>
            <a:chExt cx="5944320" cy="822600"/>
          </a:xfrm>
        </p:grpSpPr>
        <p:sp>
          <p:nvSpPr>
            <p:cNvPr id="310" name="TextBox 11"/>
            <p:cNvSpPr/>
            <p:nvPr/>
          </p:nvSpPr>
          <p:spPr>
            <a:xfrm>
              <a:off x="1461600" y="366120"/>
              <a:ext cx="2248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b="0" lang="en-US" sz="1200" spc="-1" strike="noStrike">
                <a:latin typeface="Noto Sans CJK KR"/>
              </a:endParaRPr>
            </a:p>
          </p:txBody>
        </p:sp>
        <p:sp>
          <p:nvSpPr>
            <p:cNvPr id="311" name="TextBox 13"/>
            <p:cNvSpPr/>
            <p:nvPr/>
          </p:nvSpPr>
          <p:spPr>
            <a:xfrm>
              <a:off x="1461600" y="585000"/>
              <a:ext cx="485892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28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b="0" lang="en-US" sz="2800" spc="-1" strike="noStrike">
                <a:latin typeface="Noto Sans CJK KR"/>
              </a:endParaRPr>
            </a:p>
          </p:txBody>
        </p:sp>
        <p:sp>
          <p:nvSpPr>
            <p:cNvPr id="312" name="TextBox 40"/>
            <p:cNvSpPr/>
            <p:nvPr/>
          </p:nvSpPr>
          <p:spPr>
            <a:xfrm>
              <a:off x="376200" y="333360"/>
              <a:ext cx="126288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5400" spc="-1" strike="noStrike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b="0" lang="en-US" sz="5400" spc="-1" strike="noStrike">
                <a:latin typeface="Noto Sans CJK KR"/>
              </a:endParaRPr>
            </a:p>
          </p:txBody>
        </p:sp>
      </p:grpSp>
      <p:sp>
        <p:nvSpPr>
          <p:cNvPr id="313" name="TextBox 41"/>
          <p:cNvSpPr/>
          <p:nvPr/>
        </p:nvSpPr>
        <p:spPr>
          <a:xfrm>
            <a:off x="0" y="0"/>
            <a:ext cx="12188160" cy="11052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TextBox 42"/>
          <p:cNvSpPr/>
          <p:nvPr/>
        </p:nvSpPr>
        <p:spPr>
          <a:xfrm>
            <a:off x="0" y="0"/>
            <a:ext cx="1332720" cy="11052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15" name="그룹 12"/>
          <p:cNvGrpSpPr/>
          <p:nvPr/>
        </p:nvGrpSpPr>
        <p:grpSpPr>
          <a:xfrm>
            <a:off x="541800" y="1430280"/>
            <a:ext cx="10522440" cy="363960"/>
            <a:chOff x="541800" y="1430280"/>
            <a:chExt cx="10522440" cy="363960"/>
          </a:xfrm>
        </p:grpSpPr>
        <p:sp>
          <p:nvSpPr>
            <p:cNvPr id="316" name="TextBox 43"/>
            <p:cNvSpPr/>
            <p:nvPr/>
          </p:nvSpPr>
          <p:spPr>
            <a:xfrm>
              <a:off x="743760" y="1430280"/>
              <a:ext cx="103204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이미지 전처리</a:t>
              </a:r>
              <a:endParaRPr b="0" lang="en-US" sz="1800" spc="-1" strike="noStrike">
                <a:latin typeface="Noto Sans CJK KR"/>
              </a:endParaRPr>
            </a:p>
          </p:txBody>
        </p:sp>
        <p:sp>
          <p:nvSpPr>
            <p:cNvPr id="317" name="그래픽 10"/>
            <p:cNvSpPr/>
            <p:nvPr/>
          </p:nvSpPr>
          <p:spPr>
            <a:xfrm>
              <a:off x="541800" y="1539000"/>
              <a:ext cx="97200" cy="109800"/>
            </a:xfrm>
            <a:custGeom>
              <a:avLst/>
              <a:gdLst/>
              <a:ah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r="5400000" dist="38160" rotWithShape="0">
                <a:srgbClr val="3378c8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18" name="그림 3" descr=""/>
          <p:cNvPicPr/>
          <p:nvPr/>
        </p:nvPicPr>
        <p:blipFill>
          <a:blip r:embed="rId2">
            <a:alphaModFix amt="27000"/>
          </a:blip>
          <a:stretch/>
        </p:blipFill>
        <p:spPr>
          <a:xfrm flipH="1">
            <a:off x="3960" y="1917000"/>
            <a:ext cx="12188160" cy="229680"/>
          </a:xfrm>
          <a:prstGeom prst="rect">
            <a:avLst/>
          </a:prstGeom>
          <a:ln w="0">
            <a:noFill/>
          </a:ln>
        </p:spPr>
      </p:pic>
      <p:sp>
        <p:nvSpPr>
          <p:cNvPr id="319" name="직사각형 2"/>
          <p:cNvSpPr/>
          <p:nvPr/>
        </p:nvSpPr>
        <p:spPr>
          <a:xfrm>
            <a:off x="7486200" y="3279240"/>
            <a:ext cx="595944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CLAHE 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히스토그램 균일화</a:t>
            </a:r>
            <a:endParaRPr b="0" lang="en-US" sz="20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Noto Sans CJK KR"/>
            </a:endParaRPr>
          </a:p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대비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밝기 조절</a:t>
            </a:r>
            <a:endParaRPr b="0" lang="en-US" sz="2000" spc="-1" strike="noStrike">
              <a:latin typeface="Noto Sans CJK KR"/>
            </a:endParaRPr>
          </a:p>
        </p:txBody>
      </p:sp>
      <p:pic>
        <p:nvPicPr>
          <p:cNvPr id="320" name="그림 7" descr=""/>
          <p:cNvPicPr/>
          <p:nvPr/>
        </p:nvPicPr>
        <p:blipFill>
          <a:blip r:embed="rId3"/>
          <a:stretch/>
        </p:blipFill>
        <p:spPr>
          <a:xfrm>
            <a:off x="78840" y="2232000"/>
            <a:ext cx="6552360" cy="442836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321" name="설명선: 선 5"/>
          <p:cNvSpPr/>
          <p:nvPr/>
        </p:nvSpPr>
        <p:spPr>
          <a:xfrm>
            <a:off x="457200" y="3696840"/>
            <a:ext cx="4832640" cy="722160"/>
          </a:xfrm>
          <a:prstGeom prst="borderCallout1">
            <a:avLst>
              <a:gd name="adj1" fmla="val 29682"/>
              <a:gd name="adj2" fmla="val 100387"/>
              <a:gd name="adj3" fmla="val -30576"/>
              <a:gd name="adj4" fmla="val 14824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설명선: 선 8"/>
          <p:cNvSpPr/>
          <p:nvPr/>
        </p:nvSpPr>
        <p:spPr>
          <a:xfrm>
            <a:off x="457200" y="6273000"/>
            <a:ext cx="5126400" cy="387360"/>
          </a:xfrm>
          <a:prstGeom prst="borderCallout1">
            <a:avLst>
              <a:gd name="adj1" fmla="val 46512"/>
              <a:gd name="adj2" fmla="val 99750"/>
              <a:gd name="adj3" fmla="val -551566"/>
              <a:gd name="adj4" fmla="val 13906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모서리가 둥근 직사각형 3"/>
          <p:cNvSpPr/>
          <p:nvPr/>
        </p:nvSpPr>
        <p:spPr>
          <a:xfrm>
            <a:off x="7518600" y="2500920"/>
            <a:ext cx="3446640" cy="52884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 w="34925">
            <a:solidFill>
              <a:srgbClr val="423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ko-KR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이미지 전처리 노드</a:t>
            </a:r>
            <a:endParaRPr b="0" lang="en-US" sz="18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그래픽 9" descr=""/>
          <p:cNvPicPr/>
          <p:nvPr/>
        </p:nvPicPr>
        <p:blipFill>
          <a:blip r:embed="rId1"/>
          <a:stretch/>
        </p:blipFill>
        <p:spPr>
          <a:xfrm>
            <a:off x="-129960" y="0"/>
            <a:ext cx="12188160" cy="6854040"/>
          </a:xfrm>
          <a:prstGeom prst="rect">
            <a:avLst/>
          </a:prstGeom>
          <a:ln w="0">
            <a:noFill/>
          </a:ln>
        </p:spPr>
      </p:pic>
      <p:sp>
        <p:nvSpPr>
          <p:cNvPr id="325" name="사각형: 둥근 한쪽 모서리 3"/>
          <p:cNvSpPr/>
          <p:nvPr/>
        </p:nvSpPr>
        <p:spPr>
          <a:xfrm flipH="1" flipV="1">
            <a:off x="165960" y="66240"/>
            <a:ext cx="12013920" cy="121716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26" name="그룹 11"/>
          <p:cNvGrpSpPr/>
          <p:nvPr/>
        </p:nvGrpSpPr>
        <p:grpSpPr>
          <a:xfrm>
            <a:off x="376200" y="333360"/>
            <a:ext cx="5944320" cy="822600"/>
            <a:chOff x="376200" y="333360"/>
            <a:chExt cx="5944320" cy="822600"/>
          </a:xfrm>
        </p:grpSpPr>
        <p:sp>
          <p:nvSpPr>
            <p:cNvPr id="327" name="TextBox 11"/>
            <p:cNvSpPr/>
            <p:nvPr/>
          </p:nvSpPr>
          <p:spPr>
            <a:xfrm>
              <a:off x="1461600" y="366120"/>
              <a:ext cx="2248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b="0" lang="en-US" sz="1200" spc="-1" strike="noStrike">
                <a:latin typeface="Noto Sans CJK KR"/>
              </a:endParaRPr>
            </a:p>
          </p:txBody>
        </p:sp>
        <p:sp>
          <p:nvSpPr>
            <p:cNvPr id="328" name="TextBox 13"/>
            <p:cNvSpPr/>
            <p:nvPr/>
          </p:nvSpPr>
          <p:spPr>
            <a:xfrm>
              <a:off x="1461600" y="585000"/>
              <a:ext cx="485892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2800" spc="-1" strike="noStrike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b="0" lang="en-US" sz="2800" spc="-1" strike="noStrike">
                <a:latin typeface="Noto Sans CJK KR"/>
              </a:endParaRPr>
            </a:p>
          </p:txBody>
        </p:sp>
        <p:sp>
          <p:nvSpPr>
            <p:cNvPr id="329" name="TextBox 40"/>
            <p:cNvSpPr/>
            <p:nvPr/>
          </p:nvSpPr>
          <p:spPr>
            <a:xfrm>
              <a:off x="376200" y="333360"/>
              <a:ext cx="126288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5400" spc="-1" strike="noStrike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b="0" lang="en-US" sz="5400" spc="-1" strike="noStrike">
                <a:latin typeface="Noto Sans CJK KR"/>
              </a:endParaRPr>
            </a:p>
          </p:txBody>
        </p:sp>
      </p:grpSp>
      <p:sp>
        <p:nvSpPr>
          <p:cNvPr id="330" name="TextBox 41"/>
          <p:cNvSpPr/>
          <p:nvPr/>
        </p:nvSpPr>
        <p:spPr>
          <a:xfrm>
            <a:off x="0" y="0"/>
            <a:ext cx="12188160" cy="11052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TextBox 42"/>
          <p:cNvSpPr/>
          <p:nvPr/>
        </p:nvSpPr>
        <p:spPr>
          <a:xfrm>
            <a:off x="0" y="0"/>
            <a:ext cx="1332720" cy="11052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32" name="그룹 12"/>
          <p:cNvGrpSpPr/>
          <p:nvPr/>
        </p:nvGrpSpPr>
        <p:grpSpPr>
          <a:xfrm>
            <a:off x="541800" y="1430280"/>
            <a:ext cx="10522440" cy="363960"/>
            <a:chOff x="541800" y="1430280"/>
            <a:chExt cx="10522440" cy="363960"/>
          </a:xfrm>
        </p:grpSpPr>
        <p:sp>
          <p:nvSpPr>
            <p:cNvPr id="333" name="TextBox 43"/>
            <p:cNvSpPr/>
            <p:nvPr/>
          </p:nvSpPr>
          <p:spPr>
            <a:xfrm>
              <a:off x="743760" y="1430280"/>
              <a:ext cx="103204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이미지 전처리</a:t>
              </a:r>
              <a:endParaRPr b="0" lang="en-US" sz="1800" spc="-1" strike="noStrike">
                <a:latin typeface="Noto Sans CJK KR"/>
              </a:endParaRPr>
            </a:p>
          </p:txBody>
        </p:sp>
        <p:sp>
          <p:nvSpPr>
            <p:cNvPr id="334" name="그래픽 10"/>
            <p:cNvSpPr/>
            <p:nvPr/>
          </p:nvSpPr>
          <p:spPr>
            <a:xfrm>
              <a:off x="541800" y="1539000"/>
              <a:ext cx="97200" cy="109800"/>
            </a:xfrm>
            <a:custGeom>
              <a:avLst/>
              <a:gdLst/>
              <a:ah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r="5400000" dist="38160" rotWithShape="0">
                <a:srgbClr val="3378c8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35" name="그림 3" descr=""/>
          <p:cNvPicPr/>
          <p:nvPr/>
        </p:nvPicPr>
        <p:blipFill>
          <a:blip r:embed="rId2">
            <a:alphaModFix amt="27000"/>
          </a:blip>
          <a:stretch/>
        </p:blipFill>
        <p:spPr>
          <a:xfrm flipH="1">
            <a:off x="3960" y="1917000"/>
            <a:ext cx="12188160" cy="229680"/>
          </a:xfrm>
          <a:prstGeom prst="rect">
            <a:avLst/>
          </a:prstGeom>
          <a:ln w="0">
            <a:noFill/>
          </a:ln>
        </p:spPr>
      </p:pic>
      <p:sp>
        <p:nvSpPr>
          <p:cNvPr id="336" name="모서리가 둥근 직사각형 3"/>
          <p:cNvSpPr/>
          <p:nvPr/>
        </p:nvSpPr>
        <p:spPr>
          <a:xfrm>
            <a:off x="7112520" y="2244240"/>
            <a:ext cx="4053600" cy="10134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 w="34925">
            <a:solidFill>
              <a:srgbClr val="423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Contrast Limited Adaptive Histogram Equalization (CLAHE)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337" name="직사각형 2"/>
          <p:cNvSpPr/>
          <p:nvPr/>
        </p:nvSpPr>
        <p:spPr>
          <a:xfrm>
            <a:off x="6321240" y="3614040"/>
            <a:ext cx="5959440" cy="22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1. LAB 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변환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, L 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채널 분리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.</a:t>
            </a:r>
            <a:endParaRPr b="0" lang="en-US" sz="20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2. L 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채널 타일 분할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각 타일별 히스토그램 평활화</a:t>
            </a:r>
            <a:endParaRPr b="0" lang="en-US" sz="20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3. 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클리핑으로 과증폭 제한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타일 경계 보간</a:t>
            </a:r>
            <a:endParaRPr b="0" lang="en-US" sz="20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3. L, A, B 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채널 병합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, BGR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로 재변환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.</a:t>
            </a:r>
            <a:endParaRPr b="0" lang="en-US" sz="2000" spc="-1" strike="noStrike">
              <a:latin typeface="Noto Sans CJK KR"/>
            </a:endParaRPr>
          </a:p>
        </p:txBody>
      </p:sp>
      <p:pic>
        <p:nvPicPr>
          <p:cNvPr id="338" name="그림 6" descr=""/>
          <p:cNvPicPr/>
          <p:nvPr/>
        </p:nvPicPr>
        <p:blipFill>
          <a:blip r:embed="rId3"/>
          <a:stretch/>
        </p:blipFill>
        <p:spPr>
          <a:xfrm>
            <a:off x="558720" y="2266200"/>
            <a:ext cx="4053600" cy="405360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graphicFrame>
        <p:nvGraphicFramePr>
          <p:cNvPr id="339" name="표 9"/>
          <p:cNvGraphicFramePr/>
          <p:nvPr/>
        </p:nvGraphicFramePr>
        <p:xfrm>
          <a:off x="558720" y="2266200"/>
          <a:ext cx="4053600" cy="4053600"/>
        </p:xfrm>
        <a:graphic>
          <a:graphicData uri="http://schemas.openxmlformats.org/drawingml/2006/table">
            <a:tbl>
              <a:tblPr/>
              <a:tblGrid>
                <a:gridCol w="506520"/>
                <a:gridCol w="506520"/>
                <a:gridCol w="506520"/>
                <a:gridCol w="506520"/>
                <a:gridCol w="506520"/>
                <a:gridCol w="506520"/>
                <a:gridCol w="506520"/>
                <a:gridCol w="508320"/>
              </a:tblGrid>
              <a:tr h="506520"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6520"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6520"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6520"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6520"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6520"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6520"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8320"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1513</TotalTime>
  <Application>LibreOffice/7.3.7.2$Linux_X86_64 LibreOffice_project/30$Build-2</Application>
  <AppVersion>15.0000</AppVersion>
  <Words>823</Words>
  <Paragraphs>226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2023-12-20T03:00:25Z</dcterms:created>
  <dc:creator>김준영</dc:creator>
  <dc:description/>
  <dc:language>ko-KR</dc:language>
  <cp:lastModifiedBy/>
  <dcterms:modified xsi:type="dcterms:W3CDTF">2025-06-20T08:33:40Z</dcterms:modified>
  <cp:revision>250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14</vt:i4>
  </property>
  <property fmtid="{D5CDD505-2E9C-101B-9397-08002B2CF9AE}" pid="3" name="PresentationFormat">
    <vt:lpwstr>와이드스크린</vt:lpwstr>
  </property>
  <property fmtid="{D5CDD505-2E9C-101B-9397-08002B2CF9AE}" pid="4" name="Slides">
    <vt:i4>16</vt:i4>
  </property>
</Properties>
</file>