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4" r:id="rId8"/>
    <p:sldId id="342" r:id="rId9"/>
    <p:sldId id="266" r:id="rId10"/>
    <p:sldId id="346" r:id="rId11"/>
    <p:sldId id="349" r:id="rId12"/>
    <p:sldId id="350" r:id="rId13"/>
    <p:sldId id="351" r:id="rId14"/>
    <p:sldId id="354" r:id="rId15"/>
    <p:sldId id="352" r:id="rId16"/>
    <p:sldId id="347" r:id="rId17"/>
    <p:sldId id="355" r:id="rId18"/>
    <p:sldId id="348" r:id="rId19"/>
    <p:sldId id="341" r:id="rId20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15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ko-KR" sz="2000" b="0" strike="noStrike" spc="-1">
                <a:latin typeface="Noto Sans CJK KR"/>
              </a:rPr>
              <a:t>메모 서식을 편집하려면 클릭하십시오</a:t>
            </a:r>
            <a:r>
              <a:rPr lang="en-US" sz="2000" b="0" strike="noStrike" spc="-1">
                <a:latin typeface="Noto Sans CJK KR"/>
              </a:rPr>
              <a:t>.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Noto Serif CJK KR"/>
              </a:rPr>
              <a:t>&lt;머리글&gt;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r">
              <a:buNone/>
            </a:pPr>
            <a:fld id="{CD6654CD-D1F5-41F7-B32E-FF9BD7D723EE}" type="slidenum">
              <a:rPr lang="en-US" sz="1400" b="0" strike="noStrike" spc="-1">
                <a:latin typeface="Noto Serif CJK KR"/>
              </a:rPr>
              <a:t>‹#›</a:t>
            </a:fld>
            <a:endParaRPr lang="en-US" sz="1400" b="0" strike="noStrike" spc="-1">
              <a:latin typeface="Noto Serif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CD6654CD-D1F5-41F7-B32E-FF9BD7D723EE}" type="slidenum">
              <a:rPr lang="en-US" sz="1400" b="0" strike="noStrike" spc="-1" smtClean="0">
                <a:latin typeface="Noto Serif CJK KR"/>
              </a:rPr>
              <a:t>3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3363789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6BF0B-AF93-A9FC-6E17-5F1C45729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>
            <a:extLst>
              <a:ext uri="{FF2B5EF4-FFF2-40B4-BE49-F238E27FC236}">
                <a16:creationId xmlns:a16="http://schemas.microsoft.com/office/drawing/2014/main" id="{EA5D1348-B0A4-4E0D-45EF-4BBC58A85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>
            <a:extLst>
              <a:ext uri="{FF2B5EF4-FFF2-40B4-BE49-F238E27FC236}">
                <a16:creationId xmlns:a16="http://schemas.microsoft.com/office/drawing/2014/main" id="{B4ADCDD1-C6E1-041B-B3FC-C978CE11F1E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538" name="PlaceHolder 3">
            <a:extLst>
              <a:ext uri="{FF2B5EF4-FFF2-40B4-BE49-F238E27FC236}">
                <a16:creationId xmlns:a16="http://schemas.microsoft.com/office/drawing/2014/main" id="{4263D7DD-7F75-BDC1-DDE2-754F00E616D6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B59032-E2AF-47BE-8FFC-CEB36EC0A80A}" type="slidenum">
              <a:rPr lang="en-US" sz="1200" b="0" strike="noStrike" spc="-1">
                <a:latin typeface="Noto Serif CJK KR"/>
              </a:rPr>
              <a:t>12</a:t>
            </a:fld>
            <a:endParaRPr lang="en-US" sz="12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2208088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7651E-B0B5-27C0-6EBF-EA1E93A8C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>
            <a:extLst>
              <a:ext uri="{FF2B5EF4-FFF2-40B4-BE49-F238E27FC236}">
                <a16:creationId xmlns:a16="http://schemas.microsoft.com/office/drawing/2014/main" id="{E8230B8B-9353-A1B3-F0D3-BC7212F12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>
            <a:extLst>
              <a:ext uri="{FF2B5EF4-FFF2-40B4-BE49-F238E27FC236}">
                <a16:creationId xmlns:a16="http://schemas.microsoft.com/office/drawing/2014/main" id="{EE41434B-D20F-28D1-F530-AB10C2779C0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538" name="PlaceHolder 3">
            <a:extLst>
              <a:ext uri="{FF2B5EF4-FFF2-40B4-BE49-F238E27FC236}">
                <a16:creationId xmlns:a16="http://schemas.microsoft.com/office/drawing/2014/main" id="{B8A5029E-12E1-9DA7-9040-BFDADCE7C46E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B59032-E2AF-47BE-8FFC-CEB36EC0A80A}" type="slidenum">
              <a:rPr lang="en-US" sz="1200" b="0" strike="noStrike" spc="-1">
                <a:latin typeface="Noto Serif CJK KR"/>
              </a:rPr>
              <a:t>13</a:t>
            </a:fld>
            <a:endParaRPr lang="en-US" sz="12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4230244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6EA94-F4AC-BB40-6FE3-EF975FAE9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>
            <a:extLst>
              <a:ext uri="{FF2B5EF4-FFF2-40B4-BE49-F238E27FC236}">
                <a16:creationId xmlns:a16="http://schemas.microsoft.com/office/drawing/2014/main" id="{6170D861-F223-10B6-5ADF-2B2A8FFFE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>
            <a:extLst>
              <a:ext uri="{FF2B5EF4-FFF2-40B4-BE49-F238E27FC236}">
                <a16:creationId xmlns:a16="http://schemas.microsoft.com/office/drawing/2014/main" id="{02082779-C85F-8087-1327-FFB9D5DBFAA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538" name="PlaceHolder 3">
            <a:extLst>
              <a:ext uri="{FF2B5EF4-FFF2-40B4-BE49-F238E27FC236}">
                <a16:creationId xmlns:a16="http://schemas.microsoft.com/office/drawing/2014/main" id="{39A9F4A7-BC04-3C78-30B8-A1E6EE0A9BD0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B59032-E2AF-47BE-8FFC-CEB36EC0A80A}" type="slidenum">
              <a:rPr lang="en-US" sz="1200" b="0" strike="noStrike" spc="-1">
                <a:latin typeface="Noto Serif CJK KR"/>
              </a:rPr>
              <a:t>14</a:t>
            </a:fld>
            <a:endParaRPr lang="en-US" sz="12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3041647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02DFB-8549-C599-C527-0E7C5EE88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>
            <a:extLst>
              <a:ext uri="{FF2B5EF4-FFF2-40B4-BE49-F238E27FC236}">
                <a16:creationId xmlns:a16="http://schemas.microsoft.com/office/drawing/2014/main" id="{356EB35D-F225-C2B0-434B-A1CD2AD06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>
            <a:extLst>
              <a:ext uri="{FF2B5EF4-FFF2-40B4-BE49-F238E27FC236}">
                <a16:creationId xmlns:a16="http://schemas.microsoft.com/office/drawing/2014/main" id="{E5FF54CA-7FBD-25C6-EDCE-8D42CF0B6C3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538" name="PlaceHolder 3">
            <a:extLst>
              <a:ext uri="{FF2B5EF4-FFF2-40B4-BE49-F238E27FC236}">
                <a16:creationId xmlns:a16="http://schemas.microsoft.com/office/drawing/2014/main" id="{EAA23449-11EF-9D5D-A161-E329203888C0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B59032-E2AF-47BE-8FFC-CEB36EC0A80A}" type="slidenum">
              <a:rPr lang="en-US" sz="1200" b="0" strike="noStrike" spc="-1">
                <a:latin typeface="Noto Serif CJK KR"/>
              </a:rPr>
              <a:t>15</a:t>
            </a:fld>
            <a:endParaRPr lang="en-US" sz="12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3009322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335E0-4C43-3037-0590-EB3330180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>
            <a:extLst>
              <a:ext uri="{FF2B5EF4-FFF2-40B4-BE49-F238E27FC236}">
                <a16:creationId xmlns:a16="http://schemas.microsoft.com/office/drawing/2014/main" id="{338447DA-F876-5854-CE9A-0C02B215DE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>
            <a:extLst>
              <a:ext uri="{FF2B5EF4-FFF2-40B4-BE49-F238E27FC236}">
                <a16:creationId xmlns:a16="http://schemas.microsoft.com/office/drawing/2014/main" id="{30620F5D-6372-7C96-3699-7215233FA3E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538" name="PlaceHolder 3">
            <a:extLst>
              <a:ext uri="{FF2B5EF4-FFF2-40B4-BE49-F238E27FC236}">
                <a16:creationId xmlns:a16="http://schemas.microsoft.com/office/drawing/2014/main" id="{0052FD34-5330-DFDF-6500-5CCAA4D8A15E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B59032-E2AF-47BE-8FFC-CEB36EC0A80A}" type="slidenum">
              <a:rPr lang="en-US" sz="1200" b="0" strike="noStrike" spc="-1">
                <a:latin typeface="Noto Serif CJK KR"/>
              </a:rPr>
              <a:t>16</a:t>
            </a:fld>
            <a:endParaRPr lang="en-US" sz="12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535858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E1093-61D0-C361-F565-B83966451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>
            <a:extLst>
              <a:ext uri="{FF2B5EF4-FFF2-40B4-BE49-F238E27FC236}">
                <a16:creationId xmlns:a16="http://schemas.microsoft.com/office/drawing/2014/main" id="{27DE9298-1E36-8ECC-C213-4CE6FAFCD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>
            <a:extLst>
              <a:ext uri="{FF2B5EF4-FFF2-40B4-BE49-F238E27FC236}">
                <a16:creationId xmlns:a16="http://schemas.microsoft.com/office/drawing/2014/main" id="{4754339F-0ACD-B725-7ECA-13956D5EEA0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538" name="PlaceHolder 3">
            <a:extLst>
              <a:ext uri="{FF2B5EF4-FFF2-40B4-BE49-F238E27FC236}">
                <a16:creationId xmlns:a16="http://schemas.microsoft.com/office/drawing/2014/main" id="{9E0F19A2-4239-BB23-A2CF-78D845657AD7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B59032-E2AF-47BE-8FFC-CEB36EC0A80A}" type="slidenum">
              <a:rPr lang="en-US" sz="1200" b="0" strike="noStrike" spc="-1">
                <a:latin typeface="Noto Serif CJK KR"/>
              </a:rPr>
              <a:t>17</a:t>
            </a:fld>
            <a:endParaRPr lang="en-US" sz="12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3154742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CD6654CD-D1F5-41F7-B32E-FF9BD7D723EE}" type="slidenum">
              <a:rPr lang="en-US" sz="1400" b="0" strike="noStrike" spc="-1" smtClean="0">
                <a:latin typeface="Noto Serif CJK KR"/>
              </a:rPr>
              <a:t>18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1336086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66EE45-FEFC-48D5-B0A7-53230D448802}" type="slidenum">
              <a:rPr lang="en-US" sz="1200" b="0" strike="noStrike" spc="-1">
                <a:latin typeface="Noto Serif CJK KR"/>
              </a:rPr>
              <a:t>4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5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60C311-CE49-4680-BD0F-06910B969FC1}" type="slidenum">
              <a:rPr lang="en-US" sz="1200" b="0" strike="noStrike" spc="-1">
                <a:latin typeface="Noto Serif CJK KR"/>
              </a:rPr>
              <a:t>5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CD6654CD-D1F5-41F7-B32E-FF9BD7D723EE}" type="slidenum">
              <a:rPr lang="en-US" sz="1400" b="0" strike="noStrike" spc="-1" smtClean="0">
                <a:latin typeface="Noto Serif CJK KR"/>
              </a:rPr>
              <a:t>6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2192523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DA61B-68F4-9891-2C56-B09A78ABA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858B44-8F11-BEC2-888C-59E8E23C6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563B75-731C-51AE-E485-3E8FAFAF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562BD-F593-EA68-C745-A8D6FE661D80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algn="r">
              <a:buNone/>
            </a:pPr>
            <a:fld id="{CD6654CD-D1F5-41F7-B32E-FF9BD7D723EE}" type="slidenum">
              <a:rPr lang="en-US" sz="1400" b="0" strike="noStrike" spc="-1" smtClean="0">
                <a:latin typeface="Noto Serif CJK KR"/>
              </a:rPr>
              <a:t>7</a:t>
            </a:fld>
            <a:endParaRPr lang="en-US" sz="14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588116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B59032-E2AF-47BE-8FFC-CEB36EC0A80A}" type="slidenum">
              <a:rPr lang="en-US" sz="1200" b="0" strike="noStrike" spc="-1">
                <a:latin typeface="Noto Serif CJK KR"/>
              </a:rPr>
              <a:t>8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570DC-5AB2-AC55-513B-30ED4D4ED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>
            <a:extLst>
              <a:ext uri="{FF2B5EF4-FFF2-40B4-BE49-F238E27FC236}">
                <a16:creationId xmlns:a16="http://schemas.microsoft.com/office/drawing/2014/main" id="{3DD7794A-E347-7007-52D6-D30D517EB9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>
            <a:extLst>
              <a:ext uri="{FF2B5EF4-FFF2-40B4-BE49-F238E27FC236}">
                <a16:creationId xmlns:a16="http://schemas.microsoft.com/office/drawing/2014/main" id="{4C57179A-5EA2-84E3-7835-3217BC81B6F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538" name="PlaceHolder 3">
            <a:extLst>
              <a:ext uri="{FF2B5EF4-FFF2-40B4-BE49-F238E27FC236}">
                <a16:creationId xmlns:a16="http://schemas.microsoft.com/office/drawing/2014/main" id="{E3682EF0-6BA1-DCEC-BCA7-3BE76EEE36B3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B59032-E2AF-47BE-8FFC-CEB36EC0A80A}" type="slidenum">
              <a:rPr lang="en-US" sz="1200" b="0" strike="noStrike" spc="-1">
                <a:latin typeface="Noto Serif CJK KR"/>
              </a:rPr>
              <a:t>9</a:t>
            </a:fld>
            <a:endParaRPr lang="en-US" sz="12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4232027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B9BBA-29DF-5D50-07C1-9CAA06041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>
            <a:extLst>
              <a:ext uri="{FF2B5EF4-FFF2-40B4-BE49-F238E27FC236}">
                <a16:creationId xmlns:a16="http://schemas.microsoft.com/office/drawing/2014/main" id="{E7A4ECC9-1FB7-2AD7-83DE-235EBC04B0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>
            <a:extLst>
              <a:ext uri="{FF2B5EF4-FFF2-40B4-BE49-F238E27FC236}">
                <a16:creationId xmlns:a16="http://schemas.microsoft.com/office/drawing/2014/main" id="{83335625-CB76-5005-6573-7EEC6958308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538" name="PlaceHolder 3">
            <a:extLst>
              <a:ext uri="{FF2B5EF4-FFF2-40B4-BE49-F238E27FC236}">
                <a16:creationId xmlns:a16="http://schemas.microsoft.com/office/drawing/2014/main" id="{06F20039-C787-A997-394A-F1C17C962CE5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B59032-E2AF-47BE-8FFC-CEB36EC0A80A}" type="slidenum">
              <a:rPr lang="en-US" sz="1200" b="0" strike="noStrike" spc="-1">
                <a:latin typeface="Noto Serif CJK KR"/>
              </a:rPr>
              <a:t>10</a:t>
            </a:fld>
            <a:endParaRPr lang="en-US" sz="12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1476876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ABBBB-A3A2-B9A5-D1E9-6EDE28B3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>
            <a:extLst>
              <a:ext uri="{FF2B5EF4-FFF2-40B4-BE49-F238E27FC236}">
                <a16:creationId xmlns:a16="http://schemas.microsoft.com/office/drawing/2014/main" id="{6DDE9891-BA68-8B6A-F1C3-827CE63EB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>
            <a:extLst>
              <a:ext uri="{FF2B5EF4-FFF2-40B4-BE49-F238E27FC236}">
                <a16:creationId xmlns:a16="http://schemas.microsoft.com/office/drawing/2014/main" id="{DED1D47B-425A-9D40-68FD-B95F24EA6A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Noto Sans CJK KR"/>
            </a:endParaRPr>
          </a:p>
        </p:txBody>
      </p:sp>
      <p:sp>
        <p:nvSpPr>
          <p:cNvPr id="538" name="PlaceHolder 3">
            <a:extLst>
              <a:ext uri="{FF2B5EF4-FFF2-40B4-BE49-F238E27FC236}">
                <a16:creationId xmlns:a16="http://schemas.microsoft.com/office/drawing/2014/main" id="{0D112C3B-0D3A-434F-7108-AF3E20241B03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Noto Serif CJK K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B59032-E2AF-47BE-8FFC-CEB36EC0A80A}" type="slidenum">
              <a:rPr lang="en-US" sz="1200" b="0" strike="noStrike" spc="-1">
                <a:latin typeface="Noto Serif CJK KR"/>
              </a:rPr>
              <a:t>11</a:t>
            </a:fld>
            <a:endParaRPr lang="en-US" sz="1200" b="0" strike="noStrike" spc="-1">
              <a:latin typeface="Noto Serif CJK KR"/>
            </a:endParaRPr>
          </a:p>
        </p:txBody>
      </p:sp>
    </p:spTree>
    <p:extLst>
      <p:ext uri="{BB962C8B-B14F-4D97-AF65-F5344CB8AC3E}">
        <p14:creationId xmlns:p14="http://schemas.microsoft.com/office/powerpoint/2010/main" val="267083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6195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800" b="0" strike="noStrike" spc="-1">
                <a:solidFill>
                  <a:srgbClr val="000000"/>
                </a:solidFill>
                <a:latin typeface="Arial"/>
              </a:rPr>
              <a:t>개요 텍스트의 서식을 편집하려면 클릭하십시오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Arial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17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1.svg"/><Relationship Id="rId11" Type="http://schemas.openxmlformats.org/officeDocument/2006/relationships/image" Target="../media/image46.sv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image" Target="../media/image1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gif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4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래픽 40"/>
          <p:cNvPicPr/>
          <p:nvPr/>
        </p:nvPicPr>
        <p:blipFill>
          <a:blip r:embed="rId2"/>
          <a:stretch/>
        </p:blipFill>
        <p:spPr>
          <a:xfrm>
            <a:off x="3120" y="12960"/>
            <a:ext cx="12188880" cy="6854760"/>
          </a:xfrm>
          <a:prstGeom prst="rect">
            <a:avLst/>
          </a:prstGeom>
          <a:ln w="0">
            <a:noFill/>
          </a:ln>
        </p:spPr>
      </p:pic>
      <p:pic>
        <p:nvPicPr>
          <p:cNvPr id="83" name="그래픽 88"/>
          <p:cNvPicPr/>
          <p:nvPr/>
        </p:nvPicPr>
        <p:blipFill>
          <a:blip r:embed="rId3"/>
          <a:srcRect t="37984" r="48351"/>
          <a:stretch/>
        </p:blipFill>
        <p:spPr>
          <a:xfrm>
            <a:off x="10333440" y="0"/>
            <a:ext cx="1855080" cy="2167200"/>
          </a:xfrm>
          <a:prstGeom prst="rect">
            <a:avLst/>
          </a:prstGeom>
          <a:ln w="0">
            <a:noFill/>
          </a:ln>
        </p:spPr>
      </p:pic>
      <p:sp>
        <p:nvSpPr>
          <p:cNvPr id="85" name="TextBox 3"/>
          <p:cNvSpPr/>
          <p:nvPr/>
        </p:nvSpPr>
        <p:spPr>
          <a:xfrm>
            <a:off x="4572360" y="1154520"/>
            <a:ext cx="66556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[</a:t>
            </a:r>
            <a:r>
              <a:rPr lang="ko-KR" sz="18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두산로보틱스</a:t>
            </a:r>
            <a:r>
              <a:rPr lang="en-US" sz="18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] </a:t>
            </a:r>
            <a:r>
              <a:rPr lang="ko-KR" sz="18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지능형 </a:t>
            </a:r>
            <a:r>
              <a:rPr lang="ko-KR" sz="1800" b="0" strike="noStrike" spc="-1" dirty="0" err="1">
                <a:solidFill>
                  <a:srgbClr val="404040"/>
                </a:solidFill>
                <a:latin typeface="맑은 고딕"/>
                <a:ea typeface="DejaVu Sans"/>
              </a:rPr>
              <a:t>로보틱스</a:t>
            </a:r>
            <a:r>
              <a:rPr lang="ko-KR" sz="1800" b="0" strike="noStrike" spc="-1" dirty="0">
                <a:solidFill>
                  <a:srgbClr val="404040"/>
                </a:solidFill>
                <a:latin typeface="맑은 고딕"/>
                <a:ea typeface="DejaVu Sans"/>
              </a:rPr>
              <a:t> 엔지니어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87" name="TextBox 10"/>
          <p:cNvSpPr/>
          <p:nvPr/>
        </p:nvSpPr>
        <p:spPr>
          <a:xfrm>
            <a:off x="0" y="0"/>
            <a:ext cx="12188880" cy="42768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1" strike="noStrike" spc="576">
                <a:solidFill>
                  <a:srgbClr val="3378C8"/>
                </a:solidFill>
                <a:latin typeface="맑은 고딕"/>
                <a:ea typeface="맑은 고딕"/>
              </a:rPr>
              <a:t>K-Digital Training</a:t>
            </a:r>
            <a:endParaRPr lang="en-US" sz="1600" b="0" strike="noStrike" spc="-1">
              <a:latin typeface="Noto Sans CJK KR"/>
            </a:endParaRPr>
          </a:p>
        </p:txBody>
      </p:sp>
      <p:pic>
        <p:nvPicPr>
          <p:cNvPr id="89" name="그래픽 34"/>
          <p:cNvPicPr/>
          <p:nvPr/>
        </p:nvPicPr>
        <p:blipFill>
          <a:blip r:embed="rId4"/>
          <a:srcRect l="21661" b="17379"/>
          <a:stretch/>
        </p:blipFill>
        <p:spPr>
          <a:xfrm>
            <a:off x="0" y="1229760"/>
            <a:ext cx="6613200" cy="5637960"/>
          </a:xfrm>
          <a:prstGeom prst="rect">
            <a:avLst/>
          </a:prstGeom>
          <a:ln w="0">
            <a:noFill/>
          </a:ln>
        </p:spPr>
      </p:pic>
      <p:pic>
        <p:nvPicPr>
          <p:cNvPr id="88" name="그래픽 82"/>
          <p:cNvPicPr/>
          <p:nvPr/>
        </p:nvPicPr>
        <p:blipFill>
          <a:blip r:embed="rId5"/>
          <a:stretch/>
        </p:blipFill>
        <p:spPr>
          <a:xfrm>
            <a:off x="-160200" y="3915000"/>
            <a:ext cx="7466760" cy="3679560"/>
          </a:xfrm>
          <a:prstGeom prst="rect">
            <a:avLst/>
          </a:prstGeom>
          <a:ln w="0">
            <a:noFill/>
          </a:ln>
        </p:spPr>
      </p:pic>
      <p:grpSp>
        <p:nvGrpSpPr>
          <p:cNvPr id="90" name="그룹 46"/>
          <p:cNvGrpSpPr/>
          <p:nvPr/>
        </p:nvGrpSpPr>
        <p:grpSpPr>
          <a:xfrm>
            <a:off x="396360" y="2177280"/>
            <a:ext cx="1044000" cy="1044360"/>
            <a:chOff x="396360" y="2177280"/>
            <a:chExt cx="1044000" cy="1044360"/>
          </a:xfrm>
        </p:grpSpPr>
        <p:sp>
          <p:nvSpPr>
            <p:cNvPr id="91" name="자유형: 도형 44"/>
            <p:cNvSpPr/>
            <p:nvPr/>
          </p:nvSpPr>
          <p:spPr>
            <a:xfrm>
              <a:off x="396360" y="2177280"/>
              <a:ext cx="1044000" cy="1044360"/>
            </a:xfrm>
            <a:custGeom>
              <a:avLst/>
              <a:gdLst/>
              <a:ahLst/>
              <a:cxnLst/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1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92" name="자유형: 도형 45"/>
            <p:cNvSpPr/>
            <p:nvPr/>
          </p:nvSpPr>
          <p:spPr>
            <a:xfrm>
              <a:off x="720720" y="2502000"/>
              <a:ext cx="394560" cy="394560"/>
            </a:xfrm>
            <a:custGeom>
              <a:avLst/>
              <a:gdLst/>
              <a:ahLst/>
              <a:cxnLst/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1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93" name="그래픽 80"/>
          <p:cNvPicPr/>
          <p:nvPr/>
        </p:nvPicPr>
        <p:blipFill>
          <a:blip r:embed="rId6"/>
          <a:stretch/>
        </p:blipFill>
        <p:spPr>
          <a:xfrm>
            <a:off x="4528800" y="5509080"/>
            <a:ext cx="332640" cy="332640"/>
          </a:xfrm>
          <a:prstGeom prst="rect">
            <a:avLst/>
          </a:prstGeom>
          <a:ln w="0">
            <a:noFill/>
          </a:ln>
        </p:spPr>
      </p:pic>
      <p:pic>
        <p:nvPicPr>
          <p:cNvPr id="94" name="그래픽 84"/>
          <p:cNvPicPr/>
          <p:nvPr/>
        </p:nvPicPr>
        <p:blipFill>
          <a:blip r:embed="rId7"/>
          <a:stretch/>
        </p:blipFill>
        <p:spPr>
          <a:xfrm>
            <a:off x="920160" y="5818680"/>
            <a:ext cx="318240" cy="318240"/>
          </a:xfrm>
          <a:prstGeom prst="rect">
            <a:avLst/>
          </a:prstGeom>
          <a:ln w="0">
            <a:noFill/>
          </a:ln>
        </p:spPr>
      </p:pic>
      <p:grpSp>
        <p:nvGrpSpPr>
          <p:cNvPr id="95" name="그룹 4"/>
          <p:cNvGrpSpPr/>
          <p:nvPr/>
        </p:nvGrpSpPr>
        <p:grpSpPr>
          <a:xfrm>
            <a:off x="6782400" y="4093672"/>
            <a:ext cx="5290920" cy="2029943"/>
            <a:chOff x="6782400" y="3889384"/>
            <a:chExt cx="5290920" cy="2029943"/>
          </a:xfrm>
        </p:grpSpPr>
        <p:pic>
          <p:nvPicPr>
            <p:cNvPr id="96" name="그래픽 90"/>
            <p:cNvPicPr/>
            <p:nvPr/>
          </p:nvPicPr>
          <p:blipFill>
            <a:blip r:embed="rId8"/>
            <a:stretch/>
          </p:blipFill>
          <p:spPr>
            <a:xfrm rot="10800000" flipH="1">
              <a:off x="6782400" y="3889384"/>
              <a:ext cx="1660680" cy="701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7" name="TextBox 1"/>
            <p:cNvSpPr/>
            <p:nvPr/>
          </p:nvSpPr>
          <p:spPr>
            <a:xfrm>
              <a:off x="6918120" y="4028040"/>
              <a:ext cx="5155200" cy="189128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en-US" sz="2400" b="1" strike="noStrike" spc="-1" dirty="0">
                  <a:solidFill>
                    <a:srgbClr val="FFFFFF"/>
                  </a:solidFill>
                  <a:latin typeface="맑은 고딕"/>
                  <a:ea typeface="맑은 고딕"/>
                </a:rPr>
                <a:t>   B-4</a:t>
              </a:r>
              <a:r>
                <a:rPr lang="en-US" sz="2400" b="1" strike="noStrike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   </a:t>
              </a:r>
              <a:endParaRPr lang="en-US" sz="2400" b="0" strike="noStrike" spc="-1" dirty="0">
                <a:latin typeface="Noto Sans CJK KR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altLang="ko-KR" sz="2000" b="1" strike="noStrike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[</a:t>
              </a:r>
              <a:r>
                <a:rPr lang="ko-KR" altLang="en-US" sz="2000" b="1" strike="noStrike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팀원</a:t>
              </a:r>
              <a:r>
                <a:rPr lang="en-US" altLang="ko-KR" sz="2000" b="1" strike="noStrike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] </a:t>
              </a:r>
              <a:r>
                <a:rPr lang="ko-KR" sz="2000" b="1" strike="noStrike" spc="-1" dirty="0" err="1">
                  <a:solidFill>
                    <a:srgbClr val="404040"/>
                  </a:solidFill>
                  <a:latin typeface="맑은 고딕"/>
                  <a:ea typeface="맑은 고딕"/>
                </a:rPr>
                <a:t>이세현</a:t>
              </a:r>
              <a:r>
                <a:rPr lang="en-US" sz="2000" b="1" strike="noStrike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, </a:t>
              </a:r>
              <a:r>
                <a:rPr lang="ko-KR" sz="2000" b="1" strike="noStrike" spc="-1" dirty="0" err="1">
                  <a:solidFill>
                    <a:srgbClr val="404040"/>
                  </a:solidFill>
                  <a:latin typeface="맑은 고딕"/>
                  <a:ea typeface="맑은 고딕"/>
                </a:rPr>
                <a:t>강인우</a:t>
              </a:r>
              <a:r>
                <a:rPr lang="en-US" sz="2000" b="1" strike="noStrike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, </a:t>
              </a:r>
              <a:r>
                <a:rPr lang="ko-KR" sz="2000" b="1" strike="noStrike" spc="-1" dirty="0" err="1">
                  <a:solidFill>
                    <a:srgbClr val="404040"/>
                  </a:solidFill>
                  <a:latin typeface="맑은 고딕"/>
                  <a:ea typeface="맑은 고딕"/>
                </a:rPr>
                <a:t>이형연</a:t>
              </a:r>
              <a:endParaRPr lang="en-US" altLang="ko-KR" sz="2000" b="1" strike="noStrike" spc="-1" dirty="0">
                <a:solidFill>
                  <a:srgbClr val="404040"/>
                </a:solidFill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000" b="1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[</a:t>
              </a:r>
              <a:r>
                <a:rPr lang="ko-KR" altLang="ko-KR" sz="2000" b="1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멘토</a:t>
              </a:r>
              <a:r>
                <a:rPr lang="en-US" altLang="ko-KR" sz="2000" b="1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] </a:t>
              </a:r>
              <a:r>
                <a:rPr lang="ko-KR" altLang="ko-KR" sz="2000" b="1" spc="-1" dirty="0" err="1">
                  <a:solidFill>
                    <a:srgbClr val="404040"/>
                  </a:solidFill>
                  <a:latin typeface="맑은 고딕"/>
                  <a:ea typeface="맑은 고딕"/>
                </a:rPr>
                <a:t>김루진</a:t>
              </a:r>
              <a:endParaRPr lang="en-US" altLang="ko-KR" sz="2000" spc="-1" dirty="0">
                <a:latin typeface="Noto Sans CJK KR"/>
              </a:endParaRPr>
            </a:p>
            <a:p>
              <a:pPr>
                <a:lnSpc>
                  <a:spcPct val="150000"/>
                </a:lnSpc>
                <a:buNone/>
              </a:pPr>
              <a:endParaRPr lang="en-US" sz="2000" b="0" strike="noStrike" spc="-1" dirty="0">
                <a:latin typeface="Noto Sans CJK KR"/>
              </a:endParaRPr>
            </a:p>
          </p:txBody>
        </p:sp>
        <p:sp>
          <p:nvSpPr>
            <p:cNvPr id="98" name="TextBox 79"/>
            <p:cNvSpPr/>
            <p:nvPr/>
          </p:nvSpPr>
          <p:spPr>
            <a:xfrm>
              <a:off x="6860160" y="5193360"/>
              <a:ext cx="5155200" cy="41395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endParaRPr lang="en-US" sz="2000" b="0" strike="noStrike" spc="-1" dirty="0">
                <a:latin typeface="Noto Sans CJK KR"/>
              </a:endParaRPr>
            </a:p>
          </p:txBody>
        </p:sp>
      </p:grpSp>
      <p:sp>
        <p:nvSpPr>
          <p:cNvPr id="86" name="TextBox 9"/>
          <p:cNvSpPr/>
          <p:nvPr/>
        </p:nvSpPr>
        <p:spPr>
          <a:xfrm>
            <a:off x="4576680" y="1942415"/>
            <a:ext cx="7763040" cy="147732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0" rIns="90000" bIns="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4800" b="1" spc="-1" dirty="0" err="1">
                <a:solidFill>
                  <a:srgbClr val="40404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터토봇</a:t>
            </a:r>
            <a:br>
              <a:rPr sz="4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lang="en-US" sz="4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251D8-2A81-71C8-2E56-A38D2DC22435}"/>
              </a:ext>
            </a:extLst>
          </p:cNvPr>
          <p:cNvSpPr txBox="1"/>
          <p:nvPr/>
        </p:nvSpPr>
        <p:spPr>
          <a:xfrm>
            <a:off x="4695120" y="2878641"/>
            <a:ext cx="732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터틀봇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기반 모바일 </a:t>
            </a:r>
            <a:r>
              <a:rPr lang="ko-KR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매니퓰레이터</a:t>
            </a:r>
            <a:r>
              <a: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자율주행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01503-9792-BBFB-9BD1-761DDDB8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그래픽 9">
            <a:extLst>
              <a:ext uri="{FF2B5EF4-FFF2-40B4-BE49-F238E27FC236}">
                <a16:creationId xmlns:a16="http://schemas.microsoft.com/office/drawing/2014/main" id="{BF5FA28E-4D53-61BF-1FA1-D3081BB2FA2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318" name="사각형: 둥근 한쪽 모서리 3">
            <a:extLst>
              <a:ext uri="{FF2B5EF4-FFF2-40B4-BE49-F238E27FC236}">
                <a16:creationId xmlns:a16="http://schemas.microsoft.com/office/drawing/2014/main" id="{C6626B81-C735-2691-C5AD-16BBBB4B64B1}"/>
              </a:ext>
            </a:extLst>
          </p:cNvPr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9" name="그룹 11">
            <a:extLst>
              <a:ext uri="{FF2B5EF4-FFF2-40B4-BE49-F238E27FC236}">
                <a16:creationId xmlns:a16="http://schemas.microsoft.com/office/drawing/2014/main" id="{97D14AF5-0C31-2270-0740-0C7CC316EE68}"/>
              </a:ext>
            </a:extLst>
          </p:cNvPr>
          <p:cNvGrpSpPr/>
          <p:nvPr/>
        </p:nvGrpSpPr>
        <p:grpSpPr>
          <a:xfrm>
            <a:off x="376200" y="333360"/>
            <a:ext cx="5945040" cy="822600"/>
            <a:chOff x="376200" y="333360"/>
            <a:chExt cx="5945040" cy="822600"/>
          </a:xfrm>
        </p:grpSpPr>
        <p:sp>
          <p:nvSpPr>
            <p:cNvPr id="320" name="TextBox 11">
              <a:extLst>
                <a:ext uri="{FF2B5EF4-FFF2-40B4-BE49-F238E27FC236}">
                  <a16:creationId xmlns:a16="http://schemas.microsoft.com/office/drawing/2014/main" id="{4DE41514-8469-9FD6-61C4-46704F3822C9}"/>
                </a:ext>
              </a:extLst>
            </p:cNvPr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21" name="TextBox 13">
              <a:extLst>
                <a:ext uri="{FF2B5EF4-FFF2-40B4-BE49-F238E27FC236}">
                  <a16:creationId xmlns:a16="http://schemas.microsoft.com/office/drawing/2014/main" id="{D580EED5-D66E-C29D-3434-F2F54B8EA0A9}"/>
                </a:ext>
              </a:extLst>
            </p:cNvPr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22" name="TextBox 40">
              <a:extLst>
                <a:ext uri="{FF2B5EF4-FFF2-40B4-BE49-F238E27FC236}">
                  <a16:creationId xmlns:a16="http://schemas.microsoft.com/office/drawing/2014/main" id="{C7E0ABC6-0504-AFC4-9A3A-74FC6DA0C012}"/>
                </a:ext>
              </a:extLst>
            </p:cNvPr>
            <p:cNvSpPr/>
            <p:nvPr/>
          </p:nvSpPr>
          <p:spPr>
            <a:xfrm>
              <a:off x="376200" y="333360"/>
              <a:ext cx="12636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23" name="TextBox 41">
            <a:extLst>
              <a:ext uri="{FF2B5EF4-FFF2-40B4-BE49-F238E27FC236}">
                <a16:creationId xmlns:a16="http://schemas.microsoft.com/office/drawing/2014/main" id="{FCD166B3-E4A4-8EBC-0F2F-E068EBD2A951}"/>
              </a:ext>
            </a:extLst>
          </p:cNvPr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24" name="TextBox 42">
            <a:extLst>
              <a:ext uri="{FF2B5EF4-FFF2-40B4-BE49-F238E27FC236}">
                <a16:creationId xmlns:a16="http://schemas.microsoft.com/office/drawing/2014/main" id="{C69B74BA-D427-B824-A415-0443194B9E5B}"/>
              </a:ext>
            </a:extLst>
          </p:cNvPr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25" name="그룹 12">
            <a:extLst>
              <a:ext uri="{FF2B5EF4-FFF2-40B4-BE49-F238E27FC236}">
                <a16:creationId xmlns:a16="http://schemas.microsoft.com/office/drawing/2014/main" id="{D36F1420-BFE5-5EA2-82AC-936DAEC659C1}"/>
              </a:ext>
            </a:extLst>
          </p:cNvPr>
          <p:cNvGrpSpPr/>
          <p:nvPr/>
        </p:nvGrpSpPr>
        <p:grpSpPr>
          <a:xfrm>
            <a:off x="541800" y="1430280"/>
            <a:ext cx="10523160" cy="367878"/>
            <a:chOff x="541800" y="1430280"/>
            <a:chExt cx="10523160" cy="367878"/>
          </a:xfrm>
        </p:grpSpPr>
        <p:sp>
          <p:nvSpPr>
            <p:cNvPr id="326" name="TextBox 43">
              <a:extLst>
                <a:ext uri="{FF2B5EF4-FFF2-40B4-BE49-F238E27FC236}">
                  <a16:creationId xmlns:a16="http://schemas.microsoft.com/office/drawing/2014/main" id="{A05ED4B4-0F57-BE20-D163-9D0B06C470F9}"/>
                </a:ext>
              </a:extLst>
            </p:cNvPr>
            <p:cNvSpPr/>
            <p:nvPr/>
          </p:nvSpPr>
          <p:spPr>
            <a:xfrm>
              <a:off x="743760" y="1430280"/>
              <a:ext cx="1032120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이미지 </a:t>
              </a:r>
              <a:r>
                <a:rPr lang="ko-KR" altLang="en-US" sz="1800" b="1" strike="noStrike" spc="-1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전처리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327" name="그래픽 10">
              <a:extLst>
                <a:ext uri="{FF2B5EF4-FFF2-40B4-BE49-F238E27FC236}">
                  <a16:creationId xmlns:a16="http://schemas.microsoft.com/office/drawing/2014/main" id="{7EB41B65-9C4C-EA23-732A-066F843E487F}"/>
                </a:ext>
              </a:extLst>
            </p:cNvPr>
            <p:cNvSpPr/>
            <p:nvPr/>
          </p:nvSpPr>
          <p:spPr>
            <a:xfrm>
              <a:off x="541800" y="1539000"/>
              <a:ext cx="97920" cy="11052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28" name="그림 3">
            <a:extLst>
              <a:ext uri="{FF2B5EF4-FFF2-40B4-BE49-F238E27FC236}">
                <a16:creationId xmlns:a16="http://schemas.microsoft.com/office/drawing/2014/main" id="{1FD0A766-380F-6219-6891-CD504D6638BE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sp>
        <p:nvSpPr>
          <p:cNvPr id="332" name="모서리가 둥근 직사각형 3">
            <a:extLst>
              <a:ext uri="{FF2B5EF4-FFF2-40B4-BE49-F238E27FC236}">
                <a16:creationId xmlns:a16="http://schemas.microsoft.com/office/drawing/2014/main" id="{D3D0968D-B55D-5B25-E04F-9B6D7C041190}"/>
              </a:ext>
            </a:extLst>
          </p:cNvPr>
          <p:cNvSpPr/>
          <p:nvPr/>
        </p:nvSpPr>
        <p:spPr>
          <a:xfrm>
            <a:off x="7112668" y="2244203"/>
            <a:ext cx="4054389" cy="1014209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US" altLang="ko-KR" b="1" dirty="0"/>
              <a:t>Contrast Limited Adaptive Histogram Equalization (CLAHE)</a:t>
            </a:r>
          </a:p>
        </p:txBody>
      </p:sp>
      <p:sp>
        <p:nvSpPr>
          <p:cNvPr id="2" name="직사각형 2">
            <a:extLst>
              <a:ext uri="{FF2B5EF4-FFF2-40B4-BE49-F238E27FC236}">
                <a16:creationId xmlns:a16="http://schemas.microsoft.com/office/drawing/2014/main" id="{9C2496F2-52A2-F73D-F02E-8ED66CB610B1}"/>
              </a:ext>
            </a:extLst>
          </p:cNvPr>
          <p:cNvSpPr/>
          <p:nvPr/>
        </p:nvSpPr>
        <p:spPr>
          <a:xfrm>
            <a:off x="6321240" y="3613868"/>
            <a:ext cx="5960160" cy="22453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Clr>
                <a:srgbClr val="595959"/>
              </a:buClr>
            </a:pPr>
            <a:r>
              <a:rPr lang="en-US" altLang="ko-KR" sz="2000" spc="-1" dirty="0">
                <a:latin typeface="Noto Sans CJK KR"/>
              </a:rPr>
              <a:t>1.</a:t>
            </a:r>
            <a:r>
              <a:rPr lang="ko-KR" altLang="en-US" sz="2000" spc="-1" dirty="0">
                <a:latin typeface="Noto Sans CJK KR"/>
              </a:rPr>
              <a:t> </a:t>
            </a:r>
            <a:r>
              <a:rPr lang="en-US" altLang="ko-KR" sz="2000" b="0" strike="noStrike" spc="-1" dirty="0">
                <a:latin typeface="Noto Sans CJK KR"/>
              </a:rPr>
              <a:t>LAB </a:t>
            </a:r>
            <a:r>
              <a:rPr lang="ko-KR" altLang="en-US" sz="2000" b="0" strike="noStrike" spc="-1" dirty="0">
                <a:latin typeface="Noto Sans CJK KR"/>
              </a:rPr>
              <a:t>변환</a:t>
            </a:r>
            <a:r>
              <a:rPr lang="en-US" altLang="ko-KR" sz="2000" b="0" strike="noStrike" spc="-1" dirty="0">
                <a:latin typeface="Noto Sans CJK KR"/>
              </a:rPr>
              <a:t>, L </a:t>
            </a:r>
            <a:r>
              <a:rPr lang="ko-KR" altLang="en-US" sz="2000" b="0" strike="noStrike" spc="-1" dirty="0">
                <a:latin typeface="Noto Sans CJK KR"/>
              </a:rPr>
              <a:t>채널 분리</a:t>
            </a:r>
            <a:r>
              <a:rPr lang="en-US" altLang="ko-KR" sz="2000" b="0" strike="noStrike" spc="-1" dirty="0">
                <a:latin typeface="Noto Sans CJK KR"/>
              </a:rPr>
              <a:t>.</a:t>
            </a:r>
          </a:p>
          <a:p>
            <a:pPr marL="457200" indent="-457200">
              <a:lnSpc>
                <a:spcPct val="100000"/>
              </a:lnSpc>
              <a:buClr>
                <a:srgbClr val="595959"/>
              </a:buClr>
              <a:buAutoNum type="arabicPeriod"/>
            </a:pPr>
            <a:endParaRPr lang="en-US" altLang="ko-KR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Clr>
                <a:srgbClr val="595959"/>
              </a:buClr>
            </a:pPr>
            <a:r>
              <a:rPr lang="en-US" altLang="ko-KR" sz="2000" b="0" strike="noStrike" spc="-1" dirty="0">
                <a:latin typeface="Noto Sans CJK KR"/>
              </a:rPr>
              <a:t>2. L </a:t>
            </a:r>
            <a:r>
              <a:rPr lang="ko-KR" altLang="en-US" sz="2000" b="0" strike="noStrike" spc="-1" dirty="0">
                <a:latin typeface="Noto Sans CJK KR"/>
              </a:rPr>
              <a:t>채널 타일 분할</a:t>
            </a:r>
            <a:r>
              <a:rPr lang="en-US" altLang="ko-KR" sz="2000" b="0" strike="noStrike" spc="-1" dirty="0">
                <a:latin typeface="Noto Sans CJK KR"/>
              </a:rPr>
              <a:t>, </a:t>
            </a:r>
            <a:r>
              <a:rPr lang="ko-KR" altLang="en-US" sz="2000" b="0" strike="noStrike" spc="-1" dirty="0">
                <a:latin typeface="Noto Sans CJK KR"/>
              </a:rPr>
              <a:t>각 타일별 히스토그램 </a:t>
            </a:r>
            <a:r>
              <a:rPr lang="ko-KR" altLang="en-US" sz="2000" b="0" strike="noStrike" spc="-1" dirty="0" err="1">
                <a:latin typeface="Noto Sans CJK KR"/>
              </a:rPr>
              <a:t>평활화</a:t>
            </a:r>
            <a:endParaRPr lang="en-US" altLang="ko-KR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Clr>
                <a:srgbClr val="595959"/>
              </a:buClr>
            </a:pPr>
            <a:endParaRPr lang="en-US" altLang="ko-KR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Clr>
                <a:srgbClr val="595959"/>
              </a:buClr>
            </a:pPr>
            <a:r>
              <a:rPr lang="en-US" altLang="ko-KR" sz="2000" b="0" strike="noStrike" spc="-1" dirty="0">
                <a:latin typeface="Noto Sans CJK KR"/>
              </a:rPr>
              <a:t>3. </a:t>
            </a:r>
            <a:r>
              <a:rPr lang="ko-KR" altLang="en-US" sz="2000" b="0" strike="noStrike" spc="-1" dirty="0" err="1">
                <a:latin typeface="Noto Sans CJK KR"/>
              </a:rPr>
              <a:t>클리핑으로</a:t>
            </a:r>
            <a:r>
              <a:rPr lang="ko-KR" altLang="en-US" sz="2000" b="0" strike="noStrike" spc="-1" dirty="0">
                <a:latin typeface="Noto Sans CJK KR"/>
              </a:rPr>
              <a:t> </a:t>
            </a:r>
            <a:r>
              <a:rPr lang="ko-KR" altLang="en-US" sz="2000" b="0" strike="noStrike" spc="-1" dirty="0" err="1">
                <a:latin typeface="Noto Sans CJK KR"/>
              </a:rPr>
              <a:t>과증폭</a:t>
            </a:r>
            <a:r>
              <a:rPr lang="ko-KR" altLang="en-US" sz="2000" b="0" strike="noStrike" spc="-1" dirty="0">
                <a:latin typeface="Noto Sans CJK KR"/>
              </a:rPr>
              <a:t> 제한</a:t>
            </a:r>
            <a:r>
              <a:rPr lang="en-US" altLang="ko-KR" sz="2000" b="0" strike="noStrike" spc="-1" dirty="0">
                <a:latin typeface="Noto Sans CJK KR"/>
              </a:rPr>
              <a:t>, </a:t>
            </a:r>
            <a:r>
              <a:rPr lang="ko-KR" altLang="en-US" sz="2000" b="0" strike="noStrike" spc="-1" dirty="0">
                <a:latin typeface="Noto Sans CJK KR"/>
              </a:rPr>
              <a:t>타일 경계 보간</a:t>
            </a:r>
            <a:endParaRPr lang="en-US" altLang="ko-KR" sz="2000" b="0" strike="noStrike" spc="-1" dirty="0">
              <a:latin typeface="Noto Sans CJK KR"/>
            </a:endParaRPr>
          </a:p>
          <a:p>
            <a:pPr>
              <a:lnSpc>
                <a:spcPct val="100000"/>
              </a:lnSpc>
              <a:buClr>
                <a:srgbClr val="595959"/>
              </a:buClr>
            </a:pPr>
            <a:endParaRPr lang="en-US" altLang="ko-KR" sz="2000" spc="-1" dirty="0">
              <a:latin typeface="Noto Sans CJK KR"/>
            </a:endParaRPr>
          </a:p>
          <a:p>
            <a:pPr>
              <a:lnSpc>
                <a:spcPct val="100000"/>
              </a:lnSpc>
              <a:buClr>
                <a:srgbClr val="595959"/>
              </a:buClr>
            </a:pPr>
            <a:r>
              <a:rPr lang="en-US" altLang="ko-KR" sz="2000" b="0" strike="noStrike" spc="-1" dirty="0">
                <a:latin typeface="Noto Sans CJK KR"/>
              </a:rPr>
              <a:t>3. L, A, B </a:t>
            </a:r>
            <a:r>
              <a:rPr lang="ko-KR" altLang="en-US" sz="2000" b="0" strike="noStrike" spc="-1" dirty="0">
                <a:latin typeface="Noto Sans CJK KR"/>
              </a:rPr>
              <a:t>채널 병합</a:t>
            </a:r>
            <a:r>
              <a:rPr lang="en-US" altLang="ko-KR" sz="2000" b="0" strike="noStrike" spc="-1" dirty="0">
                <a:latin typeface="Noto Sans CJK KR"/>
              </a:rPr>
              <a:t>, BGR</a:t>
            </a:r>
            <a:r>
              <a:rPr lang="ko-KR" altLang="en-US" sz="2000" b="0" strike="noStrike" spc="-1" dirty="0">
                <a:latin typeface="Noto Sans CJK KR"/>
              </a:rPr>
              <a:t>로 </a:t>
            </a:r>
            <a:r>
              <a:rPr lang="ko-KR" altLang="en-US" sz="2000" b="0" strike="noStrike" spc="-1" dirty="0" err="1">
                <a:latin typeface="Noto Sans CJK KR"/>
              </a:rPr>
              <a:t>재변환</a:t>
            </a:r>
            <a:r>
              <a:rPr lang="en-US" altLang="ko-KR" sz="2000" b="0" strike="noStrike" spc="-1" dirty="0">
                <a:latin typeface="Noto Sans CJK KR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71213D-0447-1A96-EDD6-8980FAE78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65" y="2266242"/>
            <a:ext cx="4054389" cy="405438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94AD3F9-3B7E-418F-5BDC-0DA520F01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42091"/>
              </p:ext>
            </p:extLst>
          </p:nvPr>
        </p:nvGraphicFramePr>
        <p:xfrm>
          <a:off x="558865" y="2266242"/>
          <a:ext cx="4054392" cy="4054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799">
                  <a:extLst>
                    <a:ext uri="{9D8B030D-6E8A-4147-A177-3AD203B41FA5}">
                      <a16:colId xmlns:a16="http://schemas.microsoft.com/office/drawing/2014/main" val="306700027"/>
                    </a:ext>
                  </a:extLst>
                </a:gridCol>
                <a:gridCol w="506799">
                  <a:extLst>
                    <a:ext uri="{9D8B030D-6E8A-4147-A177-3AD203B41FA5}">
                      <a16:colId xmlns:a16="http://schemas.microsoft.com/office/drawing/2014/main" val="779346543"/>
                    </a:ext>
                  </a:extLst>
                </a:gridCol>
                <a:gridCol w="506799">
                  <a:extLst>
                    <a:ext uri="{9D8B030D-6E8A-4147-A177-3AD203B41FA5}">
                      <a16:colId xmlns:a16="http://schemas.microsoft.com/office/drawing/2014/main" val="2485011613"/>
                    </a:ext>
                  </a:extLst>
                </a:gridCol>
                <a:gridCol w="506799">
                  <a:extLst>
                    <a:ext uri="{9D8B030D-6E8A-4147-A177-3AD203B41FA5}">
                      <a16:colId xmlns:a16="http://schemas.microsoft.com/office/drawing/2014/main" val="3720248389"/>
                    </a:ext>
                  </a:extLst>
                </a:gridCol>
                <a:gridCol w="506799">
                  <a:extLst>
                    <a:ext uri="{9D8B030D-6E8A-4147-A177-3AD203B41FA5}">
                      <a16:colId xmlns:a16="http://schemas.microsoft.com/office/drawing/2014/main" val="1866059309"/>
                    </a:ext>
                  </a:extLst>
                </a:gridCol>
                <a:gridCol w="506799">
                  <a:extLst>
                    <a:ext uri="{9D8B030D-6E8A-4147-A177-3AD203B41FA5}">
                      <a16:colId xmlns:a16="http://schemas.microsoft.com/office/drawing/2014/main" val="4168918976"/>
                    </a:ext>
                  </a:extLst>
                </a:gridCol>
                <a:gridCol w="506799">
                  <a:extLst>
                    <a:ext uri="{9D8B030D-6E8A-4147-A177-3AD203B41FA5}">
                      <a16:colId xmlns:a16="http://schemas.microsoft.com/office/drawing/2014/main" val="3995674118"/>
                    </a:ext>
                  </a:extLst>
                </a:gridCol>
                <a:gridCol w="506799">
                  <a:extLst>
                    <a:ext uri="{9D8B030D-6E8A-4147-A177-3AD203B41FA5}">
                      <a16:colId xmlns:a16="http://schemas.microsoft.com/office/drawing/2014/main" val="3021200315"/>
                    </a:ext>
                  </a:extLst>
                </a:gridCol>
              </a:tblGrid>
              <a:tr h="50679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613302"/>
                  </a:ext>
                </a:extLst>
              </a:tr>
              <a:tr h="50679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000776"/>
                  </a:ext>
                </a:extLst>
              </a:tr>
              <a:tr h="50679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0415"/>
                  </a:ext>
                </a:extLst>
              </a:tr>
              <a:tr h="50679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937483"/>
                  </a:ext>
                </a:extLst>
              </a:tr>
              <a:tr h="50679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581174"/>
                  </a:ext>
                </a:extLst>
              </a:tr>
              <a:tr h="50679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559133"/>
                  </a:ext>
                </a:extLst>
              </a:tr>
              <a:tr h="50679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371123"/>
                  </a:ext>
                </a:extLst>
              </a:tr>
              <a:tr h="506799"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007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46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5A9F-289F-2149-0017-2BA86C90B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그래픽 9">
            <a:extLst>
              <a:ext uri="{FF2B5EF4-FFF2-40B4-BE49-F238E27FC236}">
                <a16:creationId xmlns:a16="http://schemas.microsoft.com/office/drawing/2014/main" id="{0605D87F-C287-0682-9E2A-0DFCEC81136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318" name="사각형: 둥근 한쪽 모서리 3">
            <a:extLst>
              <a:ext uri="{FF2B5EF4-FFF2-40B4-BE49-F238E27FC236}">
                <a16:creationId xmlns:a16="http://schemas.microsoft.com/office/drawing/2014/main" id="{57D44D18-A8DD-CB74-4F10-12C1D6423473}"/>
              </a:ext>
            </a:extLst>
          </p:cNvPr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9" name="그룹 11">
            <a:extLst>
              <a:ext uri="{FF2B5EF4-FFF2-40B4-BE49-F238E27FC236}">
                <a16:creationId xmlns:a16="http://schemas.microsoft.com/office/drawing/2014/main" id="{9B2C3145-948B-B840-57C3-FFA3E3BEFFC9}"/>
              </a:ext>
            </a:extLst>
          </p:cNvPr>
          <p:cNvGrpSpPr/>
          <p:nvPr/>
        </p:nvGrpSpPr>
        <p:grpSpPr>
          <a:xfrm>
            <a:off x="376200" y="333360"/>
            <a:ext cx="5945040" cy="822600"/>
            <a:chOff x="376200" y="333360"/>
            <a:chExt cx="5945040" cy="822600"/>
          </a:xfrm>
        </p:grpSpPr>
        <p:sp>
          <p:nvSpPr>
            <p:cNvPr id="320" name="TextBox 11">
              <a:extLst>
                <a:ext uri="{FF2B5EF4-FFF2-40B4-BE49-F238E27FC236}">
                  <a16:creationId xmlns:a16="http://schemas.microsoft.com/office/drawing/2014/main" id="{40D9F6A0-FD73-6D63-2312-63DB3C2E1FC9}"/>
                </a:ext>
              </a:extLst>
            </p:cNvPr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21" name="TextBox 13">
              <a:extLst>
                <a:ext uri="{FF2B5EF4-FFF2-40B4-BE49-F238E27FC236}">
                  <a16:creationId xmlns:a16="http://schemas.microsoft.com/office/drawing/2014/main" id="{B9F90787-6C7C-3EEA-41C5-A7A28B66855C}"/>
                </a:ext>
              </a:extLst>
            </p:cNvPr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22" name="TextBox 40">
              <a:extLst>
                <a:ext uri="{FF2B5EF4-FFF2-40B4-BE49-F238E27FC236}">
                  <a16:creationId xmlns:a16="http://schemas.microsoft.com/office/drawing/2014/main" id="{BA3E31DF-F438-B6F1-3666-DDBC4F506B4C}"/>
                </a:ext>
              </a:extLst>
            </p:cNvPr>
            <p:cNvSpPr/>
            <p:nvPr/>
          </p:nvSpPr>
          <p:spPr>
            <a:xfrm>
              <a:off x="376200" y="333360"/>
              <a:ext cx="12636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23" name="TextBox 41">
            <a:extLst>
              <a:ext uri="{FF2B5EF4-FFF2-40B4-BE49-F238E27FC236}">
                <a16:creationId xmlns:a16="http://schemas.microsoft.com/office/drawing/2014/main" id="{B2879D32-E320-7947-3903-22983264F239}"/>
              </a:ext>
            </a:extLst>
          </p:cNvPr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24" name="TextBox 42">
            <a:extLst>
              <a:ext uri="{FF2B5EF4-FFF2-40B4-BE49-F238E27FC236}">
                <a16:creationId xmlns:a16="http://schemas.microsoft.com/office/drawing/2014/main" id="{6B7AB07B-E890-1D06-F7DF-E9D48F9EDFFE}"/>
              </a:ext>
            </a:extLst>
          </p:cNvPr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25" name="그룹 12">
            <a:extLst>
              <a:ext uri="{FF2B5EF4-FFF2-40B4-BE49-F238E27FC236}">
                <a16:creationId xmlns:a16="http://schemas.microsoft.com/office/drawing/2014/main" id="{FC66C3D6-7EDB-7F85-2730-E12B78F58CA6}"/>
              </a:ext>
            </a:extLst>
          </p:cNvPr>
          <p:cNvGrpSpPr/>
          <p:nvPr/>
        </p:nvGrpSpPr>
        <p:grpSpPr>
          <a:xfrm>
            <a:off x="541800" y="1430280"/>
            <a:ext cx="10523160" cy="367878"/>
            <a:chOff x="541800" y="1430280"/>
            <a:chExt cx="10523160" cy="367878"/>
          </a:xfrm>
        </p:grpSpPr>
        <p:sp>
          <p:nvSpPr>
            <p:cNvPr id="326" name="TextBox 43">
              <a:extLst>
                <a:ext uri="{FF2B5EF4-FFF2-40B4-BE49-F238E27FC236}">
                  <a16:creationId xmlns:a16="http://schemas.microsoft.com/office/drawing/2014/main" id="{87DE5069-1CA7-3D00-31E7-900A69A088A3}"/>
                </a:ext>
              </a:extLst>
            </p:cNvPr>
            <p:cNvSpPr/>
            <p:nvPr/>
          </p:nvSpPr>
          <p:spPr>
            <a:xfrm>
              <a:off x="743760" y="1430280"/>
              <a:ext cx="1032120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이미지 </a:t>
              </a:r>
              <a:r>
                <a:rPr lang="ko-KR" altLang="en-US" sz="1800" b="1" strike="noStrike" spc="-1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전처리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327" name="그래픽 10">
              <a:extLst>
                <a:ext uri="{FF2B5EF4-FFF2-40B4-BE49-F238E27FC236}">
                  <a16:creationId xmlns:a16="http://schemas.microsoft.com/office/drawing/2014/main" id="{34D68D60-A761-BD17-71A7-269235B2AEE1}"/>
                </a:ext>
              </a:extLst>
            </p:cNvPr>
            <p:cNvSpPr/>
            <p:nvPr/>
          </p:nvSpPr>
          <p:spPr>
            <a:xfrm>
              <a:off x="541800" y="1539000"/>
              <a:ext cx="97920" cy="11052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28" name="그림 3">
            <a:extLst>
              <a:ext uri="{FF2B5EF4-FFF2-40B4-BE49-F238E27FC236}">
                <a16:creationId xmlns:a16="http://schemas.microsoft.com/office/drawing/2014/main" id="{C98267DA-1C12-5B40-3E90-5582A11BE0B2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sp>
        <p:nvSpPr>
          <p:cNvPr id="2" name="직사각형 2">
            <a:extLst>
              <a:ext uri="{FF2B5EF4-FFF2-40B4-BE49-F238E27FC236}">
                <a16:creationId xmlns:a16="http://schemas.microsoft.com/office/drawing/2014/main" id="{E189A81C-CD00-3EFE-3A21-8BC125DF2C2C}"/>
              </a:ext>
            </a:extLst>
          </p:cNvPr>
          <p:cNvSpPr/>
          <p:nvPr/>
        </p:nvSpPr>
        <p:spPr>
          <a:xfrm>
            <a:off x="7181268" y="3279099"/>
            <a:ext cx="5960160" cy="34764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관심 영역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변환 영역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dst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</a:t>
            </a:r>
            <a:endParaRPr lang="en-US" altLang="ko-KR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원근 변환 행렬 </a:t>
            </a:r>
            <a:r>
              <a:rPr lang="en-US" altLang="ko-KR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 </a:t>
            </a: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3040" lvl="1" indent="-285840">
              <a:buClr>
                <a:srgbClr val="595959"/>
              </a:buClr>
              <a:buFont typeface="Arial"/>
              <a:buChar char="•"/>
            </a:pPr>
            <a:r>
              <a:rPr lang="ko-KR" altLang="en-US" sz="2000" dirty="0"/>
              <a:t>원본 이미지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ko-KR" altLang="en-US" sz="2000" dirty="0"/>
              <a:t> </a:t>
            </a:r>
            <a:r>
              <a:rPr lang="en-US" altLang="ko-KR" sz="2000" dirty="0"/>
              <a:t>BEV </a:t>
            </a:r>
            <a:r>
              <a:rPr lang="ko-KR" altLang="en-US" sz="2000" dirty="0"/>
              <a:t>이미지</a:t>
            </a: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altLang="en-US" sz="2000" spc="-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역원근</a:t>
            </a: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변환 행렬 </a:t>
            </a:r>
            <a:r>
              <a:rPr lang="en-US" altLang="ko-KR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Minv </a:t>
            </a:r>
            <a:r>
              <a:rPr lang="ko-KR" altLang="en-US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</a:t>
            </a: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3040" lvl="1" indent="-285840">
              <a:buClr>
                <a:srgbClr val="595959"/>
              </a:buClr>
              <a:buFont typeface="Arial"/>
              <a:buChar char="•"/>
            </a:pPr>
            <a:r>
              <a:rPr lang="en-US" altLang="ko-KR" sz="2000" dirty="0"/>
              <a:t>BEV </a:t>
            </a:r>
            <a:r>
              <a:rPr lang="ko-KR" altLang="en-US" sz="2000" dirty="0"/>
              <a:t>이미지</a:t>
            </a:r>
            <a:r>
              <a:rPr lang="en-US" altLang="ko-KR" sz="2000" spc="-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spc="-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원본 이미지 </a:t>
            </a: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3040" lvl="1" indent="-285840">
              <a:buClr>
                <a:srgbClr val="595959"/>
              </a:buClr>
              <a:buFont typeface="Arial"/>
              <a:buChar char="•"/>
            </a:pPr>
            <a:endParaRPr lang="en-US" altLang="ko-KR" sz="2000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altLang="ko-KR" sz="20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B5EBC4-7612-6125-0CF0-52B5844F3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555" y="2423374"/>
            <a:ext cx="5238750" cy="4105275"/>
          </a:xfrm>
          <a:prstGeom prst="rect">
            <a:avLst/>
          </a:prstGeom>
        </p:spPr>
      </p:pic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B38B5DA3-E313-466A-5C2E-795D4E293FCD}"/>
              </a:ext>
            </a:extLst>
          </p:cNvPr>
          <p:cNvSpPr/>
          <p:nvPr/>
        </p:nvSpPr>
        <p:spPr>
          <a:xfrm>
            <a:off x="7736222" y="2500869"/>
            <a:ext cx="3447360" cy="52956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b="1" spc="-1" dirty="0">
                <a:latin typeface="Noto Sans CJK KR"/>
              </a:rPr>
              <a:t>이미지 </a:t>
            </a:r>
            <a:r>
              <a:rPr lang="ko-KR" altLang="en-US" b="1" spc="-1" dirty="0" err="1">
                <a:latin typeface="Noto Sans CJK KR"/>
              </a:rPr>
              <a:t>전처리</a:t>
            </a:r>
            <a:r>
              <a:rPr lang="ko-KR" altLang="en-US" b="1" spc="-1" dirty="0">
                <a:latin typeface="Noto Sans CJK KR"/>
              </a:rPr>
              <a:t> 노드</a:t>
            </a:r>
            <a:endParaRPr lang="en-US" sz="1800" b="1" strike="noStrike" spc="-1" dirty="0">
              <a:latin typeface="Noto Sans CJK KR"/>
            </a:endParaRPr>
          </a:p>
        </p:txBody>
      </p:sp>
      <p:sp>
        <p:nvSpPr>
          <p:cNvPr id="3" name="직사각형 1">
            <a:extLst>
              <a:ext uri="{FF2B5EF4-FFF2-40B4-BE49-F238E27FC236}">
                <a16:creationId xmlns:a16="http://schemas.microsoft.com/office/drawing/2014/main" id="{A03189F1-8E6A-F8E3-6FDD-DDB305155FBA}"/>
              </a:ext>
            </a:extLst>
          </p:cNvPr>
          <p:cNvSpPr/>
          <p:nvPr/>
        </p:nvSpPr>
        <p:spPr>
          <a:xfrm>
            <a:off x="4455779" y="1798158"/>
            <a:ext cx="2605550" cy="2406108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FFFFFF"/>
                </a:solidFill>
                <a:latin typeface="Arial"/>
              </a:rPr>
              <a:t>Pro</a:t>
            </a:r>
            <a:r>
              <a:rPr lang="en-US" altLang="ko-KR" spc="-1" dirty="0">
                <a:solidFill>
                  <a:srgbClr val="FFFFFF"/>
                </a:solidFill>
                <a:latin typeface="Arial"/>
              </a:rPr>
              <a:t>jection</a:t>
            </a:r>
            <a:r>
              <a:rPr lang="ko-KR" altLang="en-US" spc="-1" dirty="0">
                <a:solidFill>
                  <a:srgbClr val="FFFFFF"/>
                </a:solidFill>
                <a:latin typeface="Arial"/>
              </a:rPr>
              <a:t> 이미지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11" name="설명선: 선 10">
            <a:extLst>
              <a:ext uri="{FF2B5EF4-FFF2-40B4-BE49-F238E27FC236}">
                <a16:creationId xmlns:a16="http://schemas.microsoft.com/office/drawing/2014/main" id="{DD8DDEB7-3E8E-96A4-5A32-84C3034675BE}"/>
              </a:ext>
            </a:extLst>
          </p:cNvPr>
          <p:cNvSpPr/>
          <p:nvPr/>
        </p:nvSpPr>
        <p:spPr>
          <a:xfrm>
            <a:off x="67023" y="6010026"/>
            <a:ext cx="3474463" cy="262974"/>
          </a:xfrm>
          <a:prstGeom prst="borderCallout1">
            <a:avLst>
              <a:gd name="adj1" fmla="val 46512"/>
              <a:gd name="adj2" fmla="val 99750"/>
              <a:gd name="adj3" fmla="val -546047"/>
              <a:gd name="adj4" fmla="val 206316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B588D740-E773-CA75-58C3-AB3644D69385}"/>
              </a:ext>
            </a:extLst>
          </p:cNvPr>
          <p:cNvSpPr/>
          <p:nvPr/>
        </p:nvSpPr>
        <p:spPr>
          <a:xfrm>
            <a:off x="67023" y="6297243"/>
            <a:ext cx="3643497" cy="262974"/>
          </a:xfrm>
          <a:prstGeom prst="borderCallout1">
            <a:avLst>
              <a:gd name="adj1" fmla="val 46512"/>
              <a:gd name="adj2" fmla="val 99750"/>
              <a:gd name="adj3" fmla="val -259044"/>
              <a:gd name="adj4" fmla="val 1983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44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D83B6-DA54-45CF-E60C-2EF94D30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그래픽 9">
            <a:extLst>
              <a:ext uri="{FF2B5EF4-FFF2-40B4-BE49-F238E27FC236}">
                <a16:creationId xmlns:a16="http://schemas.microsoft.com/office/drawing/2014/main" id="{0C021D19-E6F7-DA82-B029-257AB4574CA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318" name="사각형: 둥근 한쪽 모서리 3">
            <a:extLst>
              <a:ext uri="{FF2B5EF4-FFF2-40B4-BE49-F238E27FC236}">
                <a16:creationId xmlns:a16="http://schemas.microsoft.com/office/drawing/2014/main" id="{C1EFC934-3686-C0F0-E344-569BF93D420C}"/>
              </a:ext>
            </a:extLst>
          </p:cNvPr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9" name="그룹 11">
            <a:extLst>
              <a:ext uri="{FF2B5EF4-FFF2-40B4-BE49-F238E27FC236}">
                <a16:creationId xmlns:a16="http://schemas.microsoft.com/office/drawing/2014/main" id="{02C3304B-55E4-DFFA-85DB-BD873609D66B}"/>
              </a:ext>
            </a:extLst>
          </p:cNvPr>
          <p:cNvGrpSpPr/>
          <p:nvPr/>
        </p:nvGrpSpPr>
        <p:grpSpPr>
          <a:xfrm>
            <a:off x="376200" y="333360"/>
            <a:ext cx="5945040" cy="822600"/>
            <a:chOff x="376200" y="333360"/>
            <a:chExt cx="5945040" cy="822600"/>
          </a:xfrm>
        </p:grpSpPr>
        <p:sp>
          <p:nvSpPr>
            <p:cNvPr id="320" name="TextBox 11">
              <a:extLst>
                <a:ext uri="{FF2B5EF4-FFF2-40B4-BE49-F238E27FC236}">
                  <a16:creationId xmlns:a16="http://schemas.microsoft.com/office/drawing/2014/main" id="{F1541480-0EBA-00BC-F3EB-6B86EB0CB844}"/>
                </a:ext>
              </a:extLst>
            </p:cNvPr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21" name="TextBox 13">
              <a:extLst>
                <a:ext uri="{FF2B5EF4-FFF2-40B4-BE49-F238E27FC236}">
                  <a16:creationId xmlns:a16="http://schemas.microsoft.com/office/drawing/2014/main" id="{FEF92E7E-FF8D-73AD-08E1-30CE56D2FED0}"/>
                </a:ext>
              </a:extLst>
            </p:cNvPr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22" name="TextBox 40">
              <a:extLst>
                <a:ext uri="{FF2B5EF4-FFF2-40B4-BE49-F238E27FC236}">
                  <a16:creationId xmlns:a16="http://schemas.microsoft.com/office/drawing/2014/main" id="{E9402E35-8E85-38C1-D201-36C1314622BD}"/>
                </a:ext>
              </a:extLst>
            </p:cNvPr>
            <p:cNvSpPr/>
            <p:nvPr/>
          </p:nvSpPr>
          <p:spPr>
            <a:xfrm>
              <a:off x="376200" y="333360"/>
              <a:ext cx="12636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23" name="TextBox 41">
            <a:extLst>
              <a:ext uri="{FF2B5EF4-FFF2-40B4-BE49-F238E27FC236}">
                <a16:creationId xmlns:a16="http://schemas.microsoft.com/office/drawing/2014/main" id="{ABC0C88E-586C-46D7-9611-FEC969D77B68}"/>
              </a:ext>
            </a:extLst>
          </p:cNvPr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24" name="TextBox 42">
            <a:extLst>
              <a:ext uri="{FF2B5EF4-FFF2-40B4-BE49-F238E27FC236}">
                <a16:creationId xmlns:a16="http://schemas.microsoft.com/office/drawing/2014/main" id="{BC78F9C3-87FE-B21C-BB68-4A2BD1020B44}"/>
              </a:ext>
            </a:extLst>
          </p:cNvPr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25" name="그룹 12">
            <a:extLst>
              <a:ext uri="{FF2B5EF4-FFF2-40B4-BE49-F238E27FC236}">
                <a16:creationId xmlns:a16="http://schemas.microsoft.com/office/drawing/2014/main" id="{340CF22C-1A01-58B6-0511-DBE673ED98BE}"/>
              </a:ext>
            </a:extLst>
          </p:cNvPr>
          <p:cNvGrpSpPr/>
          <p:nvPr/>
        </p:nvGrpSpPr>
        <p:grpSpPr>
          <a:xfrm>
            <a:off x="541800" y="1430280"/>
            <a:ext cx="10523160" cy="367878"/>
            <a:chOff x="541800" y="1430280"/>
            <a:chExt cx="10523160" cy="367878"/>
          </a:xfrm>
        </p:grpSpPr>
        <p:sp>
          <p:nvSpPr>
            <p:cNvPr id="326" name="TextBox 43">
              <a:extLst>
                <a:ext uri="{FF2B5EF4-FFF2-40B4-BE49-F238E27FC236}">
                  <a16:creationId xmlns:a16="http://schemas.microsoft.com/office/drawing/2014/main" id="{90932E57-0A63-8942-308D-D8728C746663}"/>
                </a:ext>
              </a:extLst>
            </p:cNvPr>
            <p:cNvSpPr/>
            <p:nvPr/>
          </p:nvSpPr>
          <p:spPr>
            <a:xfrm>
              <a:off x="743760" y="1430280"/>
              <a:ext cx="1032120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라인 검출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327" name="그래픽 10">
              <a:extLst>
                <a:ext uri="{FF2B5EF4-FFF2-40B4-BE49-F238E27FC236}">
                  <a16:creationId xmlns:a16="http://schemas.microsoft.com/office/drawing/2014/main" id="{4E4A3600-9B4E-9206-9C54-53185ACA81EC}"/>
                </a:ext>
              </a:extLst>
            </p:cNvPr>
            <p:cNvSpPr/>
            <p:nvPr/>
          </p:nvSpPr>
          <p:spPr>
            <a:xfrm>
              <a:off x="541800" y="1539000"/>
              <a:ext cx="97920" cy="11052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28" name="그림 3">
            <a:extLst>
              <a:ext uri="{FF2B5EF4-FFF2-40B4-BE49-F238E27FC236}">
                <a16:creationId xmlns:a16="http://schemas.microsoft.com/office/drawing/2014/main" id="{46072AB8-38DB-C233-CB09-4C01980C87F8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sp>
        <p:nvSpPr>
          <p:cNvPr id="3" name="직사각형 1">
            <a:extLst>
              <a:ext uri="{FF2B5EF4-FFF2-40B4-BE49-F238E27FC236}">
                <a16:creationId xmlns:a16="http://schemas.microsoft.com/office/drawing/2014/main" id="{6512CB7F-29F8-9747-C2A0-3FCB687FC1B6}"/>
              </a:ext>
            </a:extLst>
          </p:cNvPr>
          <p:cNvSpPr/>
          <p:nvPr/>
        </p:nvSpPr>
        <p:spPr>
          <a:xfrm>
            <a:off x="1104970" y="2582357"/>
            <a:ext cx="2605550" cy="2406108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pc="-1" dirty="0">
                <a:solidFill>
                  <a:srgbClr val="FFFFFF"/>
                </a:solidFill>
                <a:latin typeface="Arial"/>
              </a:rPr>
              <a:t>라인 검출 이미지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58A7A227-3085-13E9-923A-4A5914A90A9D}"/>
              </a:ext>
            </a:extLst>
          </p:cNvPr>
          <p:cNvSpPr/>
          <p:nvPr/>
        </p:nvSpPr>
        <p:spPr>
          <a:xfrm>
            <a:off x="7804960" y="2582357"/>
            <a:ext cx="2605550" cy="2406108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pc="-1" dirty="0">
                <a:solidFill>
                  <a:srgbClr val="FFFFFF"/>
                </a:solidFill>
                <a:latin typeface="Arial"/>
              </a:rPr>
              <a:t>플로우 차트</a:t>
            </a:r>
            <a:endParaRPr lang="en-US" sz="1800" b="0" strike="noStrike" spc="-1" dirty="0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2302239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65CBF-18A2-BADB-87E2-9022004DD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그래픽 9">
            <a:extLst>
              <a:ext uri="{FF2B5EF4-FFF2-40B4-BE49-F238E27FC236}">
                <a16:creationId xmlns:a16="http://schemas.microsoft.com/office/drawing/2014/main" id="{B3C2210E-D2DF-FDA7-737A-F0741E2241D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318" name="사각형: 둥근 한쪽 모서리 3">
            <a:extLst>
              <a:ext uri="{FF2B5EF4-FFF2-40B4-BE49-F238E27FC236}">
                <a16:creationId xmlns:a16="http://schemas.microsoft.com/office/drawing/2014/main" id="{B6EC240E-6B1F-56EE-9A35-0733512E36A8}"/>
              </a:ext>
            </a:extLst>
          </p:cNvPr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9" name="그룹 11">
            <a:extLst>
              <a:ext uri="{FF2B5EF4-FFF2-40B4-BE49-F238E27FC236}">
                <a16:creationId xmlns:a16="http://schemas.microsoft.com/office/drawing/2014/main" id="{F6F60819-F52E-B004-3A56-031B5C0691D7}"/>
              </a:ext>
            </a:extLst>
          </p:cNvPr>
          <p:cNvGrpSpPr/>
          <p:nvPr/>
        </p:nvGrpSpPr>
        <p:grpSpPr>
          <a:xfrm>
            <a:off x="376200" y="333360"/>
            <a:ext cx="5945040" cy="822600"/>
            <a:chOff x="376200" y="333360"/>
            <a:chExt cx="5945040" cy="822600"/>
          </a:xfrm>
        </p:grpSpPr>
        <p:sp>
          <p:nvSpPr>
            <p:cNvPr id="320" name="TextBox 11">
              <a:extLst>
                <a:ext uri="{FF2B5EF4-FFF2-40B4-BE49-F238E27FC236}">
                  <a16:creationId xmlns:a16="http://schemas.microsoft.com/office/drawing/2014/main" id="{48977F07-22C0-0E96-0792-39CDBDE98F67}"/>
                </a:ext>
              </a:extLst>
            </p:cNvPr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21" name="TextBox 13">
              <a:extLst>
                <a:ext uri="{FF2B5EF4-FFF2-40B4-BE49-F238E27FC236}">
                  <a16:creationId xmlns:a16="http://schemas.microsoft.com/office/drawing/2014/main" id="{0C030864-DCE0-F1D8-2103-03BC1ACA2770}"/>
                </a:ext>
              </a:extLst>
            </p:cNvPr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22" name="TextBox 40">
              <a:extLst>
                <a:ext uri="{FF2B5EF4-FFF2-40B4-BE49-F238E27FC236}">
                  <a16:creationId xmlns:a16="http://schemas.microsoft.com/office/drawing/2014/main" id="{63200E1A-24AB-EB3E-7ABE-CFE22D6E3DC6}"/>
                </a:ext>
              </a:extLst>
            </p:cNvPr>
            <p:cNvSpPr/>
            <p:nvPr/>
          </p:nvSpPr>
          <p:spPr>
            <a:xfrm>
              <a:off x="376200" y="333360"/>
              <a:ext cx="12636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23" name="TextBox 41">
            <a:extLst>
              <a:ext uri="{FF2B5EF4-FFF2-40B4-BE49-F238E27FC236}">
                <a16:creationId xmlns:a16="http://schemas.microsoft.com/office/drawing/2014/main" id="{3970B7BD-2870-44B6-5530-03625ED4C38A}"/>
              </a:ext>
            </a:extLst>
          </p:cNvPr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24" name="TextBox 42">
            <a:extLst>
              <a:ext uri="{FF2B5EF4-FFF2-40B4-BE49-F238E27FC236}">
                <a16:creationId xmlns:a16="http://schemas.microsoft.com/office/drawing/2014/main" id="{338687EC-AA58-DC53-CB0F-6C7D015DC9F2}"/>
              </a:ext>
            </a:extLst>
          </p:cNvPr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25" name="그룹 12">
            <a:extLst>
              <a:ext uri="{FF2B5EF4-FFF2-40B4-BE49-F238E27FC236}">
                <a16:creationId xmlns:a16="http://schemas.microsoft.com/office/drawing/2014/main" id="{50CDE28F-04E6-95A9-9DEC-1B52AC2966A3}"/>
              </a:ext>
            </a:extLst>
          </p:cNvPr>
          <p:cNvGrpSpPr/>
          <p:nvPr/>
        </p:nvGrpSpPr>
        <p:grpSpPr>
          <a:xfrm>
            <a:off x="541800" y="1430280"/>
            <a:ext cx="10523160" cy="367878"/>
            <a:chOff x="541800" y="1430280"/>
            <a:chExt cx="10523160" cy="367878"/>
          </a:xfrm>
        </p:grpSpPr>
        <p:sp>
          <p:nvSpPr>
            <p:cNvPr id="326" name="TextBox 43">
              <a:extLst>
                <a:ext uri="{FF2B5EF4-FFF2-40B4-BE49-F238E27FC236}">
                  <a16:creationId xmlns:a16="http://schemas.microsoft.com/office/drawing/2014/main" id="{094DD1CC-6BF6-A00B-4673-8F57650A67D8}"/>
                </a:ext>
              </a:extLst>
            </p:cNvPr>
            <p:cNvSpPr/>
            <p:nvPr/>
          </p:nvSpPr>
          <p:spPr>
            <a:xfrm>
              <a:off x="743760" y="1430280"/>
              <a:ext cx="1032120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라인 검출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327" name="그래픽 10">
              <a:extLst>
                <a:ext uri="{FF2B5EF4-FFF2-40B4-BE49-F238E27FC236}">
                  <a16:creationId xmlns:a16="http://schemas.microsoft.com/office/drawing/2014/main" id="{25054884-746A-C975-BCA0-B0B6F32DF5DB}"/>
                </a:ext>
              </a:extLst>
            </p:cNvPr>
            <p:cNvSpPr/>
            <p:nvPr/>
          </p:nvSpPr>
          <p:spPr>
            <a:xfrm>
              <a:off x="541800" y="1539000"/>
              <a:ext cx="97920" cy="11052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28" name="그림 3">
            <a:extLst>
              <a:ext uri="{FF2B5EF4-FFF2-40B4-BE49-F238E27FC236}">
                <a16:creationId xmlns:a16="http://schemas.microsoft.com/office/drawing/2014/main" id="{386C7313-FB0A-D22C-C413-1B972B399A7B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sp>
        <p:nvSpPr>
          <p:cNvPr id="3" name="직사각형 1">
            <a:extLst>
              <a:ext uri="{FF2B5EF4-FFF2-40B4-BE49-F238E27FC236}">
                <a16:creationId xmlns:a16="http://schemas.microsoft.com/office/drawing/2014/main" id="{41F1DD7C-E7BD-AD97-0829-98DB32A431F5}"/>
              </a:ext>
            </a:extLst>
          </p:cNvPr>
          <p:cNvSpPr/>
          <p:nvPr/>
        </p:nvSpPr>
        <p:spPr>
          <a:xfrm>
            <a:off x="1104970" y="2582357"/>
            <a:ext cx="2605550" cy="2406108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pc="-1" dirty="0">
                <a:solidFill>
                  <a:srgbClr val="FFFFFF"/>
                </a:solidFill>
                <a:latin typeface="Arial"/>
              </a:rPr>
              <a:t>대충 핵심 코드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4" name="직사각형 1">
            <a:extLst>
              <a:ext uri="{FF2B5EF4-FFF2-40B4-BE49-F238E27FC236}">
                <a16:creationId xmlns:a16="http://schemas.microsoft.com/office/drawing/2014/main" id="{8B8C18EB-5384-BB69-A14D-531397B52E2C}"/>
              </a:ext>
            </a:extLst>
          </p:cNvPr>
          <p:cNvSpPr/>
          <p:nvPr/>
        </p:nvSpPr>
        <p:spPr>
          <a:xfrm>
            <a:off x="7804960" y="2582357"/>
            <a:ext cx="2605550" cy="2406108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pc="-1" dirty="0">
                <a:solidFill>
                  <a:srgbClr val="FFFFFF"/>
                </a:solidFill>
                <a:latin typeface="Arial"/>
              </a:rPr>
              <a:t>플로우 차트</a:t>
            </a:r>
            <a:endParaRPr lang="en-US" sz="1800" b="0" strike="noStrike" spc="-1" dirty="0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831565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52320-7067-3498-A285-EB6C30FE3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그래픽 9">
            <a:extLst>
              <a:ext uri="{FF2B5EF4-FFF2-40B4-BE49-F238E27FC236}">
                <a16:creationId xmlns:a16="http://schemas.microsoft.com/office/drawing/2014/main" id="{028595C3-8B29-4D4F-F57D-792D1BE5A21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318" name="사각형: 둥근 한쪽 모서리 3">
            <a:extLst>
              <a:ext uri="{FF2B5EF4-FFF2-40B4-BE49-F238E27FC236}">
                <a16:creationId xmlns:a16="http://schemas.microsoft.com/office/drawing/2014/main" id="{D75AD840-089B-AE4E-DFA5-A18B461570D8}"/>
              </a:ext>
            </a:extLst>
          </p:cNvPr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9" name="그룹 11">
            <a:extLst>
              <a:ext uri="{FF2B5EF4-FFF2-40B4-BE49-F238E27FC236}">
                <a16:creationId xmlns:a16="http://schemas.microsoft.com/office/drawing/2014/main" id="{9610C096-F5B0-CD0E-798E-C3DC10062D18}"/>
              </a:ext>
            </a:extLst>
          </p:cNvPr>
          <p:cNvGrpSpPr/>
          <p:nvPr/>
        </p:nvGrpSpPr>
        <p:grpSpPr>
          <a:xfrm>
            <a:off x="376200" y="333360"/>
            <a:ext cx="5945040" cy="822600"/>
            <a:chOff x="376200" y="333360"/>
            <a:chExt cx="5945040" cy="822600"/>
          </a:xfrm>
        </p:grpSpPr>
        <p:sp>
          <p:nvSpPr>
            <p:cNvPr id="320" name="TextBox 11">
              <a:extLst>
                <a:ext uri="{FF2B5EF4-FFF2-40B4-BE49-F238E27FC236}">
                  <a16:creationId xmlns:a16="http://schemas.microsoft.com/office/drawing/2014/main" id="{2C2DE97F-D18D-D5E9-3CBA-7DC05F92C26D}"/>
                </a:ext>
              </a:extLst>
            </p:cNvPr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21" name="TextBox 13">
              <a:extLst>
                <a:ext uri="{FF2B5EF4-FFF2-40B4-BE49-F238E27FC236}">
                  <a16:creationId xmlns:a16="http://schemas.microsoft.com/office/drawing/2014/main" id="{39F52287-BAB8-98EA-0A2C-73AD7D48A392}"/>
                </a:ext>
              </a:extLst>
            </p:cNvPr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22" name="TextBox 40">
              <a:extLst>
                <a:ext uri="{FF2B5EF4-FFF2-40B4-BE49-F238E27FC236}">
                  <a16:creationId xmlns:a16="http://schemas.microsoft.com/office/drawing/2014/main" id="{027A7778-BA04-C1A8-8852-42FAB6422BCB}"/>
                </a:ext>
              </a:extLst>
            </p:cNvPr>
            <p:cNvSpPr/>
            <p:nvPr/>
          </p:nvSpPr>
          <p:spPr>
            <a:xfrm>
              <a:off x="376200" y="333360"/>
              <a:ext cx="12636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23" name="TextBox 41">
            <a:extLst>
              <a:ext uri="{FF2B5EF4-FFF2-40B4-BE49-F238E27FC236}">
                <a16:creationId xmlns:a16="http://schemas.microsoft.com/office/drawing/2014/main" id="{B31B3422-632B-ECBB-452C-992CCA2F74C7}"/>
              </a:ext>
            </a:extLst>
          </p:cNvPr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24" name="TextBox 42">
            <a:extLst>
              <a:ext uri="{FF2B5EF4-FFF2-40B4-BE49-F238E27FC236}">
                <a16:creationId xmlns:a16="http://schemas.microsoft.com/office/drawing/2014/main" id="{E352A0E9-C543-69D4-DA6B-6C7B7CDE069C}"/>
              </a:ext>
            </a:extLst>
          </p:cNvPr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25" name="그룹 12">
            <a:extLst>
              <a:ext uri="{FF2B5EF4-FFF2-40B4-BE49-F238E27FC236}">
                <a16:creationId xmlns:a16="http://schemas.microsoft.com/office/drawing/2014/main" id="{3D09D8BD-2BCC-D09D-93C7-2DF6D6B42688}"/>
              </a:ext>
            </a:extLst>
          </p:cNvPr>
          <p:cNvGrpSpPr/>
          <p:nvPr/>
        </p:nvGrpSpPr>
        <p:grpSpPr>
          <a:xfrm>
            <a:off x="541800" y="1430280"/>
            <a:ext cx="10523160" cy="367878"/>
            <a:chOff x="541800" y="1430280"/>
            <a:chExt cx="10523160" cy="367878"/>
          </a:xfrm>
        </p:grpSpPr>
        <p:sp>
          <p:nvSpPr>
            <p:cNvPr id="326" name="TextBox 43">
              <a:extLst>
                <a:ext uri="{FF2B5EF4-FFF2-40B4-BE49-F238E27FC236}">
                  <a16:creationId xmlns:a16="http://schemas.microsoft.com/office/drawing/2014/main" id="{05FE9FC6-5B15-14E5-488C-8E51A6456312}"/>
                </a:ext>
              </a:extLst>
            </p:cNvPr>
            <p:cNvSpPr/>
            <p:nvPr/>
          </p:nvSpPr>
          <p:spPr>
            <a:xfrm>
              <a:off x="743760" y="1430280"/>
              <a:ext cx="1032120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터틀봇</a:t>
              </a:r>
              <a:r>
                <a:rPr lang="ko-KR" altLang="en-US" sz="1800" b="1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 제어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327" name="그래픽 10">
              <a:extLst>
                <a:ext uri="{FF2B5EF4-FFF2-40B4-BE49-F238E27FC236}">
                  <a16:creationId xmlns:a16="http://schemas.microsoft.com/office/drawing/2014/main" id="{C8581BB3-3BA2-AAF4-401E-D5778DB8CDEE}"/>
                </a:ext>
              </a:extLst>
            </p:cNvPr>
            <p:cNvSpPr/>
            <p:nvPr/>
          </p:nvSpPr>
          <p:spPr>
            <a:xfrm>
              <a:off x="541800" y="1539000"/>
              <a:ext cx="97920" cy="11052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28" name="그림 3">
            <a:extLst>
              <a:ext uri="{FF2B5EF4-FFF2-40B4-BE49-F238E27FC236}">
                <a16:creationId xmlns:a16="http://schemas.microsoft.com/office/drawing/2014/main" id="{76C4F100-8FC7-5A4D-8551-677C267B9747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4CA9643A-0602-91F3-0A9C-124A9E4D7F9A}"/>
              </a:ext>
            </a:extLst>
          </p:cNvPr>
          <p:cNvSpPr/>
          <p:nvPr/>
        </p:nvSpPr>
        <p:spPr>
          <a:xfrm>
            <a:off x="4180680" y="6187500"/>
            <a:ext cx="3447360" cy="52956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b="1" spc="-1" dirty="0">
                <a:latin typeface="Noto Sans CJK KR"/>
              </a:rPr>
              <a:t>상태 전이도</a:t>
            </a:r>
            <a:endParaRPr lang="en-US" sz="1800" b="1" strike="noStrike" spc="-1" dirty="0">
              <a:latin typeface="Noto Sans CJK KR"/>
            </a:endParaRPr>
          </a:p>
        </p:txBody>
      </p:sp>
      <p:sp>
        <p:nvSpPr>
          <p:cNvPr id="3" name="직사각형 1">
            <a:extLst>
              <a:ext uri="{FF2B5EF4-FFF2-40B4-BE49-F238E27FC236}">
                <a16:creationId xmlns:a16="http://schemas.microsoft.com/office/drawing/2014/main" id="{B30D7E6F-A510-7835-7950-CAACD4032B8C}"/>
              </a:ext>
            </a:extLst>
          </p:cNvPr>
          <p:cNvSpPr/>
          <p:nvPr/>
        </p:nvSpPr>
        <p:spPr>
          <a:xfrm>
            <a:off x="4791665" y="2779560"/>
            <a:ext cx="2605550" cy="2406108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pc="-1" dirty="0">
                <a:solidFill>
                  <a:srgbClr val="FFFFFF"/>
                </a:solidFill>
                <a:latin typeface="Arial"/>
              </a:rPr>
              <a:t>상태 전이도</a:t>
            </a:r>
            <a:endParaRPr lang="en-US" sz="1800" b="0" strike="noStrike" spc="-1" dirty="0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40279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522D1-0252-60C6-B86F-E1A32807E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그래픽 9">
            <a:extLst>
              <a:ext uri="{FF2B5EF4-FFF2-40B4-BE49-F238E27FC236}">
                <a16:creationId xmlns:a16="http://schemas.microsoft.com/office/drawing/2014/main" id="{9BB26B31-9E14-1E0B-1347-AAF28B4A4CB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318" name="사각형: 둥근 한쪽 모서리 3">
            <a:extLst>
              <a:ext uri="{FF2B5EF4-FFF2-40B4-BE49-F238E27FC236}">
                <a16:creationId xmlns:a16="http://schemas.microsoft.com/office/drawing/2014/main" id="{962B9488-1D3A-3DE9-7B39-42012F984F3D}"/>
              </a:ext>
            </a:extLst>
          </p:cNvPr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9" name="그룹 11">
            <a:extLst>
              <a:ext uri="{FF2B5EF4-FFF2-40B4-BE49-F238E27FC236}">
                <a16:creationId xmlns:a16="http://schemas.microsoft.com/office/drawing/2014/main" id="{AB5EC7DF-D086-3FB8-7783-D0763DC4DDB7}"/>
              </a:ext>
            </a:extLst>
          </p:cNvPr>
          <p:cNvGrpSpPr/>
          <p:nvPr/>
        </p:nvGrpSpPr>
        <p:grpSpPr>
          <a:xfrm>
            <a:off x="376200" y="333360"/>
            <a:ext cx="5945040" cy="822600"/>
            <a:chOff x="376200" y="333360"/>
            <a:chExt cx="5945040" cy="822600"/>
          </a:xfrm>
        </p:grpSpPr>
        <p:sp>
          <p:nvSpPr>
            <p:cNvPr id="320" name="TextBox 11">
              <a:extLst>
                <a:ext uri="{FF2B5EF4-FFF2-40B4-BE49-F238E27FC236}">
                  <a16:creationId xmlns:a16="http://schemas.microsoft.com/office/drawing/2014/main" id="{26F77498-A0F8-FAE6-BBF8-4D5E7EF6FD8D}"/>
                </a:ext>
              </a:extLst>
            </p:cNvPr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21" name="TextBox 13">
              <a:extLst>
                <a:ext uri="{FF2B5EF4-FFF2-40B4-BE49-F238E27FC236}">
                  <a16:creationId xmlns:a16="http://schemas.microsoft.com/office/drawing/2014/main" id="{10191E85-5751-66B4-D4DE-17D2D0D5665D}"/>
                </a:ext>
              </a:extLst>
            </p:cNvPr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22" name="TextBox 40">
              <a:extLst>
                <a:ext uri="{FF2B5EF4-FFF2-40B4-BE49-F238E27FC236}">
                  <a16:creationId xmlns:a16="http://schemas.microsoft.com/office/drawing/2014/main" id="{24CE521D-7341-D482-974B-CA7197654261}"/>
                </a:ext>
              </a:extLst>
            </p:cNvPr>
            <p:cNvSpPr/>
            <p:nvPr/>
          </p:nvSpPr>
          <p:spPr>
            <a:xfrm>
              <a:off x="376200" y="333360"/>
              <a:ext cx="12636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23" name="TextBox 41">
            <a:extLst>
              <a:ext uri="{FF2B5EF4-FFF2-40B4-BE49-F238E27FC236}">
                <a16:creationId xmlns:a16="http://schemas.microsoft.com/office/drawing/2014/main" id="{50F0DC8F-1C44-0F50-780B-10AECEE17B9B}"/>
              </a:ext>
            </a:extLst>
          </p:cNvPr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24" name="TextBox 42">
            <a:extLst>
              <a:ext uri="{FF2B5EF4-FFF2-40B4-BE49-F238E27FC236}">
                <a16:creationId xmlns:a16="http://schemas.microsoft.com/office/drawing/2014/main" id="{FAB28291-7F3D-F6FE-47AD-08B22C1347BE}"/>
              </a:ext>
            </a:extLst>
          </p:cNvPr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25" name="그룹 12">
            <a:extLst>
              <a:ext uri="{FF2B5EF4-FFF2-40B4-BE49-F238E27FC236}">
                <a16:creationId xmlns:a16="http://schemas.microsoft.com/office/drawing/2014/main" id="{731A772B-655B-3FFF-E4BF-E29C384A70BA}"/>
              </a:ext>
            </a:extLst>
          </p:cNvPr>
          <p:cNvGrpSpPr/>
          <p:nvPr/>
        </p:nvGrpSpPr>
        <p:grpSpPr>
          <a:xfrm>
            <a:off x="541800" y="1430280"/>
            <a:ext cx="10523160" cy="367878"/>
            <a:chOff x="541800" y="1430280"/>
            <a:chExt cx="10523160" cy="367878"/>
          </a:xfrm>
        </p:grpSpPr>
        <p:sp>
          <p:nvSpPr>
            <p:cNvPr id="326" name="TextBox 43">
              <a:extLst>
                <a:ext uri="{FF2B5EF4-FFF2-40B4-BE49-F238E27FC236}">
                  <a16:creationId xmlns:a16="http://schemas.microsoft.com/office/drawing/2014/main" id="{BF860CDF-597B-DF85-A7E3-7C799FD8FAA7}"/>
                </a:ext>
              </a:extLst>
            </p:cNvPr>
            <p:cNvSpPr/>
            <p:nvPr/>
          </p:nvSpPr>
          <p:spPr>
            <a:xfrm>
              <a:off x="743760" y="1430280"/>
              <a:ext cx="1032120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터틀봇</a:t>
              </a:r>
              <a:r>
                <a:rPr lang="ko-KR" altLang="en-US" sz="1800" b="1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 제어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327" name="그래픽 10">
              <a:extLst>
                <a:ext uri="{FF2B5EF4-FFF2-40B4-BE49-F238E27FC236}">
                  <a16:creationId xmlns:a16="http://schemas.microsoft.com/office/drawing/2014/main" id="{4476B57E-B388-684C-D27C-DBF645D5E191}"/>
                </a:ext>
              </a:extLst>
            </p:cNvPr>
            <p:cNvSpPr/>
            <p:nvPr/>
          </p:nvSpPr>
          <p:spPr>
            <a:xfrm>
              <a:off x="541800" y="1539000"/>
              <a:ext cx="97920" cy="11052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28" name="그림 3">
            <a:extLst>
              <a:ext uri="{FF2B5EF4-FFF2-40B4-BE49-F238E27FC236}">
                <a16:creationId xmlns:a16="http://schemas.microsoft.com/office/drawing/2014/main" id="{5C07C4DF-6B90-EA8F-5414-446E64562D55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sp>
        <p:nvSpPr>
          <p:cNvPr id="332" name="모서리가 둥근 직사각형 3">
            <a:extLst>
              <a:ext uri="{FF2B5EF4-FFF2-40B4-BE49-F238E27FC236}">
                <a16:creationId xmlns:a16="http://schemas.microsoft.com/office/drawing/2014/main" id="{A4CBF3E8-9776-8D37-B8A2-6B63393FBACB}"/>
              </a:ext>
            </a:extLst>
          </p:cNvPr>
          <p:cNvSpPr/>
          <p:nvPr/>
        </p:nvSpPr>
        <p:spPr>
          <a:xfrm>
            <a:off x="7431424" y="2278485"/>
            <a:ext cx="3447360" cy="52956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800" b="1" strike="noStrike" spc="-1" dirty="0">
                <a:latin typeface="Noto Sans CJK KR"/>
              </a:rPr>
              <a:t>횡단보도 검출</a:t>
            </a:r>
            <a:endParaRPr lang="en-US" sz="1800" b="1" strike="noStrike" spc="-1" dirty="0">
              <a:latin typeface="Noto Sans CJK KR"/>
            </a:endParaRPr>
          </a:p>
        </p:txBody>
      </p:sp>
      <p:sp>
        <p:nvSpPr>
          <p:cNvPr id="2" name="직사각형 2">
            <a:extLst>
              <a:ext uri="{FF2B5EF4-FFF2-40B4-BE49-F238E27FC236}">
                <a16:creationId xmlns:a16="http://schemas.microsoft.com/office/drawing/2014/main" id="{DD265552-911B-185E-934C-A1F8AD028DB6}"/>
              </a:ext>
            </a:extLst>
          </p:cNvPr>
          <p:cNvSpPr/>
          <p:nvPr/>
        </p:nvSpPr>
        <p:spPr>
          <a:xfrm>
            <a:off x="6921785" y="3051263"/>
            <a:ext cx="596016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altLang="en-US" sz="2000" b="0" strike="noStrike" spc="-1" dirty="0">
                <a:latin typeface="Noto Sans CJK KR"/>
              </a:rPr>
              <a:t>조건</a:t>
            </a:r>
            <a:r>
              <a:rPr lang="en-US" altLang="ko-KR" sz="2000" b="0" strike="noStrike" spc="-1" dirty="0">
                <a:latin typeface="Noto Sans CJK KR"/>
              </a:rPr>
              <a:t>1. </a:t>
            </a:r>
            <a:r>
              <a:rPr lang="ko-KR" altLang="en-US" sz="2000" b="0" strike="noStrike" spc="-1" dirty="0">
                <a:latin typeface="Noto Sans CJK KR"/>
              </a:rPr>
              <a:t>흰색 픽셀 수 </a:t>
            </a:r>
            <a:endParaRPr lang="en-US" altLang="ko-KR" sz="2000" b="0" strike="noStrike" spc="-1" dirty="0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altLang="ko-KR" sz="2000" spc="-1" dirty="0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altLang="en-US" sz="2000" spc="-1" dirty="0">
                <a:latin typeface="Noto Sans CJK KR"/>
              </a:rPr>
              <a:t>조건</a:t>
            </a:r>
            <a:r>
              <a:rPr lang="en-US" altLang="ko-KR" sz="2000" spc="-1" dirty="0">
                <a:latin typeface="Noto Sans CJK KR"/>
              </a:rPr>
              <a:t>2. </a:t>
            </a:r>
            <a:r>
              <a:rPr lang="ko-KR" altLang="en-US" sz="2000" spc="-1" dirty="0">
                <a:latin typeface="Noto Sans CJK KR"/>
              </a:rPr>
              <a:t>수직 띠 개수</a:t>
            </a:r>
            <a:endParaRPr lang="en-US" altLang="ko-KR" sz="2000" b="0" strike="noStrike" spc="-1" dirty="0">
              <a:latin typeface="Noto Sans CJK KR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1EA6D4-3034-4153-0D1A-ACE2C4CAB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35" y="2615205"/>
            <a:ext cx="6724650" cy="3876675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3E7D2934-1AC1-EF1D-46DD-784722B84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186" y="4971861"/>
            <a:ext cx="6347836" cy="22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설명선: 선 5">
            <a:extLst>
              <a:ext uri="{FF2B5EF4-FFF2-40B4-BE49-F238E27FC236}">
                <a16:creationId xmlns:a16="http://schemas.microsoft.com/office/drawing/2014/main" id="{20CE0604-EF34-45A5-2760-221D061B43FC}"/>
              </a:ext>
            </a:extLst>
          </p:cNvPr>
          <p:cNvSpPr/>
          <p:nvPr/>
        </p:nvSpPr>
        <p:spPr>
          <a:xfrm>
            <a:off x="6188840" y="6486360"/>
            <a:ext cx="5953345" cy="341562"/>
          </a:xfrm>
          <a:prstGeom prst="borderCallout1">
            <a:avLst>
              <a:gd name="adj1" fmla="val 63494"/>
              <a:gd name="adj2" fmla="val 279"/>
              <a:gd name="adj3" fmla="val -44906"/>
              <a:gd name="adj4" fmla="val -877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0A6FF-2B4E-9FF0-3269-1EC8A5059734}"/>
              </a:ext>
            </a:extLst>
          </p:cNvPr>
          <p:cNvSpPr txBox="1"/>
          <p:nvPr/>
        </p:nvSpPr>
        <p:spPr>
          <a:xfrm>
            <a:off x="4076120" y="5644685"/>
            <a:ext cx="1990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조건 만족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</a:t>
            </a:r>
            <a:r>
              <a:rPr lang="ko-KR" altLang="en-US" dirty="0">
                <a:sym typeface="Wingdings" panose="05000000000000000000" pitchFamily="2" charset="2"/>
              </a:rPr>
              <a:t>검출 토픽 발행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65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D36AF-335C-328E-6395-67512B619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그래픽 9">
            <a:extLst>
              <a:ext uri="{FF2B5EF4-FFF2-40B4-BE49-F238E27FC236}">
                <a16:creationId xmlns:a16="http://schemas.microsoft.com/office/drawing/2014/main" id="{E26D14DA-D83E-ED05-0A5F-744C786CC09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318" name="사각형: 둥근 한쪽 모서리 3">
            <a:extLst>
              <a:ext uri="{FF2B5EF4-FFF2-40B4-BE49-F238E27FC236}">
                <a16:creationId xmlns:a16="http://schemas.microsoft.com/office/drawing/2014/main" id="{942F4EA1-B816-50D4-E392-277619636314}"/>
              </a:ext>
            </a:extLst>
          </p:cNvPr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9" name="그룹 11">
            <a:extLst>
              <a:ext uri="{FF2B5EF4-FFF2-40B4-BE49-F238E27FC236}">
                <a16:creationId xmlns:a16="http://schemas.microsoft.com/office/drawing/2014/main" id="{9818691F-9C71-D60B-61EE-DDFDE0EB0925}"/>
              </a:ext>
            </a:extLst>
          </p:cNvPr>
          <p:cNvGrpSpPr/>
          <p:nvPr/>
        </p:nvGrpSpPr>
        <p:grpSpPr>
          <a:xfrm>
            <a:off x="376200" y="333360"/>
            <a:ext cx="5945040" cy="822600"/>
            <a:chOff x="376200" y="333360"/>
            <a:chExt cx="5945040" cy="822600"/>
          </a:xfrm>
        </p:grpSpPr>
        <p:sp>
          <p:nvSpPr>
            <p:cNvPr id="320" name="TextBox 11">
              <a:extLst>
                <a:ext uri="{FF2B5EF4-FFF2-40B4-BE49-F238E27FC236}">
                  <a16:creationId xmlns:a16="http://schemas.microsoft.com/office/drawing/2014/main" id="{5B6C3868-37D9-4711-3AE5-83BD70759F5B}"/>
                </a:ext>
              </a:extLst>
            </p:cNvPr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21" name="TextBox 13">
              <a:extLst>
                <a:ext uri="{FF2B5EF4-FFF2-40B4-BE49-F238E27FC236}">
                  <a16:creationId xmlns:a16="http://schemas.microsoft.com/office/drawing/2014/main" id="{4A061C71-7F39-F839-B369-FEB1698C3584}"/>
                </a:ext>
              </a:extLst>
            </p:cNvPr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22" name="TextBox 40">
              <a:extLst>
                <a:ext uri="{FF2B5EF4-FFF2-40B4-BE49-F238E27FC236}">
                  <a16:creationId xmlns:a16="http://schemas.microsoft.com/office/drawing/2014/main" id="{D72FB309-1AFF-76CD-F8E5-65F1C0654E0C}"/>
                </a:ext>
              </a:extLst>
            </p:cNvPr>
            <p:cNvSpPr/>
            <p:nvPr/>
          </p:nvSpPr>
          <p:spPr>
            <a:xfrm>
              <a:off x="376200" y="333360"/>
              <a:ext cx="12636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23" name="TextBox 41">
            <a:extLst>
              <a:ext uri="{FF2B5EF4-FFF2-40B4-BE49-F238E27FC236}">
                <a16:creationId xmlns:a16="http://schemas.microsoft.com/office/drawing/2014/main" id="{CE9097D2-CEDE-E81C-774F-FAB3FB57CC6F}"/>
              </a:ext>
            </a:extLst>
          </p:cNvPr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24" name="TextBox 42">
            <a:extLst>
              <a:ext uri="{FF2B5EF4-FFF2-40B4-BE49-F238E27FC236}">
                <a16:creationId xmlns:a16="http://schemas.microsoft.com/office/drawing/2014/main" id="{102DBD45-BDFA-82C2-9B8A-B8F07130BC86}"/>
              </a:ext>
            </a:extLst>
          </p:cNvPr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25" name="그룹 12">
            <a:extLst>
              <a:ext uri="{FF2B5EF4-FFF2-40B4-BE49-F238E27FC236}">
                <a16:creationId xmlns:a16="http://schemas.microsoft.com/office/drawing/2014/main" id="{6342BA79-2C40-EC6A-9EAF-088B543D708F}"/>
              </a:ext>
            </a:extLst>
          </p:cNvPr>
          <p:cNvGrpSpPr/>
          <p:nvPr/>
        </p:nvGrpSpPr>
        <p:grpSpPr>
          <a:xfrm>
            <a:off x="541800" y="1430280"/>
            <a:ext cx="10523160" cy="367878"/>
            <a:chOff x="541800" y="1430280"/>
            <a:chExt cx="10523160" cy="367878"/>
          </a:xfrm>
        </p:grpSpPr>
        <p:sp>
          <p:nvSpPr>
            <p:cNvPr id="326" name="TextBox 43">
              <a:extLst>
                <a:ext uri="{FF2B5EF4-FFF2-40B4-BE49-F238E27FC236}">
                  <a16:creationId xmlns:a16="http://schemas.microsoft.com/office/drawing/2014/main" id="{661172FA-3DC3-15DA-DB89-552BF7859C31}"/>
                </a:ext>
              </a:extLst>
            </p:cNvPr>
            <p:cNvSpPr/>
            <p:nvPr/>
          </p:nvSpPr>
          <p:spPr>
            <a:xfrm>
              <a:off x="743760" y="1430280"/>
              <a:ext cx="1032120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pc="-1" dirty="0" err="1">
                  <a:latin typeface="Noto Sans CJK KR"/>
                </a:rPr>
                <a:t>Aruco</a:t>
              </a:r>
              <a:r>
                <a:rPr lang="en-US" spc="-1" dirty="0">
                  <a:latin typeface="Noto Sans CJK KR"/>
                </a:rPr>
                <a:t> marker </a:t>
              </a:r>
              <a:r>
                <a:rPr lang="ko-KR" altLang="en-US" spc="-1" dirty="0">
                  <a:latin typeface="Noto Sans CJK KR"/>
                </a:rPr>
                <a:t>인식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327" name="그래픽 10">
              <a:extLst>
                <a:ext uri="{FF2B5EF4-FFF2-40B4-BE49-F238E27FC236}">
                  <a16:creationId xmlns:a16="http://schemas.microsoft.com/office/drawing/2014/main" id="{A69208A4-F1C4-8CE2-11E8-AD4683651CCC}"/>
                </a:ext>
              </a:extLst>
            </p:cNvPr>
            <p:cNvSpPr/>
            <p:nvPr/>
          </p:nvSpPr>
          <p:spPr>
            <a:xfrm>
              <a:off x="541800" y="1539000"/>
              <a:ext cx="97920" cy="11052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28" name="그림 3">
            <a:extLst>
              <a:ext uri="{FF2B5EF4-FFF2-40B4-BE49-F238E27FC236}">
                <a16:creationId xmlns:a16="http://schemas.microsoft.com/office/drawing/2014/main" id="{C56BFB05-FBFE-BFD5-2F07-71D59D9DD84C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sp>
        <p:nvSpPr>
          <p:cNvPr id="332" name="모서리가 둥근 직사각형 3">
            <a:extLst>
              <a:ext uri="{FF2B5EF4-FFF2-40B4-BE49-F238E27FC236}">
                <a16:creationId xmlns:a16="http://schemas.microsoft.com/office/drawing/2014/main" id="{37E873A3-C9A7-49DB-61C2-62BF73317F31}"/>
              </a:ext>
            </a:extLst>
          </p:cNvPr>
          <p:cNvSpPr/>
          <p:nvPr/>
        </p:nvSpPr>
        <p:spPr>
          <a:xfrm>
            <a:off x="7431424" y="2278485"/>
            <a:ext cx="3447360" cy="52956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800" b="1" strike="noStrike" spc="-1" dirty="0">
                <a:latin typeface="Noto Sans CJK KR"/>
              </a:rPr>
              <a:t>횡단보도 검출</a:t>
            </a:r>
            <a:endParaRPr lang="en-US" sz="1800" b="1" strike="noStrike" spc="-1" dirty="0">
              <a:latin typeface="Noto Sans CJK KR"/>
            </a:endParaRPr>
          </a:p>
        </p:txBody>
      </p:sp>
      <p:sp>
        <p:nvSpPr>
          <p:cNvPr id="2" name="직사각형 2">
            <a:extLst>
              <a:ext uri="{FF2B5EF4-FFF2-40B4-BE49-F238E27FC236}">
                <a16:creationId xmlns:a16="http://schemas.microsoft.com/office/drawing/2014/main" id="{27ADC49F-DB34-5E25-230C-B0846BE31DCB}"/>
              </a:ext>
            </a:extLst>
          </p:cNvPr>
          <p:cNvSpPr/>
          <p:nvPr/>
        </p:nvSpPr>
        <p:spPr>
          <a:xfrm>
            <a:off x="6921785" y="3051263"/>
            <a:ext cx="596016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altLang="en-US" sz="2000" spc="-1" dirty="0">
                <a:latin typeface="Noto Sans CJK KR"/>
              </a:rPr>
              <a:t>알고리즘 설명</a:t>
            </a:r>
            <a:endParaRPr lang="en-US" altLang="ko-KR" sz="2000" b="0" strike="noStrike" spc="-1" dirty="0">
              <a:latin typeface="Noto Sans CJK KR"/>
            </a:endParaRPr>
          </a:p>
        </p:txBody>
      </p:sp>
      <p:sp>
        <p:nvSpPr>
          <p:cNvPr id="5" name="직사각형 1">
            <a:extLst>
              <a:ext uri="{FF2B5EF4-FFF2-40B4-BE49-F238E27FC236}">
                <a16:creationId xmlns:a16="http://schemas.microsoft.com/office/drawing/2014/main" id="{194D2BC5-CF9C-E4DD-C8E0-52544A490073}"/>
              </a:ext>
            </a:extLst>
          </p:cNvPr>
          <p:cNvSpPr/>
          <p:nvPr/>
        </p:nvSpPr>
        <p:spPr>
          <a:xfrm>
            <a:off x="541800" y="2740008"/>
            <a:ext cx="4109912" cy="3751872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인식사진</a:t>
            </a:r>
            <a:endParaRPr lang="en-US" sz="1800" b="0" strike="noStrike" spc="-1" dirty="0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1249274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0EB55-53D5-6707-FF55-1B7D19D46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그래픽 9">
            <a:extLst>
              <a:ext uri="{FF2B5EF4-FFF2-40B4-BE49-F238E27FC236}">
                <a16:creationId xmlns:a16="http://schemas.microsoft.com/office/drawing/2014/main" id="{85333F81-2D22-B3B8-68CE-6D82F96EEB5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318" name="사각형: 둥근 한쪽 모서리 3">
            <a:extLst>
              <a:ext uri="{FF2B5EF4-FFF2-40B4-BE49-F238E27FC236}">
                <a16:creationId xmlns:a16="http://schemas.microsoft.com/office/drawing/2014/main" id="{1A34890A-59E7-B016-4330-FCE98868972F}"/>
              </a:ext>
            </a:extLst>
          </p:cNvPr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9" name="그룹 11">
            <a:extLst>
              <a:ext uri="{FF2B5EF4-FFF2-40B4-BE49-F238E27FC236}">
                <a16:creationId xmlns:a16="http://schemas.microsoft.com/office/drawing/2014/main" id="{FDB90E12-F59A-BC05-FECA-043E99FD52FA}"/>
              </a:ext>
            </a:extLst>
          </p:cNvPr>
          <p:cNvGrpSpPr/>
          <p:nvPr/>
        </p:nvGrpSpPr>
        <p:grpSpPr>
          <a:xfrm>
            <a:off x="376200" y="333360"/>
            <a:ext cx="5945040" cy="822600"/>
            <a:chOff x="376200" y="333360"/>
            <a:chExt cx="5945040" cy="822600"/>
          </a:xfrm>
        </p:grpSpPr>
        <p:sp>
          <p:nvSpPr>
            <p:cNvPr id="320" name="TextBox 11">
              <a:extLst>
                <a:ext uri="{FF2B5EF4-FFF2-40B4-BE49-F238E27FC236}">
                  <a16:creationId xmlns:a16="http://schemas.microsoft.com/office/drawing/2014/main" id="{378DD6A3-A7D2-9616-AF3E-4FEB32B2FAD5}"/>
                </a:ext>
              </a:extLst>
            </p:cNvPr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21" name="TextBox 13">
              <a:extLst>
                <a:ext uri="{FF2B5EF4-FFF2-40B4-BE49-F238E27FC236}">
                  <a16:creationId xmlns:a16="http://schemas.microsoft.com/office/drawing/2014/main" id="{9DC6EC67-FD4C-7134-9E75-304937B0AE6D}"/>
                </a:ext>
              </a:extLst>
            </p:cNvPr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22" name="TextBox 40">
              <a:extLst>
                <a:ext uri="{FF2B5EF4-FFF2-40B4-BE49-F238E27FC236}">
                  <a16:creationId xmlns:a16="http://schemas.microsoft.com/office/drawing/2014/main" id="{2A0971CF-7866-51DC-DEA2-5ED43EAAF1CF}"/>
                </a:ext>
              </a:extLst>
            </p:cNvPr>
            <p:cNvSpPr/>
            <p:nvPr/>
          </p:nvSpPr>
          <p:spPr>
            <a:xfrm>
              <a:off x="376200" y="333360"/>
              <a:ext cx="12636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23" name="TextBox 41">
            <a:extLst>
              <a:ext uri="{FF2B5EF4-FFF2-40B4-BE49-F238E27FC236}">
                <a16:creationId xmlns:a16="http://schemas.microsoft.com/office/drawing/2014/main" id="{1B9A053A-709C-EC80-0520-E6D998C0331B}"/>
              </a:ext>
            </a:extLst>
          </p:cNvPr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24" name="TextBox 42">
            <a:extLst>
              <a:ext uri="{FF2B5EF4-FFF2-40B4-BE49-F238E27FC236}">
                <a16:creationId xmlns:a16="http://schemas.microsoft.com/office/drawing/2014/main" id="{661BA5E4-6E18-E694-E7D0-34F75D5E2055}"/>
              </a:ext>
            </a:extLst>
          </p:cNvPr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25" name="그룹 12">
            <a:extLst>
              <a:ext uri="{FF2B5EF4-FFF2-40B4-BE49-F238E27FC236}">
                <a16:creationId xmlns:a16="http://schemas.microsoft.com/office/drawing/2014/main" id="{2BD1AB1E-087B-EB88-3449-C7808DE94DB2}"/>
              </a:ext>
            </a:extLst>
          </p:cNvPr>
          <p:cNvGrpSpPr/>
          <p:nvPr/>
        </p:nvGrpSpPr>
        <p:grpSpPr>
          <a:xfrm>
            <a:off x="541800" y="1430280"/>
            <a:ext cx="10523160" cy="367878"/>
            <a:chOff x="541800" y="1430280"/>
            <a:chExt cx="10523160" cy="367878"/>
          </a:xfrm>
        </p:grpSpPr>
        <p:sp>
          <p:nvSpPr>
            <p:cNvPr id="326" name="TextBox 43">
              <a:extLst>
                <a:ext uri="{FF2B5EF4-FFF2-40B4-BE49-F238E27FC236}">
                  <a16:creationId xmlns:a16="http://schemas.microsoft.com/office/drawing/2014/main" id="{668496AB-74E8-E4EF-A97D-E205DC117437}"/>
                </a:ext>
              </a:extLst>
            </p:cNvPr>
            <p:cNvSpPr/>
            <p:nvPr/>
          </p:nvSpPr>
          <p:spPr>
            <a:xfrm>
              <a:off x="743760" y="1430280"/>
              <a:ext cx="1032120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이미지 </a:t>
              </a:r>
              <a:r>
                <a:rPr lang="ko-KR" altLang="en-US" sz="1800" b="1" strike="noStrike" spc="-1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전처리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327" name="그래픽 10">
              <a:extLst>
                <a:ext uri="{FF2B5EF4-FFF2-40B4-BE49-F238E27FC236}">
                  <a16:creationId xmlns:a16="http://schemas.microsoft.com/office/drawing/2014/main" id="{225594E8-711B-177C-09DF-32769139419C}"/>
                </a:ext>
              </a:extLst>
            </p:cNvPr>
            <p:cNvSpPr/>
            <p:nvPr/>
          </p:nvSpPr>
          <p:spPr>
            <a:xfrm>
              <a:off x="541800" y="1539000"/>
              <a:ext cx="97920" cy="11052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28" name="그림 3">
            <a:extLst>
              <a:ext uri="{FF2B5EF4-FFF2-40B4-BE49-F238E27FC236}">
                <a16:creationId xmlns:a16="http://schemas.microsoft.com/office/drawing/2014/main" id="{FEA5BAAB-BB42-D443-E483-68FB61A68602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sp>
        <p:nvSpPr>
          <p:cNvPr id="332" name="모서리가 둥근 직사각형 3">
            <a:extLst>
              <a:ext uri="{FF2B5EF4-FFF2-40B4-BE49-F238E27FC236}">
                <a16:creationId xmlns:a16="http://schemas.microsoft.com/office/drawing/2014/main" id="{EE32605A-1D2C-5492-624F-023CD22B20F0}"/>
              </a:ext>
            </a:extLst>
          </p:cNvPr>
          <p:cNvSpPr/>
          <p:nvPr/>
        </p:nvSpPr>
        <p:spPr>
          <a:xfrm>
            <a:off x="7518509" y="6187500"/>
            <a:ext cx="3447360" cy="52956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800" b="1" strike="noStrike" spc="-1" dirty="0" err="1">
                <a:latin typeface="Noto Sans CJK KR"/>
              </a:rPr>
              <a:t>쓸말없으면</a:t>
            </a:r>
            <a:r>
              <a:rPr lang="ko-KR" altLang="en-US" sz="1800" b="1" strike="noStrike" spc="-1" dirty="0">
                <a:latin typeface="Noto Sans CJK KR"/>
              </a:rPr>
              <a:t> 지우기</a:t>
            </a:r>
            <a:endParaRPr lang="en-US" sz="1800" b="1" strike="noStrike" spc="-1" dirty="0">
              <a:latin typeface="Noto Sans CJK KR"/>
            </a:endParaRPr>
          </a:p>
        </p:txBody>
      </p:sp>
      <p:sp>
        <p:nvSpPr>
          <p:cNvPr id="333" name="직사각형 1">
            <a:extLst>
              <a:ext uri="{FF2B5EF4-FFF2-40B4-BE49-F238E27FC236}">
                <a16:creationId xmlns:a16="http://schemas.microsoft.com/office/drawing/2014/main" id="{E3C101F8-77FE-EEED-7CF4-7B5ACBDF2838}"/>
              </a:ext>
            </a:extLst>
          </p:cNvPr>
          <p:cNvSpPr/>
          <p:nvPr/>
        </p:nvSpPr>
        <p:spPr>
          <a:xfrm>
            <a:off x="743760" y="3111120"/>
            <a:ext cx="3325680" cy="3017160"/>
          </a:xfrm>
          <a:prstGeom prst="rect">
            <a:avLst/>
          </a:prstGeom>
          <a:solidFill>
            <a:srgbClr val="4F81BD"/>
          </a:solidFill>
          <a:ln>
            <a:solidFill>
              <a:srgbClr val="22385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8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코드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2" name="직사각형 2">
            <a:extLst>
              <a:ext uri="{FF2B5EF4-FFF2-40B4-BE49-F238E27FC236}">
                <a16:creationId xmlns:a16="http://schemas.microsoft.com/office/drawing/2014/main" id="{A36EAFA2-FA4F-0745-5FD8-21ACE71DBBA5}"/>
              </a:ext>
            </a:extLst>
          </p:cNvPr>
          <p:cNvSpPr/>
          <p:nvPr/>
        </p:nvSpPr>
        <p:spPr>
          <a:xfrm>
            <a:off x="6921785" y="2543265"/>
            <a:ext cx="596016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altLang="ko-KR" sz="2000" b="0" strike="noStrike" spc="-1" dirty="0">
                <a:latin typeface="Noto Sans CJK KR"/>
              </a:rPr>
              <a:t>HSV </a:t>
            </a:r>
            <a:r>
              <a:rPr lang="ko-KR" altLang="en-US" sz="2000" b="0" strike="noStrike" spc="-1" dirty="0">
                <a:latin typeface="Noto Sans CJK KR"/>
              </a:rPr>
              <a:t>색상 분리 </a:t>
            </a:r>
            <a:endParaRPr lang="en-US" altLang="ko-KR" sz="2000" b="0" strike="noStrike" spc="-1" dirty="0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162830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D033F-141A-DAE0-2B12-17E6C1E46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4E11F8DA-5B27-0A74-0801-6E45B51D7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E5481A9C-1F73-FDE7-46C9-61EE9D0081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6A52B151-BC47-762E-809D-C47B5C0F364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9CDA69F5-8492-978B-73B0-773B40298BD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0EDCB0-D5E1-6BBE-87DF-1BAD88FC28BD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D411D8-0CC7-25B3-A0F3-43230B75C1C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DE6545-E22F-022A-CDFD-954B571F86F2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C80DF2-B4E3-0851-D0E0-8CBA96307D1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BE68B292-2558-552B-3F79-49BB4C9E877C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66CE8E1-CB99-E945-D9C4-B719E55A08FF}"/>
              </a:ext>
            </a:extLst>
          </p:cNvPr>
          <p:cNvGrpSpPr/>
          <p:nvPr/>
        </p:nvGrpSpPr>
        <p:grpSpPr>
          <a:xfrm>
            <a:off x="541891" y="1430219"/>
            <a:ext cx="11108218" cy="369332"/>
            <a:chOff x="541891" y="1430219"/>
            <a:chExt cx="1110821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ACB63-5068-FE51-045F-72FAAB489A66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자체 평가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84553824-8A48-064A-2BD1-D3C3D18D736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8C9395-5444-E9EB-981D-9CB1CEBC6D92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38E28-3633-6A77-71DE-0D28A01D29ED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03643A5-58BB-D57C-148B-DB5A8C68C7DE}"/>
              </a:ext>
            </a:extLst>
          </p:cNvPr>
          <p:cNvSpPr/>
          <p:nvPr/>
        </p:nvSpPr>
        <p:spPr>
          <a:xfrm>
            <a:off x="541891" y="2408110"/>
            <a:ext cx="5363941" cy="174849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algn="ctr" rotWithShape="0">
              <a:srgbClr val="3378C8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6C62400-8D18-50C3-6B21-3BBDA5D1465C}"/>
              </a:ext>
            </a:extLst>
          </p:cNvPr>
          <p:cNvSpPr/>
          <p:nvPr/>
        </p:nvSpPr>
        <p:spPr>
          <a:xfrm rot="5400000">
            <a:off x="3176968" y="235037"/>
            <a:ext cx="93786" cy="4439942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E8EF8B-9A42-27DA-69EB-24E207B9EBF7}"/>
              </a:ext>
            </a:extLst>
          </p:cNvPr>
          <p:cNvSpPr txBox="1"/>
          <p:nvPr/>
        </p:nvSpPr>
        <p:spPr>
          <a:xfrm>
            <a:off x="758026" y="3073670"/>
            <a:ext cx="5051965" cy="491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rPr>
              <a:t>사전 기획 대비 완성도 </a:t>
            </a:r>
            <a:r>
              <a:rPr lang="en-US" altLang="ko-KR" sz="2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rPr>
              <a:t>: 4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A1C8B0C-DFD5-F271-F349-362ECF2411B8}"/>
              </a:ext>
            </a:extLst>
          </p:cNvPr>
          <p:cNvSpPr/>
          <p:nvPr/>
        </p:nvSpPr>
        <p:spPr>
          <a:xfrm>
            <a:off x="541891" y="4490910"/>
            <a:ext cx="5363941" cy="174849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algn="ctr" rotWithShape="0">
              <a:srgbClr val="FFD85C">
                <a:alpha val="5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E24F7A1-E5B5-1130-0678-32AC9B463491}"/>
              </a:ext>
            </a:extLst>
          </p:cNvPr>
          <p:cNvSpPr/>
          <p:nvPr/>
        </p:nvSpPr>
        <p:spPr>
          <a:xfrm rot="5400000">
            <a:off x="3176968" y="2317832"/>
            <a:ext cx="93786" cy="4439942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071CF5-3F90-4653-F8FF-CA5CD20F418D}"/>
              </a:ext>
            </a:extLst>
          </p:cNvPr>
          <p:cNvSpPr txBox="1"/>
          <p:nvPr/>
        </p:nvSpPr>
        <p:spPr>
          <a:xfrm>
            <a:off x="912406" y="4590871"/>
            <a:ext cx="4622911" cy="39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rPr>
              <a:t>개선점 및 보완할 점</a:t>
            </a:r>
            <a:endParaRPr lang="en-US" altLang="ko-KR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F9419F3-F32F-D47F-71DD-0CD374EEC479}"/>
              </a:ext>
            </a:extLst>
          </p:cNvPr>
          <p:cNvSpPr/>
          <p:nvPr/>
        </p:nvSpPr>
        <p:spPr>
          <a:xfrm>
            <a:off x="6396215" y="4490910"/>
            <a:ext cx="5363941" cy="174849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algn="ctr" rotWithShape="0">
              <a:srgbClr val="3378C8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73FEDFB-E5E6-5AB2-522F-67D32345CC62}"/>
              </a:ext>
            </a:extLst>
          </p:cNvPr>
          <p:cNvSpPr/>
          <p:nvPr/>
        </p:nvSpPr>
        <p:spPr>
          <a:xfrm rot="5400000">
            <a:off x="9031292" y="2317832"/>
            <a:ext cx="93786" cy="4439942"/>
          </a:xfrm>
          <a:prstGeom prst="rect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502F3E-B8D5-8EBF-8187-11DE04220B1A}"/>
              </a:ext>
            </a:extLst>
          </p:cNvPr>
          <p:cNvSpPr txBox="1"/>
          <p:nvPr/>
        </p:nvSpPr>
        <p:spPr>
          <a:xfrm>
            <a:off x="6747148" y="4544573"/>
            <a:ext cx="4622911" cy="39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378C8"/>
                </a:solidFill>
                <a:latin typeface="+mj-ea"/>
                <a:ea typeface="+mj-ea"/>
              </a:rPr>
              <a:t>경험 및 성과</a:t>
            </a:r>
            <a:endParaRPr lang="ko-KR" altLang="en-US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EEF51F7-51FA-54CE-70BE-F2C786BD5D9D}"/>
              </a:ext>
            </a:extLst>
          </p:cNvPr>
          <p:cNvSpPr/>
          <p:nvPr/>
        </p:nvSpPr>
        <p:spPr>
          <a:xfrm>
            <a:off x="6396215" y="2408110"/>
            <a:ext cx="5363941" cy="1748490"/>
          </a:xfrm>
          <a:prstGeom prst="roundRect">
            <a:avLst>
              <a:gd name="adj" fmla="val 6897"/>
            </a:avLst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63500" algn="ctr" rotWithShape="0">
              <a:srgbClr val="FFD85C">
                <a:alpha val="5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3B315E-C1A0-593D-B097-9D7506C42B42}"/>
              </a:ext>
            </a:extLst>
          </p:cNvPr>
          <p:cNvSpPr/>
          <p:nvPr/>
        </p:nvSpPr>
        <p:spPr>
          <a:xfrm rot="5400000">
            <a:off x="9031292" y="235037"/>
            <a:ext cx="93786" cy="4439942"/>
          </a:xfrm>
          <a:prstGeom prst="rect">
            <a:avLst/>
          </a:prstGeom>
          <a:solidFill>
            <a:srgbClr val="FFD8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384B5B-44FA-8B6E-BD31-DE5C018CACD7}"/>
              </a:ext>
            </a:extLst>
          </p:cNvPr>
          <p:cNvSpPr txBox="1"/>
          <p:nvPr/>
        </p:nvSpPr>
        <p:spPr>
          <a:xfrm>
            <a:off x="6636060" y="2518081"/>
            <a:ext cx="4995645" cy="371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rPr>
              <a:t>잘한 부분과 아쉬운 점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FFC000"/>
              </a:solidFill>
              <a:latin typeface="+mj-ea"/>
              <a:ea typeface="+mj-ea"/>
            </a:endParaRPr>
          </a:p>
        </p:txBody>
      </p:sp>
      <p:pic>
        <p:nvPicPr>
          <p:cNvPr id="58" name="그래픽 57">
            <a:extLst>
              <a:ext uri="{FF2B5EF4-FFF2-40B4-BE49-F238E27FC236}">
                <a16:creationId xmlns:a16="http://schemas.microsoft.com/office/drawing/2014/main" id="{48FE517A-CD0B-FFBB-4BFD-9E4080FEAA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485778-F0C7-4E4A-2627-EA889ED55EC9}"/>
              </a:ext>
            </a:extLst>
          </p:cNvPr>
          <p:cNvSpPr txBox="1"/>
          <p:nvPr/>
        </p:nvSpPr>
        <p:spPr>
          <a:xfrm>
            <a:off x="6469818" y="2928394"/>
            <a:ext cx="4937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역할 분배를 통해 차선 인식 및 주행 안정성을 위한 개선 작업까지 포함한 핵심 기능 구현 완료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추가 기능으로 분류했던 일부 서브 태스크 </a:t>
            </a:r>
            <a:r>
              <a:rPr lang="ko-KR" altLang="en-US" sz="1600" dirty="0" err="1"/>
              <a:t>미구현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B8C101-C33B-B711-907E-7F3D174541B6}"/>
              </a:ext>
            </a:extLst>
          </p:cNvPr>
          <p:cNvSpPr txBox="1"/>
          <p:nvPr/>
        </p:nvSpPr>
        <p:spPr>
          <a:xfrm>
            <a:off x="811233" y="5029207"/>
            <a:ext cx="48252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작업 수행 안정성 및 신뢰성 향상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사용자 인터페이스 추가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dirty="0"/>
              <a:t>실제 환경 시나리오 기반 테스트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DEED0D-900E-66D0-8BB4-ADF9A5C54ED3}"/>
              </a:ext>
            </a:extLst>
          </p:cNvPr>
          <p:cNvSpPr txBox="1"/>
          <p:nvPr/>
        </p:nvSpPr>
        <p:spPr>
          <a:xfrm>
            <a:off x="6582354" y="5001900"/>
            <a:ext cx="50389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600" b="1" dirty="0" err="1"/>
              <a:t>실환경</a:t>
            </a:r>
            <a:r>
              <a:rPr lang="ko-KR" altLang="en-US" sz="1600" b="1" dirty="0"/>
              <a:t> 대응 능력 확보</a:t>
            </a:r>
            <a:r>
              <a:rPr lang="en-US" altLang="ko-KR" sz="1600" b="1" dirty="0"/>
              <a:t> : </a:t>
            </a:r>
            <a:r>
              <a:rPr lang="ko-KR" altLang="en-US" sz="1600" dirty="0"/>
              <a:t>실제 환경에서 발생하는 비전 인식 오류 및 제어 이슈들을 식별하고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해결하기 위한 여러 방법을 실험적으로 적용함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6053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21"/>
          <p:cNvPicPr/>
          <p:nvPr/>
        </p:nvPicPr>
        <p:blipFill>
          <a:blip r:embed="rId2"/>
          <a:stretch/>
        </p:blipFill>
        <p:spPr>
          <a:xfrm>
            <a:off x="0" y="63360"/>
            <a:ext cx="12188880" cy="6854760"/>
          </a:xfrm>
          <a:prstGeom prst="rect">
            <a:avLst/>
          </a:prstGeom>
          <a:ln w="0">
            <a:noFill/>
          </a:ln>
        </p:spPr>
      </p:pic>
      <p:pic>
        <p:nvPicPr>
          <p:cNvPr id="100" name="그래픽 37"/>
          <p:cNvPicPr/>
          <p:nvPr/>
        </p:nvPicPr>
        <p:blipFill>
          <a:blip r:embed="rId3"/>
          <a:srcRect r="27518" b="23904"/>
          <a:stretch/>
        </p:blipFill>
        <p:spPr>
          <a:xfrm rot="10800000" flipH="1">
            <a:off x="7545960" y="3240"/>
            <a:ext cx="4642560" cy="3293280"/>
          </a:xfrm>
          <a:prstGeom prst="rect">
            <a:avLst/>
          </a:prstGeom>
          <a:ln w="0">
            <a:noFill/>
          </a:ln>
        </p:spPr>
      </p:pic>
      <p:grpSp>
        <p:nvGrpSpPr>
          <p:cNvPr id="101" name="그룹 1"/>
          <p:cNvGrpSpPr/>
          <p:nvPr/>
        </p:nvGrpSpPr>
        <p:grpSpPr>
          <a:xfrm>
            <a:off x="870840" y="519120"/>
            <a:ext cx="2253600" cy="1259280"/>
            <a:chOff x="870840" y="519120"/>
            <a:chExt cx="2253600" cy="1259280"/>
          </a:xfrm>
        </p:grpSpPr>
        <p:sp>
          <p:nvSpPr>
            <p:cNvPr id="102" name="TextBox 14"/>
            <p:cNvSpPr/>
            <p:nvPr/>
          </p:nvSpPr>
          <p:spPr>
            <a:xfrm>
              <a:off x="875520" y="957600"/>
              <a:ext cx="2248920" cy="82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4800" b="0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목 차</a:t>
              </a:r>
              <a:endParaRPr lang="en-US" sz="4800" b="0" strike="noStrike" spc="-1">
                <a:latin typeface="Noto Sans CJK KR"/>
              </a:endParaRPr>
            </a:p>
          </p:txBody>
        </p:sp>
        <p:sp>
          <p:nvSpPr>
            <p:cNvPr id="103" name="TextBox 26"/>
            <p:cNvSpPr/>
            <p:nvPr/>
          </p:nvSpPr>
          <p:spPr>
            <a:xfrm>
              <a:off x="870840" y="519120"/>
              <a:ext cx="2248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K-Digital Training</a:t>
              </a:r>
              <a:endParaRPr lang="en-US" sz="1800" b="0" strike="noStrike" spc="-1">
                <a:latin typeface="Noto Sans CJK KR"/>
              </a:endParaRPr>
            </a:p>
          </p:txBody>
        </p:sp>
      </p:grpSp>
      <p:grpSp>
        <p:nvGrpSpPr>
          <p:cNvPr id="104" name="그룹 2"/>
          <p:cNvGrpSpPr/>
          <p:nvPr/>
        </p:nvGrpSpPr>
        <p:grpSpPr>
          <a:xfrm>
            <a:off x="6242040" y="2376000"/>
            <a:ext cx="4736160" cy="577080"/>
            <a:chOff x="6242040" y="2376000"/>
            <a:chExt cx="4736160" cy="577080"/>
          </a:xfrm>
        </p:grpSpPr>
        <p:sp>
          <p:nvSpPr>
            <p:cNvPr id="105" name="TextBox 16"/>
            <p:cNvSpPr/>
            <p:nvPr/>
          </p:nvSpPr>
          <p:spPr>
            <a:xfrm>
              <a:off x="7065000" y="2514600"/>
              <a:ext cx="391320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개요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06" name="TextBox 28"/>
            <p:cNvSpPr/>
            <p:nvPr/>
          </p:nvSpPr>
          <p:spPr>
            <a:xfrm>
              <a:off x="6242040" y="2376000"/>
              <a:ext cx="79380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01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07" name="그룹 3"/>
          <p:cNvGrpSpPr/>
          <p:nvPr/>
        </p:nvGrpSpPr>
        <p:grpSpPr>
          <a:xfrm>
            <a:off x="6242040" y="3175560"/>
            <a:ext cx="3973680" cy="577080"/>
            <a:chOff x="6242040" y="3175560"/>
            <a:chExt cx="3973680" cy="577080"/>
          </a:xfrm>
        </p:grpSpPr>
        <p:sp>
          <p:nvSpPr>
            <p:cNvPr id="108" name="TextBox 17"/>
            <p:cNvSpPr/>
            <p:nvPr/>
          </p:nvSpPr>
          <p:spPr>
            <a:xfrm>
              <a:off x="7013880" y="3315600"/>
              <a:ext cx="320184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팀 구성 및 역할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09" name="TextBox 29"/>
            <p:cNvSpPr/>
            <p:nvPr/>
          </p:nvSpPr>
          <p:spPr>
            <a:xfrm>
              <a:off x="6242040" y="3175560"/>
              <a:ext cx="76140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02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10" name="그룹 4"/>
          <p:cNvGrpSpPr/>
          <p:nvPr/>
        </p:nvGrpSpPr>
        <p:grpSpPr>
          <a:xfrm>
            <a:off x="6242040" y="3974760"/>
            <a:ext cx="4182480" cy="577080"/>
            <a:chOff x="6242040" y="3974760"/>
            <a:chExt cx="4182480" cy="577080"/>
          </a:xfrm>
        </p:grpSpPr>
        <p:sp>
          <p:nvSpPr>
            <p:cNvPr id="111" name="TextBox 18"/>
            <p:cNvSpPr/>
            <p:nvPr/>
          </p:nvSpPr>
          <p:spPr>
            <a:xfrm>
              <a:off x="7013880" y="4116600"/>
              <a:ext cx="341064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절차 및 방법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12" name="TextBox 30"/>
            <p:cNvSpPr/>
            <p:nvPr/>
          </p:nvSpPr>
          <p:spPr>
            <a:xfrm>
              <a:off x="6242040" y="3974760"/>
              <a:ext cx="76140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03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13" name="그룹 6"/>
          <p:cNvGrpSpPr/>
          <p:nvPr/>
        </p:nvGrpSpPr>
        <p:grpSpPr>
          <a:xfrm>
            <a:off x="6242040" y="4773960"/>
            <a:ext cx="3253320" cy="577080"/>
            <a:chOff x="6242040" y="4773960"/>
            <a:chExt cx="3253320" cy="577080"/>
          </a:xfrm>
        </p:grpSpPr>
        <p:sp>
          <p:nvSpPr>
            <p:cNvPr id="114" name="TextBox 19"/>
            <p:cNvSpPr/>
            <p:nvPr/>
          </p:nvSpPr>
          <p:spPr>
            <a:xfrm>
              <a:off x="7013880" y="4917960"/>
              <a:ext cx="248148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15" name="TextBox 31"/>
            <p:cNvSpPr/>
            <p:nvPr/>
          </p:nvSpPr>
          <p:spPr>
            <a:xfrm>
              <a:off x="6242040" y="4773960"/>
              <a:ext cx="76140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04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16" name="그룹 7"/>
          <p:cNvGrpSpPr/>
          <p:nvPr/>
        </p:nvGrpSpPr>
        <p:grpSpPr>
          <a:xfrm>
            <a:off x="6242040" y="5573160"/>
            <a:ext cx="3973680" cy="577080"/>
            <a:chOff x="6242040" y="5573160"/>
            <a:chExt cx="3973680" cy="577080"/>
          </a:xfrm>
        </p:grpSpPr>
        <p:sp>
          <p:nvSpPr>
            <p:cNvPr id="117" name="TextBox 20"/>
            <p:cNvSpPr/>
            <p:nvPr/>
          </p:nvSpPr>
          <p:spPr>
            <a:xfrm>
              <a:off x="7013880" y="5718960"/>
              <a:ext cx="320184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자체 평가 의견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18" name="TextBox 32"/>
            <p:cNvSpPr/>
            <p:nvPr/>
          </p:nvSpPr>
          <p:spPr>
            <a:xfrm>
              <a:off x="6242040" y="5573160"/>
              <a:ext cx="76140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05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sp>
        <p:nvSpPr>
          <p:cNvPr id="119" name="TextBox 15"/>
          <p:cNvSpPr/>
          <p:nvPr/>
        </p:nvSpPr>
        <p:spPr>
          <a:xfrm>
            <a:off x="0" y="674388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20" name="그래픽 41"/>
          <p:cNvPicPr/>
          <p:nvPr/>
        </p:nvPicPr>
        <p:blipFill>
          <a:blip r:embed="rId4"/>
          <a:stretch/>
        </p:blipFill>
        <p:spPr>
          <a:xfrm>
            <a:off x="-1042560" y="4289040"/>
            <a:ext cx="139680" cy="139680"/>
          </a:xfrm>
          <a:prstGeom prst="rect">
            <a:avLst/>
          </a:prstGeom>
          <a:ln w="0">
            <a:noFill/>
          </a:ln>
        </p:spPr>
      </p:pic>
      <p:pic>
        <p:nvPicPr>
          <p:cNvPr id="121" name="그래픽 49"/>
          <p:cNvPicPr/>
          <p:nvPr/>
        </p:nvPicPr>
        <p:blipFill>
          <a:blip r:embed="rId5"/>
          <a:stretch/>
        </p:blipFill>
        <p:spPr>
          <a:xfrm>
            <a:off x="11072880" y="1555200"/>
            <a:ext cx="230040" cy="230040"/>
          </a:xfrm>
          <a:prstGeom prst="rect">
            <a:avLst/>
          </a:prstGeom>
          <a:ln w="0">
            <a:noFill/>
          </a:ln>
        </p:spPr>
      </p:pic>
      <p:pic>
        <p:nvPicPr>
          <p:cNvPr id="122" name="그래픽 51"/>
          <p:cNvPicPr/>
          <p:nvPr/>
        </p:nvPicPr>
        <p:blipFill>
          <a:blip r:embed="rId6"/>
          <a:stretch/>
        </p:blipFill>
        <p:spPr>
          <a:xfrm rot="2700000">
            <a:off x="11934720" y="300240"/>
            <a:ext cx="340560" cy="340560"/>
          </a:xfrm>
          <a:prstGeom prst="rect">
            <a:avLst/>
          </a:prstGeom>
          <a:ln w="0">
            <a:noFill/>
          </a:ln>
        </p:spPr>
      </p:pic>
      <p:grpSp>
        <p:nvGrpSpPr>
          <p:cNvPr id="123" name="그룹 8"/>
          <p:cNvGrpSpPr/>
          <p:nvPr/>
        </p:nvGrpSpPr>
        <p:grpSpPr>
          <a:xfrm>
            <a:off x="296640" y="1043280"/>
            <a:ext cx="6157800" cy="4368240"/>
            <a:chOff x="296640" y="1043280"/>
            <a:chExt cx="6157800" cy="4368240"/>
          </a:xfrm>
        </p:grpSpPr>
        <p:pic>
          <p:nvPicPr>
            <p:cNvPr id="124" name="그래픽 24"/>
            <p:cNvPicPr/>
            <p:nvPr/>
          </p:nvPicPr>
          <p:blipFill>
            <a:blip r:embed="rId7"/>
            <a:stretch/>
          </p:blipFill>
          <p:spPr>
            <a:xfrm>
              <a:off x="346320" y="1043280"/>
              <a:ext cx="6108120" cy="3430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5" name="그래픽 39"/>
            <p:cNvPicPr/>
            <p:nvPr/>
          </p:nvPicPr>
          <p:blipFill>
            <a:blip r:embed="rId8"/>
            <a:stretch/>
          </p:blipFill>
          <p:spPr>
            <a:xfrm>
              <a:off x="3709440" y="5176800"/>
              <a:ext cx="234720" cy="23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그래픽 45"/>
            <p:cNvPicPr/>
            <p:nvPr/>
          </p:nvPicPr>
          <p:blipFill>
            <a:blip r:embed="rId9"/>
            <a:stretch/>
          </p:blipFill>
          <p:spPr>
            <a:xfrm>
              <a:off x="4538160" y="4298400"/>
              <a:ext cx="103680" cy="10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7" name="그래픽 47"/>
            <p:cNvPicPr/>
            <p:nvPr/>
          </p:nvPicPr>
          <p:blipFill>
            <a:blip r:embed="rId10"/>
            <a:stretch/>
          </p:blipFill>
          <p:spPr>
            <a:xfrm>
              <a:off x="1203480" y="2752200"/>
              <a:ext cx="317160" cy="317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8" name="그래픽 53"/>
            <p:cNvPicPr/>
            <p:nvPr/>
          </p:nvPicPr>
          <p:blipFill>
            <a:blip r:embed="rId11"/>
            <a:stretch/>
          </p:blipFill>
          <p:spPr>
            <a:xfrm>
              <a:off x="296640" y="1824480"/>
              <a:ext cx="317160" cy="3009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그래픽 16"/>
          <p:cNvPicPr/>
          <p:nvPr/>
        </p:nvPicPr>
        <p:blipFill>
          <a:blip r:embed="rId3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130" name="사각형: 둥근 한쪽 모서리 17"/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131" name="그룹 19"/>
          <p:cNvGrpSpPr/>
          <p:nvPr/>
        </p:nvGrpSpPr>
        <p:grpSpPr>
          <a:xfrm>
            <a:off x="376200" y="333360"/>
            <a:ext cx="5945040" cy="822600"/>
            <a:chOff x="376200" y="333360"/>
            <a:chExt cx="5945040" cy="822600"/>
          </a:xfrm>
        </p:grpSpPr>
        <p:sp>
          <p:nvSpPr>
            <p:cNvPr id="132" name="TextBox 21"/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133" name="TextBox 22"/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개요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134" name="TextBox 24"/>
            <p:cNvSpPr/>
            <p:nvPr/>
          </p:nvSpPr>
          <p:spPr>
            <a:xfrm>
              <a:off x="376200" y="333360"/>
              <a:ext cx="12636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01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pic>
        <p:nvPicPr>
          <p:cNvPr id="135" name="그림 25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sp>
        <p:nvSpPr>
          <p:cNvPr id="136" name="TextBox 30"/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37" name="TextBox 31"/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38" name="그래픽 37"/>
          <p:cNvPicPr/>
          <p:nvPr/>
        </p:nvPicPr>
        <p:blipFill>
          <a:blip r:embed="rId5"/>
          <a:srcRect l="34970"/>
          <a:stretch/>
        </p:blipFill>
        <p:spPr>
          <a:xfrm rot="14660400">
            <a:off x="1080" y="5532840"/>
            <a:ext cx="1449360" cy="914040"/>
          </a:xfrm>
          <a:prstGeom prst="rect">
            <a:avLst/>
          </a:prstGeom>
          <a:ln w="0">
            <a:noFill/>
          </a:ln>
        </p:spPr>
      </p:pic>
      <p:pic>
        <p:nvPicPr>
          <p:cNvPr id="139" name="그래픽 76"/>
          <p:cNvPicPr/>
          <p:nvPr/>
        </p:nvPicPr>
        <p:blipFill>
          <a:blip r:embed="rId6"/>
          <a:stretch/>
        </p:blipFill>
        <p:spPr>
          <a:xfrm rot="21165600">
            <a:off x="8618400" y="4761360"/>
            <a:ext cx="3707280" cy="1866240"/>
          </a:xfrm>
          <a:prstGeom prst="rect">
            <a:avLst/>
          </a:prstGeom>
          <a:ln w="0">
            <a:noFill/>
          </a:ln>
        </p:spPr>
      </p:pic>
      <p:pic>
        <p:nvPicPr>
          <p:cNvPr id="140" name="그래픽 1"/>
          <p:cNvPicPr/>
          <p:nvPr/>
        </p:nvPicPr>
        <p:blipFill>
          <a:blip r:embed="rId7"/>
          <a:stretch/>
        </p:blipFill>
        <p:spPr>
          <a:xfrm>
            <a:off x="11690280" y="3164760"/>
            <a:ext cx="175320" cy="175320"/>
          </a:xfrm>
          <a:prstGeom prst="rect">
            <a:avLst/>
          </a:prstGeom>
          <a:ln w="0">
            <a:noFill/>
          </a:ln>
        </p:spPr>
      </p:pic>
      <p:pic>
        <p:nvPicPr>
          <p:cNvPr id="141" name="그래픽 2"/>
          <p:cNvPicPr/>
          <p:nvPr/>
        </p:nvPicPr>
        <p:blipFill>
          <a:blip r:embed="rId8"/>
          <a:stretch/>
        </p:blipFill>
        <p:spPr>
          <a:xfrm rot="20272200">
            <a:off x="384840" y="5442480"/>
            <a:ext cx="183600" cy="204480"/>
          </a:xfrm>
          <a:prstGeom prst="rect">
            <a:avLst/>
          </a:prstGeom>
          <a:ln w="0">
            <a:noFill/>
          </a:ln>
        </p:spPr>
      </p:pic>
      <p:pic>
        <p:nvPicPr>
          <p:cNvPr id="142" name="그래픽 3"/>
          <p:cNvPicPr/>
          <p:nvPr/>
        </p:nvPicPr>
        <p:blipFill>
          <a:blip r:embed="rId9"/>
          <a:srcRect l="44923"/>
          <a:stretch/>
        </p:blipFill>
        <p:spPr>
          <a:xfrm rot="10800000">
            <a:off x="11019600" y="4906440"/>
            <a:ext cx="1172520" cy="776880"/>
          </a:xfrm>
          <a:prstGeom prst="rect">
            <a:avLst/>
          </a:prstGeom>
          <a:ln w="0">
            <a:noFill/>
          </a:ln>
        </p:spPr>
      </p:pic>
      <p:pic>
        <p:nvPicPr>
          <p:cNvPr id="143" name="그래픽 4"/>
          <p:cNvPicPr/>
          <p:nvPr/>
        </p:nvPicPr>
        <p:blipFill>
          <a:blip r:embed="rId10"/>
          <a:srcRect l="45412"/>
          <a:stretch/>
        </p:blipFill>
        <p:spPr>
          <a:xfrm>
            <a:off x="0" y="3261960"/>
            <a:ext cx="2911680" cy="2844360"/>
          </a:xfrm>
          <a:prstGeom prst="rect">
            <a:avLst/>
          </a:prstGeom>
          <a:ln w="0">
            <a:noFill/>
          </a:ln>
        </p:spPr>
      </p:pic>
      <p:pic>
        <p:nvPicPr>
          <p:cNvPr id="144" name="그래픽 6"/>
          <p:cNvPicPr/>
          <p:nvPr/>
        </p:nvPicPr>
        <p:blipFill>
          <a:blip r:embed="rId11"/>
          <a:stretch/>
        </p:blipFill>
        <p:spPr>
          <a:xfrm>
            <a:off x="0" y="5934600"/>
            <a:ext cx="12188880" cy="920160"/>
          </a:xfrm>
          <a:prstGeom prst="rect">
            <a:avLst/>
          </a:prstGeom>
          <a:ln w="0">
            <a:noFill/>
          </a:ln>
        </p:spPr>
      </p:pic>
      <p:pic>
        <p:nvPicPr>
          <p:cNvPr id="145" name="그래픽 7"/>
          <p:cNvPicPr/>
          <p:nvPr/>
        </p:nvPicPr>
        <p:blipFill>
          <a:blip r:embed="rId12"/>
          <a:stretch/>
        </p:blipFill>
        <p:spPr>
          <a:xfrm>
            <a:off x="11672640" y="2241000"/>
            <a:ext cx="146160" cy="146160"/>
          </a:xfrm>
          <a:prstGeom prst="rect">
            <a:avLst/>
          </a:prstGeom>
          <a:ln w="0">
            <a:noFill/>
          </a:ln>
        </p:spPr>
      </p:pic>
      <p:grpSp>
        <p:nvGrpSpPr>
          <p:cNvPr id="146" name="그룹 13"/>
          <p:cNvGrpSpPr/>
          <p:nvPr/>
        </p:nvGrpSpPr>
        <p:grpSpPr>
          <a:xfrm>
            <a:off x="7338960" y="2343960"/>
            <a:ext cx="2118960" cy="3830040"/>
            <a:chOff x="7338960" y="2343960"/>
            <a:chExt cx="2118960" cy="3830040"/>
          </a:xfrm>
        </p:grpSpPr>
        <p:grpSp>
          <p:nvGrpSpPr>
            <p:cNvPr id="147" name="그룹 14"/>
            <p:cNvGrpSpPr/>
            <p:nvPr/>
          </p:nvGrpSpPr>
          <p:grpSpPr>
            <a:xfrm>
              <a:off x="7338960" y="2567520"/>
              <a:ext cx="2118960" cy="3606480"/>
              <a:chOff x="7338960" y="2567520"/>
              <a:chExt cx="2118960" cy="3606480"/>
            </a:xfrm>
          </p:grpSpPr>
          <p:sp>
            <p:nvSpPr>
              <p:cNvPr id="148" name="사각형: 둥근 위쪽 모서리 34"/>
              <p:cNvSpPr/>
              <p:nvPr/>
            </p:nvSpPr>
            <p:spPr>
              <a:xfrm>
                <a:off x="7338960" y="2567520"/>
                <a:ext cx="2118960" cy="360648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FEFB"/>
              </a:solidFill>
              <a:ln w="25560">
                <a:noFill/>
              </a:ln>
              <a:effectLst>
                <a:outerShdw blurRad="63360" rotWithShape="0">
                  <a:srgbClr val="FFD85C">
                    <a:alpha val="2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9" name="직사각형 38"/>
              <p:cNvSpPr/>
              <p:nvPr/>
            </p:nvSpPr>
            <p:spPr>
              <a:xfrm>
                <a:off x="7338960" y="6033960"/>
                <a:ext cx="2118960" cy="139680"/>
              </a:xfrm>
              <a:prstGeom prst="rect">
                <a:avLst/>
              </a:prstGeom>
              <a:solidFill>
                <a:srgbClr val="FFD85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50" name="그룹 15"/>
            <p:cNvGrpSpPr/>
            <p:nvPr/>
          </p:nvGrpSpPr>
          <p:grpSpPr>
            <a:xfrm>
              <a:off x="8184600" y="2343960"/>
              <a:ext cx="413640" cy="378360"/>
              <a:chOff x="8184600" y="2343960"/>
              <a:chExt cx="413640" cy="378360"/>
            </a:xfrm>
          </p:grpSpPr>
          <p:sp>
            <p:nvSpPr>
              <p:cNvPr id="151" name="육각형 20"/>
              <p:cNvSpPr/>
              <p:nvPr/>
            </p:nvSpPr>
            <p:spPr>
              <a:xfrm>
                <a:off x="8193240" y="2373480"/>
                <a:ext cx="405000" cy="34884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D85C"/>
              </a:solidFill>
              <a:ln w="25560">
                <a:solidFill>
                  <a:srgbClr val="FFD85C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자유형: 도형 23"/>
              <p:cNvSpPr/>
              <p:nvPr/>
            </p:nvSpPr>
            <p:spPr>
              <a:xfrm rot="4666800">
                <a:off x="8220240" y="2366640"/>
                <a:ext cx="303120" cy="31752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34117"/>
                    </a:srgbClr>
                  </a:gs>
                  <a:gs pos="100000">
                    <a:srgbClr val="FFD85C">
                      <a:alpha val="39215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3" name="TextBox 26"/>
              <p:cNvSpPr/>
              <p:nvPr/>
            </p:nvSpPr>
            <p:spPr>
              <a:xfrm>
                <a:off x="8269560" y="2439000"/>
                <a:ext cx="25236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4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54" name="TextBox 18"/>
            <p:cNvSpPr/>
            <p:nvPr/>
          </p:nvSpPr>
          <p:spPr>
            <a:xfrm>
              <a:off x="7548120" y="3060000"/>
              <a:ext cx="1701000" cy="72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프로젝트</a:t>
              </a:r>
              <a:br>
                <a:rPr sz="1900"/>
              </a:b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구조</a:t>
              </a:r>
              <a:endParaRPr lang="en-US" sz="1900" b="0" strike="noStrike" spc="-1">
                <a:latin typeface="Noto Sans CJK KR"/>
              </a:endParaRPr>
            </a:p>
          </p:txBody>
        </p:sp>
      </p:grpSp>
      <p:grpSp>
        <p:nvGrpSpPr>
          <p:cNvPr id="155" name="그룹 44"/>
          <p:cNvGrpSpPr/>
          <p:nvPr/>
        </p:nvGrpSpPr>
        <p:grpSpPr>
          <a:xfrm>
            <a:off x="491760" y="2339280"/>
            <a:ext cx="2118960" cy="3830040"/>
            <a:chOff x="491760" y="2339280"/>
            <a:chExt cx="2118960" cy="3830040"/>
          </a:xfrm>
        </p:grpSpPr>
        <p:grpSp>
          <p:nvGrpSpPr>
            <p:cNvPr id="156" name="그룹 80"/>
            <p:cNvGrpSpPr/>
            <p:nvPr/>
          </p:nvGrpSpPr>
          <p:grpSpPr>
            <a:xfrm>
              <a:off x="491760" y="2562840"/>
              <a:ext cx="2118960" cy="3606480"/>
              <a:chOff x="491760" y="2562840"/>
              <a:chExt cx="2118960" cy="3606480"/>
            </a:xfrm>
          </p:grpSpPr>
          <p:sp>
            <p:nvSpPr>
              <p:cNvPr id="157" name="사각형: 둥근 위쪽 모서리 88"/>
              <p:cNvSpPr/>
              <p:nvPr/>
            </p:nvSpPr>
            <p:spPr>
              <a:xfrm>
                <a:off x="491760" y="2562840"/>
                <a:ext cx="2118960" cy="360648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 dirty="0"/>
              </a:p>
            </p:txBody>
          </p:sp>
          <p:sp>
            <p:nvSpPr>
              <p:cNvPr id="158" name="직사각형 89"/>
              <p:cNvSpPr/>
              <p:nvPr/>
            </p:nvSpPr>
            <p:spPr>
              <a:xfrm>
                <a:off x="491760" y="6029280"/>
                <a:ext cx="2118960" cy="13968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9" name="TextBox 81"/>
            <p:cNvSpPr/>
            <p:nvPr/>
          </p:nvSpPr>
          <p:spPr>
            <a:xfrm>
              <a:off x="700920" y="3055320"/>
              <a:ext cx="1701000" cy="99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프로젝트 주제 및 선정 배경</a:t>
              </a:r>
              <a:r>
                <a:rPr lang="en-US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, </a:t>
              </a:r>
              <a:br>
                <a:rPr sz="1800"/>
              </a:b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기획의도</a:t>
              </a:r>
              <a:endParaRPr lang="en-US" sz="1800" b="0" strike="noStrike" spc="-1">
                <a:latin typeface="Noto Sans CJK KR"/>
              </a:endParaRPr>
            </a:p>
          </p:txBody>
        </p:sp>
        <p:grpSp>
          <p:nvGrpSpPr>
            <p:cNvPr id="160" name="그룹 82"/>
            <p:cNvGrpSpPr/>
            <p:nvPr/>
          </p:nvGrpSpPr>
          <p:grpSpPr>
            <a:xfrm>
              <a:off x="1380240" y="2339280"/>
              <a:ext cx="413640" cy="378360"/>
              <a:chOff x="1380240" y="2339280"/>
              <a:chExt cx="413640" cy="378360"/>
            </a:xfrm>
          </p:grpSpPr>
          <p:sp>
            <p:nvSpPr>
              <p:cNvPr id="161" name="육각형 85"/>
              <p:cNvSpPr/>
              <p:nvPr/>
            </p:nvSpPr>
            <p:spPr>
              <a:xfrm>
                <a:off x="1388880" y="2368800"/>
                <a:ext cx="405000" cy="34884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2" name="자유형: 도형 86"/>
              <p:cNvSpPr/>
              <p:nvPr/>
            </p:nvSpPr>
            <p:spPr>
              <a:xfrm rot="4666800">
                <a:off x="1415880" y="2361960"/>
                <a:ext cx="303120" cy="31752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3" name="TextBox 87"/>
              <p:cNvSpPr/>
              <p:nvPr/>
            </p:nvSpPr>
            <p:spPr>
              <a:xfrm>
                <a:off x="1465200" y="2434320"/>
                <a:ext cx="25236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1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64" name="TextBox 83"/>
            <p:cNvSpPr/>
            <p:nvPr/>
          </p:nvSpPr>
          <p:spPr>
            <a:xfrm>
              <a:off x="491760" y="4448520"/>
              <a:ext cx="2118960" cy="89173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복잡한 도로에서 안전하고 </a:t>
              </a:r>
              <a:br>
                <a:rPr lang="en-US" alt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</a:br>
              <a:r>
                <a:rPr 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효율적으로 주행하는 </a:t>
              </a:r>
              <a:br>
                <a:rPr lang="en-US" alt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</a:br>
              <a:r>
                <a:rPr 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시스템을 개발하여 자율 주행 </a:t>
              </a:r>
              <a:br>
                <a:rPr lang="en-US" alt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</a:br>
              <a:r>
                <a:rPr 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기술의 실용성 향상에 기여</a:t>
              </a:r>
              <a:endParaRPr lang="en-US" sz="1200" b="0" strike="noStrike" spc="-1" dirty="0">
                <a:latin typeface="Noto Sans CJK KR"/>
              </a:endParaRPr>
            </a:p>
          </p:txBody>
        </p:sp>
      </p:grpSp>
      <p:grpSp>
        <p:nvGrpSpPr>
          <p:cNvPr id="166" name="그룹 90"/>
          <p:cNvGrpSpPr/>
          <p:nvPr/>
        </p:nvGrpSpPr>
        <p:grpSpPr>
          <a:xfrm>
            <a:off x="2774160" y="2343960"/>
            <a:ext cx="2118960" cy="3830040"/>
            <a:chOff x="2774160" y="2343960"/>
            <a:chExt cx="2118960" cy="3830040"/>
          </a:xfrm>
        </p:grpSpPr>
        <p:grpSp>
          <p:nvGrpSpPr>
            <p:cNvPr id="167" name="그룹 91"/>
            <p:cNvGrpSpPr/>
            <p:nvPr/>
          </p:nvGrpSpPr>
          <p:grpSpPr>
            <a:xfrm>
              <a:off x="2774160" y="2567520"/>
              <a:ext cx="2118960" cy="3606480"/>
              <a:chOff x="2774160" y="2567520"/>
              <a:chExt cx="2118960" cy="3606480"/>
            </a:xfrm>
          </p:grpSpPr>
          <p:sp>
            <p:nvSpPr>
              <p:cNvPr id="168" name="사각형: 둥근 위쪽 모서리 99"/>
              <p:cNvSpPr/>
              <p:nvPr/>
            </p:nvSpPr>
            <p:spPr>
              <a:xfrm>
                <a:off x="2774160" y="2567520"/>
                <a:ext cx="2118960" cy="360648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FEFB"/>
              </a:solidFill>
              <a:ln w="25560">
                <a:noFill/>
              </a:ln>
              <a:effectLst>
                <a:outerShdw blurRad="63360" rotWithShape="0">
                  <a:srgbClr val="FFD85C">
                    <a:alpha val="2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9" name="직사각형 100"/>
              <p:cNvSpPr/>
              <p:nvPr/>
            </p:nvSpPr>
            <p:spPr>
              <a:xfrm>
                <a:off x="2774160" y="6033960"/>
                <a:ext cx="2118960" cy="139680"/>
              </a:xfrm>
              <a:prstGeom prst="rect">
                <a:avLst/>
              </a:prstGeom>
              <a:solidFill>
                <a:srgbClr val="FFD85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0" name="그룹 92"/>
            <p:cNvGrpSpPr/>
            <p:nvPr/>
          </p:nvGrpSpPr>
          <p:grpSpPr>
            <a:xfrm>
              <a:off x="3669480" y="2343960"/>
              <a:ext cx="414000" cy="378360"/>
              <a:chOff x="3669480" y="2343960"/>
              <a:chExt cx="414000" cy="378360"/>
            </a:xfrm>
          </p:grpSpPr>
          <p:sp>
            <p:nvSpPr>
              <p:cNvPr id="171" name="육각형 96"/>
              <p:cNvSpPr/>
              <p:nvPr/>
            </p:nvSpPr>
            <p:spPr>
              <a:xfrm>
                <a:off x="3678480" y="2373480"/>
                <a:ext cx="405000" cy="34884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D85C"/>
              </a:solidFill>
              <a:ln w="25560">
                <a:solidFill>
                  <a:srgbClr val="FFD85C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2" name="자유형: 도형 97"/>
              <p:cNvSpPr/>
              <p:nvPr/>
            </p:nvSpPr>
            <p:spPr>
              <a:xfrm rot="4666800">
                <a:off x="3705120" y="2366640"/>
                <a:ext cx="303120" cy="31752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34117"/>
                    </a:srgbClr>
                  </a:gs>
                  <a:gs pos="100000">
                    <a:srgbClr val="FFD85C">
                      <a:alpha val="39215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3" name="TextBox 98"/>
              <p:cNvSpPr/>
              <p:nvPr/>
            </p:nvSpPr>
            <p:spPr>
              <a:xfrm>
                <a:off x="3754800" y="2439000"/>
                <a:ext cx="25236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2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74" name="TextBox 93"/>
            <p:cNvSpPr/>
            <p:nvPr/>
          </p:nvSpPr>
          <p:spPr>
            <a:xfrm>
              <a:off x="2983320" y="3060000"/>
              <a:ext cx="1701000" cy="72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프로젝트</a:t>
              </a:r>
              <a:br>
                <a:rPr sz="1900"/>
              </a:b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내용 </a:t>
              </a:r>
              <a:endParaRPr lang="en-US" sz="1900" b="0" strike="noStrike" spc="-1">
                <a:latin typeface="Noto Sans CJK KR"/>
              </a:endParaRPr>
            </a:p>
          </p:txBody>
        </p:sp>
        <p:sp>
          <p:nvSpPr>
            <p:cNvPr id="175" name="TextBox 94"/>
            <p:cNvSpPr/>
            <p:nvPr/>
          </p:nvSpPr>
          <p:spPr>
            <a:xfrm>
              <a:off x="2774160" y="4453200"/>
              <a:ext cx="2118960" cy="891739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-  </a:t>
              </a:r>
              <a:r>
                <a:rPr 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도로 표지판 인식 및 </a:t>
              </a:r>
              <a:br>
                <a:rPr sz="1200" dirty="0"/>
              </a:br>
              <a:r>
                <a:rPr 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자율 주행 로봇 제어</a:t>
              </a:r>
              <a:br>
                <a:rPr sz="1200" dirty="0"/>
              </a:br>
              <a:endParaRPr lang="en-US" sz="1200" b="0" strike="noStrike" spc="-1" dirty="0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- </a:t>
              </a:r>
              <a:r>
                <a:rPr lang="ko-KR" altLang="en-US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사용자 환경 설정 </a:t>
              </a:r>
              <a:r>
                <a:rPr lang="en-US" alt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GUI</a:t>
              </a:r>
              <a:endParaRPr lang="en-US" sz="1200" b="0" strike="noStrike" spc="-1" dirty="0">
                <a:latin typeface="Noto Sans CJK KR"/>
              </a:endParaRPr>
            </a:p>
          </p:txBody>
        </p:sp>
      </p:grpSp>
      <p:grpSp>
        <p:nvGrpSpPr>
          <p:cNvPr id="177" name="그룹 101"/>
          <p:cNvGrpSpPr/>
          <p:nvPr/>
        </p:nvGrpSpPr>
        <p:grpSpPr>
          <a:xfrm>
            <a:off x="5054400" y="2343960"/>
            <a:ext cx="2121120" cy="3967398"/>
            <a:chOff x="5054400" y="2343960"/>
            <a:chExt cx="2121120" cy="3967398"/>
          </a:xfrm>
        </p:grpSpPr>
        <p:grpSp>
          <p:nvGrpSpPr>
            <p:cNvPr id="178" name="그룹 102"/>
            <p:cNvGrpSpPr/>
            <p:nvPr/>
          </p:nvGrpSpPr>
          <p:grpSpPr>
            <a:xfrm>
              <a:off x="5056560" y="2567520"/>
              <a:ext cx="2118960" cy="3606480"/>
              <a:chOff x="5056560" y="2567520"/>
              <a:chExt cx="2118960" cy="3606480"/>
            </a:xfrm>
          </p:grpSpPr>
          <p:sp>
            <p:nvSpPr>
              <p:cNvPr id="179" name="사각형: 둥근 위쪽 모서리 110"/>
              <p:cNvSpPr/>
              <p:nvPr/>
            </p:nvSpPr>
            <p:spPr>
              <a:xfrm>
                <a:off x="5056560" y="2567520"/>
                <a:ext cx="2118960" cy="360648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" name="직사각형 111"/>
              <p:cNvSpPr/>
              <p:nvPr/>
            </p:nvSpPr>
            <p:spPr>
              <a:xfrm>
                <a:off x="5056560" y="6033960"/>
                <a:ext cx="2118960" cy="13968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1" name="그룹 103"/>
            <p:cNvGrpSpPr/>
            <p:nvPr/>
          </p:nvGrpSpPr>
          <p:grpSpPr>
            <a:xfrm>
              <a:off x="5904720" y="2343960"/>
              <a:ext cx="414000" cy="378360"/>
              <a:chOff x="5904720" y="2343960"/>
              <a:chExt cx="414000" cy="378360"/>
            </a:xfrm>
          </p:grpSpPr>
          <p:sp>
            <p:nvSpPr>
              <p:cNvPr id="182" name="육각형 107"/>
              <p:cNvSpPr/>
              <p:nvPr/>
            </p:nvSpPr>
            <p:spPr>
              <a:xfrm>
                <a:off x="5913720" y="2373480"/>
                <a:ext cx="405000" cy="34884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3" name="자유형: 도형 108"/>
              <p:cNvSpPr/>
              <p:nvPr/>
            </p:nvSpPr>
            <p:spPr>
              <a:xfrm rot="4666800">
                <a:off x="5940360" y="2366640"/>
                <a:ext cx="303120" cy="31752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4" name="TextBox 109"/>
              <p:cNvSpPr/>
              <p:nvPr/>
            </p:nvSpPr>
            <p:spPr>
              <a:xfrm>
                <a:off x="5990040" y="2439000"/>
                <a:ext cx="25236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3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85" name="TextBox 104"/>
            <p:cNvSpPr/>
            <p:nvPr/>
          </p:nvSpPr>
          <p:spPr>
            <a:xfrm>
              <a:off x="5265720" y="3060000"/>
              <a:ext cx="1701000" cy="69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활용 장비 및</a:t>
              </a:r>
              <a:br>
                <a:rPr sz="1800"/>
              </a:b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재료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186" name="TextBox 105"/>
            <p:cNvSpPr/>
            <p:nvPr/>
          </p:nvSpPr>
          <p:spPr>
            <a:xfrm>
              <a:off x="5054400" y="4453200"/>
              <a:ext cx="2118960" cy="185815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marL="171450" indent="-171450" algn="ctr">
                <a:lnSpc>
                  <a:spcPct val="110000"/>
                </a:lnSpc>
                <a:buFontTx/>
                <a:buChar char="-"/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Turtlebot3 Waffle</a:t>
              </a:r>
              <a:br>
                <a:rPr lang="en-US" altLang="ko-KR" sz="1200" spc="-1" dirty="0">
                  <a:solidFill>
                    <a:srgbClr val="000000"/>
                  </a:solidFill>
                  <a:latin typeface="맑은 고딕"/>
                  <a:ea typeface="맑은 고딕"/>
                </a:rPr>
              </a:br>
              <a:r>
                <a:rPr lang="en-US" altLang="ko-KR" sz="300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endParaRPr lang="en-US" sz="1200" b="0" strike="noStrike" spc="-1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</a:pPr>
              <a:r>
                <a:rPr lang="en-US" altLang="ko-KR" sz="1200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NVIDIA Jetson</a:t>
              </a: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</a:pPr>
              <a:r>
                <a:rPr lang="en-US" altLang="ko-KR" sz="1200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(</a:t>
              </a:r>
              <a:r>
                <a:rPr lang="ko-KR" altLang="en-US" sz="1200" spc="-1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매니퓰레이터</a:t>
              </a:r>
              <a:r>
                <a:rPr lang="en-US" altLang="ko-KR" sz="1200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)</a:t>
              </a: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</a:pPr>
              <a:r>
                <a:rPr lang="en-US" altLang="ko-KR" sz="1200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Gazebo</a:t>
              </a:r>
              <a:br>
                <a:rPr lang="en-US" altLang="ko-KR" sz="1200" spc="-1" dirty="0">
                  <a:solidFill>
                    <a:srgbClr val="000000"/>
                  </a:solidFill>
                  <a:latin typeface="맑은 고딕"/>
                  <a:ea typeface="맑은 고딕"/>
                </a:rPr>
              </a:br>
              <a:r>
                <a:rPr lang="en-US" altLang="ko-KR" sz="300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endParaRPr lang="en-US" sz="1200" b="0" strike="noStrike" spc="-1" dirty="0">
                <a:solidFill>
                  <a:srgbClr val="000000"/>
                </a:solidFill>
                <a:latin typeface="맑은 고딕"/>
                <a:ea typeface="맑은 고딕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Python</a:t>
              </a:r>
              <a:br>
                <a:rPr lang="en-US" sz="1200" b="0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</a:br>
              <a:r>
                <a:rPr lang="en-US" sz="300" b="0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Ubuntu 22.04</a:t>
              </a:r>
              <a:endParaRPr lang="en-US" sz="1200" b="0" strike="noStrike" spc="-1" dirty="0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 dirty="0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 dirty="0">
                <a:latin typeface="Noto Sans CJK KR"/>
              </a:endParaRPr>
            </a:p>
          </p:txBody>
        </p:sp>
      </p:grpSp>
      <p:grpSp>
        <p:nvGrpSpPr>
          <p:cNvPr id="188" name="그룹 112"/>
          <p:cNvGrpSpPr/>
          <p:nvPr/>
        </p:nvGrpSpPr>
        <p:grpSpPr>
          <a:xfrm>
            <a:off x="9616680" y="2343960"/>
            <a:ext cx="2123640" cy="3830040"/>
            <a:chOff x="9616680" y="2343960"/>
            <a:chExt cx="2123640" cy="3830040"/>
          </a:xfrm>
        </p:grpSpPr>
        <p:grpSp>
          <p:nvGrpSpPr>
            <p:cNvPr id="189" name="그룹 113"/>
            <p:cNvGrpSpPr/>
            <p:nvPr/>
          </p:nvGrpSpPr>
          <p:grpSpPr>
            <a:xfrm>
              <a:off x="9621360" y="2567520"/>
              <a:ext cx="2118960" cy="3606480"/>
              <a:chOff x="9621360" y="2567520"/>
              <a:chExt cx="2118960" cy="3606480"/>
            </a:xfrm>
          </p:grpSpPr>
          <p:sp>
            <p:nvSpPr>
              <p:cNvPr id="190" name="사각형: 둥근 위쪽 모서리 121"/>
              <p:cNvSpPr/>
              <p:nvPr/>
            </p:nvSpPr>
            <p:spPr>
              <a:xfrm>
                <a:off x="9621360" y="2567520"/>
                <a:ext cx="2118960" cy="360648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1" name="직사각형 122"/>
              <p:cNvSpPr/>
              <p:nvPr/>
            </p:nvSpPr>
            <p:spPr>
              <a:xfrm>
                <a:off x="9621360" y="6033960"/>
                <a:ext cx="2118960" cy="13968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92" name="그룹 114"/>
            <p:cNvGrpSpPr/>
            <p:nvPr/>
          </p:nvGrpSpPr>
          <p:grpSpPr>
            <a:xfrm>
              <a:off x="10469520" y="2343960"/>
              <a:ext cx="414000" cy="378360"/>
              <a:chOff x="10469520" y="2343960"/>
              <a:chExt cx="414000" cy="378360"/>
            </a:xfrm>
          </p:grpSpPr>
          <p:sp>
            <p:nvSpPr>
              <p:cNvPr id="193" name="육각형 118"/>
              <p:cNvSpPr/>
              <p:nvPr/>
            </p:nvSpPr>
            <p:spPr>
              <a:xfrm>
                <a:off x="10478520" y="2373480"/>
                <a:ext cx="405000" cy="34884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4" name="자유형: 도형 119"/>
              <p:cNvSpPr/>
              <p:nvPr/>
            </p:nvSpPr>
            <p:spPr>
              <a:xfrm rot="4666800">
                <a:off x="10505160" y="2366640"/>
                <a:ext cx="303120" cy="31752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95" name="TextBox 120"/>
              <p:cNvSpPr/>
              <p:nvPr/>
            </p:nvSpPr>
            <p:spPr>
              <a:xfrm>
                <a:off x="10554840" y="2439000"/>
                <a:ext cx="25236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5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96" name="TextBox 115"/>
            <p:cNvSpPr/>
            <p:nvPr/>
          </p:nvSpPr>
          <p:spPr>
            <a:xfrm>
              <a:off x="9823320" y="3060000"/>
              <a:ext cx="1701000" cy="69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활용방안 및</a:t>
              </a:r>
              <a:br>
                <a:rPr sz="1800"/>
              </a:b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기대 효과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197" name="TextBox 116"/>
            <p:cNvSpPr/>
            <p:nvPr/>
          </p:nvSpPr>
          <p:spPr>
            <a:xfrm>
              <a:off x="9616680" y="4453200"/>
              <a:ext cx="2118960" cy="129800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- </a:t>
              </a:r>
              <a:r>
                <a:rPr 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자율 주행 차량 및 서비스 </a:t>
              </a:r>
              <a:br>
                <a:rPr lang="en-US" alt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</a:br>
              <a:r>
                <a:rPr 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로봇 등 다양한 분야에 활용</a:t>
              </a:r>
              <a:endParaRPr lang="en-US" sz="1200" b="0" strike="noStrike" spc="-1" dirty="0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 </a:t>
              </a:r>
              <a:endParaRPr lang="en-US" sz="1200" b="0" strike="noStrike" spc="-1" dirty="0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- </a:t>
              </a:r>
              <a:r>
                <a:rPr 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교통 규칙 준수 및 안전성을 높이고</a:t>
              </a:r>
              <a:r>
                <a:rPr lang="en-US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, </a:t>
              </a:r>
              <a:r>
                <a:rPr 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실제 환경 적용을 </a:t>
              </a:r>
              <a:br>
                <a:rPr lang="en-US" alt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</a:br>
              <a:r>
                <a:rPr lang="ko-KR" sz="1200" b="0" strike="noStrike" spc="-1" dirty="0">
                  <a:solidFill>
                    <a:srgbClr val="000000"/>
                  </a:solidFill>
                  <a:latin typeface="Noto Sans CJK KR"/>
                  <a:ea typeface="DejaVu Sans"/>
                </a:rPr>
                <a:t>위한 기반 기술로서 기여</a:t>
              </a:r>
              <a:endParaRPr lang="en-US" sz="1200" b="0" strike="noStrike" spc="-1" dirty="0">
                <a:latin typeface="Noto Sans CJK KR"/>
              </a:endParaRPr>
            </a:p>
          </p:txBody>
        </p:sp>
      </p:grpSp>
      <p:sp>
        <p:nvSpPr>
          <p:cNvPr id="199" name="TextBox 77"/>
          <p:cNvSpPr/>
          <p:nvPr/>
        </p:nvSpPr>
        <p:spPr>
          <a:xfrm>
            <a:off x="7358040" y="4446728"/>
            <a:ext cx="2118960" cy="155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sz="1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사용자 환경 설정</a:t>
            </a:r>
            <a:r>
              <a:rPr lang="en-US" altLang="ko-KR" sz="1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(GUI)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br>
              <a:rPr lang="en-US" altLang="ko-KR" sz="1200" spc="-1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300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200" b="0" strike="noStrike" spc="-1" dirty="0">
              <a:latin typeface="Noto Sans CJK KR"/>
            </a:endParaRPr>
          </a:p>
          <a:p>
            <a:pPr algn="ctr">
              <a:lnSpc>
                <a:spcPct val="11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sz="1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라인 검출</a:t>
            </a:r>
            <a:br>
              <a:rPr lang="en-US" altLang="ko-KR" sz="1200" spc="-1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300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200" b="0" strike="noStrike" spc="-1" dirty="0">
              <a:latin typeface="Noto Sans CJK KR"/>
            </a:endParaRPr>
          </a:p>
          <a:p>
            <a:pPr algn="ctr">
              <a:lnSpc>
                <a:spcPct val="11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sz="1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신호등</a:t>
            </a:r>
            <a:br>
              <a:rPr lang="en-US" altLang="ko-KR" sz="1200" spc="-1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300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200" b="0" strike="noStrike" spc="-1" dirty="0">
              <a:latin typeface="Noto Sans CJK KR"/>
            </a:endParaRPr>
          </a:p>
          <a:p>
            <a:pPr algn="ctr">
              <a:lnSpc>
                <a:spcPct val="11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sz="12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차단바</a:t>
            </a:r>
            <a:br>
              <a:rPr lang="en-US" altLang="ko-KR" sz="1200" spc="-1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300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200" b="0" strike="noStrike" spc="-1" dirty="0">
              <a:latin typeface="Noto Sans CJK KR"/>
            </a:endParaRPr>
          </a:p>
          <a:p>
            <a:pPr algn="ctr">
              <a:lnSpc>
                <a:spcPct val="11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sz="1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표지판 객체 검출</a:t>
            </a:r>
            <a:br>
              <a:rPr lang="en-US" altLang="ko-KR" sz="1200" spc="-1" dirty="0">
                <a:solidFill>
                  <a:srgbClr val="000000"/>
                </a:solidFill>
                <a:latin typeface="맑은 고딕"/>
                <a:ea typeface="맑은 고딕"/>
              </a:rPr>
            </a:br>
            <a:r>
              <a:rPr lang="en-US" altLang="ko-KR" sz="300" spc="-1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endParaRPr lang="en-US" sz="1200" b="0" strike="noStrike" spc="-1" dirty="0">
              <a:latin typeface="Noto Sans CJK KR"/>
            </a:endParaRPr>
          </a:p>
          <a:p>
            <a:pPr algn="ctr">
              <a:lnSpc>
                <a:spcPct val="110000"/>
              </a:lnSpc>
              <a:buNone/>
            </a:pPr>
            <a:r>
              <a:rPr lang="en-US" sz="1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- </a:t>
            </a:r>
            <a:r>
              <a:rPr lang="ko-KR" sz="12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로봇 제어</a:t>
            </a:r>
            <a:endParaRPr lang="en-US" sz="1200" b="0" strike="noStrike" spc="-1" dirty="0">
              <a:latin typeface="Noto Sans CJK KR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F81C4F0-BB0B-2266-766D-F0EB280BC8DE}"/>
              </a:ext>
            </a:extLst>
          </p:cNvPr>
          <p:cNvCxnSpPr>
            <a:cxnSpLocks/>
          </p:cNvCxnSpPr>
          <p:nvPr/>
        </p:nvCxnSpPr>
        <p:spPr>
          <a:xfrm>
            <a:off x="1448830" y="4260129"/>
            <a:ext cx="208445" cy="0"/>
          </a:xfrm>
          <a:prstGeom prst="line">
            <a:avLst/>
          </a:prstGeom>
          <a:ln w="19050">
            <a:solidFill>
              <a:srgbClr val="337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AE80AA-8D7F-AD75-12A4-BF67CB38F476}"/>
              </a:ext>
            </a:extLst>
          </p:cNvPr>
          <p:cNvCxnSpPr>
            <a:cxnSpLocks/>
          </p:cNvCxnSpPr>
          <p:nvPr/>
        </p:nvCxnSpPr>
        <p:spPr>
          <a:xfrm>
            <a:off x="3731202" y="4260129"/>
            <a:ext cx="208445" cy="0"/>
          </a:xfrm>
          <a:prstGeom prst="line">
            <a:avLst/>
          </a:prstGeom>
          <a:ln w="19050">
            <a:solidFill>
              <a:srgbClr val="FFD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5C9C09A-3D31-FEF0-F629-BE103210C0DB}"/>
              </a:ext>
            </a:extLst>
          </p:cNvPr>
          <p:cNvCxnSpPr>
            <a:cxnSpLocks/>
          </p:cNvCxnSpPr>
          <p:nvPr/>
        </p:nvCxnSpPr>
        <p:spPr>
          <a:xfrm>
            <a:off x="6011305" y="4260129"/>
            <a:ext cx="208445" cy="0"/>
          </a:xfrm>
          <a:prstGeom prst="line">
            <a:avLst/>
          </a:prstGeom>
          <a:ln w="19050">
            <a:solidFill>
              <a:srgbClr val="337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0F3EC90-B74E-D3F4-BF50-E5B92E3B96A1}"/>
              </a:ext>
            </a:extLst>
          </p:cNvPr>
          <p:cNvCxnSpPr>
            <a:cxnSpLocks/>
          </p:cNvCxnSpPr>
          <p:nvPr/>
        </p:nvCxnSpPr>
        <p:spPr>
          <a:xfrm>
            <a:off x="10573781" y="4260129"/>
            <a:ext cx="208445" cy="0"/>
          </a:xfrm>
          <a:prstGeom prst="line">
            <a:avLst/>
          </a:prstGeom>
          <a:ln w="19050">
            <a:solidFill>
              <a:srgbClr val="337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B8CF178-B2C2-4E31-3B11-1195728ED383}"/>
              </a:ext>
            </a:extLst>
          </p:cNvPr>
          <p:cNvCxnSpPr>
            <a:cxnSpLocks/>
          </p:cNvCxnSpPr>
          <p:nvPr/>
        </p:nvCxnSpPr>
        <p:spPr>
          <a:xfrm>
            <a:off x="8328248" y="4293096"/>
            <a:ext cx="208445" cy="0"/>
          </a:xfrm>
          <a:prstGeom prst="line">
            <a:avLst/>
          </a:prstGeom>
          <a:ln w="19050">
            <a:solidFill>
              <a:srgbClr val="FFD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그래픽 190"/>
          <p:cNvPicPr/>
          <p:nvPr/>
        </p:nvPicPr>
        <p:blipFill>
          <a:blip r:embed="rId3"/>
          <a:stretch/>
        </p:blipFill>
        <p:spPr>
          <a:xfrm>
            <a:off x="-6840" y="11124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01" name="사각형: 둥근 한쪽 모서리 38"/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02" name="그룹 2"/>
          <p:cNvGrpSpPr/>
          <p:nvPr/>
        </p:nvGrpSpPr>
        <p:grpSpPr>
          <a:xfrm>
            <a:off x="376200" y="333360"/>
            <a:ext cx="5945040" cy="822600"/>
            <a:chOff x="376200" y="333360"/>
            <a:chExt cx="5945040" cy="822600"/>
          </a:xfrm>
        </p:grpSpPr>
        <p:sp>
          <p:nvSpPr>
            <p:cNvPr id="203" name="TextBox 26"/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04" name="TextBox 10"/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팀 구성 및 역할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05" name="TextBox 12"/>
            <p:cNvSpPr/>
            <p:nvPr/>
          </p:nvSpPr>
          <p:spPr>
            <a:xfrm>
              <a:off x="376200" y="333360"/>
              <a:ext cx="12636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02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pic>
        <p:nvPicPr>
          <p:cNvPr id="206" name="그림 34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grpSp>
        <p:nvGrpSpPr>
          <p:cNvPr id="207" name="그룹 4"/>
          <p:cNvGrpSpPr/>
          <p:nvPr/>
        </p:nvGrpSpPr>
        <p:grpSpPr>
          <a:xfrm>
            <a:off x="541800" y="1430280"/>
            <a:ext cx="10523160" cy="363960"/>
            <a:chOff x="541800" y="1430280"/>
            <a:chExt cx="10523160" cy="363960"/>
          </a:xfrm>
        </p:grpSpPr>
        <p:sp>
          <p:nvSpPr>
            <p:cNvPr id="208" name="TextBox 23"/>
            <p:cNvSpPr/>
            <p:nvPr/>
          </p:nvSpPr>
          <p:spPr>
            <a:xfrm>
              <a:off x="743760" y="1430280"/>
              <a:ext cx="10321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404040"/>
                  </a:solidFill>
                  <a:latin typeface="Noto Sans CJK KR"/>
                  <a:ea typeface="DejaVu Sans"/>
                </a:rPr>
                <a:t>프로젝트 팀 구성 및 역할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09" name="그래픽 43"/>
            <p:cNvSpPr/>
            <p:nvPr/>
          </p:nvSpPr>
          <p:spPr>
            <a:xfrm>
              <a:off x="541800" y="1539000"/>
              <a:ext cx="97920" cy="11052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10" name="TextBox 1"/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11" name="TextBox 3"/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212" name="표 86"/>
          <p:cNvGraphicFramePr/>
          <p:nvPr>
            <p:extLst>
              <p:ext uri="{D42A27DB-BD31-4B8C-83A1-F6EECF244321}">
                <p14:modId xmlns:p14="http://schemas.microsoft.com/office/powerpoint/2010/main" val="240458377"/>
              </p:ext>
            </p:extLst>
          </p:nvPr>
        </p:nvGraphicFramePr>
        <p:xfrm>
          <a:off x="520200" y="2660040"/>
          <a:ext cx="11217960" cy="2889000"/>
        </p:xfrm>
        <a:graphic>
          <a:graphicData uri="http://schemas.openxmlformats.org/drawingml/2006/table">
            <a:tbl>
              <a:tblPr/>
              <a:tblGrid>
                <a:gridCol w="224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1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훈련생</a:t>
                      </a:r>
                      <a:endParaRPr lang="en-US" sz="1600" b="1" strike="noStrike" spc="-1" dirty="0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1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역할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1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담당 업무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1" strike="noStrike" spc="-1" dirty="0" err="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이세현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팀장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시뮬레이션 환경 제작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GUI 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제작</a:t>
                      </a:r>
                      <a:r>
                        <a:rPr lang="en-US" altLang="ko-KR" sz="1600" b="0" strike="noStrike" spc="-1" dirty="0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lang="ko-KR" altLang="en-US" sz="1600" b="0" strike="noStrike" spc="-1" dirty="0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차선 검출 알고리즘 구현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강인우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팀원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b="0" strike="noStrike" spc="-1" dirty="0">
                          <a:latin typeface="Noto Sans CJK KR"/>
                        </a:rPr>
                        <a:t>시뮬레이션 태스크 </a:t>
                      </a:r>
                      <a:r>
                        <a:rPr lang="en-US" altLang="ko-KR" sz="1600" b="0" strike="noStrike" spc="-1" dirty="0">
                          <a:latin typeface="Noto Sans CJK KR"/>
                        </a:rPr>
                        <a:t>, </a:t>
                      </a:r>
                      <a:r>
                        <a:rPr lang="ko-KR" altLang="en-US" sz="1600" b="0" strike="noStrike" spc="-1" dirty="0">
                          <a:latin typeface="Noto Sans CJK KR"/>
                        </a:rPr>
                        <a:t>이미지 </a:t>
                      </a:r>
                      <a:r>
                        <a:rPr lang="ko-KR" altLang="en-US" sz="1600" b="0" strike="noStrike" spc="-1" dirty="0" err="1">
                          <a:latin typeface="Noto Sans CJK KR"/>
                        </a:rPr>
                        <a:t>전처리</a:t>
                      </a:r>
                      <a:r>
                        <a:rPr lang="en-US" altLang="ko-KR" sz="1600" b="0" strike="noStrike" spc="-1" dirty="0">
                          <a:latin typeface="Noto Sans CJK KR"/>
                        </a:rPr>
                        <a:t>, </a:t>
                      </a:r>
                      <a:r>
                        <a:rPr lang="en-US" sz="1600" b="0" strike="noStrike" spc="-1" dirty="0">
                          <a:latin typeface="Noto Sans CJK KR"/>
                        </a:rPr>
                        <a:t>RO2</a:t>
                      </a:r>
                      <a:r>
                        <a:rPr lang="ko-KR" altLang="en-US" sz="1600" b="0" strike="noStrike" spc="-1" dirty="0">
                          <a:latin typeface="Noto Sans CJK KR"/>
                        </a:rPr>
                        <a:t>기반 로봇제어</a:t>
                      </a:r>
                      <a:r>
                        <a:rPr lang="en-US" altLang="ko-KR" sz="1600" b="0" strike="noStrike" spc="-1" dirty="0">
                          <a:latin typeface="Noto Sans CJK KR"/>
                        </a:rPr>
                        <a:t> 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 dirty="0" err="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이형연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팀원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데이터 수집 및 </a:t>
                      </a:r>
                      <a:r>
                        <a:rPr lang="ko-KR" sz="1600" b="0" strike="noStrike" spc="-1" dirty="0" err="1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라벨링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도로 표지판 인식 모델 구축</a:t>
                      </a:r>
                      <a:r>
                        <a:rPr lang="en-US" altLang="ko-KR" sz="1600" b="0" strike="noStrike" spc="-1" dirty="0">
                          <a:solidFill>
                            <a:srgbClr val="000000"/>
                          </a:solidFill>
                          <a:latin typeface="Noto Sans CJK KR"/>
                          <a:ea typeface="DejaVu Sans"/>
                        </a:rPr>
                        <a:t>, </a:t>
                      </a:r>
                      <a:r>
                        <a:rPr lang="ko-KR" altLang="en-US" sz="1600" dirty="0" err="1"/>
                        <a:t>매니퓰레이터</a:t>
                      </a:r>
                      <a:r>
                        <a:rPr lang="ko-KR" altLang="en-US" sz="1600" dirty="0"/>
                        <a:t> 조작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3" name="그래픽 98"/>
          <p:cNvPicPr/>
          <p:nvPr/>
        </p:nvPicPr>
        <p:blipFill>
          <a:blip r:embed="rId5"/>
          <a:srcRect l="34970"/>
          <a:stretch/>
        </p:blipFill>
        <p:spPr>
          <a:xfrm rot="14660400">
            <a:off x="1080" y="5532840"/>
            <a:ext cx="1449360" cy="914040"/>
          </a:xfrm>
          <a:prstGeom prst="rect">
            <a:avLst/>
          </a:prstGeom>
          <a:ln w="0">
            <a:noFill/>
          </a:ln>
        </p:spPr>
      </p:pic>
      <p:pic>
        <p:nvPicPr>
          <p:cNvPr id="214" name="그래픽 121"/>
          <p:cNvPicPr/>
          <p:nvPr/>
        </p:nvPicPr>
        <p:blipFill>
          <a:blip r:embed="rId6"/>
          <a:stretch/>
        </p:blipFill>
        <p:spPr>
          <a:xfrm>
            <a:off x="9804600" y="6126480"/>
            <a:ext cx="106560" cy="106560"/>
          </a:xfrm>
          <a:prstGeom prst="rect">
            <a:avLst/>
          </a:prstGeom>
          <a:ln w="0">
            <a:noFill/>
          </a:ln>
        </p:spPr>
      </p:pic>
      <p:sp>
        <p:nvSpPr>
          <p:cNvPr id="216" name="직각 삼각형 20"/>
          <p:cNvSpPr/>
          <p:nvPr/>
        </p:nvSpPr>
        <p:spPr>
          <a:xfrm flipH="1">
            <a:off x="10495440" y="5013720"/>
            <a:ext cx="1689840" cy="1369800"/>
          </a:xfrm>
          <a:prstGeom prst="rtTriangle">
            <a:avLst/>
          </a:prstGeom>
          <a:solidFill>
            <a:srgbClr val="F2F2F2">
              <a:alpha val="58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17" name="그래픽 189"/>
          <p:cNvPicPr/>
          <p:nvPr/>
        </p:nvPicPr>
        <p:blipFill>
          <a:blip r:embed="rId7"/>
          <a:stretch/>
        </p:blipFill>
        <p:spPr>
          <a:xfrm rot="2700000">
            <a:off x="11834280" y="5060520"/>
            <a:ext cx="150840" cy="150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그래픽 118"/>
          <p:cNvPicPr/>
          <p:nvPr/>
        </p:nvPicPr>
        <p:blipFill>
          <a:blip r:embed="rId3"/>
          <a:stretch/>
        </p:blipFill>
        <p:spPr>
          <a:xfrm>
            <a:off x="-6480" y="-360"/>
            <a:ext cx="12188880" cy="6854760"/>
          </a:xfrm>
          <a:prstGeom prst="rect">
            <a:avLst/>
          </a:prstGeom>
          <a:ln w="0">
            <a:noFill/>
          </a:ln>
        </p:spPr>
      </p:pic>
      <p:pic>
        <p:nvPicPr>
          <p:cNvPr id="219" name="그래픽 101"/>
          <p:cNvPicPr/>
          <p:nvPr/>
        </p:nvPicPr>
        <p:blipFill>
          <a:blip r:embed="rId4"/>
          <a:srcRect t="4361" r="36130"/>
          <a:stretch/>
        </p:blipFill>
        <p:spPr>
          <a:xfrm rot="16200000" flipH="1">
            <a:off x="-67680" y="5743800"/>
            <a:ext cx="1181520" cy="1040040"/>
          </a:xfrm>
          <a:prstGeom prst="rect">
            <a:avLst/>
          </a:prstGeom>
          <a:ln w="0">
            <a:noFill/>
          </a:ln>
        </p:spPr>
      </p:pic>
      <p:pic>
        <p:nvPicPr>
          <p:cNvPr id="220" name="그래픽 99"/>
          <p:cNvPicPr/>
          <p:nvPr/>
        </p:nvPicPr>
        <p:blipFill>
          <a:blip r:embed="rId5"/>
          <a:srcRect r="16076" b="36586"/>
          <a:stretch/>
        </p:blipFill>
        <p:spPr>
          <a:xfrm rot="16200000">
            <a:off x="8716680" y="2973240"/>
            <a:ext cx="4524840" cy="2418840"/>
          </a:xfrm>
          <a:prstGeom prst="rect">
            <a:avLst/>
          </a:prstGeom>
          <a:ln w="0">
            <a:noFill/>
          </a:ln>
        </p:spPr>
      </p:pic>
      <p:sp>
        <p:nvSpPr>
          <p:cNvPr id="221" name="사각형: 둥근 한쪽 모서리 38"/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22" name="그룹 2"/>
          <p:cNvGrpSpPr/>
          <p:nvPr/>
        </p:nvGrpSpPr>
        <p:grpSpPr>
          <a:xfrm>
            <a:off x="376200" y="333360"/>
            <a:ext cx="5945040" cy="823320"/>
            <a:chOff x="376200" y="333360"/>
            <a:chExt cx="5945040" cy="823320"/>
          </a:xfrm>
        </p:grpSpPr>
        <p:sp>
          <p:nvSpPr>
            <p:cNvPr id="223" name="TextBox 26"/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24" name="TextBox 10"/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절차 및 방법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25" name="TextBox 12"/>
            <p:cNvSpPr/>
            <p:nvPr/>
          </p:nvSpPr>
          <p:spPr>
            <a:xfrm>
              <a:off x="376200" y="333360"/>
              <a:ext cx="1263600" cy="82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03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pic>
        <p:nvPicPr>
          <p:cNvPr id="226" name="그림 34"/>
          <p:cNvPicPr/>
          <p:nvPr/>
        </p:nvPicPr>
        <p:blipFill>
          <a:blip r:embed="rId6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grpSp>
        <p:nvGrpSpPr>
          <p:cNvPr id="227" name="그룹 7"/>
          <p:cNvGrpSpPr/>
          <p:nvPr/>
        </p:nvGrpSpPr>
        <p:grpSpPr>
          <a:xfrm>
            <a:off x="541800" y="1430280"/>
            <a:ext cx="10523160" cy="363960"/>
            <a:chOff x="541800" y="1430280"/>
            <a:chExt cx="10523160" cy="363960"/>
          </a:xfrm>
        </p:grpSpPr>
        <p:sp>
          <p:nvSpPr>
            <p:cNvPr id="228" name="TextBox 23"/>
            <p:cNvSpPr/>
            <p:nvPr/>
          </p:nvSpPr>
          <p:spPr>
            <a:xfrm>
              <a:off x="743760" y="1430280"/>
              <a:ext cx="10321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프로젝트 수행 절차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29" name="그래픽 43"/>
            <p:cNvSpPr/>
            <p:nvPr/>
          </p:nvSpPr>
          <p:spPr>
            <a:xfrm>
              <a:off x="541800" y="1539000"/>
              <a:ext cx="97920" cy="11052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0" name="TextBox 1"/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31" name="TextBox 3"/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232" name="표 40"/>
          <p:cNvGraphicFramePr/>
          <p:nvPr>
            <p:extLst>
              <p:ext uri="{D42A27DB-BD31-4B8C-83A1-F6EECF244321}">
                <p14:modId xmlns:p14="http://schemas.microsoft.com/office/powerpoint/2010/main" val="2884812027"/>
              </p:ext>
            </p:extLst>
          </p:nvPr>
        </p:nvGraphicFramePr>
        <p:xfrm>
          <a:off x="505440" y="2338920"/>
          <a:ext cx="11217960" cy="3778200"/>
        </p:xfrm>
        <a:graphic>
          <a:graphicData uri="http://schemas.openxmlformats.org/drawingml/2006/table">
            <a:tbl>
              <a:tblPr/>
              <a:tblGrid>
                <a:gridCol w="158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8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0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ko-KR" sz="18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구분</a:t>
                      </a:r>
                      <a:endParaRPr lang="en-US" sz="18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ko-KR" sz="18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기간</a:t>
                      </a:r>
                      <a:endParaRPr lang="en-US" sz="18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ko-KR" sz="18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활동</a:t>
                      </a:r>
                      <a:endParaRPr lang="en-US" sz="18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8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비고</a:t>
                      </a:r>
                      <a:endParaRPr lang="en-US" sz="18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18720">
                      <a:solidFill>
                        <a:srgbClr val="000000"/>
                      </a:solidFill>
                    </a:lnB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lang="ko-KR" sz="1600" b="1" strike="noStrike" spc="-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사전 기획</a:t>
                      </a:r>
                      <a:endParaRPr lang="en-US" sz="1600" b="1" strike="noStrike" spc="-1" dirty="0">
                        <a:solidFill>
                          <a:schemeClr val="tx1"/>
                        </a:solidFill>
                        <a:latin typeface="Noto Sans CJK KR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1872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6.9(</a:t>
                      </a:r>
                      <a:r>
                        <a:rPr lang="ko-KR" sz="1600" b="0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프로젝트 기획 및 기능 설계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0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구현 기능 설정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8720">
                      <a:solidFill>
                        <a:srgbClr val="000000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6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lang="ko-KR" altLang="en-US" sz="1600" b="1" strike="noStrike" spc="-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시뮬레이션</a:t>
                      </a:r>
                      <a:endParaRPr lang="en-US" sz="1600" b="1" strike="noStrike" spc="-1" dirty="0">
                        <a:solidFill>
                          <a:schemeClr val="tx1"/>
                        </a:solidFill>
                        <a:latin typeface="Noto Sans CJK KR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6.10(</a:t>
                      </a:r>
                      <a:r>
                        <a:rPr lang="ko-KR" sz="1600" b="0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화</a:t>
                      </a: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 ~ 6.13(</a:t>
                      </a:r>
                      <a:r>
                        <a:rPr lang="ko-KR" altLang="en-US" sz="1600" b="0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dirty="0" err="1"/>
                        <a:t>가제보</a:t>
                      </a:r>
                      <a:r>
                        <a:rPr lang="ko-KR" altLang="en-US" sz="1600" dirty="0"/>
                        <a:t> 시뮬레이션 주행 테스트</a:t>
                      </a:r>
                      <a:r>
                        <a:rPr lang="ko-KR" alt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1600" dirty="0"/>
                    </a:p>
                  </a:txBody>
                  <a:tcPr marL="33120" marR="3600"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lang="ko-KR" altLang="en-US" sz="1600" b="1" strike="noStrike" spc="-1" dirty="0">
                          <a:solidFill>
                            <a:schemeClr val="tx1"/>
                          </a:solidFill>
                          <a:latin typeface="Noto Sans CJK KR"/>
                        </a:rPr>
                        <a:t>기능 구현</a:t>
                      </a:r>
                      <a:endParaRPr lang="en-US" sz="1600" b="1" strike="noStrike" spc="-1" dirty="0">
                        <a:solidFill>
                          <a:schemeClr val="tx1"/>
                        </a:solidFill>
                        <a:latin typeface="Noto Sans CJK KR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6.16(</a:t>
                      </a:r>
                      <a:r>
                        <a:rPr lang="ko-KR" altLang="en-US" sz="1600" b="0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월</a:t>
                      </a: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)~6.18(</a:t>
                      </a:r>
                      <a:r>
                        <a:rPr lang="ko-KR" altLang="en-US" sz="1600" b="0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수</a:t>
                      </a:r>
                      <a:r>
                        <a:rPr lang="en-US" altLang="ko-KR" sz="1600" b="0" strike="noStrike" spc="-1" dirty="0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b="0" strike="noStrike" spc="-1" dirty="0">
                          <a:latin typeface="Noto Sans CJK KR"/>
                        </a:rPr>
                        <a:t>차선 인식</a:t>
                      </a:r>
                      <a:r>
                        <a:rPr lang="en-US" altLang="ko-KR" sz="1600" b="0" strike="noStrike" spc="-1" dirty="0">
                          <a:latin typeface="Noto Sans CJK KR"/>
                        </a:rPr>
                        <a:t>, </a:t>
                      </a:r>
                      <a:r>
                        <a:rPr lang="ko-KR" altLang="en-US" sz="1600" b="0" strike="noStrike" spc="-1" dirty="0" err="1">
                          <a:latin typeface="Noto Sans CJK KR"/>
                        </a:rPr>
                        <a:t>터틀봇</a:t>
                      </a:r>
                      <a:r>
                        <a:rPr lang="ko-KR" altLang="en-US" sz="1600" b="0" strike="noStrike" spc="-1" dirty="0">
                          <a:latin typeface="Noto Sans CJK KR"/>
                        </a:rPr>
                        <a:t> 제어</a:t>
                      </a:r>
                      <a:r>
                        <a:rPr lang="en-US" altLang="ko-KR" sz="1600" b="0" strike="noStrike" spc="-1" dirty="0">
                          <a:latin typeface="Noto Sans CJK KR"/>
                        </a:rPr>
                        <a:t>, </a:t>
                      </a:r>
                      <a:r>
                        <a:rPr lang="ko-KR" altLang="en-US" sz="1600" b="0" strike="noStrike" spc="-1" dirty="0" err="1">
                          <a:latin typeface="Noto Sans CJK KR"/>
                        </a:rPr>
                        <a:t>매니퓰레이터</a:t>
                      </a:r>
                      <a:r>
                        <a:rPr lang="ko-KR" altLang="en-US" sz="1600" b="0" strike="noStrike" spc="-1" dirty="0">
                          <a:latin typeface="Noto Sans CJK KR"/>
                        </a:rPr>
                        <a:t> 제어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최적화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오류 수정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marL="33120" marR="3600"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ko-KR" altLang="en-US" sz="1600" b="1" strike="noStrike" spc="-1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통합 및 테스트</a:t>
                      </a:r>
                      <a:endParaRPr lang="en-US" sz="1600" b="1" strike="noStrike" spc="-1" dirty="0">
                        <a:solidFill>
                          <a:schemeClr val="tx1"/>
                        </a:solidFill>
                        <a:latin typeface="Noto Sans CJK KR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6.13(</a:t>
                      </a:r>
                      <a:r>
                        <a:rPr 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금</a:t>
                      </a:r>
                      <a:r>
                        <a:rPr 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)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통합 테스트</a:t>
                      </a:r>
                      <a:r>
                        <a:rPr lang="en-US" altLang="ko-KR" sz="1600" b="0" strike="noStrike" spc="-1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 </a:t>
                      </a:r>
                      <a:r>
                        <a:rPr lang="ko-KR" altLang="en-US" sz="1600" b="0" strike="noStrike" spc="-1" dirty="0" err="1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리팩토링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/>
                        <a:t>주행 테스트</a:t>
                      </a:r>
                      <a:endParaRPr lang="ko-KR" sz="1600" dirty="0"/>
                    </a:p>
                  </a:txBody>
                  <a:tcPr marL="33120" marR="3600"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ko-KR" altLang="en-US" sz="1600" b="1" strike="noStrike" spc="-1" dirty="0">
                          <a:solidFill>
                            <a:schemeClr val="tx1"/>
                          </a:solidFill>
                          <a:latin typeface="Noto Sans CJK KR"/>
                        </a:rPr>
                        <a:t>결과물 도출</a:t>
                      </a:r>
                      <a:endParaRPr lang="en-US" sz="1600" b="1" strike="noStrike" spc="-1" dirty="0">
                        <a:solidFill>
                          <a:schemeClr val="tx1"/>
                        </a:solidFill>
                        <a:latin typeface="Noto Sans CJK KR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Noto Sans CJK KR"/>
                        </a:rPr>
                        <a:t>6.19(</a:t>
                      </a:r>
                      <a:r>
                        <a:rPr lang="ko-KR" altLang="en-US" sz="1600" b="0" strike="noStrike" spc="-1" dirty="0">
                          <a:latin typeface="Noto Sans CJK KR"/>
                        </a:rPr>
                        <a:t>목</a:t>
                      </a:r>
                      <a:r>
                        <a:rPr lang="en-US" altLang="ko-KR" sz="1600" b="0" strike="noStrike" spc="-1" dirty="0">
                          <a:latin typeface="Noto Sans CJK KR"/>
                        </a:rPr>
                        <a:t>)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b="0" strike="noStrike" spc="-1" dirty="0">
                          <a:latin typeface="Noto Sans CJK KR"/>
                        </a:rPr>
                        <a:t>시연 영상 제작</a:t>
                      </a:r>
                      <a:r>
                        <a:rPr lang="en-US" altLang="ko-KR" sz="1600" b="0" strike="noStrike" spc="-1" dirty="0">
                          <a:latin typeface="Noto Sans CJK KR"/>
                        </a:rPr>
                        <a:t>, </a:t>
                      </a:r>
                      <a:r>
                        <a:rPr lang="ko-KR" altLang="en-US" sz="1600" b="0" strike="noStrike" spc="-1" dirty="0">
                          <a:latin typeface="Noto Sans CJK KR"/>
                        </a:rPr>
                        <a:t>산출물 작성</a:t>
                      </a:r>
                      <a:endParaRPr lang="en-US" sz="16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sz="1600" dirty="0"/>
                    </a:p>
                  </a:txBody>
                  <a:tcPr marL="33120" marR="3600" anchor="ctr">
                    <a:lnL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36695"/>
                  </a:ext>
                </a:extLst>
              </a:tr>
            </a:tbl>
          </a:graphicData>
        </a:graphic>
      </p:graphicFrame>
      <p:pic>
        <p:nvPicPr>
          <p:cNvPr id="233" name="그래픽 103"/>
          <p:cNvPicPr/>
          <p:nvPr/>
        </p:nvPicPr>
        <p:blipFill>
          <a:blip r:embed="rId7"/>
          <a:stretch/>
        </p:blipFill>
        <p:spPr>
          <a:xfrm>
            <a:off x="179640" y="5477760"/>
            <a:ext cx="121680" cy="121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그래픽 9"/>
          <p:cNvPicPr/>
          <p:nvPr/>
        </p:nvPicPr>
        <p:blipFill>
          <a:blip r:embed="rId3"/>
          <a:stretch/>
        </p:blipFill>
        <p:spPr>
          <a:xfrm>
            <a:off x="-129960" y="-4068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86" name="사각형: 둥근 한쪽 모서리 3"/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87" name="그룹 11"/>
          <p:cNvGrpSpPr/>
          <p:nvPr/>
        </p:nvGrpSpPr>
        <p:grpSpPr>
          <a:xfrm>
            <a:off x="376200" y="333360"/>
            <a:ext cx="5945040" cy="822600"/>
            <a:chOff x="376200" y="333360"/>
            <a:chExt cx="5945040" cy="822600"/>
          </a:xfrm>
        </p:grpSpPr>
        <p:sp>
          <p:nvSpPr>
            <p:cNvPr id="288" name="TextBox 11"/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89" name="TextBox 13"/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90" name="TextBox 40"/>
            <p:cNvSpPr/>
            <p:nvPr/>
          </p:nvSpPr>
          <p:spPr>
            <a:xfrm>
              <a:off x="376200" y="333360"/>
              <a:ext cx="12636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91" name="TextBox 41"/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92" name="TextBox 42"/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93" name="그룹 12"/>
          <p:cNvGrpSpPr/>
          <p:nvPr/>
        </p:nvGrpSpPr>
        <p:grpSpPr>
          <a:xfrm>
            <a:off x="541800" y="1430280"/>
            <a:ext cx="10523160" cy="367878"/>
            <a:chOff x="541800" y="1430280"/>
            <a:chExt cx="10523160" cy="367878"/>
          </a:xfrm>
        </p:grpSpPr>
        <p:sp>
          <p:nvSpPr>
            <p:cNvPr id="294" name="TextBox 43"/>
            <p:cNvSpPr/>
            <p:nvPr/>
          </p:nvSpPr>
          <p:spPr>
            <a:xfrm>
              <a:off x="743760" y="1430280"/>
              <a:ext cx="1032120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00" dirty="0">
                  <a:solidFill>
                    <a:srgbClr val="3B3838"/>
                  </a:solidFill>
                  <a:latin typeface="Noto Sans CJK KR"/>
                  <a:ea typeface="DejaVu Sans"/>
                </a:rPr>
                <a:t>수행 경과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295" name="그래픽 10"/>
            <p:cNvSpPr/>
            <p:nvPr/>
          </p:nvSpPr>
          <p:spPr>
            <a:xfrm>
              <a:off x="541800" y="1539000"/>
              <a:ext cx="97920" cy="11052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96" name="그림 3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7033631-F272-56B8-2740-34624F85F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134411"/>
              </p:ext>
            </p:extLst>
          </p:nvPr>
        </p:nvGraphicFramePr>
        <p:xfrm>
          <a:off x="541800" y="2426400"/>
          <a:ext cx="11233887" cy="40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629">
                  <a:extLst>
                    <a:ext uri="{9D8B030D-6E8A-4147-A177-3AD203B41FA5}">
                      <a16:colId xmlns:a16="http://schemas.microsoft.com/office/drawing/2014/main" val="3326250476"/>
                    </a:ext>
                  </a:extLst>
                </a:gridCol>
                <a:gridCol w="3744629">
                  <a:extLst>
                    <a:ext uri="{9D8B030D-6E8A-4147-A177-3AD203B41FA5}">
                      <a16:colId xmlns:a16="http://schemas.microsoft.com/office/drawing/2014/main" val="1537554133"/>
                    </a:ext>
                  </a:extLst>
                </a:gridCol>
                <a:gridCol w="3744629">
                  <a:extLst>
                    <a:ext uri="{9D8B030D-6E8A-4147-A177-3AD203B41FA5}">
                      <a16:colId xmlns:a16="http://schemas.microsoft.com/office/drawing/2014/main" val="1252166645"/>
                    </a:ext>
                  </a:extLst>
                </a:gridCol>
              </a:tblGrid>
              <a:tr h="406548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593160"/>
                  </a:ext>
                </a:extLst>
              </a:tr>
            </a:tbl>
          </a:graphicData>
        </a:graphic>
      </p:graphicFrame>
      <p:pic>
        <p:nvPicPr>
          <p:cNvPr id="1026" name="Picture 2" descr="Manipulator-H">
            <a:extLst>
              <a:ext uri="{FF2B5EF4-FFF2-40B4-BE49-F238E27FC236}">
                <a16:creationId xmlns:a16="http://schemas.microsoft.com/office/drawing/2014/main" id="{9C0DB54F-6CCB-D45B-D35C-1021A0B4F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693" y="2657082"/>
            <a:ext cx="2149858" cy="3162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4A83DE-5280-9A4A-CD0A-3BB1F2DA4FF7}"/>
              </a:ext>
            </a:extLst>
          </p:cNvPr>
          <p:cNvSpPr txBox="1"/>
          <p:nvPr/>
        </p:nvSpPr>
        <p:spPr>
          <a:xfrm>
            <a:off x="918333" y="5954630"/>
            <a:ext cx="270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/>
              <a:t>차선 검출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434A8-C173-D3DF-9A96-8A5DB1CC81A1}"/>
              </a:ext>
            </a:extLst>
          </p:cNvPr>
          <p:cNvSpPr txBox="1"/>
          <p:nvPr/>
        </p:nvSpPr>
        <p:spPr>
          <a:xfrm>
            <a:off x="4969980" y="5960266"/>
            <a:ext cx="2702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</a:t>
            </a:r>
            <a:r>
              <a:rPr lang="ko-KR" altLang="en-US" sz="2800" b="1" dirty="0" err="1"/>
              <a:t>터틀봇</a:t>
            </a:r>
            <a:r>
              <a:rPr lang="ko-KR" altLang="en-US" sz="2800" b="1" dirty="0"/>
              <a:t> 제어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64F7FC-C9FD-8F2B-AA3C-AEA187EC722A}"/>
              </a:ext>
            </a:extLst>
          </p:cNvPr>
          <p:cNvSpPr txBox="1"/>
          <p:nvPr/>
        </p:nvSpPr>
        <p:spPr>
          <a:xfrm>
            <a:off x="8770206" y="5960266"/>
            <a:ext cx="2879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 err="1"/>
              <a:t>매니퓰레이터</a:t>
            </a:r>
            <a:endParaRPr lang="ko-KR" altLang="en-US" sz="2800" b="1" dirty="0"/>
          </a:p>
        </p:txBody>
      </p:sp>
      <p:pic>
        <p:nvPicPr>
          <p:cNvPr id="1028" name="Picture 4" descr="lane detection | Nick Hortovanyi's blog">
            <a:extLst>
              <a:ext uri="{FF2B5EF4-FFF2-40B4-BE49-F238E27FC236}">
                <a16:creationId xmlns:a16="http://schemas.microsoft.com/office/drawing/2014/main" id="{A4892E90-0E20-F4C2-4511-16FDB0174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67" y="2961720"/>
            <a:ext cx="3660541" cy="200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94AEAB-D306-A547-405A-70E2DB426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559" y="2217595"/>
            <a:ext cx="2309114" cy="346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B293F-287B-6E87-532F-970205BD9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그래픽 9">
            <a:extLst>
              <a:ext uri="{FF2B5EF4-FFF2-40B4-BE49-F238E27FC236}">
                <a16:creationId xmlns:a16="http://schemas.microsoft.com/office/drawing/2014/main" id="{7A75D812-D751-C926-2F9C-0AB5A0A660B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-4068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286" name="사각형: 둥근 한쪽 모서리 3">
            <a:extLst>
              <a:ext uri="{FF2B5EF4-FFF2-40B4-BE49-F238E27FC236}">
                <a16:creationId xmlns:a16="http://schemas.microsoft.com/office/drawing/2014/main" id="{023EAC06-CB8A-4F96-E765-CA9BF9B5D6C4}"/>
              </a:ext>
            </a:extLst>
          </p:cNvPr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87" name="그룹 11">
            <a:extLst>
              <a:ext uri="{FF2B5EF4-FFF2-40B4-BE49-F238E27FC236}">
                <a16:creationId xmlns:a16="http://schemas.microsoft.com/office/drawing/2014/main" id="{6859E997-877A-7B44-CDB8-A1ECB4DDAC82}"/>
              </a:ext>
            </a:extLst>
          </p:cNvPr>
          <p:cNvGrpSpPr/>
          <p:nvPr/>
        </p:nvGrpSpPr>
        <p:grpSpPr>
          <a:xfrm>
            <a:off x="376200" y="333360"/>
            <a:ext cx="5945040" cy="822600"/>
            <a:chOff x="376200" y="333360"/>
            <a:chExt cx="5945040" cy="822600"/>
          </a:xfrm>
        </p:grpSpPr>
        <p:sp>
          <p:nvSpPr>
            <p:cNvPr id="288" name="TextBox 11">
              <a:extLst>
                <a:ext uri="{FF2B5EF4-FFF2-40B4-BE49-F238E27FC236}">
                  <a16:creationId xmlns:a16="http://schemas.microsoft.com/office/drawing/2014/main" id="{F2C83DB3-09CB-630B-FDB4-71F246754501}"/>
                </a:ext>
              </a:extLst>
            </p:cNvPr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89" name="TextBox 13">
              <a:extLst>
                <a:ext uri="{FF2B5EF4-FFF2-40B4-BE49-F238E27FC236}">
                  <a16:creationId xmlns:a16="http://schemas.microsoft.com/office/drawing/2014/main" id="{E72252D1-CD2A-D52A-C804-D6B6EC871A25}"/>
                </a:ext>
              </a:extLst>
            </p:cNvPr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90" name="TextBox 40">
              <a:extLst>
                <a:ext uri="{FF2B5EF4-FFF2-40B4-BE49-F238E27FC236}">
                  <a16:creationId xmlns:a16="http://schemas.microsoft.com/office/drawing/2014/main" id="{B0AC5742-8E91-FB52-F6A5-D734AE5316AA}"/>
                </a:ext>
              </a:extLst>
            </p:cNvPr>
            <p:cNvSpPr/>
            <p:nvPr/>
          </p:nvSpPr>
          <p:spPr>
            <a:xfrm>
              <a:off x="376200" y="333360"/>
              <a:ext cx="12636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91" name="TextBox 41">
            <a:extLst>
              <a:ext uri="{FF2B5EF4-FFF2-40B4-BE49-F238E27FC236}">
                <a16:creationId xmlns:a16="http://schemas.microsoft.com/office/drawing/2014/main" id="{5D1AC9AA-8932-ACCB-6853-8F447A642594}"/>
              </a:ext>
            </a:extLst>
          </p:cNvPr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92" name="TextBox 42">
            <a:extLst>
              <a:ext uri="{FF2B5EF4-FFF2-40B4-BE49-F238E27FC236}">
                <a16:creationId xmlns:a16="http://schemas.microsoft.com/office/drawing/2014/main" id="{EBF8E195-3DE2-0E96-179A-1EED69FE59AD}"/>
              </a:ext>
            </a:extLst>
          </p:cNvPr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93" name="그룹 12">
            <a:extLst>
              <a:ext uri="{FF2B5EF4-FFF2-40B4-BE49-F238E27FC236}">
                <a16:creationId xmlns:a16="http://schemas.microsoft.com/office/drawing/2014/main" id="{41BFEAAD-25D1-C0D3-2B57-345500B9F9DA}"/>
              </a:ext>
            </a:extLst>
          </p:cNvPr>
          <p:cNvGrpSpPr/>
          <p:nvPr/>
        </p:nvGrpSpPr>
        <p:grpSpPr>
          <a:xfrm>
            <a:off x="541800" y="1430280"/>
            <a:ext cx="10523160" cy="367878"/>
            <a:chOff x="541800" y="1430280"/>
            <a:chExt cx="10523160" cy="367878"/>
          </a:xfrm>
        </p:grpSpPr>
        <p:sp>
          <p:nvSpPr>
            <p:cNvPr id="294" name="TextBox 43">
              <a:extLst>
                <a:ext uri="{FF2B5EF4-FFF2-40B4-BE49-F238E27FC236}">
                  <a16:creationId xmlns:a16="http://schemas.microsoft.com/office/drawing/2014/main" id="{B06E3545-E929-775C-FF72-DA5089D8A8C8}"/>
                </a:ext>
              </a:extLst>
            </p:cNvPr>
            <p:cNvSpPr/>
            <p:nvPr/>
          </p:nvSpPr>
          <p:spPr>
            <a:xfrm>
              <a:off x="743760" y="1430280"/>
              <a:ext cx="1032120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00" dirty="0" err="1">
                  <a:solidFill>
                    <a:srgbClr val="3B3838"/>
                  </a:solidFill>
                  <a:latin typeface="Noto Sans CJK KR"/>
                  <a:ea typeface="DejaVu Sans"/>
                </a:rPr>
                <a:t>시퀸스</a:t>
              </a:r>
              <a:r>
                <a:rPr lang="ko-KR" altLang="en-US" b="1" spc="-100" dirty="0">
                  <a:solidFill>
                    <a:srgbClr val="3B3838"/>
                  </a:solidFill>
                  <a:latin typeface="Noto Sans CJK KR"/>
                  <a:ea typeface="DejaVu Sans"/>
                </a:rPr>
                <a:t> 다이어그램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295" name="그래픽 10">
              <a:extLst>
                <a:ext uri="{FF2B5EF4-FFF2-40B4-BE49-F238E27FC236}">
                  <a16:creationId xmlns:a16="http://schemas.microsoft.com/office/drawing/2014/main" id="{50928BBB-4991-0DDB-10BA-22C2734223C3}"/>
                </a:ext>
              </a:extLst>
            </p:cNvPr>
            <p:cNvSpPr/>
            <p:nvPr/>
          </p:nvSpPr>
          <p:spPr>
            <a:xfrm>
              <a:off x="541800" y="1539000"/>
              <a:ext cx="97920" cy="11052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96" name="그림 3">
            <a:extLst>
              <a:ext uri="{FF2B5EF4-FFF2-40B4-BE49-F238E27FC236}">
                <a16:creationId xmlns:a16="http://schemas.microsoft.com/office/drawing/2014/main" id="{116C9531-A0FC-494A-409A-DD41E0318C44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sp>
        <p:nvSpPr>
          <p:cNvPr id="6" name="모서리가 둥근 직사각형 3">
            <a:extLst>
              <a:ext uri="{FF2B5EF4-FFF2-40B4-BE49-F238E27FC236}">
                <a16:creationId xmlns:a16="http://schemas.microsoft.com/office/drawing/2014/main" id="{EFEFA6F1-9544-3232-81E9-7BE8417CB0BB}"/>
              </a:ext>
            </a:extLst>
          </p:cNvPr>
          <p:cNvSpPr/>
          <p:nvPr/>
        </p:nvSpPr>
        <p:spPr>
          <a:xfrm>
            <a:off x="4180680" y="6146820"/>
            <a:ext cx="3447360" cy="52956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sz="1800" b="1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시퀸스</a:t>
            </a:r>
            <a:r>
              <a:rPr lang="ko-KR" altLang="en-US" sz="1800" b="1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다이어그램</a:t>
            </a:r>
            <a:endParaRPr lang="en-US" sz="1800" b="1" strike="noStrike" spc="-1" dirty="0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155650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그래픽 9"/>
          <p:cNvPicPr/>
          <p:nvPr/>
        </p:nvPicPr>
        <p:blipFill>
          <a:blip r:embed="rId3"/>
          <a:stretch/>
        </p:blipFill>
        <p:spPr>
          <a:xfrm>
            <a:off x="-12996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318" name="사각형: 둥근 한쪽 모서리 3"/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9" name="그룹 11"/>
          <p:cNvGrpSpPr/>
          <p:nvPr/>
        </p:nvGrpSpPr>
        <p:grpSpPr>
          <a:xfrm>
            <a:off x="376200" y="333360"/>
            <a:ext cx="5945040" cy="822600"/>
            <a:chOff x="376200" y="333360"/>
            <a:chExt cx="5945040" cy="822600"/>
          </a:xfrm>
        </p:grpSpPr>
        <p:sp>
          <p:nvSpPr>
            <p:cNvPr id="320" name="TextBox 11"/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21" name="TextBox 13"/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22" name="TextBox 40"/>
            <p:cNvSpPr/>
            <p:nvPr/>
          </p:nvSpPr>
          <p:spPr>
            <a:xfrm>
              <a:off x="376200" y="333360"/>
              <a:ext cx="12636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23" name="TextBox 41"/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24" name="TextBox 42"/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25" name="그룹 12"/>
          <p:cNvGrpSpPr/>
          <p:nvPr/>
        </p:nvGrpSpPr>
        <p:grpSpPr>
          <a:xfrm>
            <a:off x="541800" y="1430280"/>
            <a:ext cx="10523160" cy="367878"/>
            <a:chOff x="541800" y="1430280"/>
            <a:chExt cx="10523160" cy="367878"/>
          </a:xfrm>
        </p:grpSpPr>
        <p:sp>
          <p:nvSpPr>
            <p:cNvPr id="326" name="TextBox 43"/>
            <p:cNvSpPr/>
            <p:nvPr/>
          </p:nvSpPr>
          <p:spPr>
            <a:xfrm>
              <a:off x="743760" y="1430280"/>
              <a:ext cx="1032120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이미지 발행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327" name="그래픽 10"/>
            <p:cNvSpPr/>
            <p:nvPr/>
          </p:nvSpPr>
          <p:spPr>
            <a:xfrm>
              <a:off x="541800" y="1539000"/>
              <a:ext cx="97920" cy="11052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28" name="그림 3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sp>
        <p:nvSpPr>
          <p:cNvPr id="332" name="모서리가 둥근 직사각형 3"/>
          <p:cNvSpPr/>
          <p:nvPr/>
        </p:nvSpPr>
        <p:spPr>
          <a:xfrm>
            <a:off x="7518509" y="2500869"/>
            <a:ext cx="3447360" cy="52956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b="1" spc="-1" dirty="0">
                <a:latin typeface="Noto Sans CJK KR"/>
              </a:rPr>
              <a:t>이미지 발행 노드</a:t>
            </a:r>
            <a:endParaRPr lang="en-US" sz="1800" b="1" strike="noStrike" spc="-1" dirty="0">
              <a:latin typeface="Noto Sans CJK KR"/>
            </a:endParaRPr>
          </a:p>
        </p:txBody>
      </p:sp>
      <p:sp>
        <p:nvSpPr>
          <p:cNvPr id="2" name="직사각형 2">
            <a:extLst>
              <a:ext uri="{FF2B5EF4-FFF2-40B4-BE49-F238E27FC236}">
                <a16:creationId xmlns:a16="http://schemas.microsoft.com/office/drawing/2014/main" id="{34800C96-4FF7-E030-2ACB-C03398B7322D}"/>
              </a:ext>
            </a:extLst>
          </p:cNvPr>
          <p:cNvSpPr/>
          <p:nvPr/>
        </p:nvSpPr>
        <p:spPr>
          <a:xfrm>
            <a:off x="7113420" y="3336459"/>
            <a:ext cx="5960160" cy="1629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altLang="en-US" sz="2000" b="1" strike="noStrike" spc="-1" dirty="0">
                <a:latin typeface="Noto Sans CJK KR"/>
              </a:rPr>
              <a:t>카메라 선택</a:t>
            </a:r>
            <a:endParaRPr lang="en-US" altLang="ko-KR" sz="2000" b="1" spc="-1" dirty="0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altLang="ko-KR" sz="2000" b="1" strike="noStrike" spc="-1" dirty="0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altLang="en-US" sz="2000" b="1" spc="-1" dirty="0">
                <a:latin typeface="Noto Sans CJK KR"/>
              </a:rPr>
              <a:t>프레임 설정 </a:t>
            </a:r>
            <a:r>
              <a:rPr lang="en-US" altLang="ko-KR" sz="2000" b="1" dirty="0"/>
              <a:t>1280 x 720 </a:t>
            </a:r>
            <a:endParaRPr lang="en-US" altLang="ko-KR" sz="2000" b="1" strike="noStrike" spc="-1" dirty="0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altLang="ko-KR" sz="2000" b="1" spc="-1" dirty="0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altLang="ko-KR" sz="2000" b="1" strike="noStrike" spc="-1" dirty="0">
                <a:latin typeface="Noto Sans CJK KR"/>
              </a:rPr>
              <a:t>0.2 </a:t>
            </a:r>
            <a:r>
              <a:rPr lang="ko-KR" altLang="en-US" sz="2000" b="1" strike="noStrike" spc="-1" dirty="0">
                <a:latin typeface="Noto Sans CJK KR"/>
              </a:rPr>
              <a:t>초 간격으로 토픽 발행</a:t>
            </a:r>
            <a:endParaRPr lang="en-US" altLang="ko-KR" sz="2000" b="1" strike="noStrike" spc="-1" dirty="0">
              <a:latin typeface="Noto Sans CJK K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7AB9E1-6184-72F6-5C5A-9972ECC573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6" y="2028825"/>
            <a:ext cx="6438900" cy="4829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FBEEB-9B67-2591-8CDD-02BA4C8DD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그래픽 9">
            <a:extLst>
              <a:ext uri="{FF2B5EF4-FFF2-40B4-BE49-F238E27FC236}">
                <a16:creationId xmlns:a16="http://schemas.microsoft.com/office/drawing/2014/main" id="{EB0E5352-DD83-D56F-C830-338AD8A5EE7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8880" cy="6854760"/>
          </a:xfrm>
          <a:prstGeom prst="rect">
            <a:avLst/>
          </a:prstGeom>
          <a:ln w="0">
            <a:noFill/>
          </a:ln>
        </p:spPr>
      </p:pic>
      <p:sp>
        <p:nvSpPr>
          <p:cNvPr id="318" name="사각형: 둥근 한쪽 모서리 3">
            <a:extLst>
              <a:ext uri="{FF2B5EF4-FFF2-40B4-BE49-F238E27FC236}">
                <a16:creationId xmlns:a16="http://schemas.microsoft.com/office/drawing/2014/main" id="{51D8253E-8ABF-B8CF-9E4F-39F0DDE8AC22}"/>
              </a:ext>
            </a:extLst>
          </p:cNvPr>
          <p:cNvSpPr/>
          <p:nvPr/>
        </p:nvSpPr>
        <p:spPr>
          <a:xfrm flipH="1" flipV="1">
            <a:off x="167400" y="66960"/>
            <a:ext cx="12014640" cy="121788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9" name="그룹 11">
            <a:extLst>
              <a:ext uri="{FF2B5EF4-FFF2-40B4-BE49-F238E27FC236}">
                <a16:creationId xmlns:a16="http://schemas.microsoft.com/office/drawing/2014/main" id="{DA53AD89-523F-3179-915A-DD3422D24F11}"/>
              </a:ext>
            </a:extLst>
          </p:cNvPr>
          <p:cNvGrpSpPr/>
          <p:nvPr/>
        </p:nvGrpSpPr>
        <p:grpSpPr>
          <a:xfrm>
            <a:off x="376200" y="333360"/>
            <a:ext cx="5945040" cy="822600"/>
            <a:chOff x="376200" y="333360"/>
            <a:chExt cx="5945040" cy="822600"/>
          </a:xfrm>
        </p:grpSpPr>
        <p:sp>
          <p:nvSpPr>
            <p:cNvPr id="320" name="TextBox 11">
              <a:extLst>
                <a:ext uri="{FF2B5EF4-FFF2-40B4-BE49-F238E27FC236}">
                  <a16:creationId xmlns:a16="http://schemas.microsoft.com/office/drawing/2014/main" id="{65DC1131-D85E-6E1D-7635-DAC2C16AC605}"/>
                </a:ext>
              </a:extLst>
            </p:cNvPr>
            <p:cNvSpPr/>
            <p:nvPr/>
          </p:nvSpPr>
          <p:spPr>
            <a:xfrm>
              <a:off x="1461600" y="366120"/>
              <a:ext cx="22489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21" name="TextBox 13">
              <a:extLst>
                <a:ext uri="{FF2B5EF4-FFF2-40B4-BE49-F238E27FC236}">
                  <a16:creationId xmlns:a16="http://schemas.microsoft.com/office/drawing/2014/main" id="{5134E2CD-5BD4-D4EA-1314-D0CC404E0D99}"/>
                </a:ext>
              </a:extLst>
            </p:cNvPr>
            <p:cNvSpPr/>
            <p:nvPr/>
          </p:nvSpPr>
          <p:spPr>
            <a:xfrm>
              <a:off x="1461600" y="585000"/>
              <a:ext cx="48596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22" name="TextBox 40">
              <a:extLst>
                <a:ext uri="{FF2B5EF4-FFF2-40B4-BE49-F238E27FC236}">
                  <a16:creationId xmlns:a16="http://schemas.microsoft.com/office/drawing/2014/main" id="{5FD2D3B9-B8CC-EC0D-8C74-1923BC49F09D}"/>
                </a:ext>
              </a:extLst>
            </p:cNvPr>
            <p:cNvSpPr/>
            <p:nvPr/>
          </p:nvSpPr>
          <p:spPr>
            <a:xfrm>
              <a:off x="376200" y="333360"/>
              <a:ext cx="126360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23" name="TextBox 41">
            <a:extLst>
              <a:ext uri="{FF2B5EF4-FFF2-40B4-BE49-F238E27FC236}">
                <a16:creationId xmlns:a16="http://schemas.microsoft.com/office/drawing/2014/main" id="{4A6505BB-C811-0BA6-D66E-03431E7FF05F}"/>
              </a:ext>
            </a:extLst>
          </p:cNvPr>
          <p:cNvSpPr/>
          <p:nvPr/>
        </p:nvSpPr>
        <p:spPr>
          <a:xfrm>
            <a:off x="0" y="0"/>
            <a:ext cx="12188880" cy="1112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24" name="TextBox 42">
            <a:extLst>
              <a:ext uri="{FF2B5EF4-FFF2-40B4-BE49-F238E27FC236}">
                <a16:creationId xmlns:a16="http://schemas.microsoft.com/office/drawing/2014/main" id="{74AA5CA6-F282-67FD-D21A-CF456FDBC195}"/>
              </a:ext>
            </a:extLst>
          </p:cNvPr>
          <p:cNvSpPr/>
          <p:nvPr/>
        </p:nvSpPr>
        <p:spPr>
          <a:xfrm>
            <a:off x="0" y="0"/>
            <a:ext cx="1333440" cy="11124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25" name="그룹 12">
            <a:extLst>
              <a:ext uri="{FF2B5EF4-FFF2-40B4-BE49-F238E27FC236}">
                <a16:creationId xmlns:a16="http://schemas.microsoft.com/office/drawing/2014/main" id="{1F458FE2-0647-A4F3-B1D9-29C2A1104611}"/>
              </a:ext>
            </a:extLst>
          </p:cNvPr>
          <p:cNvGrpSpPr/>
          <p:nvPr/>
        </p:nvGrpSpPr>
        <p:grpSpPr>
          <a:xfrm>
            <a:off x="541800" y="1430280"/>
            <a:ext cx="10523160" cy="367878"/>
            <a:chOff x="541800" y="1430280"/>
            <a:chExt cx="10523160" cy="367878"/>
          </a:xfrm>
        </p:grpSpPr>
        <p:sp>
          <p:nvSpPr>
            <p:cNvPr id="326" name="TextBox 43">
              <a:extLst>
                <a:ext uri="{FF2B5EF4-FFF2-40B4-BE49-F238E27FC236}">
                  <a16:creationId xmlns:a16="http://schemas.microsoft.com/office/drawing/2014/main" id="{9911E538-B4C8-EE8E-743C-7DCA354C4F3E}"/>
                </a:ext>
              </a:extLst>
            </p:cNvPr>
            <p:cNvSpPr/>
            <p:nvPr/>
          </p:nvSpPr>
          <p:spPr>
            <a:xfrm>
              <a:off x="743760" y="1430280"/>
              <a:ext cx="1032120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" dirty="0">
                  <a:solidFill>
                    <a:srgbClr val="000000"/>
                  </a:solidFill>
                  <a:latin typeface="맑은 고딕"/>
                  <a:ea typeface="맑은 고딕"/>
                </a:rPr>
                <a:t>이미지 </a:t>
              </a:r>
              <a:r>
                <a:rPr lang="ko-KR" altLang="en-US" sz="1800" b="1" strike="noStrike" spc="-1" dirty="0" err="1">
                  <a:solidFill>
                    <a:srgbClr val="000000"/>
                  </a:solidFill>
                  <a:latin typeface="맑은 고딕"/>
                  <a:ea typeface="맑은 고딕"/>
                </a:rPr>
                <a:t>전처리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327" name="그래픽 10">
              <a:extLst>
                <a:ext uri="{FF2B5EF4-FFF2-40B4-BE49-F238E27FC236}">
                  <a16:creationId xmlns:a16="http://schemas.microsoft.com/office/drawing/2014/main" id="{ED81CFA6-8CEE-7BA0-6215-1BBE80666260}"/>
                </a:ext>
              </a:extLst>
            </p:cNvPr>
            <p:cNvSpPr/>
            <p:nvPr/>
          </p:nvSpPr>
          <p:spPr>
            <a:xfrm>
              <a:off x="541800" y="1539000"/>
              <a:ext cx="97920" cy="11052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28" name="그림 3">
            <a:extLst>
              <a:ext uri="{FF2B5EF4-FFF2-40B4-BE49-F238E27FC236}">
                <a16:creationId xmlns:a16="http://schemas.microsoft.com/office/drawing/2014/main" id="{CF8E413B-E671-A769-A1B6-837DBC6EF92C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3240" y="1917000"/>
            <a:ext cx="12188880" cy="230400"/>
          </a:xfrm>
          <a:prstGeom prst="rect">
            <a:avLst/>
          </a:prstGeom>
          <a:ln w="0">
            <a:noFill/>
          </a:ln>
        </p:spPr>
      </p:pic>
      <p:sp>
        <p:nvSpPr>
          <p:cNvPr id="2" name="직사각형 2">
            <a:extLst>
              <a:ext uri="{FF2B5EF4-FFF2-40B4-BE49-F238E27FC236}">
                <a16:creationId xmlns:a16="http://schemas.microsoft.com/office/drawing/2014/main" id="{F258928D-086D-4705-CF4B-44E31371DBBA}"/>
              </a:ext>
            </a:extLst>
          </p:cNvPr>
          <p:cNvSpPr/>
          <p:nvPr/>
        </p:nvSpPr>
        <p:spPr>
          <a:xfrm>
            <a:off x="7486069" y="3279099"/>
            <a:ext cx="596016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en-US" altLang="ko-KR" sz="2000" b="0" strike="noStrike" spc="-1" dirty="0">
                <a:latin typeface="Noto Sans CJK KR"/>
              </a:rPr>
              <a:t>CLAHE </a:t>
            </a:r>
            <a:r>
              <a:rPr lang="ko-KR" altLang="en-US" sz="2000" b="0" strike="noStrike" spc="-1" dirty="0">
                <a:latin typeface="Noto Sans CJK KR"/>
              </a:rPr>
              <a:t>히스토그램 균일화</a:t>
            </a:r>
            <a:endParaRPr lang="en-US" altLang="ko-KR" sz="2000" b="0" strike="noStrike" spc="-1" dirty="0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endParaRPr lang="en-US" altLang="ko-KR" sz="2000" spc="-1" dirty="0">
              <a:latin typeface="Noto Sans CJK KR"/>
            </a:endParaRPr>
          </a:p>
          <a:p>
            <a:pPr marL="285840" indent="-285840">
              <a:lnSpc>
                <a:spcPct val="100000"/>
              </a:lnSpc>
              <a:buClr>
                <a:srgbClr val="595959"/>
              </a:buClr>
              <a:buFont typeface="Arial"/>
              <a:buChar char="•"/>
            </a:pPr>
            <a:r>
              <a:rPr lang="ko-KR" altLang="en-US" sz="2000" b="0" strike="noStrike" spc="-1" dirty="0">
                <a:latin typeface="Noto Sans CJK KR"/>
              </a:rPr>
              <a:t>대비</a:t>
            </a:r>
            <a:r>
              <a:rPr lang="en-US" altLang="ko-KR" sz="2000" b="0" strike="noStrike" spc="-1" dirty="0">
                <a:latin typeface="Noto Sans CJK KR"/>
              </a:rPr>
              <a:t>, </a:t>
            </a:r>
            <a:r>
              <a:rPr lang="ko-KR" altLang="en-US" sz="2000" spc="-1" dirty="0">
                <a:latin typeface="Noto Sans CJK KR"/>
              </a:rPr>
              <a:t>밝기 조절</a:t>
            </a:r>
            <a:endParaRPr lang="en-US" altLang="ko-KR" sz="2000" b="0" strike="noStrike" spc="-1" dirty="0">
              <a:latin typeface="Noto Sans CJK KR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967A9D-75BB-20DC-048D-4C9B05505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20" y="2231965"/>
            <a:ext cx="6553200" cy="4429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설명선: 선 5">
            <a:extLst>
              <a:ext uri="{FF2B5EF4-FFF2-40B4-BE49-F238E27FC236}">
                <a16:creationId xmlns:a16="http://schemas.microsoft.com/office/drawing/2014/main" id="{51F0C556-D4DD-F787-EFC1-D04ABBB284AA}"/>
              </a:ext>
            </a:extLst>
          </p:cNvPr>
          <p:cNvSpPr/>
          <p:nvPr/>
        </p:nvSpPr>
        <p:spPr>
          <a:xfrm>
            <a:off x="457199" y="3696876"/>
            <a:ext cx="4833257" cy="722724"/>
          </a:xfrm>
          <a:prstGeom prst="borderCallout1">
            <a:avLst>
              <a:gd name="adj1" fmla="val 29682"/>
              <a:gd name="adj2" fmla="val 100387"/>
              <a:gd name="adj3" fmla="val -30576"/>
              <a:gd name="adj4" fmla="val 148249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설명선: 선 8">
            <a:extLst>
              <a:ext uri="{FF2B5EF4-FFF2-40B4-BE49-F238E27FC236}">
                <a16:creationId xmlns:a16="http://schemas.microsoft.com/office/drawing/2014/main" id="{67294237-3899-B15D-4469-5AAAA510C214}"/>
              </a:ext>
            </a:extLst>
          </p:cNvPr>
          <p:cNvSpPr/>
          <p:nvPr/>
        </p:nvSpPr>
        <p:spPr>
          <a:xfrm>
            <a:off x="457199" y="6273000"/>
            <a:ext cx="5127172" cy="388090"/>
          </a:xfrm>
          <a:prstGeom prst="borderCallout1">
            <a:avLst>
              <a:gd name="adj1" fmla="val 46512"/>
              <a:gd name="adj2" fmla="val 99750"/>
              <a:gd name="adj3" fmla="val -551566"/>
              <a:gd name="adj4" fmla="val 139060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3">
            <a:extLst>
              <a:ext uri="{FF2B5EF4-FFF2-40B4-BE49-F238E27FC236}">
                <a16:creationId xmlns:a16="http://schemas.microsoft.com/office/drawing/2014/main" id="{E5E8CDB3-F4CD-05DD-6DC1-A3AE226BA92C}"/>
              </a:ext>
            </a:extLst>
          </p:cNvPr>
          <p:cNvSpPr/>
          <p:nvPr/>
        </p:nvSpPr>
        <p:spPr>
          <a:xfrm>
            <a:off x="7518509" y="2500869"/>
            <a:ext cx="3447360" cy="52956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ko-KR" altLang="en-US" b="1" spc="-1" dirty="0">
                <a:latin typeface="Noto Sans CJK KR"/>
              </a:rPr>
              <a:t>이미지 </a:t>
            </a:r>
            <a:r>
              <a:rPr lang="ko-KR" altLang="en-US" b="1" spc="-1" dirty="0" err="1">
                <a:latin typeface="Noto Sans CJK KR"/>
              </a:rPr>
              <a:t>전처리</a:t>
            </a:r>
            <a:r>
              <a:rPr lang="ko-KR" altLang="en-US" b="1" spc="-1" dirty="0">
                <a:latin typeface="Noto Sans CJK KR"/>
              </a:rPr>
              <a:t> 노드</a:t>
            </a:r>
            <a:endParaRPr lang="en-US" sz="1800" b="1" strike="noStrike" spc="-1" dirty="0">
              <a:latin typeface="Noto Sans CJK KR"/>
            </a:endParaRPr>
          </a:p>
        </p:txBody>
      </p:sp>
    </p:spTree>
    <p:extLst>
      <p:ext uri="{BB962C8B-B14F-4D97-AF65-F5344CB8AC3E}">
        <p14:creationId xmlns:p14="http://schemas.microsoft.com/office/powerpoint/2010/main" val="177812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716</Words>
  <Application>Microsoft Office PowerPoint</Application>
  <PresentationFormat>와이드스크린</PresentationFormat>
  <Paragraphs>222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Noto Sans CJK KR</vt:lpstr>
      <vt:lpstr>Noto Serif CJK KR</vt:lpstr>
      <vt:lpstr>맑은 고딕</vt:lpstr>
      <vt:lpstr>맑은 고딕 Semilight</vt:lpstr>
      <vt:lpstr>세방고딕 Bold</vt:lpstr>
      <vt:lpstr>세방고딕 Regular</vt:lpstr>
      <vt:lpstr>Arial</vt:lpstr>
      <vt:lpstr>Symbol</vt:lpstr>
      <vt:lpstr>Wingdings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김준영</dc:creator>
  <dc:description/>
  <cp:lastModifiedBy>이형연</cp:lastModifiedBy>
  <cp:revision>233</cp:revision>
  <dcterms:created xsi:type="dcterms:W3CDTF">2023-12-20T03:00:25Z</dcterms:created>
  <dcterms:modified xsi:type="dcterms:W3CDTF">2025-06-19T12:56:53Z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와이드스크린</vt:lpwstr>
  </property>
  <property fmtid="{D5CDD505-2E9C-101B-9397-08002B2CF9AE}" pid="4" name="Slides">
    <vt:i4>23</vt:i4>
  </property>
</Properties>
</file>